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9"/>
  </p:notesMasterIdLst>
  <p:sldIdLst>
    <p:sldId id="259" r:id="rId2"/>
    <p:sldId id="260" r:id="rId3"/>
    <p:sldId id="263" r:id="rId4"/>
    <p:sldId id="277" r:id="rId5"/>
    <p:sldId id="287" r:id="rId6"/>
    <p:sldId id="278" r:id="rId7"/>
    <p:sldId id="279" r:id="rId8"/>
    <p:sldId id="280" r:id="rId9"/>
    <p:sldId id="281" r:id="rId10"/>
    <p:sldId id="302" r:id="rId11"/>
    <p:sldId id="282" r:id="rId12"/>
    <p:sldId id="283" r:id="rId13"/>
    <p:sldId id="284" r:id="rId14"/>
    <p:sldId id="285" r:id="rId15"/>
    <p:sldId id="286" r:id="rId16"/>
    <p:sldId id="303" r:id="rId17"/>
    <p:sldId id="304" r:id="rId18"/>
    <p:sldId id="306" r:id="rId19"/>
    <p:sldId id="307" r:id="rId20"/>
    <p:sldId id="308" r:id="rId21"/>
    <p:sldId id="292" r:id="rId22"/>
    <p:sldId id="293" r:id="rId23"/>
    <p:sldId id="296" r:id="rId24"/>
    <p:sldId id="297" r:id="rId25"/>
    <p:sldId id="298" r:id="rId26"/>
    <p:sldId id="301" r:id="rId27"/>
    <p:sldId id="299" r:id="rId28"/>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62536"/>
    <a:srgbClr val="000000"/>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84E427A-3D55-4303-BF80-6455036E1DE7}" styleName="Téma alapján készült stílus 1 – 2. jelölőszín">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8FB837D-C827-4EFA-A057-4D05807E0F7C}" styleName="Téma alapján készült stílus 1 – 6. jelölőszín">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1190" autoAdjust="0"/>
  </p:normalViewPr>
  <p:slideViewPr>
    <p:cSldViewPr>
      <p:cViewPr varScale="1">
        <p:scale>
          <a:sx n="56" d="100"/>
          <a:sy n="56" d="100"/>
        </p:scale>
        <p:origin x="1584" y="84"/>
      </p:cViewPr>
      <p:guideLst>
        <p:guide orient="horz" pos="2160"/>
        <p:guide pos="2880"/>
      </p:guideLst>
    </p:cSldViewPr>
  </p:slideViewPr>
  <p:notesTextViewPr>
    <p:cViewPr>
      <p:scale>
        <a:sx n="100" d="100"/>
        <a:sy n="100" d="100"/>
      </p:scale>
      <p:origin x="0" y="0"/>
    </p:cViewPr>
  </p:notesTextViewPr>
  <p:notesViewPr>
    <p:cSldViewPr>
      <p:cViewPr varScale="1">
        <p:scale>
          <a:sx n="85" d="100"/>
          <a:sy n="85" d="100"/>
        </p:scale>
        <p:origin x="-3138"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B2D4CF-7E0B-4DAE-A87C-C1F6FC9C56E1}" type="datetimeFigureOut">
              <a:rPr lang="hu-HU" smtClean="0"/>
              <a:pPr/>
              <a:t>2014.03.06.</a:t>
            </a:fld>
            <a:endParaRPr lang="hu-HU"/>
          </a:p>
        </p:txBody>
      </p:sp>
      <p:sp>
        <p:nvSpPr>
          <p:cNvPr id="4" name="Diakép hely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6" name="Élőláb hely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86C690-4F62-4AFC-8745-06DC9BF07935}" type="slidenum">
              <a:rPr lang="hu-HU" smtClean="0"/>
              <a:pPr/>
              <a:t>‹#›</a:t>
            </a:fld>
            <a:endParaRPr lang="hu-HU"/>
          </a:p>
        </p:txBody>
      </p:sp>
    </p:spTree>
    <p:extLst>
      <p:ext uri="{BB962C8B-B14F-4D97-AF65-F5344CB8AC3E}">
        <p14:creationId xmlns:p14="http://schemas.microsoft.com/office/powerpoint/2010/main" val="16470424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a:xfrm>
            <a:off x="1306513" y="801688"/>
            <a:ext cx="4257675" cy="3194050"/>
          </a:xfrm>
          <a:ln/>
        </p:spPr>
      </p:sp>
      <p:sp>
        <p:nvSpPr>
          <p:cNvPr id="15362" name="Notes Placeholder 2"/>
          <p:cNvSpPr>
            <a:spLocks noGrp="1"/>
          </p:cNvSpPr>
          <p:nvPr>
            <p:ph type="body" idx="1"/>
          </p:nvPr>
        </p:nvSpPr>
        <p:spPr/>
        <p:txBody>
          <a:bodyPr/>
          <a:lstStyle/>
          <a:p>
            <a:endParaRPr lang="hu-HU" dirty="0" smtClean="0"/>
          </a:p>
        </p:txBody>
      </p:sp>
    </p:spTree>
    <p:extLst>
      <p:ext uri="{BB962C8B-B14F-4D97-AF65-F5344CB8AC3E}">
        <p14:creationId xmlns:p14="http://schemas.microsoft.com/office/powerpoint/2010/main" val="26338393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indent="0">
              <a:buFontTx/>
              <a:buNone/>
            </a:pPr>
            <a:r>
              <a:rPr lang="en-US" baseline="0" dirty="0" smtClean="0"/>
              <a:t>See&gt; </a:t>
            </a:r>
            <a:r>
              <a:rPr lang="hu-HU" baseline="0" dirty="0" smtClean="0"/>
              <a:t>MSDN Building Windows 8 </a:t>
            </a:r>
            <a:r>
              <a:rPr lang="hu-HU" baseline="0" dirty="0" err="1" smtClean="0"/>
              <a:t>Blog</a:t>
            </a:r>
            <a:r>
              <a:rPr lang="hu-HU" baseline="0" dirty="0" smtClean="0"/>
              <a:t>, „</a:t>
            </a:r>
            <a:r>
              <a:rPr lang="en-US" baseline="0" dirty="0" smtClean="0"/>
              <a:t>The Windows 8 Task Manager</a:t>
            </a:r>
            <a:r>
              <a:rPr lang="hu-HU" baseline="0" dirty="0" smtClean="0"/>
              <a:t>”, </a:t>
            </a:r>
            <a:r>
              <a:rPr lang="hu-HU" dirty="0" err="1" smtClean="0"/>
              <a:t>October</a:t>
            </a:r>
            <a:r>
              <a:rPr lang="hu-HU" dirty="0" smtClean="0"/>
              <a:t> 13, 2011.</a:t>
            </a:r>
            <a:r>
              <a:rPr lang="hu-HU" baseline="0" dirty="0" smtClean="0"/>
              <a:t> URL: http://blogs.msdn.com/b/b8/archive/2011/10/13/the-windows-8-task-manager.aspx</a:t>
            </a:r>
          </a:p>
          <a:p>
            <a:pPr marL="0" indent="0">
              <a:buFontTx/>
              <a:buNone/>
            </a:pPr>
            <a:endParaRPr lang="hu-HU" dirty="0"/>
          </a:p>
        </p:txBody>
      </p:sp>
      <p:sp>
        <p:nvSpPr>
          <p:cNvPr id="4" name="Dia számának helye 3"/>
          <p:cNvSpPr>
            <a:spLocks noGrp="1"/>
          </p:cNvSpPr>
          <p:nvPr>
            <p:ph type="sldNum" sz="quarter" idx="10"/>
          </p:nvPr>
        </p:nvSpPr>
        <p:spPr/>
        <p:txBody>
          <a:bodyPr/>
          <a:lstStyle/>
          <a:p>
            <a:fld id="{3D86C690-4F62-4AFC-8745-06DC9BF07935}" type="slidenum">
              <a:rPr lang="hu-HU" smtClean="0"/>
              <a:pPr/>
              <a:t>10</a:t>
            </a:fld>
            <a:endParaRPr lang="hu-HU"/>
          </a:p>
        </p:txBody>
      </p:sp>
    </p:spTree>
    <p:extLst>
      <p:ext uri="{BB962C8B-B14F-4D97-AF65-F5344CB8AC3E}">
        <p14:creationId xmlns:p14="http://schemas.microsoft.com/office/powerpoint/2010/main" val="21081469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762000" rtl="0" eaLnBrk="0" fontAlgn="base" latinLnBrk="0" hangingPunct="0">
              <a:lnSpc>
                <a:spcPct val="100000"/>
              </a:lnSpc>
              <a:spcBef>
                <a:spcPct val="30000"/>
              </a:spcBef>
              <a:spcAft>
                <a:spcPct val="0"/>
              </a:spcAft>
              <a:buClrTx/>
              <a:buSzTx/>
              <a:buFontTx/>
              <a:buNone/>
              <a:tabLst/>
              <a:defRPr/>
            </a:pPr>
            <a:endParaRPr lang="hu-HU" dirty="0" smtClean="0"/>
          </a:p>
        </p:txBody>
      </p:sp>
      <p:sp>
        <p:nvSpPr>
          <p:cNvPr id="4" name="Slide Number Placeholder 3"/>
          <p:cNvSpPr>
            <a:spLocks noGrp="1"/>
          </p:cNvSpPr>
          <p:nvPr>
            <p:ph type="sldNum" sz="quarter" idx="10"/>
          </p:nvPr>
        </p:nvSpPr>
        <p:spPr/>
        <p:txBody>
          <a:bodyPr/>
          <a:lstStyle/>
          <a:p>
            <a:fld id="{82585BEF-3029-4F00-9F33-1279C0D977DE}" type="slidenum">
              <a:rPr lang="hu-HU" smtClean="0"/>
              <a:pPr/>
              <a:t>11</a:t>
            </a:fld>
            <a:endParaRPr lang="hu-HU" dirty="0"/>
          </a:p>
        </p:txBody>
      </p:sp>
    </p:spTree>
    <p:extLst>
      <p:ext uri="{BB962C8B-B14F-4D97-AF65-F5344CB8AC3E}">
        <p14:creationId xmlns:p14="http://schemas.microsoft.com/office/powerpoint/2010/main" val="26492015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p:cNvSpPr>
            <a:spLocks noGrp="1" noRot="1" noChangeAspect="1"/>
          </p:cNvSpPr>
          <p:nvPr>
            <p:ph type="sldImg"/>
          </p:nvPr>
        </p:nvSpPr>
        <p:spPr>
          <a:xfrm>
            <a:off x="1306513" y="801688"/>
            <a:ext cx="4257675" cy="3194050"/>
          </a:xfrm>
          <a:ln/>
        </p:spPr>
      </p:sp>
      <p:sp>
        <p:nvSpPr>
          <p:cNvPr id="54274" name="Notes Placeholder 2"/>
          <p:cNvSpPr>
            <a:spLocks noGrp="1"/>
          </p:cNvSpPr>
          <p:nvPr>
            <p:ph type="body" idx="1"/>
          </p:nvPr>
        </p:nvSpPr>
        <p:spPr/>
        <p:txBody>
          <a:bodyPr/>
          <a:lstStyle/>
          <a:p>
            <a:r>
              <a:rPr lang="en-US" i="1" dirty="0" smtClean="0"/>
              <a:t>From Windows Internals curriculum</a:t>
            </a:r>
            <a:r>
              <a:rPr lang="en-US" dirty="0" smtClean="0"/>
              <a:t>:</a:t>
            </a:r>
          </a:p>
          <a:p>
            <a:r>
              <a:rPr lang="en-US" dirty="0" smtClean="0"/>
              <a:t>“The dispatcher ready queues (</a:t>
            </a:r>
            <a:r>
              <a:rPr lang="en-US" dirty="0" err="1" smtClean="0"/>
              <a:t>KiDispatcherReadyListHead</a:t>
            </a:r>
            <a:r>
              <a:rPr lang="en-US" dirty="0" smtClean="0"/>
              <a:t>) contain the threads that are in the ready state, waiting to be scheduled for execution. There is one queue for each of the 32 priority levels. To speed up the selection of which thread to run or preempt, Windows maintains a 32-bit bit mask called the ready summary (</a:t>
            </a:r>
            <a:r>
              <a:rPr lang="en-US" dirty="0" err="1" smtClean="0"/>
              <a:t>KiReadySummary</a:t>
            </a:r>
            <a:r>
              <a:rPr lang="en-US" dirty="0" smtClean="0"/>
              <a:t>). Each bit set indicates one or more threads in the ready queue for that priority level. (Bit 0 represents priority 0, and so on.)”</a:t>
            </a:r>
            <a:endParaRPr lang="hu-HU" dirty="0" smtClean="0"/>
          </a:p>
        </p:txBody>
      </p:sp>
    </p:spTree>
    <p:extLst>
      <p:ext uri="{BB962C8B-B14F-4D97-AF65-F5344CB8AC3E}">
        <p14:creationId xmlns:p14="http://schemas.microsoft.com/office/powerpoint/2010/main" val="17343645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7"/>
          <p:cNvSpPr>
            <a:spLocks noGrp="1" noChangeArrowheads="1"/>
          </p:cNvSpPr>
          <p:nvPr>
            <p:ph type="sldNum" sz="quarter" idx="4294967295"/>
          </p:nvPr>
        </p:nvSpPr>
        <p:spPr bwMode="auto">
          <a:xfrm>
            <a:off x="3884463" y="8685878"/>
            <a:ext cx="2972004" cy="456704"/>
          </a:xfrm>
          <a:prstGeom prst="rect">
            <a:avLst/>
          </a:prstGeom>
          <a:noFill/>
          <a:ln>
            <a:miter lim="800000"/>
            <a:headEnd/>
            <a:tailEnd/>
          </a:ln>
        </p:spPr>
        <p:txBody>
          <a:bodyPr lIns="91423" tIns="45711" rIns="91423" bIns="45711"/>
          <a:lstStyle/>
          <a:p>
            <a:pPr algn="ctr" defTabSz="914114"/>
            <a:fld id="{A2B72498-3925-4CDD-A92B-CDA775646CF4}" type="slidenum">
              <a:rPr lang="en-US" sz="1600"/>
              <a:pPr algn="ctr" defTabSz="914114"/>
              <a:t>13</a:t>
            </a:fld>
            <a:endParaRPr lang="en-US" sz="1600" dirty="0"/>
          </a:p>
        </p:txBody>
      </p:sp>
      <p:sp>
        <p:nvSpPr>
          <p:cNvPr id="56322" name="Rectangle 2"/>
          <p:cNvSpPr>
            <a:spLocks noGrp="1" noRot="1" noChangeAspect="1" noChangeArrowheads="1" noTextEdit="1"/>
          </p:cNvSpPr>
          <p:nvPr>
            <p:ph type="sldImg"/>
          </p:nvPr>
        </p:nvSpPr>
        <p:spPr>
          <a:xfrm>
            <a:off x="1298575" y="801688"/>
            <a:ext cx="4260850" cy="3195637"/>
          </a:xfrm>
          <a:noFill/>
          <a:ln cap="flat"/>
        </p:spPr>
      </p:sp>
      <p:sp>
        <p:nvSpPr>
          <p:cNvPr id="56323" name="Rectangle 3"/>
          <p:cNvSpPr>
            <a:spLocks noGrp="1" noChangeArrowheads="1"/>
          </p:cNvSpPr>
          <p:nvPr>
            <p:ph type="body" idx="1"/>
          </p:nvPr>
        </p:nvSpPr>
        <p:spPr>
          <a:xfrm>
            <a:off x="917059" y="4300388"/>
            <a:ext cx="5023884" cy="4256421"/>
          </a:xfrm>
          <a:noFill/>
          <a:ln/>
        </p:spPr>
        <p:txBody>
          <a:bodyPr lIns="88358" tIns="45757" rIns="88358" bIns="45757"/>
          <a:lstStyle/>
          <a:p>
            <a:r>
              <a:rPr lang="en-US" baseline="0" dirty="0" smtClean="0"/>
              <a:t>See&gt; </a:t>
            </a:r>
            <a:r>
              <a:rPr lang="hu-HU" baseline="0" dirty="0" smtClean="0"/>
              <a:t>Windows Vista </a:t>
            </a:r>
            <a:r>
              <a:rPr lang="hu-HU" baseline="0" dirty="0" err="1" smtClean="0"/>
              <a:t>Cycle-Based</a:t>
            </a:r>
            <a:r>
              <a:rPr lang="hu-HU" baseline="0" dirty="0" smtClean="0"/>
              <a:t> </a:t>
            </a:r>
            <a:r>
              <a:rPr lang="hu-HU" baseline="0" dirty="0" err="1" smtClean="0"/>
              <a:t>Scheduling</a:t>
            </a:r>
            <a:r>
              <a:rPr lang="hu-HU" baseline="0" dirty="0" smtClean="0"/>
              <a:t> (http://technet.microsoft.com/en-us/magazine/2007.02.vistakernel.aspx?pr=blog).</a:t>
            </a:r>
            <a:endParaRPr lang="hu-HU" dirty="0" smtClean="0"/>
          </a:p>
          <a:p>
            <a:endParaRPr lang="hu-HU" dirty="0" smtClean="0"/>
          </a:p>
          <a:p>
            <a:r>
              <a:rPr lang="en-US" dirty="0" smtClean="0"/>
              <a:t>The length of the clock interval varies according to the hardware platform. The frequency of the clock interrupts is up to the HAL, not the kernel. For example, the clock interval for most x86 </a:t>
            </a:r>
            <a:r>
              <a:rPr lang="en-US" dirty="0" err="1" smtClean="0"/>
              <a:t>uniprocessors</a:t>
            </a:r>
            <a:r>
              <a:rPr lang="en-US" dirty="0" smtClean="0"/>
              <a:t> is about 10 milliseconds and for most </a:t>
            </a:r>
            <a:r>
              <a:rPr lang="hu-HU" dirty="0" smtClean="0"/>
              <a:t>x86 and </a:t>
            </a:r>
            <a:r>
              <a:rPr lang="en-US" dirty="0" smtClean="0"/>
              <a:t>x</a:t>
            </a:r>
            <a:r>
              <a:rPr lang="hu-HU" dirty="0" smtClean="0"/>
              <a:t>64</a:t>
            </a:r>
            <a:r>
              <a:rPr lang="en-US" dirty="0" smtClean="0"/>
              <a:t> multiprocessors it is about 15 milliseconds.</a:t>
            </a:r>
            <a:endParaRPr lang="hu-HU" dirty="0" smtClean="0"/>
          </a:p>
        </p:txBody>
      </p:sp>
    </p:spTree>
    <p:extLst>
      <p:ext uri="{BB962C8B-B14F-4D97-AF65-F5344CB8AC3E}">
        <p14:creationId xmlns:p14="http://schemas.microsoft.com/office/powerpoint/2010/main" val="18933603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p:cNvSpPr>
            <a:spLocks noGrp="1" noRot="1" noChangeAspect="1"/>
          </p:cNvSpPr>
          <p:nvPr>
            <p:ph type="sldImg"/>
          </p:nvPr>
        </p:nvSpPr>
        <p:spPr>
          <a:xfrm>
            <a:off x="1306513" y="801688"/>
            <a:ext cx="4257675" cy="3194050"/>
          </a:xfrm>
          <a:ln/>
        </p:spPr>
      </p:sp>
      <p:sp>
        <p:nvSpPr>
          <p:cNvPr id="3" name="Notes Placeholder 2"/>
          <p:cNvSpPr>
            <a:spLocks noGrp="1"/>
          </p:cNvSpPr>
          <p:nvPr>
            <p:ph type="body" idx="1"/>
          </p:nvPr>
        </p:nvSpPr>
        <p:spPr/>
        <p:txBody>
          <a:bodyPr/>
          <a:lstStyle/>
          <a:p>
            <a:pPr>
              <a:defRPr/>
            </a:pPr>
            <a:r>
              <a:rPr lang="en-US" dirty="0" smtClean="0"/>
              <a:t>-- From</a:t>
            </a:r>
            <a:r>
              <a:rPr lang="en-US" baseline="0" dirty="0" smtClean="0"/>
              <a:t> </a:t>
            </a:r>
            <a:r>
              <a:rPr lang="en-US" i="1" baseline="0" dirty="0" smtClean="0"/>
              <a:t>Windows Internals Curriculum</a:t>
            </a:r>
            <a:endParaRPr lang="hu-HU" i="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“On </a:t>
            </a:r>
            <a:r>
              <a:rPr lang="hu-HU" dirty="0" smtClean="0"/>
              <a:t>Windows</a:t>
            </a:r>
            <a:r>
              <a:rPr lang="hu-HU" baseline="0" dirty="0" smtClean="0"/>
              <a:t> Vista</a:t>
            </a:r>
            <a:r>
              <a:rPr lang="en-US" dirty="0" smtClean="0"/>
              <a:t>, threads run by default for 2 clock intervals; on Windows Server systems, by default, a thread runs for 12 clock intervals. The rationale for the longer default value on server systems is to minimize context switching. By having a longer quantum, server applications that wake up as the result of a client request have a better chance of completing the request and going back into a wait state before their quantum ends. </a:t>
            </a:r>
          </a:p>
          <a:p>
            <a:pPr>
              <a:defRPr/>
            </a:pPr>
            <a:endParaRPr lang="hu-HU" dirty="0" smtClean="0"/>
          </a:p>
          <a:p>
            <a:pPr>
              <a:defRPr/>
            </a:pPr>
            <a:r>
              <a:rPr lang="hu-HU" dirty="0" smtClean="0"/>
              <a:t>T</a:t>
            </a:r>
            <a:r>
              <a:rPr lang="en-US" dirty="0" err="1" smtClean="0"/>
              <a:t>hreads</a:t>
            </a:r>
            <a:r>
              <a:rPr lang="en-US" dirty="0" smtClean="0"/>
              <a:t> in the foreground process run with a quantum of 6 clock ticks, whereas threads in other processes have the default workstation quantum of 2 clock ticks. In this way, when you switch away from a CPU-intensive process, the new foreground process will get proportionally more of the CPU, because when its threads run they will have a longer turn that background threads (again, assuming the thread priorities are the same in both the foreground and background processes). “</a:t>
            </a:r>
            <a:endParaRPr lang="hu-HU" dirty="0" smtClean="0"/>
          </a:p>
          <a:p>
            <a:pPr>
              <a:defRPr/>
            </a:pPr>
            <a:endParaRPr lang="hu-HU" dirty="0" smtClean="0"/>
          </a:p>
          <a:p>
            <a:pPr>
              <a:defRPr/>
            </a:pPr>
            <a:r>
              <a:rPr lang="hu-HU" dirty="0" smtClean="0"/>
              <a:t>Short or Long, Variable or Fixed: HKLM\SYSTEM\</a:t>
            </a:r>
            <a:r>
              <a:rPr lang="hu-HU" dirty="0" err="1" smtClean="0"/>
              <a:t>CurrentControlSet</a:t>
            </a:r>
            <a:r>
              <a:rPr lang="hu-HU" dirty="0" smtClean="0"/>
              <a:t>\</a:t>
            </a:r>
            <a:r>
              <a:rPr lang="hu-HU" dirty="0" err="1" smtClean="0"/>
              <a:t>Control</a:t>
            </a:r>
            <a:r>
              <a:rPr lang="hu-HU" dirty="0" smtClean="0"/>
              <a:t>\</a:t>
            </a:r>
            <a:r>
              <a:rPr lang="hu-HU" dirty="0" err="1" smtClean="0"/>
              <a:t>PriorityControl</a:t>
            </a:r>
            <a:r>
              <a:rPr lang="hu-HU" dirty="0" smtClean="0"/>
              <a:t>\Win32PrioritySeparation</a:t>
            </a:r>
          </a:p>
          <a:p>
            <a:pPr>
              <a:defRPr/>
            </a:pPr>
            <a:r>
              <a:rPr lang="hu-HU" dirty="0" smtClean="0"/>
              <a:t>Leírás:</a:t>
            </a:r>
            <a:r>
              <a:rPr lang="hu-HU" baseline="0" dirty="0" smtClean="0"/>
              <a:t> http://www.microsoft.com/mspress/books/sampchap/4354c.aspx</a:t>
            </a:r>
            <a:endParaRPr lang="hu-HU" dirty="0"/>
          </a:p>
        </p:txBody>
      </p:sp>
    </p:spTree>
    <p:extLst>
      <p:ext uri="{BB962C8B-B14F-4D97-AF65-F5344CB8AC3E}">
        <p14:creationId xmlns:p14="http://schemas.microsoft.com/office/powerpoint/2010/main" val="13126553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p:cNvSpPr>
          <p:nvPr>
            <p:ph type="sldImg"/>
          </p:nvPr>
        </p:nvSpPr>
        <p:spPr>
          <a:xfrm>
            <a:off x="1306513" y="801688"/>
            <a:ext cx="4257675" cy="3194050"/>
          </a:xfrm>
          <a:ln/>
        </p:spPr>
      </p:sp>
      <p:sp>
        <p:nvSpPr>
          <p:cNvPr id="60418" name="Notes Placeholder 2"/>
          <p:cNvSpPr>
            <a:spLocks noGrp="1"/>
          </p:cNvSpPr>
          <p:nvPr>
            <p:ph type="body" idx="1"/>
          </p:nvPr>
        </p:nvSpPr>
        <p:spPr/>
        <p:txBody>
          <a:bodyPr>
            <a:normAutofit/>
          </a:bodyPr>
          <a:lstStyle/>
          <a:p>
            <a:pPr marL="228600" indent="-228600">
              <a:buAutoNum type="arabicPeriod"/>
            </a:pPr>
            <a:endParaRPr lang="hu-HU" b="0" dirty="0" smtClean="0"/>
          </a:p>
        </p:txBody>
      </p:sp>
    </p:spTree>
    <p:extLst>
      <p:ext uri="{BB962C8B-B14F-4D97-AF65-F5344CB8AC3E}">
        <p14:creationId xmlns:p14="http://schemas.microsoft.com/office/powerpoint/2010/main" val="12703144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itchFamily="34" charset="0"/>
              <a:buChar char="•"/>
            </a:pPr>
            <a:endParaRPr lang="hu-HU" baseline="0" dirty="0" smtClean="0"/>
          </a:p>
        </p:txBody>
      </p:sp>
      <p:sp>
        <p:nvSpPr>
          <p:cNvPr id="4" name="Slide Number Placeholder 3"/>
          <p:cNvSpPr>
            <a:spLocks noGrp="1"/>
          </p:cNvSpPr>
          <p:nvPr>
            <p:ph type="sldNum" sz="quarter" idx="10"/>
          </p:nvPr>
        </p:nvSpPr>
        <p:spPr/>
        <p:txBody>
          <a:bodyPr/>
          <a:lstStyle/>
          <a:p>
            <a:fld id="{3D86C690-4F62-4AFC-8745-06DC9BF07935}" type="slidenum">
              <a:rPr lang="hu-HU" smtClean="0"/>
              <a:pPr/>
              <a:t>18</a:t>
            </a:fld>
            <a:endParaRPr lang="hu-HU"/>
          </a:p>
        </p:txBody>
      </p:sp>
    </p:spTree>
    <p:extLst>
      <p:ext uri="{BB962C8B-B14F-4D97-AF65-F5344CB8AC3E}">
        <p14:creationId xmlns:p14="http://schemas.microsoft.com/office/powerpoint/2010/main" val="42914207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Slide Image Placeholder 1"/>
          <p:cNvSpPr>
            <a:spLocks noGrp="1" noRot="1" noChangeAspect="1"/>
          </p:cNvSpPr>
          <p:nvPr>
            <p:ph type="sldImg"/>
          </p:nvPr>
        </p:nvSpPr>
        <p:spPr>
          <a:xfrm>
            <a:off x="1306513" y="801688"/>
            <a:ext cx="4257675" cy="3194050"/>
          </a:xfrm>
          <a:ln/>
        </p:spPr>
      </p:sp>
      <p:sp>
        <p:nvSpPr>
          <p:cNvPr id="72706" name="Notes Placeholder 2"/>
          <p:cNvSpPr>
            <a:spLocks noGrp="1"/>
          </p:cNvSpPr>
          <p:nvPr>
            <p:ph type="body" idx="1"/>
          </p:nvPr>
        </p:nvSpPr>
        <p:spPr/>
        <p:txBody>
          <a:bodyPr/>
          <a:lstStyle/>
          <a:p>
            <a:pPr>
              <a:lnSpc>
                <a:spcPct val="90000"/>
              </a:lnSpc>
              <a:buFont typeface="Arial" pitchFamily="34" charset="0"/>
              <a:buChar char="•"/>
            </a:pPr>
            <a:r>
              <a:rPr lang="en-US" sz="1700" dirty="0" smtClean="0"/>
              <a:t>Five types:</a:t>
            </a:r>
          </a:p>
          <a:p>
            <a:pPr lvl="1">
              <a:lnSpc>
                <a:spcPct val="90000"/>
              </a:lnSpc>
            </a:pPr>
            <a:r>
              <a:rPr lang="en-US" sz="1500" dirty="0" smtClean="0"/>
              <a:t>I/O completion</a:t>
            </a:r>
          </a:p>
          <a:p>
            <a:pPr lvl="1">
              <a:lnSpc>
                <a:spcPct val="90000"/>
              </a:lnSpc>
            </a:pPr>
            <a:r>
              <a:rPr lang="en-US" sz="1500" dirty="0" smtClean="0"/>
              <a:t>Wait completion on events or semaphores</a:t>
            </a:r>
          </a:p>
          <a:p>
            <a:pPr lvl="1">
              <a:lnSpc>
                <a:spcPct val="90000"/>
              </a:lnSpc>
            </a:pPr>
            <a:r>
              <a:rPr lang="en-US" sz="1500" dirty="0" smtClean="0"/>
              <a:t>When threads in the foreground process complete a wait</a:t>
            </a:r>
          </a:p>
          <a:p>
            <a:pPr lvl="1">
              <a:lnSpc>
                <a:spcPct val="90000"/>
              </a:lnSpc>
            </a:pPr>
            <a:r>
              <a:rPr lang="en-US" sz="1500" dirty="0" smtClean="0"/>
              <a:t>When GUI threads wake up for windows input</a:t>
            </a:r>
          </a:p>
          <a:p>
            <a:pPr lvl="1">
              <a:lnSpc>
                <a:spcPct val="90000"/>
              </a:lnSpc>
            </a:pPr>
            <a:r>
              <a:rPr lang="en-US" sz="1500" dirty="0" smtClean="0"/>
              <a:t>For CPU starvation avoidance</a:t>
            </a:r>
            <a:endParaRPr lang="hu-HU" sz="1500" dirty="0" smtClean="0"/>
          </a:p>
          <a:p>
            <a:pPr lvl="1">
              <a:lnSpc>
                <a:spcPct val="90000"/>
              </a:lnSpc>
            </a:pPr>
            <a:endParaRPr lang="hu-HU" sz="1500" dirty="0" smtClean="0"/>
          </a:p>
          <a:p>
            <a:pPr>
              <a:lnSpc>
                <a:spcPct val="90000"/>
              </a:lnSpc>
              <a:buFont typeface="Arial" pitchFamily="34" charset="0"/>
              <a:buChar char="•"/>
            </a:pPr>
            <a:r>
              <a:rPr lang="en-US" sz="1700" dirty="0" smtClean="0"/>
              <a:t>Quantum decremented by 1 when you come out of a wait</a:t>
            </a:r>
          </a:p>
          <a:p>
            <a:pPr lvl="1">
              <a:lnSpc>
                <a:spcPct val="90000"/>
              </a:lnSpc>
            </a:pPr>
            <a:r>
              <a:rPr lang="en-US" sz="1500" dirty="0" smtClean="0"/>
              <a:t>So that threads that get boosted after I/O completion won't keep running and never experiencing quantum end</a:t>
            </a:r>
          </a:p>
          <a:p>
            <a:pPr lvl="1">
              <a:lnSpc>
                <a:spcPct val="90000"/>
              </a:lnSpc>
            </a:pPr>
            <a:r>
              <a:rPr lang="en-US" sz="1500" dirty="0" smtClean="0"/>
              <a:t>Prevents I/O bound threads from getting unfair preference over CPU bound threads</a:t>
            </a:r>
          </a:p>
        </p:txBody>
      </p:sp>
    </p:spTree>
    <p:extLst>
      <p:ext uri="{BB962C8B-B14F-4D97-AF65-F5344CB8AC3E}">
        <p14:creationId xmlns:p14="http://schemas.microsoft.com/office/powerpoint/2010/main" val="27437399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7"/>
          <p:cNvSpPr>
            <a:spLocks noGrp="1" noChangeArrowheads="1"/>
          </p:cNvSpPr>
          <p:nvPr>
            <p:ph type="sldNum" sz="quarter" idx="4294967295"/>
          </p:nvPr>
        </p:nvSpPr>
        <p:spPr bwMode="auto">
          <a:xfrm>
            <a:off x="3884463" y="8685878"/>
            <a:ext cx="2972004" cy="456704"/>
          </a:xfrm>
          <a:prstGeom prst="rect">
            <a:avLst/>
          </a:prstGeom>
          <a:noFill/>
          <a:ln>
            <a:miter lim="800000"/>
            <a:headEnd/>
            <a:tailEnd/>
          </a:ln>
        </p:spPr>
        <p:txBody>
          <a:bodyPr lIns="91423" tIns="45711" rIns="91423" bIns="45711"/>
          <a:lstStyle/>
          <a:p>
            <a:pPr algn="ctr" defTabSz="914114"/>
            <a:fld id="{287FC828-6690-41C6-9C59-BD0CE851D584}" type="slidenum">
              <a:rPr lang="en-US" sz="1600"/>
              <a:pPr algn="ctr" defTabSz="914114"/>
              <a:t>22</a:t>
            </a:fld>
            <a:endParaRPr lang="en-US" sz="1600" dirty="0"/>
          </a:p>
        </p:txBody>
      </p:sp>
      <p:sp>
        <p:nvSpPr>
          <p:cNvPr id="74754" name="Rectangle 2"/>
          <p:cNvSpPr>
            <a:spLocks noGrp="1" noRot="1" noChangeAspect="1" noChangeArrowheads="1" noTextEdit="1"/>
          </p:cNvSpPr>
          <p:nvPr>
            <p:ph type="sldImg"/>
          </p:nvPr>
        </p:nvSpPr>
        <p:spPr>
          <a:xfrm>
            <a:off x="1303338" y="809625"/>
            <a:ext cx="4252912" cy="3189288"/>
          </a:xfrm>
          <a:noFill/>
          <a:ln cap="flat"/>
        </p:spPr>
      </p:sp>
      <p:sp>
        <p:nvSpPr>
          <p:cNvPr id="74755" name="Rectangle 3"/>
          <p:cNvSpPr>
            <a:spLocks noGrp="1" noChangeArrowheads="1"/>
          </p:cNvSpPr>
          <p:nvPr>
            <p:ph type="body" idx="1"/>
          </p:nvPr>
        </p:nvSpPr>
        <p:spPr>
          <a:xfrm>
            <a:off x="917059" y="4300390"/>
            <a:ext cx="5023884" cy="4154301"/>
          </a:xfrm>
          <a:noFill/>
          <a:ln/>
        </p:spPr>
        <p:txBody>
          <a:bodyPr lIns="85201" tIns="42600" rIns="85201" bIns="42600"/>
          <a:lstStyle/>
          <a:p>
            <a:endParaRPr lang="hu-HU" dirty="0" smtClean="0"/>
          </a:p>
        </p:txBody>
      </p:sp>
    </p:spTree>
    <p:extLst>
      <p:ext uri="{BB962C8B-B14F-4D97-AF65-F5344CB8AC3E}">
        <p14:creationId xmlns:p14="http://schemas.microsoft.com/office/powerpoint/2010/main" val="15474033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7"/>
          <p:cNvSpPr>
            <a:spLocks noGrp="1" noChangeArrowheads="1"/>
          </p:cNvSpPr>
          <p:nvPr>
            <p:ph type="sldNum" sz="quarter" idx="4294967295"/>
          </p:nvPr>
        </p:nvSpPr>
        <p:spPr bwMode="auto">
          <a:xfrm>
            <a:off x="3884463" y="8685878"/>
            <a:ext cx="2972004" cy="456704"/>
          </a:xfrm>
          <a:prstGeom prst="rect">
            <a:avLst/>
          </a:prstGeom>
          <a:noFill/>
          <a:ln>
            <a:miter lim="800000"/>
            <a:headEnd/>
            <a:tailEnd/>
          </a:ln>
        </p:spPr>
        <p:txBody>
          <a:bodyPr lIns="91423" tIns="45711" rIns="91423" bIns="45711"/>
          <a:lstStyle/>
          <a:p>
            <a:pPr algn="ctr" defTabSz="914114"/>
            <a:fld id="{5DF626E1-B228-42A4-9AE8-859BFEB6CF86}" type="slidenum">
              <a:rPr lang="en-GB" sz="1600"/>
              <a:pPr algn="ctr" defTabSz="914114"/>
              <a:t>23</a:t>
            </a:fld>
            <a:endParaRPr lang="en-GB" sz="1600" dirty="0"/>
          </a:p>
        </p:txBody>
      </p:sp>
      <p:sp>
        <p:nvSpPr>
          <p:cNvPr id="76802" name="Rectangle 2"/>
          <p:cNvSpPr>
            <a:spLocks noGrp="1" noRot="1" noChangeAspect="1" noChangeArrowheads="1" noTextEdit="1"/>
          </p:cNvSpPr>
          <p:nvPr>
            <p:ph type="sldImg"/>
          </p:nvPr>
        </p:nvSpPr>
        <p:spPr>
          <a:xfrm>
            <a:off x="1306513" y="801688"/>
            <a:ext cx="4257675" cy="3194050"/>
          </a:xfrm>
          <a:ln/>
        </p:spPr>
      </p:sp>
      <p:sp>
        <p:nvSpPr>
          <p:cNvPr id="76803" name="Rectangle 3"/>
          <p:cNvSpPr>
            <a:spLocks noGrp="1" noChangeArrowheads="1"/>
          </p:cNvSpPr>
          <p:nvPr>
            <p:ph type="body" idx="1"/>
          </p:nvPr>
        </p:nvSpPr>
        <p:spPr/>
        <p:txBody>
          <a:bodyPr/>
          <a:lstStyle/>
          <a:p>
            <a:pPr eaLnBrk="1" hangingPunct="1"/>
            <a:endParaRPr lang="en-US" dirty="0" smtClean="0"/>
          </a:p>
        </p:txBody>
      </p:sp>
    </p:spTree>
    <p:extLst>
      <p:ext uri="{BB962C8B-B14F-4D97-AF65-F5344CB8AC3E}">
        <p14:creationId xmlns:p14="http://schemas.microsoft.com/office/powerpoint/2010/main" val="7313498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a:t>
            </a:r>
            <a:r>
              <a:rPr lang="en-US" baseline="0" dirty="0" smtClean="0"/>
              <a:t> slide show uses materials from the </a:t>
            </a:r>
            <a:r>
              <a:rPr lang="en-US" sz="1200" i="1" dirty="0" smtClean="0"/>
              <a:t>Windows Operating System Internals Curriculum Development Kit</a:t>
            </a:r>
            <a:endParaRPr lang="hu-HU" dirty="0"/>
          </a:p>
        </p:txBody>
      </p:sp>
    </p:spTree>
    <p:extLst>
      <p:ext uri="{BB962C8B-B14F-4D97-AF65-F5344CB8AC3E}">
        <p14:creationId xmlns:p14="http://schemas.microsoft.com/office/powerpoint/2010/main" val="16791480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a:p>
        </p:txBody>
      </p:sp>
      <p:sp>
        <p:nvSpPr>
          <p:cNvPr id="4" name="Dia számának helye 3"/>
          <p:cNvSpPr>
            <a:spLocks noGrp="1"/>
          </p:cNvSpPr>
          <p:nvPr>
            <p:ph type="sldNum" sz="quarter" idx="10"/>
          </p:nvPr>
        </p:nvSpPr>
        <p:spPr/>
        <p:txBody>
          <a:bodyPr/>
          <a:lstStyle/>
          <a:p>
            <a:fld id="{3D86C690-4F62-4AFC-8745-06DC9BF07935}" type="slidenum">
              <a:rPr lang="hu-HU" smtClean="0"/>
              <a:pPr/>
              <a:t>24</a:t>
            </a:fld>
            <a:endParaRPr lang="hu-HU"/>
          </a:p>
        </p:txBody>
      </p:sp>
    </p:spTree>
    <p:extLst>
      <p:ext uri="{BB962C8B-B14F-4D97-AF65-F5344CB8AC3E}">
        <p14:creationId xmlns:p14="http://schemas.microsoft.com/office/powerpoint/2010/main" val="11029996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7"/>
          <p:cNvSpPr>
            <a:spLocks noGrp="1" noChangeArrowheads="1"/>
          </p:cNvSpPr>
          <p:nvPr>
            <p:ph type="sldNum" sz="quarter" idx="4294967295"/>
          </p:nvPr>
        </p:nvSpPr>
        <p:spPr bwMode="auto">
          <a:xfrm>
            <a:off x="3884463" y="8685878"/>
            <a:ext cx="2972004" cy="456704"/>
          </a:xfrm>
          <a:prstGeom prst="rect">
            <a:avLst/>
          </a:prstGeom>
          <a:noFill/>
          <a:ln>
            <a:miter lim="800000"/>
            <a:headEnd/>
            <a:tailEnd/>
          </a:ln>
        </p:spPr>
        <p:txBody>
          <a:bodyPr lIns="91423" tIns="45711" rIns="91423" bIns="45711"/>
          <a:lstStyle/>
          <a:p>
            <a:pPr algn="ctr" defTabSz="914114"/>
            <a:fld id="{EF513DD5-4B0B-4794-B6E6-1A7CC8AE5F2C}" type="slidenum">
              <a:rPr lang="en-US" sz="1600"/>
              <a:pPr algn="ctr" defTabSz="914114"/>
              <a:t>25</a:t>
            </a:fld>
            <a:endParaRPr lang="en-US" sz="1600" dirty="0"/>
          </a:p>
        </p:txBody>
      </p:sp>
      <p:sp>
        <p:nvSpPr>
          <p:cNvPr id="79874" name="Rectangle 2"/>
          <p:cNvSpPr>
            <a:spLocks noGrp="1" noRot="1" noChangeAspect="1" noChangeArrowheads="1" noTextEdit="1"/>
          </p:cNvSpPr>
          <p:nvPr>
            <p:ph type="sldImg"/>
          </p:nvPr>
        </p:nvSpPr>
        <p:spPr>
          <a:xfrm>
            <a:off x="1306513" y="801688"/>
            <a:ext cx="4257675" cy="3194050"/>
          </a:xfrm>
          <a:ln/>
        </p:spPr>
      </p:sp>
      <p:sp>
        <p:nvSpPr>
          <p:cNvPr id="378883" name="Rectangle 3"/>
          <p:cNvSpPr>
            <a:spLocks noGrp="1" noChangeArrowheads="1"/>
          </p:cNvSpPr>
          <p:nvPr>
            <p:ph type="body" idx="1"/>
          </p:nvPr>
        </p:nvSpPr>
        <p:spPr/>
        <p:txBody>
          <a:bodyPr/>
          <a:lstStyle/>
          <a:p>
            <a:pPr>
              <a:defRPr/>
            </a:pPr>
            <a:r>
              <a:rPr lang="en-US" sz="1700" dirty="0" smtClean="0"/>
              <a:t>Affinity is a bit mask where each bit corresponds to a CPU number</a:t>
            </a:r>
            <a:endParaRPr lang="hu-HU" sz="1700" dirty="0" smtClean="0"/>
          </a:p>
          <a:p>
            <a:pPr lvl="1">
              <a:buFont typeface="Arial" pitchFamily="34" charset="0"/>
              <a:buChar char="•"/>
              <a:defRPr/>
            </a:pPr>
            <a:r>
              <a:rPr lang="en-US" sz="1500" dirty="0" smtClean="0"/>
              <a:t>Hard Affinity specifies where a thread is permitted to run</a:t>
            </a:r>
            <a:endParaRPr lang="hu-HU" sz="1500" dirty="0" smtClean="0"/>
          </a:p>
          <a:p>
            <a:pPr lvl="2">
              <a:buFont typeface="Arial" pitchFamily="34" charset="0"/>
              <a:buChar char="•"/>
              <a:defRPr/>
            </a:pPr>
            <a:r>
              <a:rPr lang="en-US" sz="1300" dirty="0" smtClean="0"/>
              <a:t>Defaults to all CPUs</a:t>
            </a:r>
            <a:endParaRPr lang="hu-HU" sz="1300" dirty="0" smtClean="0"/>
          </a:p>
          <a:p>
            <a:pPr lvl="1">
              <a:buFont typeface="Arial" pitchFamily="34" charset="0"/>
              <a:buChar char="•"/>
              <a:defRPr/>
            </a:pPr>
            <a:r>
              <a:rPr lang="en-US" sz="1500" dirty="0" smtClean="0"/>
              <a:t>Thread affinity mask must be subset of process affinity mask, which in turn must be a subset of the active processor mask</a:t>
            </a:r>
            <a:endParaRPr lang="hu-HU" sz="1500" dirty="0" smtClean="0"/>
          </a:p>
          <a:p>
            <a:pPr lvl="1">
              <a:buFont typeface="Arial" pitchFamily="34" charset="0"/>
              <a:buChar char="•"/>
              <a:defRPr/>
            </a:pPr>
            <a:endParaRPr lang="hu-HU" sz="1500" dirty="0" smtClean="0"/>
          </a:p>
          <a:p>
            <a:pPr marL="342793" indent="-342793">
              <a:spcBef>
                <a:spcPct val="20000"/>
              </a:spcBef>
              <a:spcAft>
                <a:spcPct val="20000"/>
              </a:spcAft>
              <a:buSzPct val="110000"/>
              <a:buFont typeface="Arial" pitchFamily="34" charset="0"/>
              <a:buNone/>
              <a:defRPr/>
            </a:pPr>
            <a:r>
              <a:rPr lang="en-US" sz="1500" dirty="0" smtClean="0"/>
              <a:t>Functions to change:</a:t>
            </a:r>
            <a:r>
              <a:rPr lang="hu-HU" sz="1500" dirty="0" smtClean="0"/>
              <a:t> </a:t>
            </a:r>
            <a:r>
              <a:rPr lang="en-US" sz="1500" dirty="0" err="1" smtClean="0"/>
              <a:t>SetThreadAffinityMask</a:t>
            </a:r>
            <a:r>
              <a:rPr lang="en-US" sz="1500" dirty="0" smtClean="0"/>
              <a:t>, </a:t>
            </a:r>
            <a:r>
              <a:rPr lang="en-US" sz="1500" dirty="0" err="1" smtClean="0"/>
              <a:t>SetProcessAffinityMask</a:t>
            </a:r>
            <a:r>
              <a:rPr lang="en-US" sz="1500" dirty="0" smtClean="0"/>
              <a:t>, </a:t>
            </a:r>
            <a:r>
              <a:rPr lang="en-US" sz="1500" dirty="0" err="1" smtClean="0"/>
              <a:t>SetInformationJobObject</a:t>
            </a:r>
            <a:endParaRPr lang="en-US" sz="1500" dirty="0" smtClean="0"/>
          </a:p>
          <a:p>
            <a:pPr>
              <a:buFont typeface="Arial" pitchFamily="34" charset="0"/>
              <a:buChar char="•"/>
              <a:defRPr/>
            </a:pPr>
            <a:endParaRPr lang="en-US" sz="1500" dirty="0"/>
          </a:p>
        </p:txBody>
      </p:sp>
    </p:spTree>
    <p:extLst>
      <p:ext uri="{BB962C8B-B14F-4D97-AF65-F5344CB8AC3E}">
        <p14:creationId xmlns:p14="http://schemas.microsoft.com/office/powerpoint/2010/main" val="29492363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a:p>
        </p:txBody>
      </p:sp>
      <p:sp>
        <p:nvSpPr>
          <p:cNvPr id="4" name="Dia számának helye 3"/>
          <p:cNvSpPr>
            <a:spLocks noGrp="1"/>
          </p:cNvSpPr>
          <p:nvPr>
            <p:ph type="sldNum" sz="quarter" idx="10"/>
          </p:nvPr>
        </p:nvSpPr>
        <p:spPr/>
        <p:txBody>
          <a:bodyPr/>
          <a:lstStyle/>
          <a:p>
            <a:fld id="{3D86C690-4F62-4AFC-8745-06DC9BF07935}" type="slidenum">
              <a:rPr lang="hu-HU" smtClean="0"/>
              <a:pPr/>
              <a:t>26</a:t>
            </a:fld>
            <a:endParaRPr lang="hu-HU"/>
          </a:p>
        </p:txBody>
      </p:sp>
    </p:spTree>
    <p:extLst>
      <p:ext uri="{BB962C8B-B14F-4D97-AF65-F5344CB8AC3E}">
        <p14:creationId xmlns:p14="http://schemas.microsoft.com/office/powerpoint/2010/main" val="311779034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a:p>
        </p:txBody>
      </p:sp>
      <p:sp>
        <p:nvSpPr>
          <p:cNvPr id="4" name="Dia számának helye 3"/>
          <p:cNvSpPr>
            <a:spLocks noGrp="1"/>
          </p:cNvSpPr>
          <p:nvPr>
            <p:ph type="sldNum" sz="quarter" idx="10"/>
          </p:nvPr>
        </p:nvSpPr>
        <p:spPr/>
        <p:txBody>
          <a:bodyPr/>
          <a:lstStyle/>
          <a:p>
            <a:fld id="{3D86C690-4F62-4AFC-8745-06DC9BF07935}" type="slidenum">
              <a:rPr lang="hu-HU" smtClean="0"/>
              <a:pPr/>
              <a:t>27</a:t>
            </a:fld>
            <a:endParaRPr lang="hu-HU"/>
          </a:p>
        </p:txBody>
      </p:sp>
    </p:spTree>
    <p:extLst>
      <p:ext uri="{BB962C8B-B14F-4D97-AF65-F5344CB8AC3E}">
        <p14:creationId xmlns:p14="http://schemas.microsoft.com/office/powerpoint/2010/main" val="5353645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a:xfrm>
            <a:off x="1306513" y="801688"/>
            <a:ext cx="4257675" cy="3194050"/>
          </a:xfrm>
          <a:ln/>
        </p:spPr>
      </p:sp>
      <p:sp>
        <p:nvSpPr>
          <p:cNvPr id="3" name="Notes Placeholder 2"/>
          <p:cNvSpPr>
            <a:spLocks noGrp="1"/>
          </p:cNvSpPr>
          <p:nvPr>
            <p:ph type="body" idx="1"/>
          </p:nvPr>
        </p:nvSpPr>
        <p:spPr/>
        <p:txBody>
          <a:bodyPr>
            <a:normAutofit fontScale="92500" lnSpcReduction="10000"/>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dirty="0" smtClean="0"/>
              <a:t>--From the </a:t>
            </a:r>
            <a:r>
              <a:rPr lang="en-US" sz="1200" i="1" dirty="0" smtClean="0"/>
              <a:t>Windows Operating System Internals Curriculum Development Kit</a:t>
            </a:r>
            <a:endParaRPr lang="hu-HU" dirty="0" smtClean="0"/>
          </a:p>
          <a:p>
            <a:pPr>
              <a:buFont typeface="Arial" pitchFamily="34" charset="0"/>
              <a:buNone/>
              <a:defRPr/>
            </a:pPr>
            <a:endParaRPr lang="hu-HU" dirty="0" smtClean="0"/>
          </a:p>
          <a:p>
            <a:pPr>
              <a:defRPr/>
            </a:pPr>
            <a:r>
              <a:rPr lang="en-US" dirty="0" smtClean="0"/>
              <a:t>“Although programs and processes appear similar on the surface, they are fundamentally different. A </a:t>
            </a:r>
            <a:r>
              <a:rPr lang="en-US" i="1" dirty="0" smtClean="0"/>
              <a:t>program</a:t>
            </a:r>
            <a:r>
              <a:rPr lang="en-US" dirty="0" smtClean="0"/>
              <a:t> is a static sequence of instructions, whereas a </a:t>
            </a:r>
            <a:r>
              <a:rPr lang="en-US" i="1" dirty="0" smtClean="0"/>
              <a:t>process</a:t>
            </a:r>
            <a:r>
              <a:rPr lang="en-US" dirty="0" smtClean="0"/>
              <a:t> is a container for a set of resources used when executing the instance of the program. At the highest level of abstraction, a Windows process comprises the following:</a:t>
            </a:r>
          </a:p>
          <a:p>
            <a:pPr>
              <a:buFontTx/>
              <a:buChar char="•"/>
              <a:defRPr/>
            </a:pPr>
            <a:r>
              <a:rPr lang="hu-HU" dirty="0" smtClean="0"/>
              <a:t> </a:t>
            </a:r>
            <a:r>
              <a:rPr lang="en-US" dirty="0" smtClean="0"/>
              <a:t>A </a:t>
            </a:r>
            <a:r>
              <a:rPr lang="en-US" i="1" dirty="0" smtClean="0"/>
              <a:t>private virtual address space</a:t>
            </a:r>
            <a:r>
              <a:rPr lang="en-US" dirty="0" smtClean="0"/>
              <a:t>, which is a set of virtual memory addresses that the process can use</a:t>
            </a:r>
          </a:p>
          <a:p>
            <a:pPr>
              <a:buFontTx/>
              <a:buChar char="•"/>
              <a:defRPr/>
            </a:pPr>
            <a:r>
              <a:rPr lang="hu-HU" dirty="0" smtClean="0"/>
              <a:t> </a:t>
            </a:r>
            <a:r>
              <a:rPr lang="en-US" dirty="0" smtClean="0"/>
              <a:t>An executable program, which defines initial code and data and is mapped into the process’s virtual address space</a:t>
            </a:r>
          </a:p>
          <a:p>
            <a:pPr>
              <a:buFontTx/>
              <a:buChar char="•"/>
              <a:defRPr/>
            </a:pPr>
            <a:r>
              <a:rPr lang="hu-HU" dirty="0" smtClean="0"/>
              <a:t> </a:t>
            </a:r>
            <a:r>
              <a:rPr lang="en-US" dirty="0" smtClean="0"/>
              <a:t>A list of open handles to various system resources, such as semaphores, communication ports, and files, that are accessible to all threads in the process</a:t>
            </a:r>
          </a:p>
          <a:p>
            <a:pPr>
              <a:buFontTx/>
              <a:buChar char="•"/>
              <a:defRPr/>
            </a:pPr>
            <a:r>
              <a:rPr lang="hu-HU" dirty="0" smtClean="0"/>
              <a:t> </a:t>
            </a:r>
            <a:r>
              <a:rPr lang="en-US" dirty="0" smtClean="0"/>
              <a:t>A security context called an </a:t>
            </a:r>
            <a:r>
              <a:rPr lang="en-US" i="1" dirty="0" smtClean="0"/>
              <a:t>access token</a:t>
            </a:r>
            <a:r>
              <a:rPr lang="en-US" dirty="0" smtClean="0"/>
              <a:t> that identifies the user, security groups, and privileges associated with the process</a:t>
            </a:r>
          </a:p>
          <a:p>
            <a:pPr>
              <a:buFontTx/>
              <a:buChar char="•"/>
              <a:defRPr/>
            </a:pPr>
            <a:r>
              <a:rPr lang="hu-HU" dirty="0" smtClean="0"/>
              <a:t> </a:t>
            </a:r>
            <a:r>
              <a:rPr lang="en-US" dirty="0" smtClean="0"/>
              <a:t>A unique identifier called a </a:t>
            </a:r>
            <a:r>
              <a:rPr lang="en-US" i="1" dirty="0" smtClean="0"/>
              <a:t>process ID</a:t>
            </a:r>
            <a:r>
              <a:rPr lang="en-US" dirty="0" smtClean="0"/>
              <a:t> (internally called a </a:t>
            </a:r>
            <a:r>
              <a:rPr lang="en-US" i="1" dirty="0" smtClean="0"/>
              <a:t>client ID</a:t>
            </a:r>
            <a:r>
              <a:rPr lang="en-US" dirty="0" smtClean="0"/>
              <a:t>)</a:t>
            </a:r>
          </a:p>
          <a:p>
            <a:pPr>
              <a:buFontTx/>
              <a:buChar char="•"/>
              <a:defRPr/>
            </a:pPr>
            <a:r>
              <a:rPr lang="hu-HU" dirty="0" smtClean="0"/>
              <a:t> </a:t>
            </a:r>
            <a:r>
              <a:rPr lang="en-US" dirty="0" smtClean="0"/>
              <a:t>At least one thread of execution”</a:t>
            </a:r>
            <a:endParaRPr lang="hu-HU" dirty="0" smtClean="0"/>
          </a:p>
          <a:p>
            <a:pPr>
              <a:defRPr/>
            </a:pPr>
            <a:endParaRPr lang="hu-HU" dirty="0" smtClean="0"/>
          </a:p>
          <a:p>
            <a:pPr>
              <a:defRPr/>
            </a:pPr>
            <a:r>
              <a:rPr lang="en-US" dirty="0" smtClean="0"/>
              <a:t>“A </a:t>
            </a:r>
            <a:r>
              <a:rPr lang="en-US" i="1" dirty="0" smtClean="0"/>
              <a:t>thread</a:t>
            </a:r>
            <a:r>
              <a:rPr lang="en-US" dirty="0" smtClean="0"/>
              <a:t> is the entity within a process that Windows schedules for execution. Without it, the process’s program can’t run. Although threads have their own execution context, every thread within a process shares the process’s virtual address space (in addition to the rest of the resources belonging to the process), meaning that all the threads in a process can write to and read from each other’s memory. Threads cannot accidentally reference the address space of another process, however, unless the other process makes available part of its private address space as a </a:t>
            </a:r>
            <a:r>
              <a:rPr lang="en-US" i="1" dirty="0" smtClean="0"/>
              <a:t>shared memory section</a:t>
            </a:r>
            <a:r>
              <a:rPr lang="en-US" dirty="0" smtClean="0"/>
              <a:t> (called a </a:t>
            </a:r>
            <a:r>
              <a:rPr lang="en-US" i="1" dirty="0" smtClean="0"/>
              <a:t>file mapping object</a:t>
            </a:r>
            <a:r>
              <a:rPr lang="en-US" dirty="0" smtClean="0"/>
              <a:t> in the Windows API) or unless one process has the right to open another process to use cross-process memory functions such as </a:t>
            </a:r>
            <a:r>
              <a:rPr lang="en-US" i="1" dirty="0" err="1" smtClean="0"/>
              <a:t>ReadProcessMemory</a:t>
            </a:r>
            <a:r>
              <a:rPr lang="en-US" dirty="0" smtClean="0"/>
              <a:t> and </a:t>
            </a:r>
            <a:r>
              <a:rPr lang="en-US" i="1" dirty="0" err="1" smtClean="0"/>
              <a:t>WriteProcessMemory</a:t>
            </a:r>
            <a:r>
              <a:rPr lang="en-US" dirty="0" smtClean="0"/>
              <a:t>.”</a:t>
            </a:r>
          </a:p>
        </p:txBody>
      </p:sp>
    </p:spTree>
    <p:extLst>
      <p:ext uri="{BB962C8B-B14F-4D97-AF65-F5344CB8AC3E}">
        <p14:creationId xmlns:p14="http://schemas.microsoft.com/office/powerpoint/2010/main" val="19432303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a:spLocks noGrp="1" noChangeArrowheads="1"/>
          </p:cNvSpPr>
          <p:nvPr>
            <p:ph type="sldNum" sz="quarter" idx="4294967295"/>
          </p:nvPr>
        </p:nvSpPr>
        <p:spPr bwMode="auto">
          <a:xfrm>
            <a:off x="3884463" y="8685878"/>
            <a:ext cx="2972004" cy="456704"/>
          </a:xfrm>
          <a:prstGeom prst="rect">
            <a:avLst/>
          </a:prstGeom>
          <a:noFill/>
          <a:ln>
            <a:miter lim="800000"/>
            <a:headEnd/>
            <a:tailEnd/>
          </a:ln>
        </p:spPr>
        <p:txBody>
          <a:bodyPr lIns="91423" tIns="45711" rIns="91423" bIns="45711"/>
          <a:lstStyle/>
          <a:p>
            <a:pPr algn="ctr" defTabSz="914114"/>
            <a:fld id="{6474AD88-5E23-489A-A9B6-ACA9E1C5BFD0}" type="slidenum">
              <a:rPr lang="en-US" sz="1600"/>
              <a:pPr algn="ctr" defTabSz="914114"/>
              <a:t>4</a:t>
            </a:fld>
            <a:endParaRPr lang="en-US" sz="1600" dirty="0"/>
          </a:p>
        </p:txBody>
      </p:sp>
      <p:sp>
        <p:nvSpPr>
          <p:cNvPr id="46082" name="Rectangle 2"/>
          <p:cNvSpPr>
            <a:spLocks noGrp="1" noRot="1" noChangeAspect="1" noChangeArrowheads="1" noTextEdit="1"/>
          </p:cNvSpPr>
          <p:nvPr>
            <p:ph type="sldImg"/>
          </p:nvPr>
        </p:nvSpPr>
        <p:spPr>
          <a:xfrm>
            <a:off x="820738" y="703263"/>
            <a:ext cx="5624512" cy="4217987"/>
          </a:xfrm>
          <a:solidFill>
            <a:srgbClr val="FFFFFF"/>
          </a:solidFill>
          <a:ln/>
        </p:spPr>
      </p:sp>
      <p:sp>
        <p:nvSpPr>
          <p:cNvPr id="46083" name="Rectangle 3"/>
          <p:cNvSpPr>
            <a:spLocks noGrp="1" noChangeArrowheads="1"/>
          </p:cNvSpPr>
          <p:nvPr>
            <p:ph type="body" idx="1"/>
          </p:nvPr>
        </p:nvSpPr>
        <p:spPr>
          <a:xfrm>
            <a:off x="696228" y="5342865"/>
            <a:ext cx="5888801" cy="3303300"/>
          </a:xfrm>
          <a:solidFill>
            <a:srgbClr val="FFFFFF"/>
          </a:solidFill>
          <a:ln>
            <a:solidFill>
              <a:srgbClr val="000000"/>
            </a:solidFill>
          </a:ln>
        </p:spPr>
        <p:txBody>
          <a:bodyPr/>
          <a:lstStyle/>
          <a:p>
            <a:endParaRPr lang="hu-HU" dirty="0" smtClean="0"/>
          </a:p>
        </p:txBody>
      </p:sp>
    </p:spTree>
    <p:extLst>
      <p:ext uri="{BB962C8B-B14F-4D97-AF65-F5344CB8AC3E}">
        <p14:creationId xmlns:p14="http://schemas.microsoft.com/office/powerpoint/2010/main" val="18901200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p:cNvSpPr>
          <p:nvPr>
            <p:ph type="sldImg"/>
          </p:nvPr>
        </p:nvSpPr>
        <p:spPr>
          <a:xfrm>
            <a:off x="1306513" y="801688"/>
            <a:ext cx="4257675" cy="3194050"/>
          </a:xfrm>
          <a:ln/>
        </p:spPr>
      </p:sp>
      <p:sp>
        <p:nvSpPr>
          <p:cNvPr id="3" name="Notes Placeholder 2"/>
          <p:cNvSpPr>
            <a:spLocks noGrp="1"/>
          </p:cNvSpPr>
          <p:nvPr>
            <p:ph type="body" idx="1"/>
          </p:nvPr>
        </p:nvSpPr>
        <p:spPr/>
        <p:txBody>
          <a:bodyPr>
            <a:normAutofit fontScale="92500" lnSpcReduction="10000"/>
          </a:bodyPr>
          <a:lstStyle/>
          <a:p>
            <a:pPr>
              <a:buFont typeface="Arial" pitchFamily="34" charset="0"/>
              <a:buNone/>
              <a:defRPr/>
            </a:pPr>
            <a:r>
              <a:rPr lang="en-US" b="1" dirty="0" smtClean="0"/>
              <a:t>Ready</a:t>
            </a:r>
            <a:r>
              <a:rPr lang="en-US" dirty="0" smtClean="0"/>
              <a:t> </a:t>
            </a:r>
            <a:r>
              <a:rPr lang="en-US" dirty="0" smtClean="0"/>
              <a:t>A thread in the ready state is waiting to execute. When looking for a thread to execute, the dispatcher considers only the pool of threads in the ready state. </a:t>
            </a:r>
            <a:endParaRPr lang="hu-HU" dirty="0" smtClean="0"/>
          </a:p>
          <a:p>
            <a:pPr>
              <a:buFont typeface="Arial" pitchFamily="34" charset="0"/>
              <a:buChar char="•"/>
              <a:defRPr/>
            </a:pPr>
            <a:r>
              <a:rPr lang="hu-HU" dirty="0" smtClean="0"/>
              <a:t> </a:t>
            </a:r>
            <a:r>
              <a:rPr lang="en-US" b="1" dirty="0" smtClean="0"/>
              <a:t>Standby</a:t>
            </a:r>
            <a:r>
              <a:rPr lang="en-US" dirty="0" smtClean="0"/>
              <a:t> A thread in the standby state has been selected to run next on a particular processor. When the correct conditions exist, the dispatcher performs a context switch to this thread. Only one thread can be in the standby state for each processor on the system. Note that a thread can be preempted out of the standby state before it ever executes (if, for example, a higher priority thread becomes </a:t>
            </a:r>
            <a:r>
              <a:rPr lang="en-US" dirty="0" err="1" smtClean="0"/>
              <a:t>runnable</a:t>
            </a:r>
            <a:r>
              <a:rPr lang="en-US" dirty="0" smtClean="0"/>
              <a:t> before the standby thread begins execution). </a:t>
            </a:r>
            <a:endParaRPr lang="hu-HU" dirty="0" smtClean="0"/>
          </a:p>
          <a:p>
            <a:pPr>
              <a:buFont typeface="Arial" pitchFamily="34" charset="0"/>
              <a:buChar char="•"/>
              <a:defRPr/>
            </a:pPr>
            <a:r>
              <a:rPr lang="hu-HU" dirty="0" smtClean="0"/>
              <a:t> </a:t>
            </a:r>
            <a:r>
              <a:rPr lang="en-US" b="1" dirty="0" smtClean="0"/>
              <a:t>Running</a:t>
            </a:r>
            <a:r>
              <a:rPr lang="en-US" dirty="0" smtClean="0"/>
              <a:t> Once the dispatcher performs a context switch to a thread, the thread enters the running state and executes. The thread's execution continues until its quantum ends (and another thread at the same priority is ready to run), it is preempted by a higher priority thread, it terminates, it yields execution, or it voluntarily enters the wait state. </a:t>
            </a:r>
            <a:endParaRPr lang="hu-HU" dirty="0" smtClean="0"/>
          </a:p>
          <a:p>
            <a:pPr>
              <a:buFont typeface="Arial" pitchFamily="34" charset="0"/>
              <a:buChar char="•"/>
              <a:defRPr/>
            </a:pPr>
            <a:r>
              <a:rPr lang="hu-HU" dirty="0" smtClean="0"/>
              <a:t> </a:t>
            </a:r>
            <a:r>
              <a:rPr lang="en-US" b="1" dirty="0" smtClean="0"/>
              <a:t>Waiting</a:t>
            </a:r>
            <a:r>
              <a:rPr lang="en-US" dirty="0" smtClean="0"/>
              <a:t> A thread can enter the wait state in several ways: a thread can voluntarily wait for an object to synchronize its execution, the operating system can wait on the thread's behalf (such as to resolve a paging I/O), or an environment subsystem can direct the thread to suspend itself. When the thread's wait ends, depending on the priority, the thread either begins running immediately or is moved back to the ready state. </a:t>
            </a:r>
            <a:endParaRPr lang="hu-HU" dirty="0" smtClean="0"/>
          </a:p>
          <a:p>
            <a:pPr>
              <a:buFont typeface="Arial" pitchFamily="34" charset="0"/>
              <a:buChar char="•"/>
              <a:defRPr/>
            </a:pPr>
            <a:r>
              <a:rPr lang="hu-HU" dirty="0" smtClean="0"/>
              <a:t> </a:t>
            </a:r>
            <a:r>
              <a:rPr lang="en-US" b="1" dirty="0" smtClean="0"/>
              <a:t>Transition</a:t>
            </a:r>
            <a:r>
              <a:rPr lang="en-US" dirty="0" smtClean="0"/>
              <a:t> A thread enters the transition state if it is ready for execution but its kernel stack is paged out of memory. Once its kernel stack is brought back into memory, the thread enters the ready state. </a:t>
            </a:r>
            <a:endParaRPr lang="hu-HU" dirty="0" smtClean="0"/>
          </a:p>
          <a:p>
            <a:pPr>
              <a:buFont typeface="Arial" pitchFamily="34" charset="0"/>
              <a:buChar char="•"/>
              <a:defRPr/>
            </a:pPr>
            <a:r>
              <a:rPr lang="hu-HU" dirty="0" smtClean="0"/>
              <a:t> </a:t>
            </a:r>
            <a:r>
              <a:rPr lang="en-US" b="1" dirty="0" smtClean="0"/>
              <a:t>Terminated</a:t>
            </a:r>
            <a:r>
              <a:rPr lang="en-US" dirty="0" smtClean="0"/>
              <a:t> When a thread finishes executing, it enters the terminated state. Once the thread is terminated, the executive thread block (the data structure in </a:t>
            </a:r>
            <a:r>
              <a:rPr lang="en-US" dirty="0" err="1" smtClean="0"/>
              <a:t>nonpaged</a:t>
            </a:r>
            <a:r>
              <a:rPr lang="en-US" dirty="0" smtClean="0"/>
              <a:t> pool that describes the thread) might or might not be </a:t>
            </a:r>
            <a:r>
              <a:rPr lang="en-US" dirty="0" err="1" smtClean="0"/>
              <a:t>deallocated</a:t>
            </a:r>
            <a:r>
              <a:rPr lang="en-US" dirty="0" smtClean="0"/>
              <a:t>. (The object manager sets policy regarding when to delete the object.) </a:t>
            </a:r>
            <a:endParaRPr lang="hu-HU" dirty="0" smtClean="0"/>
          </a:p>
          <a:p>
            <a:pPr>
              <a:buFont typeface="Arial" pitchFamily="34" charset="0"/>
              <a:buChar char="•"/>
              <a:defRPr/>
            </a:pPr>
            <a:r>
              <a:rPr lang="hu-HU" dirty="0" smtClean="0"/>
              <a:t> </a:t>
            </a:r>
            <a:r>
              <a:rPr lang="en-US" b="1" dirty="0" smtClean="0"/>
              <a:t>Initialized</a:t>
            </a:r>
            <a:r>
              <a:rPr lang="en-US" dirty="0" smtClean="0"/>
              <a:t> This state is used internally while a thread is being created. </a:t>
            </a:r>
            <a:endParaRPr lang="hu-HU" dirty="0" smtClean="0"/>
          </a:p>
        </p:txBody>
      </p:sp>
    </p:spTree>
    <p:extLst>
      <p:ext uri="{BB962C8B-B14F-4D97-AF65-F5344CB8AC3E}">
        <p14:creationId xmlns:p14="http://schemas.microsoft.com/office/powerpoint/2010/main" val="5689180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p:cNvSpPr>
            <a:spLocks noGrp="1" noChangeArrowheads="1"/>
          </p:cNvSpPr>
          <p:nvPr>
            <p:ph type="sldNum" sz="quarter" idx="4294967295"/>
          </p:nvPr>
        </p:nvSpPr>
        <p:spPr bwMode="auto">
          <a:xfrm>
            <a:off x="3884463" y="8685878"/>
            <a:ext cx="2972004" cy="456704"/>
          </a:xfrm>
          <a:prstGeom prst="rect">
            <a:avLst/>
          </a:prstGeom>
          <a:noFill/>
          <a:ln>
            <a:miter lim="800000"/>
            <a:headEnd/>
            <a:tailEnd/>
          </a:ln>
        </p:spPr>
        <p:txBody>
          <a:bodyPr lIns="91423" tIns="45711" rIns="91423" bIns="45711"/>
          <a:lstStyle/>
          <a:p>
            <a:pPr algn="ctr" defTabSz="914114"/>
            <a:fld id="{1116F825-F515-497D-B2B7-35E546EAB6ED}" type="slidenum">
              <a:rPr lang="en-US" sz="1600"/>
              <a:pPr algn="ctr" defTabSz="914114"/>
              <a:t>6</a:t>
            </a:fld>
            <a:endParaRPr lang="en-US" sz="1600" dirty="0"/>
          </a:p>
        </p:txBody>
      </p:sp>
      <p:sp>
        <p:nvSpPr>
          <p:cNvPr id="48130" name="Rectangle 2"/>
          <p:cNvSpPr>
            <a:spLocks noGrp="1" noRot="1" noChangeAspect="1" noChangeArrowheads="1" noTextEdit="1"/>
          </p:cNvSpPr>
          <p:nvPr>
            <p:ph type="sldImg"/>
          </p:nvPr>
        </p:nvSpPr>
        <p:spPr>
          <a:xfrm>
            <a:off x="1303338" y="809625"/>
            <a:ext cx="4252912" cy="3189288"/>
          </a:xfrm>
          <a:noFill/>
          <a:ln cap="flat"/>
        </p:spPr>
      </p:sp>
      <p:sp>
        <p:nvSpPr>
          <p:cNvPr id="48131" name="Rectangle 3"/>
          <p:cNvSpPr>
            <a:spLocks noGrp="1" noChangeArrowheads="1"/>
          </p:cNvSpPr>
          <p:nvPr>
            <p:ph type="body" idx="1"/>
          </p:nvPr>
        </p:nvSpPr>
        <p:spPr>
          <a:xfrm>
            <a:off x="917059" y="4300390"/>
            <a:ext cx="5023884" cy="4154301"/>
          </a:xfrm>
          <a:noFill/>
          <a:ln/>
        </p:spPr>
        <p:txBody>
          <a:bodyPr lIns="85201" tIns="42600" rIns="85201" bIns="42600"/>
          <a:lstStyle/>
          <a:p>
            <a:endParaRPr lang="hu-HU" dirty="0" smtClean="0"/>
          </a:p>
        </p:txBody>
      </p:sp>
    </p:spTree>
    <p:extLst>
      <p:ext uri="{BB962C8B-B14F-4D97-AF65-F5344CB8AC3E}">
        <p14:creationId xmlns:p14="http://schemas.microsoft.com/office/powerpoint/2010/main" val="24420492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dirty="0"/>
          </a:p>
        </p:txBody>
      </p:sp>
      <p:sp>
        <p:nvSpPr>
          <p:cNvPr id="4" name="Dia számának helye 3"/>
          <p:cNvSpPr>
            <a:spLocks noGrp="1"/>
          </p:cNvSpPr>
          <p:nvPr>
            <p:ph type="sldNum" sz="quarter" idx="10"/>
          </p:nvPr>
        </p:nvSpPr>
        <p:spPr/>
        <p:txBody>
          <a:bodyPr/>
          <a:lstStyle/>
          <a:p>
            <a:fld id="{3D86C690-4F62-4AFC-8745-06DC9BF07935}" type="slidenum">
              <a:rPr lang="hu-HU" smtClean="0"/>
              <a:pPr/>
              <a:t>7</a:t>
            </a:fld>
            <a:endParaRPr lang="hu-HU"/>
          </a:p>
        </p:txBody>
      </p:sp>
    </p:spTree>
    <p:extLst>
      <p:ext uri="{BB962C8B-B14F-4D97-AF65-F5344CB8AC3E}">
        <p14:creationId xmlns:p14="http://schemas.microsoft.com/office/powerpoint/2010/main" val="1382345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a:spLocks noGrp="1" noChangeArrowheads="1"/>
          </p:cNvSpPr>
          <p:nvPr>
            <p:ph type="sldNum" sz="quarter" idx="4294967295"/>
          </p:nvPr>
        </p:nvSpPr>
        <p:spPr bwMode="auto">
          <a:xfrm>
            <a:off x="3884463" y="8685878"/>
            <a:ext cx="2972004" cy="456704"/>
          </a:xfrm>
          <a:prstGeom prst="rect">
            <a:avLst/>
          </a:prstGeom>
          <a:noFill/>
          <a:ln>
            <a:miter lim="800000"/>
            <a:headEnd/>
            <a:tailEnd/>
          </a:ln>
        </p:spPr>
        <p:txBody>
          <a:bodyPr lIns="91423" tIns="45711" rIns="91423" bIns="45711"/>
          <a:lstStyle/>
          <a:p>
            <a:pPr algn="ctr" defTabSz="914114"/>
            <a:fld id="{84788C16-66CC-4D5A-B33D-03C26CB17C4A}" type="slidenum">
              <a:rPr lang="en-US" sz="1600"/>
              <a:pPr algn="ctr" defTabSz="914114"/>
              <a:t>8</a:t>
            </a:fld>
            <a:endParaRPr lang="en-US" sz="1600" dirty="0"/>
          </a:p>
        </p:txBody>
      </p:sp>
      <p:sp>
        <p:nvSpPr>
          <p:cNvPr id="51202" name="Rectangle 2"/>
          <p:cNvSpPr>
            <a:spLocks noGrp="1" noRot="1" noChangeAspect="1" noChangeArrowheads="1" noTextEdit="1"/>
          </p:cNvSpPr>
          <p:nvPr>
            <p:ph type="sldImg"/>
          </p:nvPr>
        </p:nvSpPr>
        <p:spPr>
          <a:xfrm>
            <a:off x="1303338" y="809625"/>
            <a:ext cx="4252912" cy="3189288"/>
          </a:xfrm>
          <a:noFill/>
          <a:ln cap="flat"/>
        </p:spPr>
      </p:sp>
      <p:sp>
        <p:nvSpPr>
          <p:cNvPr id="51203" name="Rectangle 3"/>
          <p:cNvSpPr>
            <a:spLocks noGrp="1" noChangeArrowheads="1"/>
          </p:cNvSpPr>
          <p:nvPr>
            <p:ph type="body" idx="1"/>
          </p:nvPr>
        </p:nvSpPr>
        <p:spPr>
          <a:xfrm>
            <a:off x="917059" y="4300390"/>
            <a:ext cx="5023884" cy="4154301"/>
          </a:xfrm>
          <a:noFill/>
          <a:ln/>
        </p:spPr>
        <p:txBody>
          <a:bodyPr lIns="85201" tIns="42600" rIns="85201" bIns="42600"/>
          <a:lstStyle/>
          <a:p>
            <a:endParaRPr lang="hu-HU" dirty="0" smtClean="0"/>
          </a:p>
        </p:txBody>
      </p:sp>
    </p:spTree>
    <p:extLst>
      <p:ext uri="{BB962C8B-B14F-4D97-AF65-F5344CB8AC3E}">
        <p14:creationId xmlns:p14="http://schemas.microsoft.com/office/powerpoint/2010/main" val="32689836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a:p>
        </p:txBody>
      </p:sp>
      <p:sp>
        <p:nvSpPr>
          <p:cNvPr id="4" name="Dia számának helye 3"/>
          <p:cNvSpPr>
            <a:spLocks noGrp="1"/>
          </p:cNvSpPr>
          <p:nvPr>
            <p:ph type="sldNum" sz="quarter" idx="10"/>
          </p:nvPr>
        </p:nvSpPr>
        <p:spPr/>
        <p:txBody>
          <a:bodyPr/>
          <a:lstStyle/>
          <a:p>
            <a:fld id="{3D86C690-4F62-4AFC-8745-06DC9BF07935}" type="slidenum">
              <a:rPr lang="hu-HU" smtClean="0"/>
              <a:pPr/>
              <a:t>9</a:t>
            </a:fld>
            <a:endParaRPr lang="hu-HU"/>
          </a:p>
        </p:txBody>
      </p:sp>
    </p:spTree>
    <p:extLst>
      <p:ext uri="{BB962C8B-B14F-4D97-AF65-F5344CB8AC3E}">
        <p14:creationId xmlns:p14="http://schemas.microsoft.com/office/powerpoint/2010/main" val="327562838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1374767"/>
            <a:ext cx="7772400" cy="1470025"/>
          </a:xfrm>
        </p:spPr>
        <p:txBody>
          <a:bodyPr/>
          <a:lstStyle/>
          <a:p>
            <a:r>
              <a:rPr lang="hu-HU" smtClean="0"/>
              <a:t>Mintacím szerkesztése</a:t>
            </a:r>
            <a:endParaRPr lang="hu-HU" dirty="0"/>
          </a:p>
        </p:txBody>
      </p:sp>
      <p:sp>
        <p:nvSpPr>
          <p:cNvPr id="3" name="Alcím 2"/>
          <p:cNvSpPr>
            <a:spLocks noGrp="1"/>
          </p:cNvSpPr>
          <p:nvPr>
            <p:ph type="subTitle" idx="1"/>
          </p:nvPr>
        </p:nvSpPr>
        <p:spPr>
          <a:xfrm>
            <a:off x="1371600" y="3246435"/>
            <a:ext cx="6400800" cy="1277955"/>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hu-HU" dirty="0"/>
          </a:p>
        </p:txBody>
      </p:sp>
      <p:sp>
        <p:nvSpPr>
          <p:cNvPr id="7" name="Rectangle 9"/>
          <p:cNvSpPr>
            <a:spLocks noChangeArrowheads="1"/>
          </p:cNvSpPr>
          <p:nvPr userDrawn="1"/>
        </p:nvSpPr>
        <p:spPr bwMode="auto">
          <a:xfrm>
            <a:off x="0" y="6356350"/>
            <a:ext cx="9144000" cy="501650"/>
          </a:xfrm>
          <a:prstGeom prst="rect">
            <a:avLst/>
          </a:prstGeom>
          <a:solidFill>
            <a:srgbClr val="762536"/>
          </a:solidFill>
          <a:ln w="12700">
            <a:noFill/>
            <a:miter lim="800000"/>
            <a:headEnd/>
            <a:tailEnd/>
          </a:ln>
          <a:effectLst/>
        </p:spPr>
        <p:txBody>
          <a:bodyPr wrap="none" anchor="ctr"/>
          <a:lstStyle/>
          <a:p>
            <a:endParaRPr lang="hu-HU"/>
          </a:p>
        </p:txBody>
      </p:sp>
      <p:sp>
        <p:nvSpPr>
          <p:cNvPr id="8" name="Text Box 10"/>
          <p:cNvSpPr txBox="1">
            <a:spLocks noChangeArrowheads="1"/>
          </p:cNvSpPr>
          <p:nvPr userDrawn="1"/>
        </p:nvSpPr>
        <p:spPr bwMode="auto">
          <a:xfrm>
            <a:off x="-17463" y="6413500"/>
            <a:ext cx="3649663" cy="396875"/>
          </a:xfrm>
          <a:prstGeom prst="rect">
            <a:avLst/>
          </a:prstGeom>
          <a:noFill/>
          <a:ln w="12700" algn="ctr">
            <a:noFill/>
            <a:miter lim="800000"/>
            <a:headEnd/>
            <a:tailEnd/>
          </a:ln>
          <a:effectLst/>
        </p:spPr>
        <p:txBody>
          <a:bodyPr>
            <a:spAutoFit/>
          </a:bodyPr>
          <a:lstStyle/>
          <a:p>
            <a:pPr algn="l" defTabSz="762000"/>
            <a:r>
              <a:rPr lang="hu-HU" sz="1000" b="1" dirty="0">
                <a:solidFill>
                  <a:schemeClr val="bg1"/>
                </a:solidFill>
                <a:latin typeface="+mn-lt"/>
              </a:rPr>
              <a:t>Budapesti Műszaki és Gazdaságtudományi Egyetem</a:t>
            </a:r>
          </a:p>
          <a:p>
            <a:pPr algn="l" defTabSz="762000"/>
            <a:r>
              <a:rPr lang="hu-HU" sz="1000" b="1" dirty="0">
                <a:solidFill>
                  <a:schemeClr val="bg1"/>
                </a:solidFill>
                <a:latin typeface="+mn-lt"/>
              </a:rPr>
              <a:t>Méréstechnika és Információs Rendszerek Tanszék</a:t>
            </a:r>
          </a:p>
        </p:txBody>
      </p:sp>
      <p:pic>
        <p:nvPicPr>
          <p:cNvPr id="9" name="Picture 18" descr="muegyetem_logo_bordo"/>
          <p:cNvPicPr>
            <a:picLocks noChangeAspect="1" noChangeArrowheads="1"/>
          </p:cNvPicPr>
          <p:nvPr userDrawn="1"/>
        </p:nvPicPr>
        <p:blipFill>
          <a:blip r:embed="rId2" cstate="print"/>
          <a:srcRect/>
          <a:stretch>
            <a:fillRect/>
          </a:stretch>
        </p:blipFill>
        <p:spPr bwMode="auto">
          <a:xfrm>
            <a:off x="7477125" y="6384925"/>
            <a:ext cx="1666875" cy="473075"/>
          </a:xfrm>
          <a:prstGeom prst="rect">
            <a:avLst/>
          </a:prstGeom>
          <a:noFill/>
        </p:spPr>
      </p:pic>
      <p:pic>
        <p:nvPicPr>
          <p:cNvPr id="10" name="Picture 2"/>
          <p:cNvPicPr>
            <a:picLocks noChangeAspect="1" noChangeArrowheads="1"/>
          </p:cNvPicPr>
          <p:nvPr userDrawn="1"/>
        </p:nvPicPr>
        <p:blipFill>
          <a:blip r:embed="rId3" cstate="print"/>
          <a:srcRect/>
          <a:stretch>
            <a:fillRect/>
          </a:stretch>
        </p:blipFill>
        <p:spPr bwMode="auto">
          <a:xfrm>
            <a:off x="3612622" y="5250846"/>
            <a:ext cx="1888860" cy="637307"/>
          </a:xfrm>
          <a:prstGeom prst="rect">
            <a:avLst/>
          </a:prstGeom>
          <a:noFill/>
          <a:ln w="9525">
            <a:noFill/>
            <a:miter lim="800000"/>
            <a:headEnd/>
            <a:tailEnd/>
          </a:ln>
          <a:effectLst/>
        </p:spPr>
      </p:pic>
      <p:sp>
        <p:nvSpPr>
          <p:cNvPr id="11" name="Rectangle 20"/>
          <p:cNvSpPr>
            <a:spLocks noChangeArrowheads="1"/>
          </p:cNvSpPr>
          <p:nvPr userDrawn="1"/>
        </p:nvSpPr>
        <p:spPr bwMode="auto">
          <a:xfrm>
            <a:off x="0" y="0"/>
            <a:ext cx="9144000" cy="501650"/>
          </a:xfrm>
          <a:prstGeom prst="rect">
            <a:avLst/>
          </a:prstGeom>
          <a:solidFill>
            <a:srgbClr val="762536"/>
          </a:solidFill>
          <a:ln w="12700">
            <a:noFill/>
            <a:miter lim="800000"/>
            <a:headEnd/>
            <a:tailEnd/>
          </a:ln>
          <a:effectLst/>
        </p:spPr>
        <p:txBody>
          <a:bodyPr wrap="none" anchor="ctr"/>
          <a:lstStyle/>
          <a:p>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ia számának helye 6"/>
          <p:cNvSpPr>
            <a:spLocks noGrp="1"/>
          </p:cNvSpPr>
          <p:nvPr>
            <p:ph type="sldNum" sz="quarter" idx="5"/>
          </p:nvPr>
        </p:nvSpPr>
        <p:spPr>
          <a:xfrm>
            <a:off x="3214678" y="6500834"/>
            <a:ext cx="2971800" cy="357166"/>
          </a:xfrm>
          <a:prstGeom prst="rect">
            <a:avLst/>
          </a:prstGeom>
        </p:spPr>
        <p:txBody>
          <a:bodyPr vert="horz" lIns="91440" tIns="45720" rIns="91440" bIns="45720" rtlCol="0" anchor="ctr"/>
          <a:lstStyle>
            <a:lvl1pPr algn="ctr">
              <a:defRPr sz="1200">
                <a:solidFill>
                  <a:schemeClr val="bg1"/>
                </a:solidFill>
              </a:defRPr>
            </a:lvl1pPr>
          </a:lstStyle>
          <a:p>
            <a:fld id="{3D86C690-4F62-4AFC-8745-06DC9BF07935}" type="slidenum">
              <a:rPr lang="hu-HU" smtClean="0"/>
              <a:pPr/>
              <a:t>‹#›</a:t>
            </a:fld>
            <a:endParaRPr lang="hu-H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628596" y="2844792"/>
            <a:ext cx="7776000" cy="1362075"/>
          </a:xfrm>
        </p:spPr>
        <p:txBody>
          <a:bodyPr anchor="ctr"/>
          <a:lstStyle>
            <a:lvl1pPr algn="ctr">
              <a:defRPr sz="4000" b="1" cap="none" baseline="0"/>
            </a:lvl1pPr>
          </a:lstStyle>
          <a:p>
            <a:r>
              <a:rPr lang="hu-HU" smtClean="0"/>
              <a:t>Mintacím szerkesztése</a:t>
            </a:r>
            <a:endParaRPr lang="hu-HU" dirty="0"/>
          </a:p>
        </p:txBody>
      </p:sp>
      <p:sp>
        <p:nvSpPr>
          <p:cNvPr id="3" name="Szöveg helye 2"/>
          <p:cNvSpPr>
            <a:spLocks noGrp="1"/>
          </p:cNvSpPr>
          <p:nvPr>
            <p:ph type="body" idx="1"/>
          </p:nvPr>
        </p:nvSpPr>
        <p:spPr>
          <a:xfrm>
            <a:off x="628596" y="4195773"/>
            <a:ext cx="7772400" cy="1500187"/>
          </a:xfrm>
          <a:ln>
            <a:solidFill>
              <a:srgbClr val="000000"/>
            </a:solidFill>
          </a:ln>
        </p:spPr>
        <p:txBody>
          <a:bodyPr anchor="ctr">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117414" y="836578"/>
            <a:ext cx="4378386" cy="55134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dirty="0"/>
          </a:p>
        </p:txBody>
      </p:sp>
      <p:sp>
        <p:nvSpPr>
          <p:cNvPr id="4" name="Tartalom helye 3"/>
          <p:cNvSpPr>
            <a:spLocks noGrp="1"/>
          </p:cNvSpPr>
          <p:nvPr>
            <p:ph sz="half" idx="2"/>
          </p:nvPr>
        </p:nvSpPr>
        <p:spPr>
          <a:xfrm>
            <a:off x="4648199" y="836577"/>
            <a:ext cx="4341873" cy="5513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ia számának helye 6"/>
          <p:cNvSpPr>
            <a:spLocks noGrp="1"/>
          </p:cNvSpPr>
          <p:nvPr>
            <p:ph type="sldNum" sz="quarter" idx="5"/>
          </p:nvPr>
        </p:nvSpPr>
        <p:spPr>
          <a:xfrm>
            <a:off x="3214678" y="6500834"/>
            <a:ext cx="2971800" cy="357166"/>
          </a:xfrm>
          <a:prstGeom prst="rect">
            <a:avLst/>
          </a:prstGeom>
        </p:spPr>
        <p:txBody>
          <a:bodyPr vert="horz" lIns="91440" tIns="45720" rIns="91440" bIns="45720" rtlCol="0" anchor="ctr"/>
          <a:lstStyle>
            <a:lvl1pPr algn="ctr">
              <a:defRPr sz="1200">
                <a:solidFill>
                  <a:schemeClr val="bg1"/>
                </a:solidFill>
              </a:defRPr>
            </a:lvl1pPr>
          </a:lstStyle>
          <a:p>
            <a:fld id="{3D86C690-4F62-4AFC-8745-06DC9BF07935}" type="slidenum">
              <a:rPr lang="hu-HU" smtClean="0"/>
              <a:pPr/>
              <a:t>‹#›</a:t>
            </a:fld>
            <a:endParaRPr lang="hu-H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ia számának helye 6"/>
          <p:cNvSpPr>
            <a:spLocks noGrp="1"/>
          </p:cNvSpPr>
          <p:nvPr>
            <p:ph type="sldNum" sz="quarter" idx="5"/>
          </p:nvPr>
        </p:nvSpPr>
        <p:spPr>
          <a:xfrm>
            <a:off x="3214678" y="6500834"/>
            <a:ext cx="2971800" cy="357166"/>
          </a:xfrm>
          <a:prstGeom prst="rect">
            <a:avLst/>
          </a:prstGeom>
        </p:spPr>
        <p:txBody>
          <a:bodyPr vert="horz" lIns="91440" tIns="45720" rIns="91440" bIns="45720" rtlCol="0" anchor="ctr"/>
          <a:lstStyle>
            <a:lvl1pPr algn="ctr">
              <a:defRPr sz="1200">
                <a:solidFill>
                  <a:schemeClr val="bg1"/>
                </a:solidFill>
              </a:defRPr>
            </a:lvl1pPr>
          </a:lstStyle>
          <a:p>
            <a:fld id="{3D86C690-4F62-4AFC-8745-06DC9BF07935}" type="slidenum">
              <a:rPr lang="hu-HU" smtClean="0"/>
              <a:pPr/>
              <a:t>‹#›</a:t>
            </a:fld>
            <a:endParaRPr lang="hu-H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EMO">
    <p:spTree>
      <p:nvGrpSpPr>
        <p:cNvPr id="1" name=""/>
        <p:cNvGrpSpPr/>
        <p:nvPr/>
      </p:nvGrpSpPr>
      <p:grpSpPr>
        <a:xfrm>
          <a:off x="0" y="0"/>
          <a:ext cx="0" cy="0"/>
          <a:chOff x="0" y="0"/>
          <a:chExt cx="0" cy="0"/>
        </a:xfrm>
      </p:grpSpPr>
      <p:sp>
        <p:nvSpPr>
          <p:cNvPr id="3" name="Tartalom helye 2"/>
          <p:cNvSpPr>
            <a:spLocks noGrp="1"/>
          </p:cNvSpPr>
          <p:nvPr>
            <p:ph idx="1"/>
          </p:nvPr>
        </p:nvSpPr>
        <p:spPr>
          <a:xfrm>
            <a:off x="117413" y="1019142"/>
            <a:ext cx="8872659" cy="536741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1650960" y="0"/>
            <a:ext cx="7493040" cy="720000"/>
          </a:xfrm>
          <a:ln w="19050">
            <a:noFill/>
          </a:ln>
        </p:spPr>
        <p:txBody>
          <a:bodyPr anchor="ctr">
            <a:noAutofit/>
          </a:bodyPr>
          <a:lstStyle>
            <a:lvl1pPr marL="0" indent="0">
              <a:buNone/>
              <a:defRPr sz="4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Téglalap 4"/>
          <p:cNvSpPr/>
          <p:nvPr userDrawn="1"/>
        </p:nvSpPr>
        <p:spPr>
          <a:xfrm>
            <a:off x="0" y="0"/>
            <a:ext cx="1679597" cy="730260"/>
          </a:xfrm>
          <a:prstGeom prst="rect">
            <a:avLst/>
          </a:prstGeom>
          <a:solidFill>
            <a:srgbClr val="762536"/>
          </a:solidFill>
          <a:ln>
            <a:noFill/>
          </a:ln>
        </p:spPr>
        <p:style>
          <a:lnRef idx="2">
            <a:schemeClr val="dk1"/>
          </a:lnRef>
          <a:fillRef idx="1">
            <a:schemeClr val="lt1"/>
          </a:fillRef>
          <a:effectRef idx="0">
            <a:schemeClr val="dk1"/>
          </a:effectRef>
          <a:fontRef idx="minor">
            <a:schemeClr val="dk1"/>
          </a:fontRef>
        </p:style>
        <p:txBody>
          <a:bodyPr rtlCol="0" anchor="ctr"/>
          <a:lstStyle/>
          <a:p>
            <a:pPr marL="0" algn="ctr" defTabSz="914400" rtl="0" eaLnBrk="1" latinLnBrk="0" hangingPunct="1"/>
            <a:r>
              <a:rPr lang="hu-HU" sz="4000" dirty="0" smtClean="0">
                <a:solidFill>
                  <a:schemeClr val="bg1"/>
                </a:solidFill>
              </a:rPr>
              <a:t>DEMO</a:t>
            </a:r>
          </a:p>
        </p:txBody>
      </p:sp>
      <p:cxnSp>
        <p:nvCxnSpPr>
          <p:cNvPr id="7" name="Egyenes összekötő 6"/>
          <p:cNvCxnSpPr/>
          <p:nvPr userDrawn="1"/>
        </p:nvCxnSpPr>
        <p:spPr>
          <a:xfrm>
            <a:off x="0" y="727038"/>
            <a:ext cx="9136125"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Dia számának helye 6"/>
          <p:cNvSpPr>
            <a:spLocks noGrp="1"/>
          </p:cNvSpPr>
          <p:nvPr>
            <p:ph type="sldNum" sz="quarter" idx="5"/>
          </p:nvPr>
        </p:nvSpPr>
        <p:spPr>
          <a:xfrm>
            <a:off x="3214678" y="6500834"/>
            <a:ext cx="2971800" cy="357166"/>
          </a:xfrm>
          <a:prstGeom prst="rect">
            <a:avLst/>
          </a:prstGeom>
        </p:spPr>
        <p:txBody>
          <a:bodyPr vert="horz" lIns="91440" tIns="45720" rIns="91440" bIns="45720" rtlCol="0" anchor="ctr"/>
          <a:lstStyle>
            <a:lvl1pPr algn="ctr">
              <a:defRPr sz="1200">
                <a:solidFill>
                  <a:schemeClr val="bg1"/>
                </a:solidFill>
              </a:defRPr>
            </a:lvl1pPr>
          </a:lstStyle>
          <a:p>
            <a:fld id="{3D86C690-4F62-4AFC-8745-06DC9BF07935}" type="slidenum">
              <a:rPr lang="hu-HU" smtClean="0"/>
              <a:pPr/>
              <a:t>‹#›</a:t>
            </a:fld>
            <a:endParaRPr lang="hu-H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hu-HU"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u-HU"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ia számának helye 6"/>
          <p:cNvSpPr>
            <a:spLocks noGrp="1"/>
          </p:cNvSpPr>
          <p:nvPr>
            <p:ph type="sldNum" sz="quarter" idx="5"/>
          </p:nvPr>
        </p:nvSpPr>
        <p:spPr>
          <a:xfrm>
            <a:off x="3214678" y="6500834"/>
            <a:ext cx="2971800" cy="357166"/>
          </a:xfrm>
          <a:prstGeom prst="rect">
            <a:avLst/>
          </a:prstGeom>
        </p:spPr>
        <p:txBody>
          <a:bodyPr vert="horz" lIns="91440" tIns="45720" rIns="91440" bIns="45720" rtlCol="0" anchor="ctr"/>
          <a:lstStyle>
            <a:lvl1pPr algn="ctr">
              <a:defRPr sz="1200">
                <a:solidFill>
                  <a:schemeClr val="bg1"/>
                </a:solidFill>
              </a:defRPr>
            </a:lvl1pPr>
          </a:lstStyle>
          <a:p>
            <a:fld id="{3D86C690-4F62-4AFC-8745-06DC9BF07935}" type="slidenum">
              <a:rPr lang="hu-HU" smtClean="0"/>
              <a:pPr/>
              <a:t>‹#›</a:t>
            </a:fld>
            <a:endParaRPr lang="hu-HU"/>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0" y="0"/>
            <a:ext cx="9144000" cy="720000"/>
          </a:xfrm>
          <a:prstGeom prst="rect">
            <a:avLst/>
          </a:prstGeom>
          <a:solidFill>
            <a:srgbClr val="762536"/>
          </a:solidFill>
        </p:spPr>
        <p:txBody>
          <a:bodyPr vert="horz" lIns="91440" tIns="45720" rIns="91440" bIns="45720" rtlCol="0" anchor="ctr">
            <a:normAutofit/>
          </a:bodyPr>
          <a:lstStyle/>
          <a:p>
            <a:r>
              <a:rPr lang="hu-HU" dirty="0" smtClean="0"/>
              <a:t>Mintacím szerkesztése</a:t>
            </a:r>
            <a:endParaRPr lang="hu-HU" dirty="0"/>
          </a:p>
        </p:txBody>
      </p:sp>
      <p:sp>
        <p:nvSpPr>
          <p:cNvPr id="3" name="Szöveg helye 2"/>
          <p:cNvSpPr>
            <a:spLocks noGrp="1"/>
          </p:cNvSpPr>
          <p:nvPr>
            <p:ph type="body" idx="1"/>
          </p:nvPr>
        </p:nvSpPr>
        <p:spPr>
          <a:xfrm>
            <a:off x="142844" y="857232"/>
            <a:ext cx="8858312" cy="5529321"/>
          </a:xfrm>
          <a:prstGeom prst="rect">
            <a:avLst/>
          </a:prstGeom>
        </p:spPr>
        <p:txBody>
          <a:bodyPr vert="horz" lIns="91440" tIns="45720" rIns="91440" bIns="45720" rtlCol="0">
            <a:normAutofit/>
          </a:bodyPr>
          <a:lstStyle/>
          <a:p>
            <a:pPr lvl="0"/>
            <a:r>
              <a:rPr lang="hu-HU" dirty="0" smtClean="0"/>
              <a:t>Mintaszöveg szerkesztése</a:t>
            </a:r>
          </a:p>
          <a:p>
            <a:pPr lvl="1"/>
            <a:r>
              <a:rPr lang="hu-HU" dirty="0" smtClean="0"/>
              <a:t>Második szint</a:t>
            </a:r>
          </a:p>
          <a:p>
            <a:pPr lvl="2"/>
            <a:r>
              <a:rPr lang="hu-HU" dirty="0" smtClean="0"/>
              <a:t>Harmadik szint</a:t>
            </a:r>
          </a:p>
          <a:p>
            <a:pPr lvl="3"/>
            <a:r>
              <a:rPr lang="hu-HU" dirty="0" smtClean="0"/>
              <a:t>Negyedik szint</a:t>
            </a:r>
          </a:p>
          <a:p>
            <a:pPr lvl="4"/>
            <a:r>
              <a:rPr lang="hu-HU" dirty="0" smtClean="0"/>
              <a:t>Ötödik szint</a:t>
            </a:r>
            <a:endParaRPr lang="hu-HU" dirty="0"/>
          </a:p>
        </p:txBody>
      </p:sp>
      <p:sp>
        <p:nvSpPr>
          <p:cNvPr id="7" name="Rectangle 22"/>
          <p:cNvSpPr>
            <a:spLocks noChangeArrowheads="1"/>
          </p:cNvSpPr>
          <p:nvPr/>
        </p:nvSpPr>
        <p:spPr bwMode="auto">
          <a:xfrm>
            <a:off x="0" y="6477000"/>
            <a:ext cx="9144000" cy="381000"/>
          </a:xfrm>
          <a:prstGeom prst="rect">
            <a:avLst/>
          </a:prstGeom>
          <a:gradFill flip="none" rotWithShape="1">
            <a:gsLst>
              <a:gs pos="0">
                <a:srgbClr val="762536"/>
              </a:gs>
              <a:gs pos="50000">
                <a:srgbClr val="762536"/>
              </a:gs>
              <a:gs pos="100000">
                <a:srgbClr val="A3334B"/>
              </a:gs>
            </a:gsLst>
            <a:lin ang="0" scaled="1"/>
            <a:tileRect/>
          </a:gradFill>
          <a:ln w="9525">
            <a:noFill/>
            <a:miter lim="800000"/>
            <a:headEnd/>
            <a:tailEnd/>
          </a:ln>
          <a:effectLst/>
        </p:spPr>
        <p:txBody>
          <a:bodyPr wrap="none" anchor="ctr"/>
          <a:lstStyle/>
          <a:p>
            <a:endParaRPr lang="hu-HU" dirty="0"/>
          </a:p>
        </p:txBody>
      </p:sp>
      <p:pic>
        <p:nvPicPr>
          <p:cNvPr id="8" name="Picture 41" descr="muegyetem_logo_bordo"/>
          <p:cNvPicPr>
            <a:picLocks noChangeAspect="1" noChangeArrowheads="1"/>
          </p:cNvPicPr>
          <p:nvPr/>
        </p:nvPicPr>
        <p:blipFill>
          <a:blip r:embed="rId9" cstate="print"/>
          <a:srcRect/>
          <a:stretch>
            <a:fillRect/>
          </a:stretch>
        </p:blipFill>
        <p:spPr bwMode="auto">
          <a:xfrm>
            <a:off x="0" y="6486299"/>
            <a:ext cx="1269711" cy="360000"/>
          </a:xfrm>
          <a:prstGeom prst="rect">
            <a:avLst/>
          </a:prstGeom>
          <a:noFill/>
        </p:spPr>
      </p:pic>
      <p:pic>
        <p:nvPicPr>
          <p:cNvPr id="9" name="Kép 8" descr="ftsrg_logo_new-transparent.png"/>
          <p:cNvPicPr>
            <a:picLocks noChangeAspect="1"/>
          </p:cNvPicPr>
          <p:nvPr/>
        </p:nvPicPr>
        <p:blipFill>
          <a:blip r:embed="rId10" cstate="print"/>
          <a:stretch>
            <a:fillRect/>
          </a:stretch>
        </p:blipFill>
        <p:spPr>
          <a:xfrm>
            <a:off x="8040735" y="6498024"/>
            <a:ext cx="1066973" cy="360000"/>
          </a:xfrm>
          <a:prstGeom prst="rect">
            <a:avLst/>
          </a:prstGeom>
        </p:spPr>
      </p:pic>
      <p:sp>
        <p:nvSpPr>
          <p:cNvPr id="10" name="Dia számának helye 6"/>
          <p:cNvSpPr>
            <a:spLocks noGrp="1"/>
          </p:cNvSpPr>
          <p:nvPr>
            <p:ph type="sldNum" sz="quarter" idx="4"/>
          </p:nvPr>
        </p:nvSpPr>
        <p:spPr>
          <a:xfrm>
            <a:off x="3214678" y="6500834"/>
            <a:ext cx="2971800" cy="357166"/>
          </a:xfrm>
          <a:prstGeom prst="rect">
            <a:avLst/>
          </a:prstGeom>
        </p:spPr>
        <p:txBody>
          <a:bodyPr vert="horz" lIns="91440" tIns="45720" rIns="91440" bIns="45720" rtlCol="0" anchor="ctr"/>
          <a:lstStyle>
            <a:lvl1pPr algn="ctr">
              <a:defRPr sz="1200">
                <a:solidFill>
                  <a:schemeClr val="bg1"/>
                </a:solidFill>
              </a:defRPr>
            </a:lvl1pPr>
          </a:lstStyle>
          <a:p>
            <a:fld id="{3D86C690-4F62-4AFC-8745-06DC9BF07935}" type="slidenum">
              <a:rPr lang="hu-HU" smtClean="0"/>
              <a:pPr/>
              <a:t>‹#›</a:t>
            </a:fld>
            <a:endParaRPr lang="hu-H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5" r:id="rId5"/>
    <p:sldLayoutId id="2147483656" r:id="rId6"/>
    <p:sldLayoutId id="2147483658" r:id="rId7"/>
  </p:sldLayoutIdLst>
  <p:hf hdr="0" ftr="0" dt="0"/>
  <p:txStyles>
    <p:titleStyle>
      <a:lvl1pPr algn="ctr" defTabSz="914400" rtl="0" eaLnBrk="1" latinLnBrk="0" hangingPunct="1">
        <a:spcBef>
          <a:spcPct val="0"/>
        </a:spcBef>
        <a:buNone/>
        <a:defRPr sz="4000" kern="1200">
          <a:solidFill>
            <a:srgbClr val="F8F8F8"/>
          </a:solidFill>
          <a:latin typeface="+mj-lt"/>
          <a:ea typeface="+mj-ea"/>
          <a:cs typeface="+mj-cs"/>
        </a:defRPr>
      </a:lvl1pPr>
    </p:titleStyle>
    <p:bodyStyle>
      <a:lvl1pPr marL="342900" indent="-342900" algn="l" defTabSz="914400" rtl="0" eaLnBrk="1" latinLnBrk="0" hangingPunct="1">
        <a:spcBef>
          <a:spcPct val="20000"/>
        </a:spcBef>
        <a:buClr>
          <a:srgbClr val="762536"/>
        </a:buClr>
        <a:buFont typeface="Wingdings" pitchFamily="2"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762536"/>
        </a:buClr>
        <a:buFont typeface="Courier New" pitchFamily="49" charset="0"/>
        <a:buChar char="o"/>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762536"/>
        </a:buClr>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762536"/>
        </a:buClr>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762536"/>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www.academicresourcecenter.net/curriculum/pfv.aspx?ID=6191"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3"/>
          <p:cNvSpPr>
            <a:spLocks noGrp="1"/>
          </p:cNvSpPr>
          <p:nvPr>
            <p:ph type="ctrTitle"/>
          </p:nvPr>
        </p:nvSpPr>
        <p:spPr>
          <a:solidFill>
            <a:srgbClr val="762536"/>
          </a:solidFill>
        </p:spPr>
        <p:txBody>
          <a:bodyPr vert="horz" lIns="91440" tIns="45720" rIns="91440" bIns="45720" rtlCol="0" anchor="ctr">
            <a:normAutofit/>
          </a:bodyPr>
          <a:lstStyle/>
          <a:p>
            <a:r>
              <a:rPr lang="hu-HU" dirty="0" err="1" smtClean="0"/>
              <a:t>Scheduling</a:t>
            </a:r>
            <a:r>
              <a:rPr lang="hu-HU" dirty="0" smtClean="0"/>
              <a:t> </a:t>
            </a:r>
            <a:r>
              <a:rPr lang="hu-HU" dirty="0" err="1" smtClean="0"/>
              <a:t>in</a:t>
            </a:r>
            <a:r>
              <a:rPr lang="hu-HU" dirty="0" smtClean="0"/>
              <a:t> Windows</a:t>
            </a:r>
          </a:p>
        </p:txBody>
      </p:sp>
      <p:sp>
        <p:nvSpPr>
          <p:cNvPr id="14338" name="Subtitle 5"/>
          <p:cNvSpPr>
            <a:spLocks noGrp="1"/>
          </p:cNvSpPr>
          <p:nvPr>
            <p:ph type="subTitle" idx="1"/>
          </p:nvPr>
        </p:nvSpPr>
        <p:spPr>
          <a:xfrm>
            <a:off x="1371600" y="3246435"/>
            <a:ext cx="6400800" cy="1682763"/>
          </a:xfrm>
        </p:spPr>
        <p:txBody>
          <a:bodyPr>
            <a:normAutofit/>
          </a:bodyPr>
          <a:lstStyle/>
          <a:p>
            <a:r>
              <a:rPr lang="en-US" sz="2800" dirty="0" smtClean="0"/>
              <a:t>Zoltan Micskei</a:t>
            </a:r>
            <a:endParaRPr lang="hu-HU" sz="2800" dirty="0" smtClean="0"/>
          </a:p>
          <a:p>
            <a:endParaRPr lang="hu-HU" sz="2400" dirty="0" smtClean="0"/>
          </a:p>
          <a:p>
            <a:r>
              <a:rPr lang="hu-HU" sz="2400" dirty="0" smtClean="0"/>
              <a:t>http://mit.bme.hu/~micskeiz</a:t>
            </a:r>
          </a:p>
        </p:txBody>
      </p:sp>
      <p:sp>
        <p:nvSpPr>
          <p:cNvPr id="4" name="TextBox 3"/>
          <p:cNvSpPr txBox="1"/>
          <p:nvPr/>
        </p:nvSpPr>
        <p:spPr>
          <a:xfrm>
            <a:off x="0" y="0"/>
            <a:ext cx="9144000" cy="492443"/>
          </a:xfrm>
          <a:prstGeom prst="rect">
            <a:avLst/>
          </a:prstGeom>
          <a:noFill/>
        </p:spPr>
        <p:txBody>
          <a:bodyPr wrap="square" rtlCol="0">
            <a:spAutoFit/>
          </a:bodyPr>
          <a:lstStyle/>
          <a:p>
            <a:pPr algn="ctr"/>
            <a:r>
              <a:rPr lang="hu-HU" sz="2600" dirty="0" err="1" smtClean="0">
                <a:solidFill>
                  <a:schemeClr val="bg1"/>
                </a:solidFill>
                <a:latin typeface="+mj-lt"/>
                <a:ea typeface="+mj-ea"/>
                <a:cs typeface="+mj-cs"/>
              </a:rPr>
              <a:t>Operating</a:t>
            </a:r>
            <a:r>
              <a:rPr lang="hu-HU" sz="2600" dirty="0" smtClean="0">
                <a:solidFill>
                  <a:schemeClr val="bg1"/>
                </a:solidFill>
                <a:latin typeface="+mj-lt"/>
                <a:ea typeface="+mj-ea"/>
                <a:cs typeface="+mj-cs"/>
              </a:rPr>
              <a:t> </a:t>
            </a:r>
            <a:r>
              <a:rPr lang="hu-HU" sz="2600" dirty="0" err="1" smtClean="0">
                <a:solidFill>
                  <a:schemeClr val="bg1"/>
                </a:solidFill>
                <a:latin typeface="+mj-lt"/>
                <a:ea typeface="+mj-ea"/>
                <a:cs typeface="+mj-cs"/>
              </a:rPr>
              <a:t>systems</a:t>
            </a:r>
            <a:r>
              <a:rPr lang="hu-HU" sz="2600" dirty="0" smtClean="0">
                <a:solidFill>
                  <a:schemeClr val="bg1"/>
                </a:solidFill>
                <a:latin typeface="+mj-lt"/>
                <a:ea typeface="+mj-ea"/>
                <a:cs typeface="+mj-cs"/>
              </a:rPr>
              <a:t> (vimia219)</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artalom helye 4"/>
          <p:cNvSpPr>
            <a:spLocks noGrp="1"/>
          </p:cNvSpPr>
          <p:nvPr>
            <p:ph idx="1"/>
          </p:nvPr>
        </p:nvSpPr>
        <p:spPr/>
        <p:txBody>
          <a:bodyPr/>
          <a:lstStyle/>
          <a:p>
            <a:r>
              <a:rPr lang="hu-HU" dirty="0" smtClean="0"/>
              <a:t>„</a:t>
            </a:r>
            <a:r>
              <a:rPr lang="hu-HU" dirty="0" err="1" smtClean="0"/>
              <a:t>Heat</a:t>
            </a:r>
            <a:r>
              <a:rPr lang="hu-HU" dirty="0" smtClean="0"/>
              <a:t> map”</a:t>
            </a:r>
          </a:p>
          <a:p>
            <a:r>
              <a:rPr lang="en-US" dirty="0" smtClean="0"/>
              <a:t>Redesign based</a:t>
            </a:r>
            <a:br>
              <a:rPr lang="en-US" dirty="0" smtClean="0"/>
            </a:br>
            <a:r>
              <a:rPr lang="en-US" dirty="0" smtClean="0"/>
              <a:t>on telemetry</a:t>
            </a:r>
            <a:endParaRPr lang="hu-HU" dirty="0" smtClean="0"/>
          </a:p>
          <a:p>
            <a:r>
              <a:rPr lang="en-US" dirty="0" err="1" smtClean="0"/>
              <a:t>Groupping</a:t>
            </a:r>
            <a:endParaRPr lang="hu-HU" dirty="0" smtClean="0"/>
          </a:p>
          <a:p>
            <a:r>
              <a:rPr lang="hu-HU" dirty="0" smtClean="0"/>
              <a:t>„</a:t>
            </a:r>
            <a:r>
              <a:rPr lang="hu-HU" dirty="0" err="1" smtClean="0"/>
              <a:t>Friendly</a:t>
            </a:r>
            <a:r>
              <a:rPr lang="hu-HU" dirty="0" smtClean="0"/>
              <a:t> </a:t>
            </a:r>
            <a:r>
              <a:rPr lang="hu-HU" dirty="0" err="1" smtClean="0"/>
              <a:t>name</a:t>
            </a:r>
            <a:r>
              <a:rPr lang="hu-HU" dirty="0" smtClean="0"/>
              <a:t>”</a:t>
            </a:r>
            <a:endParaRPr lang="hu-HU" dirty="0"/>
          </a:p>
        </p:txBody>
      </p:sp>
      <p:sp>
        <p:nvSpPr>
          <p:cNvPr id="6" name="Szöveg helye 5"/>
          <p:cNvSpPr>
            <a:spLocks noGrp="1"/>
          </p:cNvSpPr>
          <p:nvPr>
            <p:ph type="body" sz="half" idx="2"/>
          </p:nvPr>
        </p:nvSpPr>
        <p:spPr/>
        <p:txBody>
          <a:bodyPr/>
          <a:lstStyle/>
          <a:p>
            <a:r>
              <a:rPr lang="hu-HU" dirty="0" smtClean="0"/>
              <a:t> Windows 8 </a:t>
            </a:r>
            <a:r>
              <a:rPr lang="en-US" dirty="0" smtClean="0"/>
              <a:t>task manager</a:t>
            </a:r>
            <a:endParaRPr lang="hu-HU" dirty="0"/>
          </a:p>
        </p:txBody>
      </p:sp>
      <p:sp>
        <p:nvSpPr>
          <p:cNvPr id="4" name="Dia számának helye 3"/>
          <p:cNvSpPr>
            <a:spLocks noGrp="1"/>
          </p:cNvSpPr>
          <p:nvPr>
            <p:ph type="sldNum" sz="quarter" idx="5"/>
          </p:nvPr>
        </p:nvSpPr>
        <p:spPr/>
        <p:txBody>
          <a:bodyPr/>
          <a:lstStyle/>
          <a:p>
            <a:fld id="{3D86C690-4F62-4AFC-8745-06DC9BF07935}" type="slidenum">
              <a:rPr lang="hu-HU" smtClean="0"/>
              <a:pPr/>
              <a:t>10</a:t>
            </a:fld>
            <a:endParaRPr lang="hu-HU"/>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35550" y="1124744"/>
            <a:ext cx="5572954" cy="50802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551825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Content Placeholder 4"/>
          <p:cNvSpPr>
            <a:spLocks noGrp="1"/>
          </p:cNvSpPr>
          <p:nvPr>
            <p:ph idx="1"/>
          </p:nvPr>
        </p:nvSpPr>
        <p:spPr/>
        <p:txBody>
          <a:bodyPr/>
          <a:lstStyle/>
          <a:p>
            <a:r>
              <a:rPr lang="en-US" dirty="0" smtClean="0"/>
              <a:t>Task manager</a:t>
            </a:r>
            <a:endParaRPr lang="hu-HU" dirty="0" smtClean="0"/>
          </a:p>
        </p:txBody>
      </p:sp>
      <p:sp>
        <p:nvSpPr>
          <p:cNvPr id="52227" name="Text Placeholder 5"/>
          <p:cNvSpPr>
            <a:spLocks noGrp="1"/>
          </p:cNvSpPr>
          <p:nvPr>
            <p:ph type="body" sz="half" idx="2"/>
          </p:nvPr>
        </p:nvSpPr>
        <p:spPr/>
        <p:txBody>
          <a:bodyPr/>
          <a:lstStyle/>
          <a:p>
            <a:r>
              <a:rPr lang="hu-HU" sz="3600" dirty="0" smtClean="0"/>
              <a:t> </a:t>
            </a:r>
            <a:r>
              <a:rPr lang="en-US" sz="3600" dirty="0" smtClean="0"/>
              <a:t>Changing priority</a:t>
            </a:r>
            <a:endParaRPr lang="hu-HU" sz="3600" dirty="0" smtClean="0"/>
          </a:p>
        </p:txBody>
      </p:sp>
      <p:pic>
        <p:nvPicPr>
          <p:cNvPr id="1026" name="Picture 2"/>
          <p:cNvPicPr>
            <a:picLocks noChangeAspect="1" noChangeArrowheads="1"/>
          </p:cNvPicPr>
          <p:nvPr/>
        </p:nvPicPr>
        <p:blipFill>
          <a:blip r:embed="rId3" cstate="print"/>
          <a:srcRect/>
          <a:stretch>
            <a:fillRect/>
          </a:stretch>
        </p:blipFill>
        <p:spPr bwMode="auto">
          <a:xfrm>
            <a:off x="4650921" y="1432831"/>
            <a:ext cx="4152900" cy="4819650"/>
          </a:xfrm>
          <a:prstGeom prst="rect">
            <a:avLst/>
          </a:prstGeom>
          <a:noFill/>
          <a:ln w="9525">
            <a:noFill/>
            <a:miter lim="800000"/>
            <a:headEnd/>
            <a:tailEnd/>
          </a:ln>
          <a:effectLst/>
        </p:spPr>
      </p:pic>
      <p:sp>
        <p:nvSpPr>
          <p:cNvPr id="7" name="Rectangle 6"/>
          <p:cNvSpPr/>
          <p:nvPr/>
        </p:nvSpPr>
        <p:spPr>
          <a:xfrm>
            <a:off x="6923314" y="4528457"/>
            <a:ext cx="1447800" cy="762000"/>
          </a:xfrm>
          <a:prstGeom prst="rect">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defTabSz="762000"/>
            <a:endParaRPr lang="hu-HU" sz="3200" dirty="0" smtClean="0">
              <a:solidFill>
                <a:schemeClr val="accent4"/>
              </a:solidFill>
              <a:latin typeface="+mn-lt"/>
            </a:endParaRPr>
          </a:p>
        </p:txBody>
      </p:sp>
      <p:sp>
        <p:nvSpPr>
          <p:cNvPr id="8" name="Dia számának helye 7"/>
          <p:cNvSpPr>
            <a:spLocks noGrp="1"/>
          </p:cNvSpPr>
          <p:nvPr>
            <p:ph type="sldNum" sz="quarter" idx="5"/>
          </p:nvPr>
        </p:nvSpPr>
        <p:spPr/>
        <p:txBody>
          <a:bodyPr/>
          <a:lstStyle/>
          <a:p>
            <a:fld id="{3D86C690-4F62-4AFC-8745-06DC9BF07935}" type="slidenum">
              <a:rPr lang="hu-HU" smtClean="0"/>
              <a:pPr/>
              <a:t>11</a:t>
            </a:fld>
            <a:endParaRPr lang="hu-HU"/>
          </a:p>
        </p:txBody>
      </p:sp>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560" y="1746498"/>
            <a:ext cx="3202561" cy="4192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p:cNvSpPr>
          <p:nvPr>
            <p:ph type="title"/>
          </p:nvPr>
        </p:nvSpPr>
        <p:spPr/>
        <p:txBody>
          <a:bodyPr/>
          <a:lstStyle/>
          <a:p>
            <a:r>
              <a:rPr lang="en-US" dirty="0" smtClean="0"/>
              <a:t>Dispatcher ready queues</a:t>
            </a:r>
            <a:endParaRPr lang="hu-HU" dirty="0" smtClean="0"/>
          </a:p>
        </p:txBody>
      </p:sp>
      <p:pic>
        <p:nvPicPr>
          <p:cNvPr id="53250" name="Picture 2"/>
          <p:cNvPicPr>
            <a:picLocks noChangeAspect="1" noChangeArrowheads="1"/>
          </p:cNvPicPr>
          <p:nvPr/>
        </p:nvPicPr>
        <p:blipFill>
          <a:blip r:embed="rId3" cstate="print"/>
          <a:srcRect/>
          <a:stretch>
            <a:fillRect/>
          </a:stretch>
        </p:blipFill>
        <p:spPr bwMode="auto">
          <a:xfrm>
            <a:off x="1185863" y="742971"/>
            <a:ext cx="6772275" cy="5686425"/>
          </a:xfrm>
          <a:prstGeom prst="rect">
            <a:avLst/>
          </a:prstGeom>
          <a:noFill/>
          <a:ln w="9525">
            <a:noFill/>
            <a:miter lim="800000"/>
            <a:headEnd/>
            <a:tailEnd/>
          </a:ln>
        </p:spPr>
      </p:pic>
      <p:sp>
        <p:nvSpPr>
          <p:cNvPr id="4" name="Dia számának helye 3"/>
          <p:cNvSpPr>
            <a:spLocks noGrp="1"/>
          </p:cNvSpPr>
          <p:nvPr>
            <p:ph type="sldNum" sz="quarter" idx="5"/>
          </p:nvPr>
        </p:nvSpPr>
        <p:spPr/>
        <p:txBody>
          <a:bodyPr/>
          <a:lstStyle/>
          <a:p>
            <a:fld id="{3D86C690-4F62-4AFC-8745-06DC9BF07935}" type="slidenum">
              <a:rPr lang="hu-HU" smtClean="0"/>
              <a:pPr/>
              <a:t>12</a:t>
            </a:fld>
            <a:endParaRPr lang="hu-HU"/>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ChangeArrowheads="1"/>
          </p:cNvSpPr>
          <p:nvPr>
            <p:ph type="title"/>
          </p:nvPr>
        </p:nvSpPr>
        <p:spPr/>
        <p:txBody>
          <a:bodyPr/>
          <a:lstStyle/>
          <a:p>
            <a:r>
              <a:rPr lang="hu-HU" smtClean="0"/>
              <a:t>Quantum</a:t>
            </a:r>
            <a:endParaRPr lang="en-US" smtClean="0"/>
          </a:p>
        </p:txBody>
      </p:sp>
      <p:sp>
        <p:nvSpPr>
          <p:cNvPr id="319491" name="Rectangle 3"/>
          <p:cNvSpPr>
            <a:spLocks noGrp="1" noChangeArrowheads="1"/>
          </p:cNvSpPr>
          <p:nvPr>
            <p:ph idx="1"/>
          </p:nvPr>
        </p:nvSpPr>
        <p:spPr/>
        <p:txBody>
          <a:bodyPr>
            <a:normAutofit/>
          </a:bodyPr>
          <a:lstStyle/>
          <a:p>
            <a:pPr>
              <a:lnSpc>
                <a:spcPct val="90000"/>
              </a:lnSpc>
            </a:pPr>
            <a:r>
              <a:rPr lang="hu-HU" b="1" dirty="0" err="1" smtClean="0"/>
              <a:t>Quantum</a:t>
            </a:r>
            <a:r>
              <a:rPr lang="hu-HU" dirty="0" smtClean="0"/>
              <a:t>: </a:t>
            </a:r>
            <a:r>
              <a:rPr lang="en-US" dirty="0" smtClean="0"/>
              <a:t>time slice for Round Robin</a:t>
            </a:r>
            <a:endParaRPr lang="hu-HU" dirty="0" smtClean="0"/>
          </a:p>
          <a:p>
            <a:pPr>
              <a:lnSpc>
                <a:spcPct val="90000"/>
              </a:lnSpc>
            </a:pPr>
            <a:endParaRPr lang="hu-HU" dirty="0" smtClean="0"/>
          </a:p>
          <a:p>
            <a:pPr>
              <a:lnSpc>
                <a:spcPct val="90000"/>
              </a:lnSpc>
            </a:pPr>
            <a:r>
              <a:rPr lang="en-US" dirty="0" smtClean="0"/>
              <a:t>Measured in </a:t>
            </a:r>
            <a:r>
              <a:rPr lang="hu-HU" dirty="0" err="1" smtClean="0"/>
              <a:t>clock</a:t>
            </a:r>
            <a:r>
              <a:rPr lang="hu-HU" dirty="0" smtClean="0"/>
              <a:t> </a:t>
            </a:r>
            <a:r>
              <a:rPr lang="hu-HU" dirty="0" err="1" smtClean="0"/>
              <a:t>interval</a:t>
            </a:r>
            <a:r>
              <a:rPr lang="en-US" dirty="0" smtClean="0"/>
              <a:t> (</a:t>
            </a:r>
            <a:r>
              <a:rPr lang="hu-HU" dirty="0" err="1" smtClean="0"/>
              <a:t>clock</a:t>
            </a:r>
            <a:r>
              <a:rPr lang="hu-HU" dirty="0" smtClean="0"/>
              <a:t> </a:t>
            </a:r>
            <a:r>
              <a:rPr lang="hu-HU" dirty="0" err="1" smtClean="0"/>
              <a:t>tick</a:t>
            </a:r>
            <a:r>
              <a:rPr lang="hu-HU" dirty="0" smtClean="0"/>
              <a:t>)</a:t>
            </a:r>
          </a:p>
          <a:p>
            <a:pPr lvl="1">
              <a:lnSpc>
                <a:spcPct val="90000"/>
              </a:lnSpc>
            </a:pPr>
            <a:r>
              <a:rPr lang="hu-HU" sz="2400" dirty="0" smtClean="0"/>
              <a:t>1 </a:t>
            </a:r>
            <a:r>
              <a:rPr lang="hu-HU" sz="2400" dirty="0" err="1" smtClean="0"/>
              <a:t>clock</a:t>
            </a:r>
            <a:r>
              <a:rPr lang="hu-HU" sz="2400" dirty="0" smtClean="0"/>
              <a:t> </a:t>
            </a:r>
            <a:r>
              <a:rPr lang="hu-HU" sz="2400" dirty="0" err="1" smtClean="0"/>
              <a:t>tick</a:t>
            </a:r>
            <a:r>
              <a:rPr lang="hu-HU" sz="2400" dirty="0" smtClean="0"/>
              <a:t> = ~ 10-15 </a:t>
            </a:r>
            <a:r>
              <a:rPr lang="hu-HU" sz="2400" dirty="0" err="1" smtClean="0"/>
              <a:t>ms</a:t>
            </a:r>
            <a:r>
              <a:rPr lang="hu-HU" sz="2400" dirty="0" smtClean="0"/>
              <a:t> (</a:t>
            </a:r>
            <a:r>
              <a:rPr lang="en-US" sz="2400" dirty="0" smtClean="0"/>
              <a:t>before </a:t>
            </a:r>
            <a:r>
              <a:rPr lang="hu-HU" sz="2400" dirty="0" smtClean="0"/>
              <a:t>Windows </a:t>
            </a:r>
            <a:r>
              <a:rPr lang="en-US" sz="2400" dirty="0" smtClean="0"/>
              <a:t>8</a:t>
            </a:r>
            <a:r>
              <a:rPr lang="hu-HU" sz="2400" dirty="0" smtClean="0"/>
              <a:t>)</a:t>
            </a:r>
          </a:p>
          <a:p>
            <a:pPr lvl="1">
              <a:lnSpc>
                <a:spcPct val="90000"/>
              </a:lnSpc>
            </a:pPr>
            <a:r>
              <a:rPr lang="hu-HU" sz="2400" dirty="0" smtClean="0"/>
              <a:t>1 </a:t>
            </a:r>
            <a:r>
              <a:rPr lang="hu-HU" sz="2400" dirty="0" err="1" smtClean="0"/>
              <a:t>clokc</a:t>
            </a:r>
            <a:r>
              <a:rPr lang="hu-HU" sz="2400" dirty="0" smtClean="0"/>
              <a:t> </a:t>
            </a:r>
            <a:r>
              <a:rPr lang="hu-HU" sz="2400" dirty="0" err="1" smtClean="0"/>
              <a:t>tick</a:t>
            </a:r>
            <a:r>
              <a:rPr lang="hu-HU" sz="2400" dirty="0" smtClean="0"/>
              <a:t> = 0.5–15.6 </a:t>
            </a:r>
            <a:r>
              <a:rPr lang="hu-HU" sz="2400" dirty="0" err="1" smtClean="0"/>
              <a:t>ms</a:t>
            </a:r>
            <a:r>
              <a:rPr lang="hu-HU" sz="2400" dirty="0" smtClean="0"/>
              <a:t> </a:t>
            </a:r>
            <a:r>
              <a:rPr lang="en-US" sz="2400" dirty="0" smtClean="0"/>
              <a:t>(after </a:t>
            </a:r>
            <a:r>
              <a:rPr lang="en-US" sz="2400" dirty="0" err="1" smtClean="0"/>
              <a:t>Windos</a:t>
            </a:r>
            <a:r>
              <a:rPr lang="en-US" sz="2400" dirty="0" smtClean="0"/>
              <a:t> 8)</a:t>
            </a:r>
            <a:endParaRPr lang="hu-HU" sz="2400" dirty="0" smtClean="0"/>
          </a:p>
          <a:p>
            <a:pPr>
              <a:lnSpc>
                <a:spcPct val="90000"/>
              </a:lnSpc>
            </a:pPr>
            <a:endParaRPr lang="hu-HU" dirty="0" smtClean="0"/>
          </a:p>
          <a:p>
            <a:pPr>
              <a:lnSpc>
                <a:spcPct val="90000"/>
              </a:lnSpc>
            </a:pPr>
            <a:r>
              <a:rPr lang="en-US" dirty="0" smtClean="0"/>
              <a:t>Storing quantum</a:t>
            </a:r>
            <a:r>
              <a:rPr lang="hu-HU" dirty="0" smtClean="0"/>
              <a:t>: </a:t>
            </a:r>
            <a:r>
              <a:rPr lang="en-US" dirty="0" smtClean="0"/>
              <a:t> “3 * </a:t>
            </a:r>
            <a:r>
              <a:rPr lang="hu-HU" dirty="0" err="1" smtClean="0"/>
              <a:t>number</a:t>
            </a:r>
            <a:r>
              <a:rPr lang="hu-HU" dirty="0" smtClean="0"/>
              <a:t> of </a:t>
            </a:r>
            <a:r>
              <a:rPr lang="hu-HU" dirty="0" err="1" smtClean="0"/>
              <a:t>clock</a:t>
            </a:r>
            <a:r>
              <a:rPr lang="hu-HU" dirty="0" smtClean="0"/>
              <a:t> </a:t>
            </a:r>
            <a:r>
              <a:rPr lang="hu-HU" dirty="0" err="1" smtClean="0"/>
              <a:t>tick</a:t>
            </a:r>
            <a:r>
              <a:rPr lang="hu-HU" dirty="0" smtClean="0"/>
              <a:t> </a:t>
            </a:r>
            <a:r>
              <a:rPr lang="en-US" dirty="0" smtClean="0"/>
              <a:t>”</a:t>
            </a:r>
            <a:endParaRPr lang="en-US" dirty="0" smtClean="0"/>
          </a:p>
          <a:p>
            <a:pPr lvl="1">
              <a:lnSpc>
                <a:spcPct val="90000"/>
              </a:lnSpc>
            </a:pPr>
            <a:r>
              <a:rPr lang="en-US" dirty="0" smtClean="0"/>
              <a:t>Easy to subtract fractions</a:t>
            </a:r>
          </a:p>
          <a:p>
            <a:pPr>
              <a:lnSpc>
                <a:spcPct val="90000"/>
              </a:lnSpc>
            </a:pPr>
            <a:endParaRPr lang="hu-HU" dirty="0" smtClean="0"/>
          </a:p>
          <a:p>
            <a:pPr>
              <a:lnSpc>
                <a:spcPct val="90000"/>
              </a:lnSpc>
            </a:pPr>
            <a:r>
              <a:rPr lang="en-US" dirty="0" smtClean="0"/>
              <a:t>At each tick quantum of the running thread decreases by 3</a:t>
            </a:r>
            <a:r>
              <a:rPr lang="hu-HU" dirty="0" smtClean="0"/>
              <a:t> (~ </a:t>
            </a:r>
            <a:r>
              <a:rPr lang="en-US" dirty="0" smtClean="0"/>
              <a:t>before </a:t>
            </a:r>
            <a:r>
              <a:rPr lang="hu-HU" dirty="0" smtClean="0"/>
              <a:t>Vista)</a:t>
            </a:r>
            <a:endParaRPr lang="en-US" dirty="0" smtClean="0"/>
          </a:p>
        </p:txBody>
      </p:sp>
      <p:sp>
        <p:nvSpPr>
          <p:cNvPr id="4" name="Dia számának helye 3"/>
          <p:cNvSpPr>
            <a:spLocks noGrp="1"/>
          </p:cNvSpPr>
          <p:nvPr>
            <p:ph type="sldNum" sz="quarter" idx="5"/>
          </p:nvPr>
        </p:nvSpPr>
        <p:spPr/>
        <p:txBody>
          <a:bodyPr/>
          <a:lstStyle/>
          <a:p>
            <a:fld id="{3D86C690-4F62-4AFC-8745-06DC9BF07935}" type="slidenum">
              <a:rPr lang="hu-HU" smtClean="0"/>
              <a:pPr/>
              <a:t>13</a:t>
            </a:fld>
            <a:endParaRPr lang="hu-HU"/>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194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949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19491">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19491">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19491">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19491">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1949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9491"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p:nvPr>
        </p:nvSpPr>
        <p:spPr/>
        <p:txBody>
          <a:bodyPr/>
          <a:lstStyle/>
          <a:p>
            <a:r>
              <a:rPr lang="en-US" dirty="0" smtClean="0"/>
              <a:t>Length of the quantum</a:t>
            </a:r>
            <a:endParaRPr lang="hu-HU" dirty="0" smtClean="0"/>
          </a:p>
        </p:txBody>
      </p:sp>
      <p:graphicFrame>
        <p:nvGraphicFramePr>
          <p:cNvPr id="5" name="Content Placeholder 4"/>
          <p:cNvGraphicFramePr>
            <a:graphicFrameLocks noGrp="1"/>
          </p:cNvGraphicFramePr>
          <p:nvPr>
            <p:ph idx="1"/>
          </p:nvPr>
        </p:nvGraphicFramePr>
        <p:xfrm>
          <a:off x="328613" y="4044950"/>
          <a:ext cx="8534400" cy="1107440"/>
        </p:xfrm>
        <a:graphic>
          <a:graphicData uri="http://schemas.openxmlformats.org/drawingml/2006/table">
            <a:tbl>
              <a:tblPr firstRow="1" bandRow="1">
                <a:tableStyleId>{5C22544A-7EE6-4342-B048-85BDC9FD1C3A}</a:tableStyleId>
              </a:tblPr>
              <a:tblGrid>
                <a:gridCol w="1219200"/>
                <a:gridCol w="1219200"/>
                <a:gridCol w="1219200"/>
                <a:gridCol w="1219200"/>
                <a:gridCol w="1219200"/>
                <a:gridCol w="1219200"/>
                <a:gridCol w="1219200"/>
              </a:tblGrid>
              <a:tr h="211364">
                <a:tc>
                  <a:txBody>
                    <a:bodyPr/>
                    <a:lstStyle/>
                    <a:p>
                      <a:endParaRPr lang="hu-HU" dirty="0"/>
                    </a:p>
                  </a:txBody>
                  <a:tcPr>
                    <a:lnR w="12700" cap="flat" cmpd="sng" algn="ctr">
                      <a:solidFill>
                        <a:schemeClr val="bg2"/>
                      </a:solidFill>
                      <a:prstDash val="solid"/>
                      <a:round/>
                      <a:headEnd type="none" w="med" len="med"/>
                      <a:tailEnd type="none" w="med" len="med"/>
                    </a:lnR>
                    <a:lnB w="12700" cap="flat" cmpd="sng" algn="ctr">
                      <a:solidFill>
                        <a:schemeClr val="bg2"/>
                      </a:solidFill>
                      <a:prstDash val="solid"/>
                      <a:round/>
                      <a:headEnd type="none" w="med" len="med"/>
                      <a:tailEnd type="none" w="med" len="med"/>
                    </a:lnB>
                    <a:solidFill>
                      <a:schemeClr val="accent2"/>
                    </a:solidFill>
                  </a:tcPr>
                </a:tc>
                <a:tc gridSpan="3">
                  <a:txBody>
                    <a:bodyPr/>
                    <a:lstStyle/>
                    <a:p>
                      <a:pPr algn="ctr"/>
                      <a:r>
                        <a:rPr lang="hu-HU" dirty="0" smtClean="0"/>
                        <a:t>Short</a:t>
                      </a:r>
                      <a:endParaRPr lang="hu-HU"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B w="12700" cap="flat" cmpd="sng" algn="ctr">
                      <a:solidFill>
                        <a:schemeClr val="accent4"/>
                      </a:solidFill>
                      <a:prstDash val="solid"/>
                      <a:round/>
                      <a:headEnd type="none" w="med" len="med"/>
                      <a:tailEnd type="none" w="med" len="med"/>
                    </a:lnB>
                    <a:solidFill>
                      <a:schemeClr val="accent2"/>
                    </a:solidFill>
                  </a:tcPr>
                </a:tc>
                <a:tc hMerge="1">
                  <a:txBody>
                    <a:bodyPr/>
                    <a:lstStyle/>
                    <a:p>
                      <a:endParaRPr lang="hu-HU" dirty="0"/>
                    </a:p>
                  </a:txBody>
                  <a:tcPr/>
                </a:tc>
                <a:tc hMerge="1">
                  <a:txBody>
                    <a:bodyPr/>
                    <a:lstStyle/>
                    <a:p>
                      <a:endParaRPr lang="hu-HU" dirty="0"/>
                    </a:p>
                  </a:txBody>
                  <a:tcPr/>
                </a:tc>
                <a:tc gridSpan="3">
                  <a:txBody>
                    <a:bodyPr/>
                    <a:lstStyle/>
                    <a:p>
                      <a:pPr algn="ctr"/>
                      <a:r>
                        <a:rPr lang="hu-HU" dirty="0" smtClean="0"/>
                        <a:t>Long</a:t>
                      </a:r>
                      <a:endParaRPr lang="hu-HU" dirty="0"/>
                    </a:p>
                  </a:txBody>
                  <a:tcPr>
                    <a:lnL w="12700" cap="flat" cmpd="sng" algn="ctr">
                      <a:solidFill>
                        <a:schemeClr val="bg2"/>
                      </a:solidFill>
                      <a:prstDash val="solid"/>
                      <a:round/>
                      <a:headEnd type="none" w="med" len="med"/>
                      <a:tailEnd type="none" w="med" len="med"/>
                    </a:lnL>
                    <a:lnB w="12700" cap="flat" cmpd="sng" algn="ctr">
                      <a:solidFill>
                        <a:schemeClr val="accent4"/>
                      </a:solidFill>
                      <a:prstDash val="solid"/>
                      <a:round/>
                      <a:headEnd type="none" w="med" len="med"/>
                      <a:tailEnd type="none" w="med" len="med"/>
                    </a:lnB>
                    <a:solidFill>
                      <a:schemeClr val="accent2"/>
                    </a:solidFill>
                  </a:tcPr>
                </a:tc>
                <a:tc hMerge="1">
                  <a:txBody>
                    <a:bodyPr/>
                    <a:lstStyle/>
                    <a:p>
                      <a:endParaRPr lang="hu-HU" dirty="0"/>
                    </a:p>
                  </a:txBody>
                  <a:tcPr/>
                </a:tc>
                <a:tc hMerge="1">
                  <a:txBody>
                    <a:bodyPr/>
                    <a:lstStyle/>
                    <a:p>
                      <a:endParaRPr lang="hu-HU" dirty="0"/>
                    </a:p>
                  </a:txBody>
                  <a:tcPr/>
                </a:tc>
              </a:tr>
              <a:tr h="370840">
                <a:tc>
                  <a:txBody>
                    <a:bodyPr/>
                    <a:lstStyle/>
                    <a:p>
                      <a:r>
                        <a:rPr lang="hu-HU" sz="1800" b="1" kern="1200" dirty="0" smtClean="0">
                          <a:solidFill>
                            <a:schemeClr val="lt1"/>
                          </a:solidFill>
                          <a:latin typeface="+mn-lt"/>
                          <a:ea typeface="+mn-ea"/>
                          <a:cs typeface="+mn-cs"/>
                        </a:rPr>
                        <a:t>Variable</a:t>
                      </a:r>
                      <a:endParaRPr lang="hu-HU" sz="1800" b="1" kern="1200" dirty="0">
                        <a:solidFill>
                          <a:schemeClr val="lt1"/>
                        </a:solidFill>
                        <a:latin typeface="+mn-lt"/>
                        <a:ea typeface="+mn-ea"/>
                        <a:cs typeface="+mn-cs"/>
                      </a:endParaRPr>
                    </a:p>
                  </a:txBody>
                  <a:tcPr>
                    <a:lnR w="12700" cap="flat" cmpd="sng" algn="ctr">
                      <a:solidFill>
                        <a:schemeClr val="accent4"/>
                      </a:solidFill>
                      <a:prstDash val="solid"/>
                      <a:round/>
                      <a:headEnd type="none" w="med" len="med"/>
                      <a:tailEnd type="none" w="med" len="med"/>
                    </a:lnR>
                    <a:lnT w="12700" cap="flat" cmpd="sng" algn="ctr">
                      <a:solidFill>
                        <a:schemeClr val="bg2"/>
                      </a:solidFill>
                      <a:prstDash val="solid"/>
                      <a:round/>
                      <a:headEnd type="none" w="med" len="med"/>
                      <a:tailEnd type="none" w="med" len="med"/>
                    </a:lnT>
                    <a:solidFill>
                      <a:schemeClr val="accent2"/>
                    </a:solidFill>
                  </a:tcPr>
                </a:tc>
                <a:tc>
                  <a:txBody>
                    <a:bodyPr/>
                    <a:lstStyle/>
                    <a:p>
                      <a:pPr algn="ctr"/>
                      <a:r>
                        <a:rPr lang="hu-HU" b="1" dirty="0" smtClean="0"/>
                        <a:t>6</a:t>
                      </a:r>
                      <a:endParaRPr lang="hu-HU" b="1" dirty="0"/>
                    </a:p>
                  </a:txBody>
                  <a:tcPr>
                    <a:lnL w="12700" cap="flat" cmpd="sng" algn="ctr">
                      <a:solidFill>
                        <a:schemeClr val="accent4"/>
                      </a:solidFill>
                      <a:prstDash val="solid"/>
                      <a:round/>
                      <a:headEnd type="none" w="med" len="med"/>
                      <a:tailEnd type="none" w="med" len="med"/>
                    </a:lnL>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ctr"/>
                      <a:r>
                        <a:rPr lang="hu-HU" dirty="0" smtClean="0"/>
                        <a:t>12</a:t>
                      </a:r>
                      <a:endParaRPr lang="hu-HU" dirty="0"/>
                    </a:p>
                  </a:txBody>
                  <a:tcP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ctr"/>
                      <a:r>
                        <a:rPr lang="hu-HU" b="1" dirty="0" smtClean="0"/>
                        <a:t>18</a:t>
                      </a:r>
                      <a:endParaRPr lang="hu-HU" b="1" dirty="0"/>
                    </a:p>
                  </a:txBody>
                  <a:tcPr>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ctr"/>
                      <a:r>
                        <a:rPr lang="hu-HU" dirty="0" smtClean="0"/>
                        <a:t>12</a:t>
                      </a:r>
                      <a:endParaRPr lang="hu-HU" dirty="0"/>
                    </a:p>
                  </a:txBody>
                  <a:tcPr>
                    <a:lnL w="12700" cap="flat" cmpd="sng" algn="ctr">
                      <a:solidFill>
                        <a:schemeClr val="accent4"/>
                      </a:solidFill>
                      <a:prstDash val="solid"/>
                      <a:round/>
                      <a:headEnd type="none" w="med" len="med"/>
                      <a:tailEnd type="none" w="med" len="med"/>
                    </a:lnL>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ctr"/>
                      <a:r>
                        <a:rPr lang="hu-HU" dirty="0" smtClean="0"/>
                        <a:t>24</a:t>
                      </a:r>
                      <a:endParaRPr lang="hu-HU" dirty="0"/>
                    </a:p>
                  </a:txBody>
                  <a:tcP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ctr"/>
                      <a:r>
                        <a:rPr lang="hu-HU" dirty="0" smtClean="0"/>
                        <a:t>36</a:t>
                      </a:r>
                      <a:endParaRPr lang="hu-HU" dirty="0"/>
                    </a:p>
                  </a:txBody>
                  <a:tcPr>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r>
              <a:tr h="370840">
                <a:tc>
                  <a:txBody>
                    <a:bodyPr/>
                    <a:lstStyle/>
                    <a:p>
                      <a:r>
                        <a:rPr lang="hu-HU" dirty="0" smtClean="0">
                          <a:solidFill>
                            <a:schemeClr val="bg1"/>
                          </a:solidFill>
                        </a:rPr>
                        <a:t>Fixed</a:t>
                      </a:r>
                      <a:endParaRPr lang="hu-HU" dirty="0">
                        <a:solidFill>
                          <a:schemeClr val="bg1"/>
                        </a:solidFill>
                      </a:endParaRPr>
                    </a:p>
                  </a:txBody>
                  <a:tcPr>
                    <a:lnR w="12700" cap="flat" cmpd="sng" algn="ctr">
                      <a:solidFill>
                        <a:schemeClr val="accent4"/>
                      </a:solidFill>
                      <a:prstDash val="solid"/>
                      <a:round/>
                      <a:headEnd type="none" w="med" len="med"/>
                      <a:tailEnd type="none" w="med" len="med"/>
                    </a:lnR>
                    <a:solidFill>
                      <a:schemeClr val="accent2"/>
                    </a:solidFill>
                  </a:tcPr>
                </a:tc>
                <a:tc>
                  <a:txBody>
                    <a:bodyPr/>
                    <a:lstStyle/>
                    <a:p>
                      <a:pPr algn="ctr"/>
                      <a:r>
                        <a:rPr lang="hu-HU" dirty="0" smtClean="0"/>
                        <a:t>18</a:t>
                      </a:r>
                      <a:endParaRPr lang="hu-HU" dirty="0"/>
                    </a:p>
                  </a:txBody>
                  <a:tcPr>
                    <a:lnL w="12700" cap="flat" cmpd="sng" algn="ctr">
                      <a:solidFill>
                        <a:schemeClr val="accent4"/>
                      </a:solidFill>
                      <a:prstDash val="solid"/>
                      <a:round/>
                      <a:headEnd type="none" w="med" len="med"/>
                      <a:tailEnd type="none" w="med" len="med"/>
                    </a:lnL>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ctr"/>
                      <a:r>
                        <a:rPr lang="hu-HU" dirty="0" smtClean="0"/>
                        <a:t>18</a:t>
                      </a:r>
                      <a:endParaRPr lang="hu-HU" dirty="0"/>
                    </a:p>
                  </a:txBody>
                  <a:tcP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ctr"/>
                      <a:r>
                        <a:rPr lang="hu-HU" dirty="0" smtClean="0"/>
                        <a:t>18</a:t>
                      </a:r>
                      <a:endParaRPr lang="hu-HU" dirty="0"/>
                    </a:p>
                  </a:txBody>
                  <a:tcPr>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ctr"/>
                      <a:r>
                        <a:rPr lang="hu-HU" b="1" dirty="0" smtClean="0"/>
                        <a:t>36</a:t>
                      </a:r>
                      <a:endParaRPr lang="hu-HU" b="1" dirty="0"/>
                    </a:p>
                  </a:txBody>
                  <a:tcPr>
                    <a:lnL w="12700" cap="flat" cmpd="sng" algn="ctr">
                      <a:solidFill>
                        <a:schemeClr val="accent4"/>
                      </a:solidFill>
                      <a:prstDash val="solid"/>
                      <a:round/>
                      <a:headEnd type="none" w="med" len="med"/>
                      <a:tailEnd type="none" w="med" len="med"/>
                    </a:lnL>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ctr"/>
                      <a:r>
                        <a:rPr lang="hu-HU" dirty="0" smtClean="0"/>
                        <a:t>36</a:t>
                      </a:r>
                      <a:endParaRPr lang="hu-HU" dirty="0"/>
                    </a:p>
                  </a:txBody>
                  <a:tcP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ctr"/>
                      <a:r>
                        <a:rPr lang="hu-HU" b="1" dirty="0" smtClean="0"/>
                        <a:t>36</a:t>
                      </a:r>
                      <a:endParaRPr lang="hu-HU" b="1" dirty="0"/>
                    </a:p>
                  </a:txBody>
                  <a:tcPr>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r>
            </a:tbl>
          </a:graphicData>
        </a:graphic>
      </p:graphicFrame>
      <p:sp>
        <p:nvSpPr>
          <p:cNvPr id="6" name="Rectangle 5"/>
          <p:cNvSpPr>
            <a:spLocks noChangeArrowheads="1"/>
          </p:cNvSpPr>
          <p:nvPr/>
        </p:nvSpPr>
        <p:spPr bwMode="auto">
          <a:xfrm>
            <a:off x="1772331" y="4474030"/>
            <a:ext cx="3282950" cy="261257"/>
          </a:xfrm>
          <a:prstGeom prst="rect">
            <a:avLst/>
          </a:prstGeom>
          <a:noFill/>
          <a:ln w="19050" algn="ctr">
            <a:solidFill>
              <a:schemeClr val="tx1"/>
            </a:solidFill>
            <a:round/>
            <a:headEnd/>
            <a:tailEnd/>
          </a:ln>
        </p:spPr>
        <p:txBody>
          <a:bodyPr wrap="square">
            <a:noAutofit/>
          </a:bodyPr>
          <a:lstStyle/>
          <a:p>
            <a:pPr algn="ctr" defTabSz="762000" eaLnBrk="0" hangingPunct="0"/>
            <a:endParaRPr lang="hu-HU"/>
          </a:p>
        </p:txBody>
      </p:sp>
      <p:sp>
        <p:nvSpPr>
          <p:cNvPr id="7" name="Rounded Rectangular Callout 6"/>
          <p:cNvSpPr>
            <a:spLocks noChangeArrowheads="1"/>
          </p:cNvSpPr>
          <p:nvPr/>
        </p:nvSpPr>
        <p:spPr bwMode="auto">
          <a:xfrm>
            <a:off x="2589211" y="5572140"/>
            <a:ext cx="1839913" cy="919401"/>
          </a:xfrm>
          <a:prstGeom prst="wedgeRoundRectCallout">
            <a:avLst>
              <a:gd name="adj1" fmla="val 1043"/>
              <a:gd name="adj2" fmla="val -147482"/>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a:solidFill>
                  <a:schemeClr val="bg1"/>
                </a:solidFill>
              </a:rPr>
              <a:t>Adjust for programs</a:t>
            </a:r>
          </a:p>
        </p:txBody>
      </p:sp>
      <p:sp>
        <p:nvSpPr>
          <p:cNvPr id="8" name="Rounded Rectangular Callout 7"/>
          <p:cNvSpPr>
            <a:spLocks noChangeArrowheads="1"/>
          </p:cNvSpPr>
          <p:nvPr/>
        </p:nvSpPr>
        <p:spPr bwMode="auto">
          <a:xfrm>
            <a:off x="5861050" y="5568950"/>
            <a:ext cx="1841500" cy="919401"/>
          </a:xfrm>
          <a:prstGeom prst="wedgeRoundRectCallout">
            <a:avLst>
              <a:gd name="adj1" fmla="val 17522"/>
              <a:gd name="adj2" fmla="val -106024"/>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a:solidFill>
                  <a:schemeClr val="bg1"/>
                </a:solidFill>
              </a:rPr>
              <a:t>Background services</a:t>
            </a:r>
          </a:p>
        </p:txBody>
      </p:sp>
      <p:sp>
        <p:nvSpPr>
          <p:cNvPr id="9" name="Rectangle 8"/>
          <p:cNvSpPr>
            <a:spLocks noChangeArrowheads="1"/>
          </p:cNvSpPr>
          <p:nvPr/>
        </p:nvSpPr>
        <p:spPr bwMode="auto">
          <a:xfrm>
            <a:off x="5529942" y="4818063"/>
            <a:ext cx="2921907" cy="298223"/>
          </a:xfrm>
          <a:prstGeom prst="rect">
            <a:avLst/>
          </a:prstGeom>
          <a:noFill/>
          <a:ln w="19050" algn="ctr">
            <a:solidFill>
              <a:schemeClr val="tx1"/>
            </a:solidFill>
            <a:round/>
            <a:headEnd/>
            <a:tailEnd/>
          </a:ln>
        </p:spPr>
        <p:txBody>
          <a:bodyPr>
            <a:noAutofit/>
          </a:bodyPr>
          <a:lstStyle/>
          <a:p>
            <a:pPr algn="ctr" defTabSz="762000" eaLnBrk="0" hangingPunct="0"/>
            <a:endParaRPr lang="hu-HU"/>
          </a:p>
        </p:txBody>
      </p:sp>
      <p:sp>
        <p:nvSpPr>
          <p:cNvPr id="12" name="Rectangle 3"/>
          <p:cNvSpPr txBox="1">
            <a:spLocks noChangeArrowheads="1"/>
          </p:cNvSpPr>
          <p:nvPr/>
        </p:nvSpPr>
        <p:spPr bwMode="auto">
          <a:xfrm>
            <a:off x="58738" y="773113"/>
            <a:ext cx="4513262" cy="2825750"/>
          </a:xfrm>
          <a:prstGeom prst="rect">
            <a:avLst/>
          </a:prstGeom>
          <a:noFill/>
          <a:ln w="12700">
            <a:noFill/>
            <a:miter lim="800000"/>
            <a:headEnd/>
            <a:tailEnd/>
          </a:ln>
          <a:effectLst/>
        </p:spPr>
        <p:txBody>
          <a:bodyPr lIns="90488" tIns="44450" rIns="90488" bIns="44450"/>
          <a:lstStyle/>
          <a:p>
            <a:pPr marL="342900" indent="-342900" algn="l">
              <a:lnSpc>
                <a:spcPct val="90000"/>
              </a:lnSpc>
              <a:spcBef>
                <a:spcPct val="20000"/>
              </a:spcBef>
              <a:buClr>
                <a:srgbClr val="762536"/>
              </a:buClr>
              <a:buFont typeface="Wingdings 2" pitchFamily="18" charset="2"/>
              <a:buChar char="¡"/>
              <a:defRPr/>
            </a:pPr>
            <a:r>
              <a:rPr lang="en-US" sz="2400" kern="0" dirty="0" smtClean="0">
                <a:solidFill>
                  <a:srgbClr val="000000"/>
                </a:solidFill>
                <a:latin typeface="+mn-lt"/>
              </a:rPr>
              <a:t>Client</a:t>
            </a:r>
            <a:r>
              <a:rPr lang="hu-HU" sz="2400" kern="0" dirty="0" smtClean="0">
                <a:solidFill>
                  <a:srgbClr val="000000"/>
                </a:solidFill>
                <a:latin typeface="+mn-lt"/>
              </a:rPr>
              <a:t> (XP, Vista, </a:t>
            </a:r>
            <a:r>
              <a:rPr lang="hu-HU" sz="2400" kern="0" dirty="0" err="1" smtClean="0">
                <a:solidFill>
                  <a:srgbClr val="000000"/>
                </a:solidFill>
                <a:latin typeface="+mn-lt"/>
              </a:rPr>
              <a:t>Win</a:t>
            </a:r>
            <a:r>
              <a:rPr lang="en-US" sz="2400" kern="0" dirty="0" smtClean="0">
                <a:solidFill>
                  <a:srgbClr val="000000"/>
                </a:solidFill>
                <a:latin typeface="+mn-lt"/>
              </a:rPr>
              <a:t> </a:t>
            </a:r>
            <a:r>
              <a:rPr lang="hu-HU" sz="2400" kern="0" dirty="0" smtClean="0">
                <a:solidFill>
                  <a:srgbClr val="000000"/>
                </a:solidFill>
              </a:rPr>
              <a:t>7</a:t>
            </a:r>
            <a:r>
              <a:rPr lang="en-US" sz="2400" kern="0" dirty="0" smtClean="0">
                <a:solidFill>
                  <a:srgbClr val="000000"/>
                </a:solidFill>
              </a:rPr>
              <a:t>, Win 8</a:t>
            </a:r>
            <a:r>
              <a:rPr lang="hu-HU" sz="2400" kern="0" dirty="0" smtClean="0">
                <a:solidFill>
                  <a:srgbClr val="000000"/>
                </a:solidFill>
                <a:latin typeface="+mn-lt"/>
              </a:rPr>
              <a:t>): </a:t>
            </a:r>
            <a:endParaRPr lang="hu-HU" sz="2400" kern="0" dirty="0">
              <a:solidFill>
                <a:srgbClr val="000000"/>
              </a:solidFill>
              <a:latin typeface="+mn-lt"/>
            </a:endParaRPr>
          </a:p>
          <a:p>
            <a:pPr marL="800100" lvl="1" indent="-342900" algn="l">
              <a:lnSpc>
                <a:spcPct val="90000"/>
              </a:lnSpc>
              <a:spcBef>
                <a:spcPct val="20000"/>
              </a:spcBef>
              <a:buClr>
                <a:srgbClr val="762536"/>
              </a:buClr>
              <a:buFont typeface="Wingdings 2" pitchFamily="18" charset="2"/>
              <a:buChar char="¡"/>
              <a:defRPr/>
            </a:pPr>
            <a:r>
              <a:rPr lang="hu-HU" sz="2400" kern="0" dirty="0">
                <a:solidFill>
                  <a:srgbClr val="000000"/>
                </a:solidFill>
                <a:latin typeface="+mn-lt"/>
              </a:rPr>
              <a:t>2-6 clock tick</a:t>
            </a:r>
          </a:p>
          <a:p>
            <a:pPr marL="800100" lvl="1" indent="-342900" algn="l">
              <a:lnSpc>
                <a:spcPct val="90000"/>
              </a:lnSpc>
              <a:spcBef>
                <a:spcPct val="20000"/>
              </a:spcBef>
              <a:buClr>
                <a:srgbClr val="762536"/>
              </a:buClr>
              <a:buFont typeface="Wingdings 2" pitchFamily="18" charset="2"/>
              <a:buChar char="¡"/>
              <a:defRPr/>
            </a:pPr>
            <a:r>
              <a:rPr lang="en-US" sz="2400" kern="0" dirty="0" smtClean="0">
                <a:solidFill>
                  <a:srgbClr val="000000"/>
                </a:solidFill>
                <a:latin typeface="+mn-lt"/>
              </a:rPr>
              <a:t>foreground process longer</a:t>
            </a:r>
            <a:endParaRPr lang="hu-HU" sz="2400" kern="0" dirty="0">
              <a:solidFill>
                <a:srgbClr val="000000"/>
              </a:solidFill>
              <a:latin typeface="+mn-lt"/>
            </a:endParaRPr>
          </a:p>
          <a:p>
            <a:pPr marL="342900" indent="-342900" algn="l">
              <a:lnSpc>
                <a:spcPct val="90000"/>
              </a:lnSpc>
              <a:spcBef>
                <a:spcPct val="20000"/>
              </a:spcBef>
              <a:buClr>
                <a:srgbClr val="762536"/>
              </a:buClr>
              <a:buFont typeface="Wingdings 2" pitchFamily="18" charset="2"/>
              <a:buChar char="¡"/>
              <a:defRPr/>
            </a:pPr>
            <a:r>
              <a:rPr lang="en-US" sz="2400" kern="0" dirty="0" smtClean="0">
                <a:solidFill>
                  <a:srgbClr val="000000"/>
                </a:solidFill>
                <a:latin typeface="+mn-lt"/>
              </a:rPr>
              <a:t>Server</a:t>
            </a:r>
            <a:endParaRPr lang="hu-HU" sz="2400" kern="0" dirty="0" smtClean="0">
              <a:solidFill>
                <a:srgbClr val="000000"/>
              </a:solidFill>
              <a:latin typeface="+mn-lt"/>
            </a:endParaRPr>
          </a:p>
          <a:p>
            <a:pPr marL="800100" lvl="1" indent="-342900">
              <a:lnSpc>
                <a:spcPct val="90000"/>
              </a:lnSpc>
              <a:spcBef>
                <a:spcPct val="20000"/>
              </a:spcBef>
              <a:buClr>
                <a:srgbClr val="762536"/>
              </a:buClr>
              <a:buFont typeface="Wingdings 2" pitchFamily="18" charset="2"/>
              <a:buChar char="¡"/>
              <a:defRPr/>
            </a:pPr>
            <a:r>
              <a:rPr lang="en-US" sz="2400" kern="0" dirty="0" smtClean="0">
                <a:solidFill>
                  <a:srgbClr val="000000"/>
                </a:solidFill>
              </a:rPr>
              <a:t>Longer </a:t>
            </a:r>
            <a:r>
              <a:rPr lang="en-US" sz="2400" kern="0" dirty="0" err="1" smtClean="0">
                <a:solidFill>
                  <a:srgbClr val="000000"/>
                </a:solidFill>
              </a:rPr>
              <a:t>quantums</a:t>
            </a:r>
            <a:endParaRPr lang="hu-HU" sz="2400" kern="0" dirty="0">
              <a:solidFill>
                <a:srgbClr val="000000"/>
              </a:solidFill>
              <a:latin typeface="+mn-lt"/>
            </a:endParaRPr>
          </a:p>
          <a:p>
            <a:pPr marL="800100" lvl="1" indent="-342900" algn="l">
              <a:lnSpc>
                <a:spcPct val="90000"/>
              </a:lnSpc>
              <a:spcBef>
                <a:spcPct val="20000"/>
              </a:spcBef>
              <a:buClr>
                <a:srgbClr val="762536"/>
              </a:buClr>
              <a:buFont typeface="Wingdings 2" pitchFamily="18" charset="2"/>
              <a:buChar char="¡"/>
              <a:defRPr/>
            </a:pPr>
            <a:r>
              <a:rPr lang="en-US" sz="2400" kern="0" dirty="0" smtClean="0">
                <a:solidFill>
                  <a:srgbClr val="000000"/>
                </a:solidFill>
                <a:latin typeface="+mn-lt"/>
              </a:rPr>
              <a:t>Equal quantum for everyone</a:t>
            </a:r>
            <a:endParaRPr lang="hu-HU" sz="2400" kern="0" dirty="0">
              <a:solidFill>
                <a:srgbClr val="000000"/>
              </a:solidFill>
              <a:latin typeface="+mn-lt"/>
            </a:endParaRPr>
          </a:p>
        </p:txBody>
      </p:sp>
      <p:sp>
        <p:nvSpPr>
          <p:cNvPr id="10" name="Dia számának helye 9"/>
          <p:cNvSpPr>
            <a:spLocks noGrp="1"/>
          </p:cNvSpPr>
          <p:nvPr>
            <p:ph type="sldNum" sz="quarter" idx="5"/>
          </p:nvPr>
        </p:nvSpPr>
        <p:spPr/>
        <p:txBody>
          <a:bodyPr/>
          <a:lstStyle/>
          <a:p>
            <a:fld id="{3D86C690-4F62-4AFC-8745-06DC9BF07935}" type="slidenum">
              <a:rPr lang="hu-HU" smtClean="0"/>
              <a:pPr/>
              <a:t>14</a:t>
            </a:fld>
            <a:endParaRPr lang="hu-HU"/>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4730" y="828674"/>
            <a:ext cx="4296200" cy="2096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2">
                                            <p:txEl>
                                              <p:pRg st="3" end="3"/>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xEl>
                                              <p:pRg st="4" end="4"/>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2" grpId="0" uiExpand="1" build="allAtOnce"/>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Content Placeholder 4"/>
          <p:cNvSpPr>
            <a:spLocks noGrp="1"/>
          </p:cNvSpPr>
          <p:nvPr>
            <p:ph idx="1"/>
          </p:nvPr>
        </p:nvSpPr>
        <p:spPr/>
        <p:txBody>
          <a:bodyPr/>
          <a:lstStyle/>
          <a:p>
            <a:r>
              <a:rPr lang="hu-HU" dirty="0" err="1" smtClean="0"/>
              <a:t>Clockres.exe</a:t>
            </a:r>
            <a:r>
              <a:rPr lang="en-US" dirty="0" smtClean="0"/>
              <a:t> utility</a:t>
            </a:r>
            <a:endParaRPr lang="hu-HU" dirty="0" smtClean="0"/>
          </a:p>
          <a:p>
            <a:pPr lvl="1"/>
            <a:r>
              <a:rPr lang="hu-HU" dirty="0" err="1" smtClean="0"/>
              <a:t>Length</a:t>
            </a:r>
            <a:r>
              <a:rPr lang="hu-HU" dirty="0" smtClean="0"/>
              <a:t> of </a:t>
            </a:r>
            <a:r>
              <a:rPr lang="hu-HU" dirty="0" err="1" smtClean="0"/>
              <a:t>Clock</a:t>
            </a:r>
            <a:r>
              <a:rPr lang="hu-HU" dirty="0" smtClean="0"/>
              <a:t> </a:t>
            </a:r>
            <a:r>
              <a:rPr lang="hu-HU" dirty="0" err="1" smtClean="0"/>
              <a:t>tick</a:t>
            </a:r>
            <a:r>
              <a:rPr lang="hu-HU" dirty="0" smtClean="0"/>
              <a:t> </a:t>
            </a:r>
            <a:endParaRPr lang="hu-HU" dirty="0" smtClean="0"/>
          </a:p>
          <a:p>
            <a:r>
              <a:rPr lang="en-US" dirty="0" smtClean="0"/>
              <a:t>Adjust </a:t>
            </a:r>
            <a:r>
              <a:rPr lang="en-US" dirty="0" smtClean="0"/>
              <a:t>quantum length</a:t>
            </a:r>
            <a:endParaRPr lang="hu-HU" dirty="0" smtClean="0"/>
          </a:p>
          <a:p>
            <a:r>
              <a:rPr lang="hu-HU" dirty="0" err="1" smtClean="0"/>
              <a:t>Perfmon</a:t>
            </a:r>
            <a:endParaRPr lang="hu-HU" dirty="0" smtClean="0"/>
          </a:p>
          <a:p>
            <a:r>
              <a:rPr lang="hu-HU" dirty="0" smtClean="0"/>
              <a:t>Windows Performance </a:t>
            </a:r>
            <a:r>
              <a:rPr lang="hu-HU" dirty="0" err="1" smtClean="0"/>
              <a:t>Analyzer</a:t>
            </a:r>
            <a:r>
              <a:rPr lang="hu-HU" dirty="0" smtClean="0"/>
              <a:t> </a:t>
            </a:r>
          </a:p>
          <a:p>
            <a:pPr lvl="1"/>
            <a:r>
              <a:rPr lang="hu-HU" dirty="0" err="1" smtClean="0"/>
              <a:t>Timeline</a:t>
            </a:r>
            <a:r>
              <a:rPr lang="hu-HU" dirty="0" smtClean="0"/>
              <a:t> </a:t>
            </a:r>
            <a:r>
              <a:rPr lang="hu-HU" dirty="0" err="1" smtClean="0"/>
              <a:t>by</a:t>
            </a:r>
            <a:r>
              <a:rPr lang="hu-HU" dirty="0" smtClean="0"/>
              <a:t> </a:t>
            </a:r>
            <a:r>
              <a:rPr lang="hu-HU" dirty="0" err="1" smtClean="0"/>
              <a:t>Process</a:t>
            </a:r>
            <a:r>
              <a:rPr lang="hu-HU" dirty="0" smtClean="0"/>
              <a:t>, </a:t>
            </a:r>
            <a:r>
              <a:rPr lang="hu-HU" dirty="0" err="1" smtClean="0"/>
              <a:t>Thread</a:t>
            </a:r>
            <a:r>
              <a:rPr lang="hu-HU" dirty="0" smtClean="0"/>
              <a:t> </a:t>
            </a:r>
            <a:r>
              <a:rPr lang="en-US" dirty="0" smtClean="0"/>
              <a:t>view</a:t>
            </a:r>
            <a:endParaRPr lang="hu-HU" dirty="0" smtClean="0"/>
          </a:p>
        </p:txBody>
      </p:sp>
      <p:sp>
        <p:nvSpPr>
          <p:cNvPr id="5" name="Szöveg helye 4"/>
          <p:cNvSpPr>
            <a:spLocks noGrp="1"/>
          </p:cNvSpPr>
          <p:nvPr>
            <p:ph type="body" sz="half" idx="2"/>
          </p:nvPr>
        </p:nvSpPr>
        <p:spPr/>
        <p:txBody>
          <a:bodyPr/>
          <a:lstStyle/>
          <a:p>
            <a:r>
              <a:rPr lang="hu-HU" dirty="0" smtClean="0"/>
              <a:t> </a:t>
            </a:r>
            <a:r>
              <a:rPr lang="en-US" dirty="0" smtClean="0"/>
              <a:t>Length of the quantum</a:t>
            </a:r>
            <a:endParaRPr lang="hu-HU" dirty="0"/>
          </a:p>
        </p:txBody>
      </p:sp>
      <p:sp>
        <p:nvSpPr>
          <p:cNvPr id="4" name="Dia számának helye 3"/>
          <p:cNvSpPr>
            <a:spLocks noGrp="1"/>
          </p:cNvSpPr>
          <p:nvPr>
            <p:ph type="sldNum" sz="quarter" idx="5"/>
          </p:nvPr>
        </p:nvSpPr>
        <p:spPr/>
        <p:txBody>
          <a:bodyPr/>
          <a:lstStyle/>
          <a:p>
            <a:fld id="{3D86C690-4F62-4AFC-8745-06DC9BF07935}" type="slidenum">
              <a:rPr lang="hu-HU" smtClean="0"/>
              <a:pPr/>
              <a:t>15</a:t>
            </a:fld>
            <a:endParaRPr lang="hu-HU"/>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a:t>
            </a:r>
            <a:endParaRPr lang="hu-HU" dirty="0"/>
          </a:p>
        </p:txBody>
      </p:sp>
      <p:sp>
        <p:nvSpPr>
          <p:cNvPr id="3" name="Content Placeholder 2"/>
          <p:cNvSpPr>
            <a:spLocks noGrp="1"/>
          </p:cNvSpPr>
          <p:nvPr>
            <p:ph idx="1"/>
          </p:nvPr>
        </p:nvSpPr>
        <p:spPr/>
        <p:txBody>
          <a:bodyPr/>
          <a:lstStyle/>
          <a:p>
            <a:endParaRPr lang="hu-HU" dirty="0" smtClean="0"/>
          </a:p>
          <a:p>
            <a:endParaRPr lang="hu-HU" dirty="0"/>
          </a:p>
          <a:p>
            <a:r>
              <a:rPr lang="hu-HU" dirty="0" smtClean="0"/>
              <a:t>Windows </a:t>
            </a:r>
            <a:r>
              <a:rPr lang="en-US" dirty="0" smtClean="0"/>
              <a:t>scheduling (basics)</a:t>
            </a:r>
            <a:endParaRPr lang="hu-HU" dirty="0" smtClean="0"/>
          </a:p>
          <a:p>
            <a:endParaRPr lang="hu-HU" dirty="0"/>
          </a:p>
          <a:p>
            <a:r>
              <a:rPr lang="hu-HU" b="1" dirty="0" smtClean="0"/>
              <a:t>Windows 8: Windows </a:t>
            </a:r>
            <a:r>
              <a:rPr lang="hu-HU" b="1" dirty="0" err="1" smtClean="0"/>
              <a:t>Store</a:t>
            </a:r>
            <a:r>
              <a:rPr lang="hu-HU" b="1" dirty="0" smtClean="0"/>
              <a:t> </a:t>
            </a:r>
            <a:r>
              <a:rPr lang="en-US" b="1" dirty="0" smtClean="0"/>
              <a:t>applications</a:t>
            </a:r>
            <a:endParaRPr lang="hu-HU" b="1" dirty="0" smtClean="0"/>
          </a:p>
          <a:p>
            <a:endParaRPr lang="hu-HU" dirty="0"/>
          </a:p>
          <a:p>
            <a:r>
              <a:rPr lang="hu-HU" dirty="0"/>
              <a:t>Windows </a:t>
            </a:r>
            <a:r>
              <a:rPr lang="en-US" dirty="0"/>
              <a:t>scheduling </a:t>
            </a:r>
            <a:r>
              <a:rPr lang="en-US" dirty="0" smtClean="0"/>
              <a:t>(advanced)</a:t>
            </a:r>
            <a:endParaRPr lang="hu-HU" dirty="0"/>
          </a:p>
        </p:txBody>
      </p:sp>
      <p:sp>
        <p:nvSpPr>
          <p:cNvPr id="4" name="Slide Number Placeholder 3"/>
          <p:cNvSpPr>
            <a:spLocks noGrp="1"/>
          </p:cNvSpPr>
          <p:nvPr>
            <p:ph type="sldNum" sz="quarter" idx="5"/>
          </p:nvPr>
        </p:nvSpPr>
        <p:spPr/>
        <p:txBody>
          <a:bodyPr/>
          <a:lstStyle/>
          <a:p>
            <a:fld id="{3D86C690-4F62-4AFC-8745-06DC9BF07935}" type="slidenum">
              <a:rPr lang="hu-HU" smtClean="0"/>
              <a:pPr/>
              <a:t>16</a:t>
            </a:fld>
            <a:endParaRPr lang="hu-HU"/>
          </a:p>
        </p:txBody>
      </p:sp>
    </p:spTree>
    <p:extLst>
      <p:ext uri="{BB962C8B-B14F-4D97-AF65-F5344CB8AC3E}">
        <p14:creationId xmlns:p14="http://schemas.microsoft.com/office/powerpoint/2010/main" val="38695260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Windows 8: </a:t>
            </a:r>
            <a:r>
              <a:rPr lang="en-US" dirty="0" smtClean="0"/>
              <a:t>new application model</a:t>
            </a:r>
            <a:endParaRPr lang="hu-HU" dirty="0"/>
          </a:p>
        </p:txBody>
      </p:sp>
      <p:sp>
        <p:nvSpPr>
          <p:cNvPr id="3" name="Content Placeholder 2"/>
          <p:cNvSpPr>
            <a:spLocks noGrp="1"/>
          </p:cNvSpPr>
          <p:nvPr>
            <p:ph idx="1"/>
          </p:nvPr>
        </p:nvSpPr>
        <p:spPr/>
        <p:txBody>
          <a:bodyPr/>
          <a:lstStyle/>
          <a:p>
            <a:r>
              <a:rPr lang="en-US" dirty="0" smtClean="0"/>
              <a:t>Design goals</a:t>
            </a:r>
            <a:r>
              <a:rPr lang="hu-HU" dirty="0" smtClean="0"/>
              <a:t>:</a:t>
            </a:r>
          </a:p>
          <a:p>
            <a:pPr lvl="1"/>
            <a:r>
              <a:rPr lang="en-US" dirty="0" smtClean="0"/>
              <a:t>Low powers and resource-consumption</a:t>
            </a:r>
            <a:endParaRPr lang="hu-HU" dirty="0" smtClean="0"/>
          </a:p>
          <a:p>
            <a:pPr lvl="1"/>
            <a:r>
              <a:rPr lang="en-US" dirty="0" smtClean="0"/>
              <a:t>Easier deployment and upgrade</a:t>
            </a:r>
            <a:endParaRPr lang="hu-HU" dirty="0" smtClean="0"/>
          </a:p>
          <a:p>
            <a:pPr lvl="1"/>
            <a:r>
              <a:rPr lang="en-US" dirty="0" smtClean="0"/>
              <a:t>Separated applications (security, reliability)</a:t>
            </a:r>
            <a:endParaRPr lang="hu-HU" dirty="0" smtClean="0"/>
          </a:p>
          <a:p>
            <a:pPr lvl="1"/>
            <a:r>
              <a:rPr lang="hu-HU" dirty="0" smtClean="0"/>
              <a:t>…</a:t>
            </a:r>
            <a:endParaRPr lang="hu-HU" dirty="0"/>
          </a:p>
          <a:p>
            <a:r>
              <a:rPr lang="en-US" dirty="0" smtClean="0"/>
              <a:t>Solution</a:t>
            </a:r>
            <a:r>
              <a:rPr lang="hu-HU" dirty="0" smtClean="0"/>
              <a:t>:</a:t>
            </a:r>
          </a:p>
          <a:p>
            <a:pPr lvl="1"/>
            <a:r>
              <a:rPr lang="en-US" dirty="0" smtClean="0"/>
              <a:t>New</a:t>
            </a:r>
            <a:r>
              <a:rPr lang="hu-HU" dirty="0" smtClean="0"/>
              <a:t> API: </a:t>
            </a:r>
            <a:r>
              <a:rPr lang="en-US" dirty="0" smtClean="0"/>
              <a:t>	</a:t>
            </a:r>
            <a:r>
              <a:rPr lang="hu-HU" dirty="0" err="1" smtClean="0"/>
              <a:t>WinRT</a:t>
            </a:r>
            <a:endParaRPr lang="hu-HU" dirty="0" smtClean="0"/>
          </a:p>
          <a:p>
            <a:pPr lvl="1"/>
            <a:r>
              <a:rPr lang="en-US" dirty="0" smtClean="0"/>
              <a:t>App store</a:t>
            </a:r>
            <a:r>
              <a:rPr lang="hu-HU" dirty="0" smtClean="0"/>
              <a:t>: </a:t>
            </a:r>
            <a:r>
              <a:rPr lang="en-US" dirty="0" smtClean="0"/>
              <a:t>	</a:t>
            </a:r>
            <a:r>
              <a:rPr lang="hu-HU" dirty="0" smtClean="0"/>
              <a:t>Windows </a:t>
            </a:r>
            <a:r>
              <a:rPr lang="hu-HU" dirty="0" err="1" smtClean="0"/>
              <a:t>Store</a:t>
            </a:r>
            <a:endParaRPr lang="hu-HU" dirty="0" smtClean="0"/>
          </a:p>
          <a:p>
            <a:pPr lvl="1"/>
            <a:r>
              <a:rPr lang="en-US" dirty="0" smtClean="0"/>
              <a:t>New application lifecycle</a:t>
            </a:r>
            <a:endParaRPr lang="hu-HU" dirty="0" smtClean="0"/>
          </a:p>
          <a:p>
            <a:pPr lvl="1"/>
            <a:r>
              <a:rPr lang="hu-HU" dirty="0" smtClean="0"/>
              <a:t>…</a:t>
            </a:r>
            <a:endParaRPr lang="hu-HU" dirty="0"/>
          </a:p>
        </p:txBody>
      </p:sp>
      <p:sp>
        <p:nvSpPr>
          <p:cNvPr id="4" name="Slide Number Placeholder 3"/>
          <p:cNvSpPr>
            <a:spLocks noGrp="1"/>
          </p:cNvSpPr>
          <p:nvPr>
            <p:ph type="sldNum" sz="quarter" idx="5"/>
          </p:nvPr>
        </p:nvSpPr>
        <p:spPr/>
        <p:txBody>
          <a:bodyPr/>
          <a:lstStyle/>
          <a:p>
            <a:fld id="{3D86C690-4F62-4AFC-8745-06DC9BF07935}" type="slidenum">
              <a:rPr lang="hu-HU" smtClean="0"/>
              <a:pPr/>
              <a:t>17</a:t>
            </a:fld>
            <a:endParaRPr lang="hu-HU"/>
          </a:p>
        </p:txBody>
      </p:sp>
    </p:spTree>
    <p:extLst>
      <p:ext uri="{BB962C8B-B14F-4D97-AF65-F5344CB8AC3E}">
        <p14:creationId xmlns:p14="http://schemas.microsoft.com/office/powerpoint/2010/main" val="207985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Windows </a:t>
            </a:r>
            <a:r>
              <a:rPr lang="hu-HU" dirty="0" err="1" smtClean="0"/>
              <a:t>Store</a:t>
            </a:r>
            <a:r>
              <a:rPr lang="hu-HU" dirty="0" smtClean="0"/>
              <a:t> </a:t>
            </a:r>
            <a:r>
              <a:rPr lang="en-US" dirty="0" smtClean="0"/>
              <a:t>application lifecycle</a:t>
            </a:r>
            <a:endParaRPr lang="hu-HU" dirty="0"/>
          </a:p>
        </p:txBody>
      </p:sp>
      <p:sp>
        <p:nvSpPr>
          <p:cNvPr id="4" name="Slide Number Placeholder 3"/>
          <p:cNvSpPr>
            <a:spLocks noGrp="1"/>
          </p:cNvSpPr>
          <p:nvPr>
            <p:ph type="sldNum" sz="quarter" idx="5"/>
          </p:nvPr>
        </p:nvSpPr>
        <p:spPr/>
        <p:txBody>
          <a:bodyPr/>
          <a:lstStyle/>
          <a:p>
            <a:fld id="{3D86C690-4F62-4AFC-8745-06DC9BF07935}" type="slidenum">
              <a:rPr lang="hu-HU" smtClean="0"/>
              <a:pPr/>
              <a:t>18</a:t>
            </a:fld>
            <a:endParaRPr lang="hu-HU"/>
          </a:p>
        </p:txBody>
      </p:sp>
      <p:pic>
        <p:nvPicPr>
          <p:cNvPr id="1026" name="Picture 2" descr="State diagram showing transitions between app execution stat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600" y="2132856"/>
            <a:ext cx="6912768" cy="3293400"/>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ular Callout 4"/>
          <p:cNvSpPr/>
          <p:nvPr/>
        </p:nvSpPr>
        <p:spPr>
          <a:xfrm>
            <a:off x="3923928" y="620688"/>
            <a:ext cx="5040560" cy="1296144"/>
          </a:xfrm>
          <a:prstGeom prst="wedgeRoundRectCallout">
            <a:avLst>
              <a:gd name="adj1" fmla="val -17222"/>
              <a:gd name="adj2" fmla="val 70111"/>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dirty="0" smtClean="0">
                <a:solidFill>
                  <a:schemeClr val="bg1"/>
                </a:solidFill>
              </a:rPr>
              <a:t>Use changes to other app</a:t>
            </a:r>
            <a:r>
              <a:rPr lang="hu-HU" sz="2400" dirty="0" smtClean="0">
                <a:solidFill>
                  <a:schemeClr val="bg1"/>
                </a:solidFill>
              </a:rPr>
              <a:t>.</a:t>
            </a:r>
          </a:p>
          <a:p>
            <a:pPr algn="ctr"/>
            <a:r>
              <a:rPr lang="en-US" sz="2400" dirty="0" smtClean="0">
                <a:solidFill>
                  <a:schemeClr val="bg1"/>
                </a:solidFill>
              </a:rPr>
              <a:t>OS suspends the process (5 sec)</a:t>
            </a:r>
            <a:r>
              <a:rPr lang="hu-HU" sz="2400" dirty="0" smtClean="0">
                <a:solidFill>
                  <a:schemeClr val="bg1"/>
                </a:solidFill>
              </a:rPr>
              <a:t>.</a:t>
            </a:r>
          </a:p>
          <a:p>
            <a:pPr algn="ctr"/>
            <a:r>
              <a:rPr lang="en-US" sz="2400" dirty="0" smtClean="0">
                <a:solidFill>
                  <a:schemeClr val="bg1"/>
                </a:solidFill>
              </a:rPr>
              <a:t>App can change its state</a:t>
            </a:r>
            <a:r>
              <a:rPr lang="hu-HU" sz="2400" dirty="0" smtClean="0">
                <a:solidFill>
                  <a:schemeClr val="bg1"/>
                </a:solidFill>
              </a:rPr>
              <a:t>.</a:t>
            </a:r>
          </a:p>
        </p:txBody>
      </p:sp>
      <p:sp>
        <p:nvSpPr>
          <p:cNvPr id="7" name="Rounded Rectangular Callout 6"/>
          <p:cNvSpPr/>
          <p:nvPr/>
        </p:nvSpPr>
        <p:spPr>
          <a:xfrm>
            <a:off x="5940152" y="5085184"/>
            <a:ext cx="3029290" cy="1296144"/>
          </a:xfrm>
          <a:prstGeom prst="wedgeRoundRectCallout">
            <a:avLst>
              <a:gd name="adj1" fmla="val -13166"/>
              <a:gd name="adj2" fmla="val -73770"/>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dirty="0" smtClean="0">
                <a:solidFill>
                  <a:schemeClr val="bg1"/>
                </a:solidFill>
              </a:rPr>
              <a:t>No CPU time</a:t>
            </a:r>
          </a:p>
          <a:p>
            <a:pPr algn="ctr"/>
            <a:r>
              <a:rPr lang="en-US" sz="2400" dirty="0" smtClean="0">
                <a:solidFill>
                  <a:schemeClr val="bg1"/>
                </a:solidFill>
              </a:rPr>
              <a:t>OS can terminate app</a:t>
            </a:r>
            <a:endParaRPr lang="hu-HU" sz="2400" dirty="0" smtClean="0">
              <a:solidFill>
                <a:schemeClr val="bg1"/>
              </a:solidFill>
            </a:endParaRPr>
          </a:p>
        </p:txBody>
      </p:sp>
      <p:sp>
        <p:nvSpPr>
          <p:cNvPr id="8" name="Rounded Rectangular Callout 7"/>
          <p:cNvSpPr/>
          <p:nvPr/>
        </p:nvSpPr>
        <p:spPr>
          <a:xfrm>
            <a:off x="4773" y="780401"/>
            <a:ext cx="3605354" cy="1296144"/>
          </a:xfrm>
          <a:prstGeom prst="wedgeRoundRectCallout">
            <a:avLst>
              <a:gd name="adj1" fmla="val -1152"/>
              <a:gd name="adj2" fmla="val 72895"/>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dirty="0" smtClean="0">
                <a:solidFill>
                  <a:schemeClr val="bg1"/>
                </a:solidFill>
              </a:rPr>
              <a:t>If saved state exists, can be restore; otherwise start from scratch</a:t>
            </a:r>
            <a:endParaRPr lang="hu-HU" sz="2400" dirty="0" smtClean="0">
              <a:solidFill>
                <a:schemeClr val="bg1"/>
              </a:solidFill>
            </a:endParaRPr>
          </a:p>
        </p:txBody>
      </p:sp>
      <p:sp>
        <p:nvSpPr>
          <p:cNvPr id="6" name="TextBox 5"/>
          <p:cNvSpPr txBox="1"/>
          <p:nvPr/>
        </p:nvSpPr>
        <p:spPr>
          <a:xfrm>
            <a:off x="4773" y="6176337"/>
            <a:ext cx="5503331" cy="276999"/>
          </a:xfrm>
          <a:prstGeom prst="rect">
            <a:avLst/>
          </a:prstGeom>
          <a:noFill/>
        </p:spPr>
        <p:txBody>
          <a:bodyPr wrap="square" rtlCol="0">
            <a:spAutoFit/>
          </a:bodyPr>
          <a:lstStyle/>
          <a:p>
            <a:r>
              <a:rPr lang="en-US" sz="1200" dirty="0" smtClean="0"/>
              <a:t>Source</a:t>
            </a:r>
            <a:r>
              <a:rPr lang="hu-HU" sz="1200" dirty="0" smtClean="0"/>
              <a:t>: </a:t>
            </a:r>
            <a:r>
              <a:rPr lang="hu-HU" sz="1200" dirty="0"/>
              <a:t>http://msdn.microsoft.com/en-us/library/windows/apps/hh464925.aspx</a:t>
            </a:r>
          </a:p>
        </p:txBody>
      </p:sp>
      <p:sp>
        <p:nvSpPr>
          <p:cNvPr id="9" name="TextBox 8"/>
          <p:cNvSpPr txBox="1"/>
          <p:nvPr/>
        </p:nvSpPr>
        <p:spPr>
          <a:xfrm>
            <a:off x="3623246" y="5229200"/>
            <a:ext cx="1596825" cy="400110"/>
          </a:xfrm>
          <a:prstGeom prst="rect">
            <a:avLst/>
          </a:prstGeom>
          <a:noFill/>
        </p:spPr>
        <p:txBody>
          <a:bodyPr wrap="square" rtlCol="0">
            <a:spAutoFit/>
          </a:bodyPr>
          <a:lstStyle/>
          <a:p>
            <a:r>
              <a:rPr lang="hu-HU" sz="2000" dirty="0" err="1" smtClean="0">
                <a:solidFill>
                  <a:schemeClr val="bg2">
                    <a:lumMod val="50000"/>
                  </a:schemeClr>
                </a:solidFill>
              </a:rPr>
              <a:t>Terminating</a:t>
            </a:r>
            <a:endParaRPr lang="hu-HU" sz="2000" dirty="0">
              <a:solidFill>
                <a:schemeClr val="bg2">
                  <a:lumMod val="50000"/>
                </a:schemeClr>
              </a:solidFill>
            </a:endParaRPr>
          </a:p>
        </p:txBody>
      </p:sp>
    </p:spTree>
    <p:extLst>
      <p:ext uri="{BB962C8B-B14F-4D97-AF65-F5344CB8AC3E}">
        <p14:creationId xmlns:p14="http://schemas.microsoft.com/office/powerpoint/2010/main" val="2583358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endParaRPr lang="hu-HU" dirty="0" smtClean="0"/>
          </a:p>
          <a:p>
            <a:r>
              <a:rPr lang="hu-HU" dirty="0" smtClean="0"/>
              <a:t>Windows </a:t>
            </a:r>
            <a:r>
              <a:rPr lang="hu-HU" dirty="0" err="1" smtClean="0"/>
              <a:t>Store</a:t>
            </a:r>
            <a:endParaRPr lang="hu-HU" dirty="0" smtClean="0"/>
          </a:p>
          <a:p>
            <a:endParaRPr lang="hu-HU" dirty="0"/>
          </a:p>
          <a:p>
            <a:r>
              <a:rPr lang="en-US" dirty="0" smtClean="0"/>
              <a:t>Changing between Windows Store apps</a:t>
            </a:r>
            <a:endParaRPr lang="hu-HU" dirty="0" smtClean="0"/>
          </a:p>
          <a:p>
            <a:endParaRPr lang="hu-HU" dirty="0"/>
          </a:p>
          <a:p>
            <a:r>
              <a:rPr lang="hu-HU" dirty="0" err="1" smtClean="0"/>
              <a:t>Process</a:t>
            </a:r>
            <a:r>
              <a:rPr lang="hu-HU" dirty="0" smtClean="0"/>
              <a:t> Explorer: </a:t>
            </a:r>
            <a:r>
              <a:rPr lang="hu-HU" dirty="0" err="1" smtClean="0"/>
              <a:t>Suspended</a:t>
            </a:r>
            <a:r>
              <a:rPr lang="hu-HU" dirty="0" smtClean="0"/>
              <a:t> </a:t>
            </a:r>
            <a:r>
              <a:rPr lang="en-US" dirty="0" smtClean="0"/>
              <a:t>state</a:t>
            </a:r>
            <a:endParaRPr lang="hu-HU" dirty="0" smtClean="0"/>
          </a:p>
        </p:txBody>
      </p:sp>
      <p:sp>
        <p:nvSpPr>
          <p:cNvPr id="6" name="Text Placeholder 5"/>
          <p:cNvSpPr>
            <a:spLocks noGrp="1"/>
          </p:cNvSpPr>
          <p:nvPr>
            <p:ph type="body" sz="half" idx="2"/>
          </p:nvPr>
        </p:nvSpPr>
        <p:spPr/>
        <p:txBody>
          <a:bodyPr/>
          <a:lstStyle/>
          <a:p>
            <a:r>
              <a:rPr lang="hu-HU" dirty="0" smtClean="0"/>
              <a:t> Windows </a:t>
            </a:r>
            <a:r>
              <a:rPr lang="hu-HU" dirty="0" err="1" smtClean="0"/>
              <a:t>Store</a:t>
            </a:r>
            <a:r>
              <a:rPr lang="hu-HU" dirty="0" smtClean="0"/>
              <a:t> </a:t>
            </a:r>
            <a:r>
              <a:rPr lang="en-US" dirty="0" smtClean="0"/>
              <a:t>applications</a:t>
            </a:r>
            <a:endParaRPr lang="hu-HU" dirty="0"/>
          </a:p>
        </p:txBody>
      </p:sp>
      <p:sp>
        <p:nvSpPr>
          <p:cNvPr id="4" name="Slide Number Placeholder 3"/>
          <p:cNvSpPr>
            <a:spLocks noGrp="1"/>
          </p:cNvSpPr>
          <p:nvPr>
            <p:ph type="sldNum" sz="quarter" idx="5"/>
          </p:nvPr>
        </p:nvSpPr>
        <p:spPr/>
        <p:txBody>
          <a:bodyPr/>
          <a:lstStyle/>
          <a:p>
            <a:fld id="{3D86C690-4F62-4AFC-8745-06DC9BF07935}" type="slidenum">
              <a:rPr lang="hu-HU" smtClean="0"/>
              <a:pPr/>
              <a:t>19</a:t>
            </a:fld>
            <a:endParaRPr lang="hu-HU"/>
          </a:p>
        </p:txBody>
      </p:sp>
    </p:spTree>
    <p:extLst>
      <p:ext uri="{BB962C8B-B14F-4D97-AF65-F5344CB8AC3E}">
        <p14:creationId xmlns:p14="http://schemas.microsoft.com/office/powerpoint/2010/main" val="35732476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2"/>
          <p:cNvSpPr>
            <a:spLocks noGrp="1" noChangeArrowheads="1"/>
          </p:cNvSpPr>
          <p:nvPr>
            <p:ph type="title"/>
          </p:nvPr>
        </p:nvSpPr>
        <p:spPr/>
        <p:txBody>
          <a:bodyPr/>
          <a:lstStyle/>
          <a:p>
            <a:pPr eaLnBrk="1" hangingPunct="1">
              <a:defRPr/>
            </a:pPr>
            <a:r>
              <a:rPr lang="en-US" dirty="0" smtClean="0"/>
              <a:t>Copyright Notice</a:t>
            </a:r>
            <a:endParaRPr lang="en-US" sz="1800" dirty="0" smtClean="0"/>
          </a:p>
        </p:txBody>
      </p:sp>
      <p:sp>
        <p:nvSpPr>
          <p:cNvPr id="272387" name="Rectangle 3"/>
          <p:cNvSpPr>
            <a:spLocks noGrp="1" noChangeArrowheads="1"/>
          </p:cNvSpPr>
          <p:nvPr>
            <p:ph idx="1"/>
          </p:nvPr>
        </p:nvSpPr>
        <p:spPr/>
        <p:txBody>
          <a:bodyPr/>
          <a:lstStyle/>
          <a:p>
            <a:pPr eaLnBrk="1" hangingPunct="1">
              <a:defRPr/>
            </a:pPr>
            <a:endParaRPr lang="hu-HU" sz="2400" dirty="0" smtClean="0"/>
          </a:p>
          <a:p>
            <a:pPr eaLnBrk="1" hangingPunct="1">
              <a:defRPr/>
            </a:pPr>
            <a:r>
              <a:rPr lang="en-US" sz="2400" dirty="0" smtClean="0"/>
              <a:t>These materials are part of the </a:t>
            </a:r>
            <a:r>
              <a:rPr lang="en-US" sz="2400" i="1" dirty="0" smtClean="0"/>
              <a:t>Windows Operating System Internals Curriculum Development Kit,</a:t>
            </a:r>
            <a:r>
              <a:rPr lang="en-US" sz="2400" dirty="0" smtClean="0"/>
              <a:t> developed by David A. Solomon and Mark E. </a:t>
            </a:r>
            <a:r>
              <a:rPr lang="en-US" sz="2400" dirty="0" err="1" smtClean="0"/>
              <a:t>Russinovich</a:t>
            </a:r>
            <a:r>
              <a:rPr lang="en-US" sz="2400" dirty="0" smtClean="0"/>
              <a:t> with Andreas </a:t>
            </a:r>
            <a:r>
              <a:rPr lang="en-US" sz="2400" dirty="0" err="1" smtClean="0"/>
              <a:t>Polze</a:t>
            </a:r>
            <a:endParaRPr lang="en-US" sz="2400" dirty="0" smtClean="0"/>
          </a:p>
          <a:p>
            <a:pPr eaLnBrk="1" hangingPunct="1">
              <a:defRPr/>
            </a:pPr>
            <a:r>
              <a:rPr lang="en-US" sz="2400" dirty="0" smtClean="0"/>
              <a:t>Microsoft has licensed these materials from David Solomon Expert Seminars, Inc. for distribution to academic organizations solely for use in academic environments (and not for commercial use)</a:t>
            </a:r>
            <a:endParaRPr lang="hu-HU" sz="2400" dirty="0" smtClean="0"/>
          </a:p>
          <a:p>
            <a:pPr>
              <a:defRPr/>
            </a:pPr>
            <a:endParaRPr lang="hu-HU" sz="2400" dirty="0" smtClean="0"/>
          </a:p>
          <a:p>
            <a:pPr>
              <a:defRPr/>
            </a:pPr>
            <a:r>
              <a:rPr lang="hu-HU" sz="2000" dirty="0">
                <a:hlinkClick r:id="rId3"/>
              </a:rPr>
              <a:t>http://www.academicresourcecenter.net/curriculum/pfv.aspx?ID=6191</a:t>
            </a:r>
            <a:endParaRPr lang="hu-HU" sz="2000" dirty="0"/>
          </a:p>
          <a:p>
            <a:pPr>
              <a:defRPr/>
            </a:pPr>
            <a:endParaRPr lang="hu-HU" sz="2400" dirty="0" smtClean="0"/>
          </a:p>
          <a:p>
            <a:pPr>
              <a:defRPr/>
            </a:pPr>
            <a:r>
              <a:rPr lang="en-US" sz="2400" dirty="0" smtClean="0"/>
              <a:t>© </a:t>
            </a:r>
            <a:r>
              <a:rPr lang="en-US" sz="2400" dirty="0"/>
              <a:t>2000-2005 David A. Solomon and Mark </a:t>
            </a:r>
            <a:r>
              <a:rPr lang="en-US" sz="2400" dirty="0" err="1"/>
              <a:t>Russinovich</a:t>
            </a:r>
            <a:endParaRPr lang="en-US" sz="2400" dirty="0" smtClean="0"/>
          </a:p>
        </p:txBody>
      </p:sp>
      <p:sp>
        <p:nvSpPr>
          <p:cNvPr id="4" name="Dia számának helye 3"/>
          <p:cNvSpPr>
            <a:spLocks noGrp="1"/>
          </p:cNvSpPr>
          <p:nvPr>
            <p:ph type="sldNum" sz="quarter" idx="5"/>
          </p:nvPr>
        </p:nvSpPr>
        <p:spPr/>
        <p:txBody>
          <a:bodyPr/>
          <a:lstStyle/>
          <a:p>
            <a:fld id="{3D86C690-4F62-4AFC-8745-06DC9BF07935}" type="slidenum">
              <a:rPr lang="hu-HU" smtClean="0"/>
              <a:pPr/>
              <a:t>2</a:t>
            </a:fld>
            <a:endParaRPr lang="hu-HU"/>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a:t>
            </a:r>
            <a:endParaRPr lang="hu-HU" dirty="0"/>
          </a:p>
        </p:txBody>
      </p:sp>
      <p:sp>
        <p:nvSpPr>
          <p:cNvPr id="3" name="Content Placeholder 2"/>
          <p:cNvSpPr>
            <a:spLocks noGrp="1"/>
          </p:cNvSpPr>
          <p:nvPr>
            <p:ph idx="1"/>
          </p:nvPr>
        </p:nvSpPr>
        <p:spPr/>
        <p:txBody>
          <a:bodyPr/>
          <a:lstStyle/>
          <a:p>
            <a:endParaRPr lang="hu-HU" dirty="0" smtClean="0"/>
          </a:p>
          <a:p>
            <a:endParaRPr lang="hu-HU" dirty="0"/>
          </a:p>
          <a:p>
            <a:r>
              <a:rPr lang="hu-HU" dirty="0" smtClean="0"/>
              <a:t>Windows </a:t>
            </a:r>
            <a:r>
              <a:rPr lang="en-US" dirty="0" smtClean="0"/>
              <a:t>scheduling (basics)</a:t>
            </a:r>
            <a:endParaRPr lang="hu-HU" dirty="0" smtClean="0"/>
          </a:p>
          <a:p>
            <a:endParaRPr lang="hu-HU" dirty="0"/>
          </a:p>
          <a:p>
            <a:r>
              <a:rPr lang="hu-HU" dirty="0" smtClean="0"/>
              <a:t>Windows 8: Windows </a:t>
            </a:r>
            <a:r>
              <a:rPr lang="hu-HU" dirty="0" err="1" smtClean="0"/>
              <a:t>Store</a:t>
            </a:r>
            <a:r>
              <a:rPr lang="hu-HU" dirty="0" smtClean="0"/>
              <a:t> </a:t>
            </a:r>
            <a:r>
              <a:rPr lang="en-US" dirty="0" smtClean="0"/>
              <a:t>applications</a:t>
            </a:r>
            <a:endParaRPr lang="hu-HU" dirty="0" smtClean="0"/>
          </a:p>
          <a:p>
            <a:endParaRPr lang="hu-HU" dirty="0"/>
          </a:p>
          <a:p>
            <a:r>
              <a:rPr lang="hu-HU" b="1" dirty="0"/>
              <a:t>Windows </a:t>
            </a:r>
            <a:r>
              <a:rPr lang="en-US" b="1" dirty="0"/>
              <a:t>scheduling </a:t>
            </a:r>
            <a:r>
              <a:rPr lang="en-US" b="1" dirty="0" smtClean="0"/>
              <a:t>(advanced)</a:t>
            </a:r>
            <a:endParaRPr lang="hu-HU" b="1" dirty="0"/>
          </a:p>
        </p:txBody>
      </p:sp>
      <p:sp>
        <p:nvSpPr>
          <p:cNvPr id="4" name="Slide Number Placeholder 3"/>
          <p:cNvSpPr>
            <a:spLocks noGrp="1"/>
          </p:cNvSpPr>
          <p:nvPr>
            <p:ph type="sldNum" sz="quarter" idx="5"/>
          </p:nvPr>
        </p:nvSpPr>
        <p:spPr/>
        <p:txBody>
          <a:bodyPr/>
          <a:lstStyle/>
          <a:p>
            <a:fld id="{3D86C690-4F62-4AFC-8745-06DC9BF07935}" type="slidenum">
              <a:rPr lang="hu-HU" smtClean="0"/>
              <a:pPr/>
              <a:t>20</a:t>
            </a:fld>
            <a:endParaRPr lang="hu-HU"/>
          </a:p>
        </p:txBody>
      </p:sp>
    </p:spTree>
    <p:extLst>
      <p:ext uri="{BB962C8B-B14F-4D97-AF65-F5344CB8AC3E}">
        <p14:creationId xmlns:p14="http://schemas.microsoft.com/office/powerpoint/2010/main" val="15622025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le 1"/>
          <p:cNvSpPr>
            <a:spLocks noGrp="1"/>
          </p:cNvSpPr>
          <p:nvPr>
            <p:ph type="title"/>
          </p:nvPr>
        </p:nvSpPr>
        <p:spPr/>
        <p:txBody>
          <a:bodyPr/>
          <a:lstStyle/>
          <a:p>
            <a:r>
              <a:rPr lang="en-US" dirty="0" smtClean="0"/>
              <a:t>Adjusting </a:t>
            </a:r>
            <a:r>
              <a:rPr lang="en-US" dirty="0" err="1" smtClean="0"/>
              <a:t>prority</a:t>
            </a:r>
            <a:endParaRPr lang="hu-HU" dirty="0" smtClean="0"/>
          </a:p>
        </p:txBody>
      </p:sp>
      <p:pic>
        <p:nvPicPr>
          <p:cNvPr id="4" name="Picture 2"/>
          <p:cNvPicPr>
            <a:picLocks noChangeAspect="1" noChangeArrowheads="1"/>
          </p:cNvPicPr>
          <p:nvPr/>
        </p:nvPicPr>
        <p:blipFill>
          <a:blip r:embed="rId3" cstate="print"/>
          <a:srcRect/>
          <a:stretch>
            <a:fillRect/>
          </a:stretch>
        </p:blipFill>
        <p:spPr bwMode="auto">
          <a:xfrm>
            <a:off x="190500" y="1531938"/>
            <a:ext cx="8832850" cy="4838700"/>
          </a:xfrm>
          <a:prstGeom prst="rect">
            <a:avLst/>
          </a:prstGeom>
          <a:noFill/>
          <a:ln w="9525">
            <a:noFill/>
            <a:miter lim="800000"/>
            <a:headEnd/>
            <a:tailEnd/>
          </a:ln>
        </p:spPr>
      </p:pic>
      <p:sp>
        <p:nvSpPr>
          <p:cNvPr id="5" name="Rounded Rectangular Callout 4"/>
          <p:cNvSpPr>
            <a:spLocks noChangeArrowheads="1"/>
          </p:cNvSpPr>
          <p:nvPr/>
        </p:nvSpPr>
        <p:spPr bwMode="auto">
          <a:xfrm>
            <a:off x="285720" y="1428736"/>
            <a:ext cx="2517805" cy="1643074"/>
          </a:xfrm>
          <a:prstGeom prst="wedgeRoundRectCallout">
            <a:avLst>
              <a:gd name="adj1" fmla="val 66241"/>
              <a:gd name="adj2" fmla="val 59792"/>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dirty="0" smtClean="0">
                <a:solidFill>
                  <a:schemeClr val="bg1"/>
                </a:solidFill>
              </a:rPr>
              <a:t>After wait is over, give a priority boost</a:t>
            </a:r>
            <a:endParaRPr lang="hu-HU" sz="2400" dirty="0">
              <a:solidFill>
                <a:schemeClr val="bg1"/>
              </a:solidFill>
            </a:endParaRPr>
          </a:p>
        </p:txBody>
      </p:sp>
      <p:sp>
        <p:nvSpPr>
          <p:cNvPr id="6" name="Rounded Rectangular Callout 5"/>
          <p:cNvSpPr>
            <a:spLocks noChangeArrowheads="1"/>
          </p:cNvSpPr>
          <p:nvPr/>
        </p:nvSpPr>
        <p:spPr bwMode="auto">
          <a:xfrm>
            <a:off x="5572132" y="1285860"/>
            <a:ext cx="3071834" cy="1566858"/>
          </a:xfrm>
          <a:prstGeom prst="wedgeRoundRectCallout">
            <a:avLst>
              <a:gd name="adj1" fmla="val -90352"/>
              <a:gd name="adj2" fmla="val 83202"/>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dirty="0" smtClean="0">
                <a:solidFill>
                  <a:schemeClr val="bg1"/>
                </a:solidFill>
              </a:rPr>
              <a:t>Decrease priority gradually back to base priority</a:t>
            </a:r>
            <a:endParaRPr lang="hu-HU" sz="2400" dirty="0">
              <a:solidFill>
                <a:schemeClr val="bg1"/>
              </a:solidFill>
            </a:endParaRPr>
          </a:p>
        </p:txBody>
      </p:sp>
      <p:sp>
        <p:nvSpPr>
          <p:cNvPr id="71685" name="TextBox 6"/>
          <p:cNvSpPr txBox="1">
            <a:spLocks noChangeArrowheads="1"/>
          </p:cNvSpPr>
          <p:nvPr/>
        </p:nvSpPr>
        <p:spPr bwMode="auto">
          <a:xfrm>
            <a:off x="0" y="860425"/>
            <a:ext cx="9144000" cy="400050"/>
          </a:xfrm>
          <a:prstGeom prst="rect">
            <a:avLst/>
          </a:prstGeom>
          <a:noFill/>
          <a:ln w="9525">
            <a:noFill/>
            <a:miter lim="800000"/>
            <a:headEnd/>
            <a:tailEnd/>
          </a:ln>
        </p:spPr>
        <p:txBody>
          <a:bodyPr>
            <a:spAutoFit/>
          </a:bodyPr>
          <a:lstStyle/>
          <a:p>
            <a:pPr algn="ctr" eaLnBrk="0" hangingPunct="0"/>
            <a:r>
              <a:rPr lang="en-US" sz="2000" dirty="0" smtClean="0"/>
              <a:t>Give a change for those, who waited a long time</a:t>
            </a:r>
            <a:r>
              <a:rPr lang="hu-HU" sz="2000" dirty="0" smtClean="0"/>
              <a:t>!</a:t>
            </a:r>
            <a:endParaRPr lang="hu-HU" sz="2000" dirty="0"/>
          </a:p>
        </p:txBody>
      </p:sp>
      <p:sp>
        <p:nvSpPr>
          <p:cNvPr id="7" name="Dia számának helye 6"/>
          <p:cNvSpPr>
            <a:spLocks noGrp="1"/>
          </p:cNvSpPr>
          <p:nvPr>
            <p:ph type="sldNum" sz="quarter" idx="5"/>
          </p:nvPr>
        </p:nvSpPr>
        <p:spPr/>
        <p:txBody>
          <a:bodyPr/>
          <a:lstStyle/>
          <a:p>
            <a:fld id="{3D86C690-4F62-4AFC-8745-06DC9BF07935}" type="slidenum">
              <a:rPr lang="hu-HU" smtClean="0"/>
              <a:pPr/>
              <a:t>21</a:t>
            </a:fld>
            <a:endParaRPr lang="hu-HU"/>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12"/>
          <p:cNvSpPr>
            <a:spLocks noGrp="1" noChangeArrowheads="1"/>
          </p:cNvSpPr>
          <p:nvPr>
            <p:ph type="title"/>
          </p:nvPr>
        </p:nvSpPr>
        <p:spPr/>
        <p:txBody>
          <a:bodyPr/>
          <a:lstStyle/>
          <a:p>
            <a:r>
              <a:rPr lang="en-US" dirty="0" smtClean="0"/>
              <a:t>Preventing starvation</a:t>
            </a:r>
          </a:p>
        </p:txBody>
      </p:sp>
      <p:sp>
        <p:nvSpPr>
          <p:cNvPr id="333837" name="Rectangle 13"/>
          <p:cNvSpPr>
            <a:spLocks noGrp="1" noChangeArrowheads="1"/>
          </p:cNvSpPr>
          <p:nvPr>
            <p:ph idx="1"/>
          </p:nvPr>
        </p:nvSpPr>
        <p:spPr>
          <a:xfrm>
            <a:off x="257175" y="882650"/>
            <a:ext cx="8570913" cy="5365750"/>
          </a:xfrm>
        </p:spPr>
        <p:txBody>
          <a:bodyPr/>
          <a:lstStyle/>
          <a:p>
            <a:pPr marL="285750" indent="-285750">
              <a:lnSpc>
                <a:spcPct val="80000"/>
              </a:lnSpc>
              <a:defRPr/>
            </a:pPr>
            <a:endParaRPr lang="hu-HU" dirty="0" smtClean="0"/>
          </a:p>
          <a:p>
            <a:pPr marL="285750" indent="-228600">
              <a:lnSpc>
                <a:spcPct val="80000"/>
              </a:lnSpc>
              <a:defRPr/>
            </a:pPr>
            <a:r>
              <a:rPr lang="en-US" dirty="0" smtClean="0"/>
              <a:t>OS checks runnable threads (every 1 sec)</a:t>
            </a:r>
            <a:endParaRPr lang="en-US" dirty="0"/>
          </a:p>
          <a:p>
            <a:pPr marL="285750" indent="-228600">
              <a:lnSpc>
                <a:spcPct val="80000"/>
              </a:lnSpc>
              <a:defRPr/>
            </a:pPr>
            <a:endParaRPr lang="hu-HU" dirty="0" smtClean="0"/>
          </a:p>
          <a:p>
            <a:pPr marL="285750" indent="-228600">
              <a:lnSpc>
                <a:spcPct val="80000"/>
              </a:lnSpc>
              <a:defRPr/>
            </a:pPr>
            <a:r>
              <a:rPr lang="en-US" dirty="0" smtClean="0"/>
              <a:t>If a thread has not been executed since 300 sec</a:t>
            </a:r>
            <a:endParaRPr lang="hu-HU" dirty="0" smtClean="0"/>
          </a:p>
          <a:p>
            <a:pPr marL="685800" lvl="1" indent="-228600">
              <a:lnSpc>
                <a:spcPct val="80000"/>
              </a:lnSpc>
              <a:defRPr/>
            </a:pPr>
            <a:r>
              <a:rPr lang="en-US" sz="2400" dirty="0" smtClean="0"/>
              <a:t>change priority to 15 (max in dynamic)</a:t>
            </a:r>
            <a:r>
              <a:rPr lang="hu-HU" sz="2400" dirty="0" smtClean="0"/>
              <a:t>,</a:t>
            </a:r>
          </a:p>
          <a:p>
            <a:pPr marL="685800" lvl="1" indent="-228600">
              <a:lnSpc>
                <a:spcPct val="80000"/>
              </a:lnSpc>
              <a:defRPr/>
            </a:pPr>
            <a:r>
              <a:rPr lang="en-US" sz="2400" dirty="0" smtClean="0"/>
              <a:t>increase quantum</a:t>
            </a:r>
            <a:r>
              <a:rPr lang="hu-HU" sz="2400" dirty="0" smtClean="0"/>
              <a:t>,</a:t>
            </a:r>
          </a:p>
          <a:p>
            <a:pPr marL="685800" lvl="1">
              <a:lnSpc>
                <a:spcPct val="80000"/>
              </a:lnSpc>
              <a:defRPr/>
            </a:pPr>
            <a:r>
              <a:rPr lang="en-US" sz="2400" dirty="0" smtClean="0"/>
              <a:t>for 1 quantum</a:t>
            </a:r>
            <a:r>
              <a:rPr lang="hu-HU" sz="2400" dirty="0" smtClean="0"/>
              <a:t>.</a:t>
            </a:r>
          </a:p>
          <a:p>
            <a:pPr marL="685800" lvl="1">
              <a:lnSpc>
                <a:spcPct val="80000"/>
              </a:lnSpc>
              <a:defRPr/>
            </a:pPr>
            <a:endParaRPr lang="en-US" sz="2400" dirty="0"/>
          </a:p>
        </p:txBody>
      </p:sp>
      <p:sp>
        <p:nvSpPr>
          <p:cNvPr id="4" name="Dia számának helye 3"/>
          <p:cNvSpPr>
            <a:spLocks noGrp="1"/>
          </p:cNvSpPr>
          <p:nvPr>
            <p:ph type="sldNum" sz="quarter" idx="5"/>
          </p:nvPr>
        </p:nvSpPr>
        <p:spPr/>
        <p:txBody>
          <a:bodyPr/>
          <a:lstStyle/>
          <a:p>
            <a:fld id="{3D86C690-4F62-4AFC-8745-06DC9BF07935}" type="slidenum">
              <a:rPr lang="hu-HU" smtClean="0"/>
              <a:pPr/>
              <a:t>22</a:t>
            </a:fld>
            <a:endParaRPr lang="hu-HU"/>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3383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33837">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33837">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33837">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3383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2"/>
          <p:cNvSpPr>
            <a:spLocks noGrp="1" noChangeArrowheads="1"/>
          </p:cNvSpPr>
          <p:nvPr>
            <p:ph type="title"/>
          </p:nvPr>
        </p:nvSpPr>
        <p:spPr/>
        <p:txBody>
          <a:bodyPr/>
          <a:lstStyle/>
          <a:p>
            <a:r>
              <a:rPr lang="en-US" smtClean="0"/>
              <a:t>Symmetric Multiprocessing (SMP)</a:t>
            </a:r>
          </a:p>
        </p:txBody>
      </p:sp>
      <p:sp>
        <p:nvSpPr>
          <p:cNvPr id="75778" name="Rectangle 3"/>
          <p:cNvSpPr>
            <a:spLocks noGrp="1" noChangeArrowheads="1"/>
          </p:cNvSpPr>
          <p:nvPr>
            <p:ph idx="1"/>
          </p:nvPr>
        </p:nvSpPr>
        <p:spPr/>
        <p:txBody>
          <a:bodyPr/>
          <a:lstStyle/>
          <a:p>
            <a:endParaRPr lang="hu-HU" sz="2800" dirty="0" smtClean="0"/>
          </a:p>
          <a:p>
            <a:r>
              <a:rPr lang="en-US" sz="2800" dirty="0" smtClean="0"/>
              <a:t>All CPU is equal</a:t>
            </a:r>
          </a:p>
          <a:p>
            <a:pPr lvl="1"/>
            <a:r>
              <a:rPr lang="en-US" sz="2000" dirty="0" smtClean="0"/>
              <a:t>Shared address space</a:t>
            </a:r>
          </a:p>
          <a:p>
            <a:pPr lvl="1"/>
            <a:r>
              <a:rPr lang="en-US" sz="2000" dirty="0" smtClean="0"/>
              <a:t>Interrupts can be served by an CPU</a:t>
            </a:r>
          </a:p>
          <a:p>
            <a:r>
              <a:rPr lang="en-US" sz="2800" dirty="0" smtClean="0"/>
              <a:t>Implementation</a:t>
            </a:r>
            <a:r>
              <a:rPr lang="hu-HU" sz="2800" dirty="0" smtClean="0"/>
              <a:t> limit (</a:t>
            </a:r>
            <a:r>
              <a:rPr lang="en-US" sz="2800" dirty="0" smtClean="0"/>
              <a:t>length of a bit vector</a:t>
            </a:r>
            <a:r>
              <a:rPr lang="hu-HU" sz="2800" dirty="0" smtClean="0"/>
              <a:t>):</a:t>
            </a:r>
            <a:endParaRPr lang="en-US" sz="2800" dirty="0" smtClean="0"/>
          </a:p>
          <a:p>
            <a:pPr lvl="1">
              <a:lnSpc>
                <a:spcPct val="90000"/>
              </a:lnSpc>
            </a:pPr>
            <a:r>
              <a:rPr lang="en-US" sz="2000" dirty="0" smtClean="0"/>
              <a:t>32 CPUs on 32 bit systems</a:t>
            </a:r>
          </a:p>
          <a:p>
            <a:pPr lvl="1">
              <a:lnSpc>
                <a:spcPct val="90000"/>
              </a:lnSpc>
            </a:pPr>
            <a:r>
              <a:rPr lang="en-US" sz="2000" dirty="0" smtClean="0"/>
              <a:t>64 CPUs on 64 bit systems</a:t>
            </a:r>
            <a:endParaRPr lang="hu-HU" sz="2000" dirty="0" smtClean="0"/>
          </a:p>
          <a:p>
            <a:pPr>
              <a:lnSpc>
                <a:spcPct val="90000"/>
              </a:lnSpc>
            </a:pPr>
            <a:r>
              <a:rPr lang="en-US" sz="2400" dirty="0" smtClean="0"/>
              <a:t>Change in </a:t>
            </a:r>
            <a:r>
              <a:rPr lang="hu-HU" sz="2400" dirty="0" smtClean="0"/>
              <a:t>Windows 7 / Server 2008 R2</a:t>
            </a:r>
          </a:p>
          <a:p>
            <a:pPr lvl="1">
              <a:lnSpc>
                <a:spcPct val="90000"/>
              </a:lnSpc>
            </a:pPr>
            <a:r>
              <a:rPr lang="en-US" sz="2000" dirty="0" smtClean="0"/>
              <a:t>Groups of logical processors</a:t>
            </a:r>
            <a:endParaRPr lang="hu-HU" sz="2000" dirty="0" smtClean="0"/>
          </a:p>
          <a:p>
            <a:pPr lvl="1">
              <a:lnSpc>
                <a:spcPct val="90000"/>
              </a:lnSpc>
            </a:pPr>
            <a:r>
              <a:rPr lang="en-US" sz="2000" dirty="0" smtClean="0"/>
              <a:t>Supporting </a:t>
            </a:r>
            <a:r>
              <a:rPr lang="hu-HU" sz="2000" dirty="0" smtClean="0"/>
              <a:t>4 * 64 CP</a:t>
            </a:r>
            <a:r>
              <a:rPr lang="en-US" sz="2000" dirty="0" smtClean="0"/>
              <a:t>U</a:t>
            </a:r>
            <a:endParaRPr lang="hu-HU" sz="2000" dirty="0" smtClean="0"/>
          </a:p>
          <a:p>
            <a:pPr lvl="1">
              <a:lnSpc>
                <a:spcPct val="90000"/>
              </a:lnSpc>
            </a:pPr>
            <a:r>
              <a:rPr lang="hu-HU" sz="2000" dirty="0" smtClean="0"/>
              <a:t>NUMA </a:t>
            </a:r>
            <a:r>
              <a:rPr lang="en-US" sz="2000" dirty="0" smtClean="0"/>
              <a:t>support</a:t>
            </a:r>
          </a:p>
        </p:txBody>
      </p:sp>
      <p:sp>
        <p:nvSpPr>
          <p:cNvPr id="75779" name="AutoShape 4" descr="F02yj01x"/>
          <p:cNvSpPr>
            <a:spLocks noChangeAspect="1" noChangeArrowheads="1"/>
          </p:cNvSpPr>
          <p:nvPr/>
        </p:nvSpPr>
        <p:spPr bwMode="auto">
          <a:xfrm>
            <a:off x="371475" y="211138"/>
            <a:ext cx="8401050" cy="6435725"/>
          </a:xfrm>
          <a:prstGeom prst="rect">
            <a:avLst/>
          </a:prstGeom>
          <a:noFill/>
          <a:ln w="9525">
            <a:noFill/>
            <a:miter lim="800000"/>
            <a:headEnd/>
            <a:tailEnd/>
          </a:ln>
        </p:spPr>
        <p:txBody>
          <a:bodyPr/>
          <a:lstStyle/>
          <a:p>
            <a:pPr algn="ctr" eaLnBrk="0" hangingPunct="0"/>
            <a:endParaRPr lang="hu-HU"/>
          </a:p>
        </p:txBody>
      </p:sp>
      <p:sp>
        <p:nvSpPr>
          <p:cNvPr id="75780" name="AutoShape 5" descr="F02yj01x"/>
          <p:cNvSpPr>
            <a:spLocks noChangeAspect="1" noChangeArrowheads="1"/>
          </p:cNvSpPr>
          <p:nvPr/>
        </p:nvSpPr>
        <p:spPr bwMode="auto">
          <a:xfrm>
            <a:off x="371475" y="211138"/>
            <a:ext cx="8401050" cy="6435725"/>
          </a:xfrm>
          <a:prstGeom prst="rect">
            <a:avLst/>
          </a:prstGeom>
          <a:noFill/>
          <a:ln w="9525">
            <a:noFill/>
            <a:miter lim="800000"/>
            <a:headEnd/>
            <a:tailEnd/>
          </a:ln>
        </p:spPr>
        <p:txBody>
          <a:bodyPr/>
          <a:lstStyle/>
          <a:p>
            <a:pPr algn="ctr" eaLnBrk="0" hangingPunct="0"/>
            <a:endParaRPr lang="hu-HU"/>
          </a:p>
        </p:txBody>
      </p:sp>
      <p:sp>
        <p:nvSpPr>
          <p:cNvPr id="75781" name="AutoShape 6" descr="F02yj01x"/>
          <p:cNvSpPr>
            <a:spLocks noChangeAspect="1" noChangeArrowheads="1"/>
          </p:cNvSpPr>
          <p:nvPr/>
        </p:nvSpPr>
        <p:spPr bwMode="auto">
          <a:xfrm>
            <a:off x="371475" y="211138"/>
            <a:ext cx="8401050" cy="6435725"/>
          </a:xfrm>
          <a:prstGeom prst="rect">
            <a:avLst/>
          </a:prstGeom>
          <a:noFill/>
          <a:ln w="9525">
            <a:noFill/>
            <a:miter lim="800000"/>
            <a:headEnd/>
            <a:tailEnd/>
          </a:ln>
        </p:spPr>
        <p:txBody>
          <a:bodyPr/>
          <a:lstStyle/>
          <a:p>
            <a:pPr algn="ctr" eaLnBrk="0" hangingPunct="0"/>
            <a:endParaRPr lang="hu-HU"/>
          </a:p>
        </p:txBody>
      </p:sp>
      <p:sp>
        <p:nvSpPr>
          <p:cNvPr id="75782" name="AutoShape 7" descr="F02yj01x"/>
          <p:cNvSpPr>
            <a:spLocks noChangeAspect="1" noChangeArrowheads="1"/>
          </p:cNvSpPr>
          <p:nvPr/>
        </p:nvSpPr>
        <p:spPr bwMode="auto">
          <a:xfrm>
            <a:off x="371475" y="211138"/>
            <a:ext cx="8401050" cy="6435725"/>
          </a:xfrm>
          <a:prstGeom prst="rect">
            <a:avLst/>
          </a:prstGeom>
          <a:noFill/>
          <a:ln w="9525">
            <a:noFill/>
            <a:miter lim="800000"/>
            <a:headEnd/>
            <a:tailEnd/>
          </a:ln>
        </p:spPr>
        <p:txBody>
          <a:bodyPr/>
          <a:lstStyle/>
          <a:p>
            <a:pPr algn="ctr" eaLnBrk="0" hangingPunct="0"/>
            <a:endParaRPr lang="hu-HU"/>
          </a:p>
        </p:txBody>
      </p:sp>
      <p:sp>
        <p:nvSpPr>
          <p:cNvPr id="75783" name="AutoShape 8" descr="F02yj01x"/>
          <p:cNvSpPr>
            <a:spLocks noChangeAspect="1" noChangeArrowheads="1"/>
          </p:cNvSpPr>
          <p:nvPr/>
        </p:nvSpPr>
        <p:spPr bwMode="auto">
          <a:xfrm>
            <a:off x="371475" y="211138"/>
            <a:ext cx="8401050" cy="6435725"/>
          </a:xfrm>
          <a:prstGeom prst="rect">
            <a:avLst/>
          </a:prstGeom>
          <a:noFill/>
          <a:ln w="9525">
            <a:noFill/>
            <a:miter lim="800000"/>
            <a:headEnd/>
            <a:tailEnd/>
          </a:ln>
        </p:spPr>
        <p:txBody>
          <a:bodyPr/>
          <a:lstStyle/>
          <a:p>
            <a:pPr algn="ctr" eaLnBrk="0" hangingPunct="0"/>
            <a:endParaRPr lang="hu-HU"/>
          </a:p>
        </p:txBody>
      </p:sp>
      <p:sp>
        <p:nvSpPr>
          <p:cNvPr id="75784" name="AutoShape 9" descr="F02yj01x"/>
          <p:cNvSpPr>
            <a:spLocks noChangeAspect="1" noChangeArrowheads="1"/>
          </p:cNvSpPr>
          <p:nvPr/>
        </p:nvSpPr>
        <p:spPr bwMode="auto">
          <a:xfrm>
            <a:off x="371475" y="211138"/>
            <a:ext cx="8401050" cy="6435725"/>
          </a:xfrm>
          <a:prstGeom prst="rect">
            <a:avLst/>
          </a:prstGeom>
          <a:noFill/>
          <a:ln w="9525">
            <a:noFill/>
            <a:miter lim="800000"/>
            <a:headEnd/>
            <a:tailEnd/>
          </a:ln>
        </p:spPr>
        <p:txBody>
          <a:bodyPr/>
          <a:lstStyle/>
          <a:p>
            <a:pPr algn="ctr" eaLnBrk="0" hangingPunct="0"/>
            <a:endParaRPr lang="hu-HU"/>
          </a:p>
        </p:txBody>
      </p:sp>
      <p:grpSp>
        <p:nvGrpSpPr>
          <p:cNvPr id="2" name="Group 10"/>
          <p:cNvGrpSpPr>
            <a:grpSpLocks/>
          </p:cNvGrpSpPr>
          <p:nvPr/>
        </p:nvGrpSpPr>
        <p:grpSpPr bwMode="auto">
          <a:xfrm>
            <a:off x="5835650" y="3221038"/>
            <a:ext cx="2992438" cy="3081338"/>
            <a:chOff x="3923" y="1071"/>
            <a:chExt cx="1885" cy="1941"/>
          </a:xfrm>
        </p:grpSpPr>
        <p:sp>
          <p:nvSpPr>
            <p:cNvPr id="75786" name="Oval 11"/>
            <p:cNvSpPr>
              <a:spLocks noChangeArrowheads="1"/>
            </p:cNvSpPr>
            <p:nvPr/>
          </p:nvSpPr>
          <p:spPr bwMode="auto">
            <a:xfrm>
              <a:off x="3923" y="1389"/>
              <a:ext cx="240" cy="240"/>
            </a:xfrm>
            <a:prstGeom prst="ellipse">
              <a:avLst/>
            </a:prstGeom>
            <a:solidFill>
              <a:schemeClr val="tx1"/>
            </a:solidFill>
            <a:ln w="9525">
              <a:noFill/>
              <a:round/>
              <a:headEnd/>
              <a:tailEnd/>
            </a:ln>
          </p:spPr>
          <p:txBody>
            <a:bodyPr wrap="none" anchor="ctr"/>
            <a:lstStyle/>
            <a:p>
              <a:pPr algn="ctr" eaLnBrk="0" hangingPunct="0"/>
              <a:endParaRPr lang="hu-HU"/>
            </a:p>
          </p:txBody>
        </p:sp>
        <p:sp>
          <p:nvSpPr>
            <p:cNvPr id="75787" name="Oval 12"/>
            <p:cNvSpPr>
              <a:spLocks noChangeArrowheads="1"/>
            </p:cNvSpPr>
            <p:nvPr/>
          </p:nvSpPr>
          <p:spPr bwMode="auto">
            <a:xfrm>
              <a:off x="4307" y="1389"/>
              <a:ext cx="240" cy="240"/>
            </a:xfrm>
            <a:prstGeom prst="ellipse">
              <a:avLst/>
            </a:prstGeom>
            <a:solidFill>
              <a:schemeClr val="tx1"/>
            </a:solidFill>
            <a:ln w="9525">
              <a:noFill/>
              <a:round/>
              <a:headEnd/>
              <a:tailEnd/>
            </a:ln>
          </p:spPr>
          <p:txBody>
            <a:bodyPr wrap="none" anchor="ctr"/>
            <a:lstStyle/>
            <a:p>
              <a:pPr algn="ctr" eaLnBrk="0" hangingPunct="0"/>
              <a:endParaRPr lang="hu-HU"/>
            </a:p>
          </p:txBody>
        </p:sp>
        <p:sp>
          <p:nvSpPr>
            <p:cNvPr id="75788" name="Oval 13"/>
            <p:cNvSpPr>
              <a:spLocks noChangeArrowheads="1"/>
            </p:cNvSpPr>
            <p:nvPr/>
          </p:nvSpPr>
          <p:spPr bwMode="auto">
            <a:xfrm>
              <a:off x="4691" y="1389"/>
              <a:ext cx="240" cy="240"/>
            </a:xfrm>
            <a:prstGeom prst="ellipse">
              <a:avLst/>
            </a:prstGeom>
            <a:solidFill>
              <a:schemeClr val="tx1"/>
            </a:solidFill>
            <a:ln w="9525">
              <a:noFill/>
              <a:round/>
              <a:headEnd/>
              <a:tailEnd/>
            </a:ln>
          </p:spPr>
          <p:txBody>
            <a:bodyPr wrap="none" anchor="ctr"/>
            <a:lstStyle/>
            <a:p>
              <a:pPr algn="ctr" eaLnBrk="0" hangingPunct="0"/>
              <a:endParaRPr lang="hu-HU"/>
            </a:p>
          </p:txBody>
        </p:sp>
        <p:sp>
          <p:nvSpPr>
            <p:cNvPr id="75789" name="Oval 14"/>
            <p:cNvSpPr>
              <a:spLocks noChangeArrowheads="1"/>
            </p:cNvSpPr>
            <p:nvPr/>
          </p:nvSpPr>
          <p:spPr bwMode="auto">
            <a:xfrm>
              <a:off x="5075" y="1389"/>
              <a:ext cx="240" cy="240"/>
            </a:xfrm>
            <a:prstGeom prst="ellipse">
              <a:avLst/>
            </a:prstGeom>
            <a:solidFill>
              <a:schemeClr val="tx1"/>
            </a:solidFill>
            <a:ln w="9525">
              <a:noFill/>
              <a:round/>
              <a:headEnd/>
              <a:tailEnd/>
            </a:ln>
          </p:spPr>
          <p:txBody>
            <a:bodyPr wrap="none" anchor="ctr"/>
            <a:lstStyle/>
            <a:p>
              <a:pPr algn="ctr" eaLnBrk="0" hangingPunct="0"/>
              <a:endParaRPr lang="hu-HU"/>
            </a:p>
          </p:txBody>
        </p:sp>
        <p:sp>
          <p:nvSpPr>
            <p:cNvPr id="392207" name="Rectangle 15"/>
            <p:cNvSpPr>
              <a:spLocks noChangeArrowheads="1"/>
            </p:cNvSpPr>
            <p:nvPr/>
          </p:nvSpPr>
          <p:spPr bwMode="auto">
            <a:xfrm>
              <a:off x="3923" y="1773"/>
              <a:ext cx="240" cy="192"/>
            </a:xfrm>
            <a:prstGeom prst="rect">
              <a:avLst/>
            </a:prstGeom>
            <a:solidFill>
              <a:schemeClr val="accent2"/>
            </a:solidFill>
            <a:ln w="9525">
              <a:solidFill>
                <a:schemeClr val="hlink"/>
              </a:solidFill>
              <a:miter lim="800000"/>
              <a:headEnd/>
              <a:tailEnd/>
            </a:ln>
            <a:effectLst/>
          </p:spPr>
          <p:txBody>
            <a:bodyPr wrap="none" anchor="ctr"/>
            <a:lstStyle/>
            <a:p>
              <a:pPr algn="ctr" eaLnBrk="0" hangingPunct="0">
                <a:defRPr/>
              </a:pPr>
              <a:endParaRPr lang="hu-HU"/>
            </a:p>
          </p:txBody>
        </p:sp>
        <p:sp>
          <p:nvSpPr>
            <p:cNvPr id="392208" name="Rectangle 16"/>
            <p:cNvSpPr>
              <a:spLocks noChangeArrowheads="1"/>
            </p:cNvSpPr>
            <p:nvPr/>
          </p:nvSpPr>
          <p:spPr bwMode="auto">
            <a:xfrm>
              <a:off x="4307" y="1773"/>
              <a:ext cx="240" cy="192"/>
            </a:xfrm>
            <a:prstGeom prst="rect">
              <a:avLst/>
            </a:prstGeom>
            <a:solidFill>
              <a:schemeClr val="accent2"/>
            </a:solidFill>
            <a:ln w="9525">
              <a:solidFill>
                <a:schemeClr val="hlink"/>
              </a:solidFill>
              <a:miter lim="800000"/>
              <a:headEnd/>
              <a:tailEnd/>
            </a:ln>
            <a:effectLst/>
          </p:spPr>
          <p:txBody>
            <a:bodyPr wrap="none" anchor="ctr"/>
            <a:lstStyle/>
            <a:p>
              <a:pPr algn="ctr" eaLnBrk="0" hangingPunct="0">
                <a:defRPr/>
              </a:pPr>
              <a:endParaRPr lang="hu-HU"/>
            </a:p>
          </p:txBody>
        </p:sp>
        <p:sp>
          <p:nvSpPr>
            <p:cNvPr id="392209" name="Rectangle 17"/>
            <p:cNvSpPr>
              <a:spLocks noChangeArrowheads="1"/>
            </p:cNvSpPr>
            <p:nvPr/>
          </p:nvSpPr>
          <p:spPr bwMode="auto">
            <a:xfrm>
              <a:off x="4691" y="1773"/>
              <a:ext cx="240" cy="192"/>
            </a:xfrm>
            <a:prstGeom prst="rect">
              <a:avLst/>
            </a:prstGeom>
            <a:solidFill>
              <a:schemeClr val="accent2"/>
            </a:solidFill>
            <a:ln w="9525">
              <a:solidFill>
                <a:schemeClr val="hlink"/>
              </a:solidFill>
              <a:miter lim="800000"/>
              <a:headEnd/>
              <a:tailEnd/>
            </a:ln>
            <a:effectLst/>
          </p:spPr>
          <p:txBody>
            <a:bodyPr wrap="none" anchor="ctr"/>
            <a:lstStyle/>
            <a:p>
              <a:pPr algn="ctr" eaLnBrk="0" hangingPunct="0">
                <a:defRPr/>
              </a:pPr>
              <a:endParaRPr lang="hu-HU"/>
            </a:p>
          </p:txBody>
        </p:sp>
        <p:sp>
          <p:nvSpPr>
            <p:cNvPr id="392210" name="Rectangle 18"/>
            <p:cNvSpPr>
              <a:spLocks noChangeArrowheads="1"/>
            </p:cNvSpPr>
            <p:nvPr/>
          </p:nvSpPr>
          <p:spPr bwMode="auto">
            <a:xfrm>
              <a:off x="5075" y="1773"/>
              <a:ext cx="240" cy="192"/>
            </a:xfrm>
            <a:prstGeom prst="rect">
              <a:avLst/>
            </a:prstGeom>
            <a:solidFill>
              <a:schemeClr val="accent2"/>
            </a:solidFill>
            <a:ln w="9525">
              <a:solidFill>
                <a:schemeClr val="hlink"/>
              </a:solidFill>
              <a:miter lim="800000"/>
              <a:headEnd/>
              <a:tailEnd/>
            </a:ln>
            <a:effectLst/>
          </p:spPr>
          <p:txBody>
            <a:bodyPr wrap="none" anchor="ctr"/>
            <a:lstStyle/>
            <a:p>
              <a:pPr algn="ctr" eaLnBrk="0" hangingPunct="0">
                <a:defRPr/>
              </a:pPr>
              <a:endParaRPr lang="hu-HU"/>
            </a:p>
          </p:txBody>
        </p:sp>
        <p:sp>
          <p:nvSpPr>
            <p:cNvPr id="392211" name="Rectangle 19"/>
            <p:cNvSpPr>
              <a:spLocks noChangeArrowheads="1"/>
            </p:cNvSpPr>
            <p:nvPr/>
          </p:nvSpPr>
          <p:spPr bwMode="auto">
            <a:xfrm>
              <a:off x="4019" y="2253"/>
              <a:ext cx="720" cy="336"/>
            </a:xfrm>
            <a:prstGeom prst="rect">
              <a:avLst/>
            </a:prstGeom>
            <a:solidFill>
              <a:schemeClr val="accent2"/>
            </a:solidFill>
            <a:ln w="9525">
              <a:solidFill>
                <a:schemeClr val="accent2"/>
              </a:solidFill>
              <a:miter lim="800000"/>
              <a:headEnd/>
              <a:tailEnd/>
            </a:ln>
            <a:effectLst/>
          </p:spPr>
          <p:txBody>
            <a:bodyPr wrap="none" anchor="ctr"/>
            <a:lstStyle/>
            <a:p>
              <a:pPr algn="ctr" eaLnBrk="0" hangingPunct="0">
                <a:defRPr/>
              </a:pPr>
              <a:r>
                <a:rPr lang="en-US" b="1" dirty="0">
                  <a:solidFill>
                    <a:schemeClr val="bg1"/>
                  </a:solidFill>
                  <a:latin typeface="+mn-lt"/>
                </a:rPr>
                <a:t>Memory</a:t>
              </a:r>
            </a:p>
          </p:txBody>
        </p:sp>
        <p:sp>
          <p:nvSpPr>
            <p:cNvPr id="392212" name="AutoShape 20"/>
            <p:cNvSpPr>
              <a:spLocks noChangeArrowheads="1"/>
            </p:cNvSpPr>
            <p:nvPr/>
          </p:nvSpPr>
          <p:spPr bwMode="auto">
            <a:xfrm>
              <a:off x="4931" y="2253"/>
              <a:ext cx="288" cy="384"/>
            </a:xfrm>
            <a:prstGeom prst="can">
              <a:avLst>
                <a:gd name="adj" fmla="val 33333"/>
              </a:avLst>
            </a:prstGeom>
            <a:solidFill>
              <a:schemeClr val="accent2"/>
            </a:solidFill>
            <a:ln w="9525">
              <a:solidFill>
                <a:schemeClr val="hlink"/>
              </a:solidFill>
              <a:round/>
              <a:headEnd/>
              <a:tailEnd/>
            </a:ln>
            <a:effectLst/>
          </p:spPr>
          <p:txBody>
            <a:bodyPr wrap="none" anchor="ctr"/>
            <a:lstStyle/>
            <a:p>
              <a:pPr algn="ctr" eaLnBrk="0" hangingPunct="0">
                <a:defRPr/>
              </a:pPr>
              <a:r>
                <a:rPr lang="en-US" b="1" dirty="0">
                  <a:solidFill>
                    <a:schemeClr val="bg1"/>
                  </a:solidFill>
                  <a:latin typeface="+mn-lt"/>
                </a:rPr>
                <a:t>I/O</a:t>
              </a:r>
            </a:p>
          </p:txBody>
        </p:sp>
        <p:sp>
          <p:nvSpPr>
            <p:cNvPr id="75796" name="Line 21"/>
            <p:cNvSpPr>
              <a:spLocks noChangeShapeType="1"/>
            </p:cNvSpPr>
            <p:nvPr/>
          </p:nvSpPr>
          <p:spPr bwMode="auto">
            <a:xfrm>
              <a:off x="4067" y="1629"/>
              <a:ext cx="1" cy="144"/>
            </a:xfrm>
            <a:prstGeom prst="line">
              <a:avLst/>
            </a:prstGeom>
            <a:noFill/>
            <a:ln w="50800">
              <a:solidFill>
                <a:srgbClr val="FF6600"/>
              </a:solidFill>
              <a:round/>
              <a:headEnd/>
              <a:tailEnd/>
            </a:ln>
          </p:spPr>
          <p:txBody>
            <a:bodyPr wrap="none" anchor="ctr"/>
            <a:lstStyle/>
            <a:p>
              <a:endParaRPr lang="hu-HU"/>
            </a:p>
          </p:txBody>
        </p:sp>
        <p:sp>
          <p:nvSpPr>
            <p:cNvPr id="75797" name="Line 22"/>
            <p:cNvSpPr>
              <a:spLocks noChangeShapeType="1"/>
            </p:cNvSpPr>
            <p:nvPr/>
          </p:nvSpPr>
          <p:spPr bwMode="auto">
            <a:xfrm>
              <a:off x="4451" y="1629"/>
              <a:ext cx="1" cy="144"/>
            </a:xfrm>
            <a:prstGeom prst="line">
              <a:avLst/>
            </a:prstGeom>
            <a:noFill/>
            <a:ln w="50800">
              <a:solidFill>
                <a:srgbClr val="FF6600"/>
              </a:solidFill>
              <a:round/>
              <a:headEnd/>
              <a:tailEnd/>
            </a:ln>
          </p:spPr>
          <p:txBody>
            <a:bodyPr wrap="none" anchor="ctr"/>
            <a:lstStyle/>
            <a:p>
              <a:endParaRPr lang="hu-HU"/>
            </a:p>
          </p:txBody>
        </p:sp>
        <p:sp>
          <p:nvSpPr>
            <p:cNvPr id="75798" name="Line 23"/>
            <p:cNvSpPr>
              <a:spLocks noChangeShapeType="1"/>
            </p:cNvSpPr>
            <p:nvPr/>
          </p:nvSpPr>
          <p:spPr bwMode="auto">
            <a:xfrm>
              <a:off x="4835" y="1629"/>
              <a:ext cx="1" cy="144"/>
            </a:xfrm>
            <a:prstGeom prst="line">
              <a:avLst/>
            </a:prstGeom>
            <a:noFill/>
            <a:ln w="50800">
              <a:solidFill>
                <a:srgbClr val="FF6600"/>
              </a:solidFill>
              <a:round/>
              <a:headEnd/>
              <a:tailEnd/>
            </a:ln>
          </p:spPr>
          <p:txBody>
            <a:bodyPr wrap="none" anchor="ctr"/>
            <a:lstStyle/>
            <a:p>
              <a:endParaRPr lang="hu-HU"/>
            </a:p>
          </p:txBody>
        </p:sp>
        <p:sp>
          <p:nvSpPr>
            <p:cNvPr id="75799" name="Line 24"/>
            <p:cNvSpPr>
              <a:spLocks noChangeShapeType="1"/>
            </p:cNvSpPr>
            <p:nvPr/>
          </p:nvSpPr>
          <p:spPr bwMode="auto">
            <a:xfrm>
              <a:off x="5219" y="1629"/>
              <a:ext cx="1" cy="144"/>
            </a:xfrm>
            <a:prstGeom prst="line">
              <a:avLst/>
            </a:prstGeom>
            <a:noFill/>
            <a:ln w="50800">
              <a:solidFill>
                <a:srgbClr val="FF6600"/>
              </a:solidFill>
              <a:round/>
              <a:headEnd/>
              <a:tailEnd/>
            </a:ln>
          </p:spPr>
          <p:txBody>
            <a:bodyPr wrap="none" anchor="ctr"/>
            <a:lstStyle/>
            <a:p>
              <a:endParaRPr lang="hu-HU"/>
            </a:p>
          </p:txBody>
        </p:sp>
        <p:sp>
          <p:nvSpPr>
            <p:cNvPr id="75800" name="Line 25"/>
            <p:cNvSpPr>
              <a:spLocks noChangeShapeType="1"/>
            </p:cNvSpPr>
            <p:nvPr/>
          </p:nvSpPr>
          <p:spPr bwMode="auto">
            <a:xfrm>
              <a:off x="4067" y="1965"/>
              <a:ext cx="1" cy="144"/>
            </a:xfrm>
            <a:prstGeom prst="line">
              <a:avLst/>
            </a:prstGeom>
            <a:noFill/>
            <a:ln w="50800">
              <a:solidFill>
                <a:srgbClr val="FF6600"/>
              </a:solidFill>
              <a:round/>
              <a:headEnd/>
              <a:tailEnd/>
            </a:ln>
          </p:spPr>
          <p:txBody>
            <a:bodyPr wrap="none" anchor="ctr"/>
            <a:lstStyle/>
            <a:p>
              <a:endParaRPr lang="hu-HU"/>
            </a:p>
          </p:txBody>
        </p:sp>
        <p:sp>
          <p:nvSpPr>
            <p:cNvPr id="75801" name="Line 26"/>
            <p:cNvSpPr>
              <a:spLocks noChangeShapeType="1"/>
            </p:cNvSpPr>
            <p:nvPr/>
          </p:nvSpPr>
          <p:spPr bwMode="auto">
            <a:xfrm>
              <a:off x="4451" y="1965"/>
              <a:ext cx="1" cy="144"/>
            </a:xfrm>
            <a:prstGeom prst="line">
              <a:avLst/>
            </a:prstGeom>
            <a:noFill/>
            <a:ln w="50800">
              <a:solidFill>
                <a:srgbClr val="FF6600"/>
              </a:solidFill>
              <a:round/>
              <a:headEnd/>
              <a:tailEnd/>
            </a:ln>
          </p:spPr>
          <p:txBody>
            <a:bodyPr wrap="none" anchor="ctr"/>
            <a:lstStyle/>
            <a:p>
              <a:endParaRPr lang="hu-HU"/>
            </a:p>
          </p:txBody>
        </p:sp>
        <p:sp>
          <p:nvSpPr>
            <p:cNvPr id="75802" name="Line 27"/>
            <p:cNvSpPr>
              <a:spLocks noChangeShapeType="1"/>
            </p:cNvSpPr>
            <p:nvPr/>
          </p:nvSpPr>
          <p:spPr bwMode="auto">
            <a:xfrm>
              <a:off x="4835" y="1965"/>
              <a:ext cx="1" cy="144"/>
            </a:xfrm>
            <a:prstGeom prst="line">
              <a:avLst/>
            </a:prstGeom>
            <a:noFill/>
            <a:ln w="50800">
              <a:solidFill>
                <a:srgbClr val="FF6600"/>
              </a:solidFill>
              <a:round/>
              <a:headEnd/>
              <a:tailEnd/>
            </a:ln>
          </p:spPr>
          <p:txBody>
            <a:bodyPr wrap="none" anchor="ctr"/>
            <a:lstStyle/>
            <a:p>
              <a:endParaRPr lang="hu-HU"/>
            </a:p>
          </p:txBody>
        </p:sp>
        <p:sp>
          <p:nvSpPr>
            <p:cNvPr id="75803" name="Line 28"/>
            <p:cNvSpPr>
              <a:spLocks noChangeShapeType="1"/>
            </p:cNvSpPr>
            <p:nvPr/>
          </p:nvSpPr>
          <p:spPr bwMode="auto">
            <a:xfrm>
              <a:off x="5219" y="1965"/>
              <a:ext cx="1" cy="144"/>
            </a:xfrm>
            <a:prstGeom prst="line">
              <a:avLst/>
            </a:prstGeom>
            <a:noFill/>
            <a:ln w="50800">
              <a:solidFill>
                <a:srgbClr val="FF6600"/>
              </a:solidFill>
              <a:round/>
              <a:headEnd/>
              <a:tailEnd/>
            </a:ln>
          </p:spPr>
          <p:txBody>
            <a:bodyPr wrap="none" anchor="ctr"/>
            <a:lstStyle/>
            <a:p>
              <a:endParaRPr lang="hu-HU"/>
            </a:p>
          </p:txBody>
        </p:sp>
        <p:sp>
          <p:nvSpPr>
            <p:cNvPr id="75804" name="Line 29"/>
            <p:cNvSpPr>
              <a:spLocks noChangeShapeType="1"/>
            </p:cNvSpPr>
            <p:nvPr/>
          </p:nvSpPr>
          <p:spPr bwMode="auto">
            <a:xfrm>
              <a:off x="4355" y="2109"/>
              <a:ext cx="1" cy="144"/>
            </a:xfrm>
            <a:prstGeom prst="line">
              <a:avLst/>
            </a:prstGeom>
            <a:noFill/>
            <a:ln w="50800">
              <a:solidFill>
                <a:srgbClr val="FF6600"/>
              </a:solidFill>
              <a:round/>
              <a:headEnd/>
              <a:tailEnd/>
            </a:ln>
          </p:spPr>
          <p:txBody>
            <a:bodyPr wrap="none" anchor="ctr"/>
            <a:lstStyle/>
            <a:p>
              <a:endParaRPr lang="hu-HU"/>
            </a:p>
          </p:txBody>
        </p:sp>
        <p:sp>
          <p:nvSpPr>
            <p:cNvPr id="75805" name="Line 30"/>
            <p:cNvSpPr>
              <a:spLocks noChangeShapeType="1"/>
            </p:cNvSpPr>
            <p:nvPr/>
          </p:nvSpPr>
          <p:spPr bwMode="auto">
            <a:xfrm>
              <a:off x="5123" y="2109"/>
              <a:ext cx="1" cy="144"/>
            </a:xfrm>
            <a:prstGeom prst="line">
              <a:avLst/>
            </a:prstGeom>
            <a:noFill/>
            <a:ln w="50800">
              <a:solidFill>
                <a:srgbClr val="FF6600"/>
              </a:solidFill>
              <a:round/>
              <a:headEnd/>
              <a:tailEnd/>
            </a:ln>
          </p:spPr>
          <p:txBody>
            <a:bodyPr wrap="none" anchor="ctr"/>
            <a:lstStyle/>
            <a:p>
              <a:endParaRPr lang="hu-HU"/>
            </a:p>
          </p:txBody>
        </p:sp>
        <p:sp>
          <p:nvSpPr>
            <p:cNvPr id="75806" name="Line 31"/>
            <p:cNvSpPr>
              <a:spLocks noChangeShapeType="1"/>
            </p:cNvSpPr>
            <p:nvPr/>
          </p:nvSpPr>
          <p:spPr bwMode="auto">
            <a:xfrm>
              <a:off x="3923" y="2109"/>
              <a:ext cx="1488" cy="1"/>
            </a:xfrm>
            <a:prstGeom prst="line">
              <a:avLst/>
            </a:prstGeom>
            <a:noFill/>
            <a:ln w="50800">
              <a:solidFill>
                <a:srgbClr val="FF6600"/>
              </a:solidFill>
              <a:round/>
              <a:headEnd/>
              <a:tailEnd/>
            </a:ln>
          </p:spPr>
          <p:txBody>
            <a:bodyPr wrap="none" anchor="ctr"/>
            <a:lstStyle/>
            <a:p>
              <a:endParaRPr lang="hu-HU"/>
            </a:p>
          </p:txBody>
        </p:sp>
        <p:sp>
          <p:nvSpPr>
            <p:cNvPr id="392224" name="Text Box 32"/>
            <p:cNvSpPr txBox="1">
              <a:spLocks noChangeArrowheads="1"/>
            </p:cNvSpPr>
            <p:nvPr/>
          </p:nvSpPr>
          <p:spPr bwMode="auto">
            <a:xfrm>
              <a:off x="4869" y="1071"/>
              <a:ext cx="422" cy="213"/>
            </a:xfrm>
            <a:prstGeom prst="rect">
              <a:avLst/>
            </a:prstGeom>
            <a:noFill/>
            <a:ln w="9525">
              <a:noFill/>
              <a:miter lim="800000"/>
              <a:headEnd/>
              <a:tailEnd/>
            </a:ln>
            <a:effectLst/>
          </p:spPr>
          <p:txBody>
            <a:bodyPr wrap="none">
              <a:spAutoFit/>
            </a:bodyPr>
            <a:lstStyle/>
            <a:p>
              <a:pPr algn="ctr" eaLnBrk="0" hangingPunct="0">
                <a:defRPr/>
              </a:pPr>
              <a:r>
                <a:rPr lang="en-US" b="1" dirty="0">
                  <a:latin typeface="+mn-lt"/>
                </a:rPr>
                <a:t>CPUs</a:t>
              </a:r>
            </a:p>
          </p:txBody>
        </p:sp>
        <p:sp>
          <p:nvSpPr>
            <p:cNvPr id="392225" name="Text Box 33"/>
            <p:cNvSpPr txBox="1">
              <a:spLocks noChangeArrowheads="1"/>
            </p:cNvSpPr>
            <p:nvPr/>
          </p:nvSpPr>
          <p:spPr bwMode="auto">
            <a:xfrm>
              <a:off x="5353" y="1763"/>
              <a:ext cx="455" cy="368"/>
            </a:xfrm>
            <a:prstGeom prst="rect">
              <a:avLst/>
            </a:prstGeom>
            <a:noFill/>
            <a:ln w="9525">
              <a:noFill/>
              <a:miter lim="800000"/>
              <a:headEnd/>
              <a:tailEnd/>
            </a:ln>
            <a:effectLst/>
          </p:spPr>
          <p:txBody>
            <a:bodyPr wrap="none">
              <a:spAutoFit/>
            </a:bodyPr>
            <a:lstStyle/>
            <a:p>
              <a:pPr algn="ctr" eaLnBrk="0" hangingPunct="0">
                <a:defRPr/>
              </a:pPr>
              <a:r>
                <a:rPr lang="en-US" b="1" dirty="0">
                  <a:latin typeface="+mn-lt"/>
                </a:rPr>
                <a:t>L2</a:t>
              </a:r>
              <a:br>
                <a:rPr lang="en-US" b="1" dirty="0">
                  <a:latin typeface="+mn-lt"/>
                </a:rPr>
              </a:br>
              <a:r>
                <a:rPr lang="en-US" b="1" dirty="0">
                  <a:latin typeface="+mn-lt"/>
                </a:rPr>
                <a:t>Cache</a:t>
              </a:r>
            </a:p>
          </p:txBody>
        </p:sp>
        <p:sp>
          <p:nvSpPr>
            <p:cNvPr id="392226" name="Text Box 34"/>
            <p:cNvSpPr txBox="1">
              <a:spLocks noChangeArrowheads="1"/>
            </p:cNvSpPr>
            <p:nvPr/>
          </p:nvSpPr>
          <p:spPr bwMode="auto">
            <a:xfrm>
              <a:off x="4451" y="2799"/>
              <a:ext cx="376" cy="213"/>
            </a:xfrm>
            <a:prstGeom prst="rect">
              <a:avLst/>
            </a:prstGeom>
            <a:noFill/>
            <a:ln w="9525">
              <a:noFill/>
              <a:miter lim="800000"/>
              <a:headEnd/>
              <a:tailEnd/>
            </a:ln>
            <a:effectLst/>
          </p:spPr>
          <p:txBody>
            <a:bodyPr wrap="none">
              <a:spAutoFit/>
            </a:bodyPr>
            <a:lstStyle/>
            <a:p>
              <a:pPr algn="ctr" eaLnBrk="0" hangingPunct="0">
                <a:defRPr/>
              </a:pPr>
              <a:r>
                <a:rPr lang="en-US" b="1" dirty="0">
                  <a:latin typeface="+mn-lt"/>
                </a:rPr>
                <a:t>SMP</a:t>
              </a:r>
            </a:p>
          </p:txBody>
        </p:sp>
      </p:grpSp>
      <p:sp>
        <p:nvSpPr>
          <p:cNvPr id="35" name="Dia számának helye 34"/>
          <p:cNvSpPr>
            <a:spLocks noGrp="1"/>
          </p:cNvSpPr>
          <p:nvPr>
            <p:ph type="sldNum" sz="quarter" idx="5"/>
          </p:nvPr>
        </p:nvSpPr>
        <p:spPr/>
        <p:txBody>
          <a:bodyPr/>
          <a:lstStyle/>
          <a:p>
            <a:fld id="{3D86C690-4F62-4AFC-8745-06DC9BF07935}" type="slidenum">
              <a:rPr lang="hu-HU" smtClean="0"/>
              <a:pPr/>
              <a:t>23</a:t>
            </a:fld>
            <a:endParaRPr lang="hu-HU"/>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75778">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5778">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5778">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5778">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5778">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5778">
                                            <p:txEl>
                                              <p:pRg st="9" end="9"/>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5778">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2"/>
          <p:cNvSpPr>
            <a:spLocks noGrp="1" noChangeArrowheads="1"/>
          </p:cNvSpPr>
          <p:nvPr>
            <p:ph type="title"/>
          </p:nvPr>
        </p:nvSpPr>
        <p:spPr/>
        <p:txBody>
          <a:bodyPr/>
          <a:lstStyle/>
          <a:p>
            <a:r>
              <a:rPr lang="en-US" dirty="0" smtClean="0"/>
              <a:t>Multiprocessor scheduling</a:t>
            </a:r>
          </a:p>
        </p:txBody>
      </p:sp>
      <p:sp>
        <p:nvSpPr>
          <p:cNvPr id="337923" name="Rectangle 3"/>
          <p:cNvSpPr>
            <a:spLocks noGrp="1" noChangeArrowheads="1"/>
          </p:cNvSpPr>
          <p:nvPr>
            <p:ph idx="1"/>
          </p:nvPr>
        </p:nvSpPr>
        <p:spPr>
          <a:xfrm>
            <a:off x="304799" y="762000"/>
            <a:ext cx="8708571" cy="5562600"/>
          </a:xfrm>
        </p:spPr>
        <p:txBody>
          <a:bodyPr/>
          <a:lstStyle/>
          <a:p>
            <a:r>
              <a:rPr lang="en-US" sz="2800" dirty="0" smtClean="0"/>
              <a:t>Threads can run on  any CPU by default</a:t>
            </a:r>
            <a:r>
              <a:rPr lang="hu-HU" sz="2800" dirty="0" smtClean="0"/>
              <a:t>, </a:t>
            </a:r>
            <a:r>
              <a:rPr lang="en-US" sz="2800" dirty="0" smtClean="0"/>
              <a:t>but</a:t>
            </a:r>
          </a:p>
          <a:p>
            <a:pPr lvl="1"/>
            <a:r>
              <a:rPr lang="en-US" sz="2400" dirty="0" smtClean="0"/>
              <a:t>OS tries to keep on CPU, where it run (“soft affinity”)</a:t>
            </a:r>
          </a:p>
          <a:p>
            <a:pPr lvl="1"/>
            <a:r>
              <a:rPr lang="en-US" sz="2400" dirty="0" smtClean="0"/>
              <a:t>Can be set to use only selected CPUs </a:t>
            </a:r>
            <a:r>
              <a:rPr lang="hu-HU" sz="2400" dirty="0" smtClean="0"/>
              <a:t>(</a:t>
            </a:r>
            <a:r>
              <a:rPr lang="en-US" sz="2400" dirty="0" smtClean="0"/>
              <a:t>“hard affinity”</a:t>
            </a:r>
            <a:r>
              <a:rPr lang="hu-HU" sz="2400" dirty="0" smtClean="0"/>
              <a:t>)</a:t>
            </a:r>
            <a:endParaRPr lang="en-US" sz="2400" dirty="0" smtClean="0"/>
          </a:p>
          <a:p>
            <a:endParaRPr lang="hu-HU" sz="2800" dirty="0" smtClean="0"/>
          </a:p>
          <a:p>
            <a:r>
              <a:rPr lang="en-US" sz="2800" dirty="0" smtClean="0"/>
              <a:t>No “master processor”</a:t>
            </a:r>
          </a:p>
          <a:p>
            <a:pPr marL="457200" lvl="1" indent="0">
              <a:buNone/>
            </a:pPr>
            <a:endParaRPr lang="en-US" sz="2400" dirty="0" smtClean="0"/>
          </a:p>
          <a:p>
            <a:endParaRPr lang="hu-HU" sz="2800" dirty="0" smtClean="0"/>
          </a:p>
          <a:p>
            <a:r>
              <a:rPr lang="en-US" sz="2800" dirty="0" smtClean="0"/>
              <a:t>Dispatcher queues:</a:t>
            </a:r>
          </a:p>
          <a:p>
            <a:pPr lvl="1"/>
            <a:r>
              <a:rPr lang="en-US" sz="2400" dirty="0" smtClean="0"/>
              <a:t>Before Windows Server 2003</a:t>
            </a:r>
            <a:r>
              <a:rPr lang="hu-HU" sz="2400" dirty="0" smtClean="0"/>
              <a:t> </a:t>
            </a:r>
            <a:r>
              <a:rPr lang="en-US" sz="2400" dirty="0" smtClean="0"/>
              <a:t>: </a:t>
            </a:r>
            <a:r>
              <a:rPr lang="en-US" sz="2400" dirty="0" smtClean="0"/>
              <a:t>one global queue</a:t>
            </a:r>
          </a:p>
          <a:p>
            <a:pPr lvl="1"/>
            <a:r>
              <a:rPr lang="en-US" sz="2400" dirty="0" smtClean="0"/>
              <a:t>Windows Server 2003: per CPU queues</a:t>
            </a:r>
          </a:p>
        </p:txBody>
      </p:sp>
      <p:sp>
        <p:nvSpPr>
          <p:cNvPr id="4" name="Dia számának helye 3"/>
          <p:cNvSpPr>
            <a:spLocks noGrp="1"/>
          </p:cNvSpPr>
          <p:nvPr>
            <p:ph type="sldNum" sz="quarter" idx="5"/>
          </p:nvPr>
        </p:nvSpPr>
        <p:spPr/>
        <p:txBody>
          <a:bodyPr/>
          <a:lstStyle/>
          <a:p>
            <a:fld id="{3D86C690-4F62-4AFC-8745-06DC9BF07935}" type="slidenum">
              <a:rPr lang="hu-HU" smtClean="0"/>
              <a:pPr/>
              <a:t>24</a:t>
            </a:fld>
            <a:endParaRPr lang="hu-HU"/>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3792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792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3792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3792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37923">
                                            <p:txEl>
                                              <p:pRg st="7" end="7"/>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37923">
                                            <p:txEl>
                                              <p:pRg st="8" end="8"/>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3792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2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1" name="Rectangle 6"/>
          <p:cNvSpPr>
            <a:spLocks noGrp="1" noChangeArrowheads="1"/>
          </p:cNvSpPr>
          <p:nvPr>
            <p:ph type="title"/>
          </p:nvPr>
        </p:nvSpPr>
        <p:spPr/>
        <p:txBody>
          <a:bodyPr/>
          <a:lstStyle/>
          <a:p>
            <a:r>
              <a:rPr lang="en-US" smtClean="0"/>
              <a:t>Hard Affinity</a:t>
            </a:r>
          </a:p>
        </p:txBody>
      </p:sp>
      <p:pic>
        <p:nvPicPr>
          <p:cNvPr id="2050" name="Picture 2"/>
          <p:cNvPicPr>
            <a:picLocks noChangeAspect="1" noChangeArrowheads="1"/>
          </p:cNvPicPr>
          <p:nvPr/>
        </p:nvPicPr>
        <p:blipFill>
          <a:blip r:embed="rId3" cstate="print"/>
          <a:srcRect/>
          <a:stretch>
            <a:fillRect/>
          </a:stretch>
        </p:blipFill>
        <p:spPr bwMode="auto">
          <a:xfrm>
            <a:off x="323528" y="883785"/>
            <a:ext cx="3829050" cy="4219575"/>
          </a:xfrm>
          <a:prstGeom prst="rect">
            <a:avLst/>
          </a:prstGeom>
          <a:noFill/>
          <a:ln w="9525">
            <a:noFill/>
            <a:miter lim="800000"/>
            <a:headEnd/>
            <a:tailEnd/>
          </a:ln>
          <a:effectLst/>
        </p:spPr>
      </p:pic>
      <p:pic>
        <p:nvPicPr>
          <p:cNvPr id="2051" name="Picture 3"/>
          <p:cNvPicPr>
            <a:picLocks noChangeAspect="1" noChangeArrowheads="1"/>
          </p:cNvPicPr>
          <p:nvPr/>
        </p:nvPicPr>
        <p:blipFill>
          <a:blip r:embed="rId4" cstate="print"/>
          <a:srcRect/>
          <a:stretch>
            <a:fillRect/>
          </a:stretch>
        </p:blipFill>
        <p:spPr bwMode="auto">
          <a:xfrm>
            <a:off x="4283968" y="764704"/>
            <a:ext cx="3030481" cy="2396991"/>
          </a:xfrm>
          <a:prstGeom prst="rect">
            <a:avLst/>
          </a:prstGeom>
          <a:noFill/>
          <a:ln w="9525">
            <a:noFill/>
            <a:miter lim="800000"/>
            <a:headEnd/>
            <a:tailEnd/>
          </a:ln>
          <a:effectLst/>
        </p:spPr>
      </p:pic>
      <p:sp>
        <p:nvSpPr>
          <p:cNvPr id="5" name="Dia számának helye 4"/>
          <p:cNvSpPr>
            <a:spLocks noGrp="1"/>
          </p:cNvSpPr>
          <p:nvPr>
            <p:ph type="sldNum" sz="quarter" idx="5"/>
          </p:nvPr>
        </p:nvSpPr>
        <p:spPr/>
        <p:txBody>
          <a:bodyPr/>
          <a:lstStyle/>
          <a:p>
            <a:fld id="{3D86C690-4F62-4AFC-8745-06DC9BF07935}" type="slidenum">
              <a:rPr lang="hu-HU" smtClean="0"/>
              <a:pPr/>
              <a:t>25</a:t>
            </a:fld>
            <a:endParaRPr lang="hu-HU"/>
          </a:p>
        </p:txBody>
      </p:sp>
      <p:pic>
        <p:nvPicPr>
          <p:cNvPr id="307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99382" y="3284984"/>
            <a:ext cx="3465106" cy="3150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Windows 7 </a:t>
            </a:r>
            <a:r>
              <a:rPr lang="en-US" dirty="0" smtClean="0"/>
              <a:t>changes</a:t>
            </a:r>
            <a:endParaRPr lang="hu-HU" dirty="0"/>
          </a:p>
        </p:txBody>
      </p:sp>
      <p:sp>
        <p:nvSpPr>
          <p:cNvPr id="3" name="Tartalom helye 2"/>
          <p:cNvSpPr>
            <a:spLocks noGrp="1"/>
          </p:cNvSpPr>
          <p:nvPr>
            <p:ph idx="1"/>
          </p:nvPr>
        </p:nvSpPr>
        <p:spPr/>
        <p:txBody>
          <a:bodyPr/>
          <a:lstStyle/>
          <a:p>
            <a:r>
              <a:rPr lang="hu-HU" dirty="0" err="1" smtClean="0"/>
              <a:t>Core</a:t>
            </a:r>
            <a:r>
              <a:rPr lang="hu-HU" dirty="0" smtClean="0"/>
              <a:t> Parking (</a:t>
            </a:r>
            <a:r>
              <a:rPr lang="hu-HU" dirty="0" smtClean="0"/>
              <a:t>server</a:t>
            </a:r>
            <a:r>
              <a:rPr lang="hu-HU" dirty="0" smtClean="0"/>
              <a:t>)</a:t>
            </a:r>
          </a:p>
          <a:p>
            <a:pPr lvl="1"/>
            <a:r>
              <a:rPr lang="en-US" dirty="0" smtClean="0"/>
              <a:t>Use fewer processor cores</a:t>
            </a:r>
            <a:endParaRPr lang="hu-HU" dirty="0" smtClean="0"/>
          </a:p>
          <a:p>
            <a:pPr lvl="1"/>
            <a:r>
              <a:rPr lang="en-US" dirty="0" smtClean="0"/>
              <a:t>Not used cores going to standby</a:t>
            </a:r>
            <a:endParaRPr lang="hu-HU" dirty="0" smtClean="0"/>
          </a:p>
          <a:p>
            <a:r>
              <a:rPr lang="hu-HU" dirty="0" smtClean="0"/>
              <a:t>Time </a:t>
            </a:r>
            <a:r>
              <a:rPr lang="hu-HU" dirty="0" err="1" smtClean="0"/>
              <a:t>coalescing</a:t>
            </a:r>
            <a:endParaRPr lang="hu-HU" dirty="0" smtClean="0"/>
          </a:p>
          <a:p>
            <a:pPr lvl="1"/>
            <a:r>
              <a:rPr lang="en-US" dirty="0" smtClean="0"/>
              <a:t>Timers with same periodicity are merged</a:t>
            </a:r>
            <a:endParaRPr lang="hu-HU" dirty="0" smtClean="0"/>
          </a:p>
          <a:p>
            <a:r>
              <a:rPr lang="hu-HU" dirty="0" err="1" smtClean="0"/>
              <a:t>Dynamic</a:t>
            </a:r>
            <a:r>
              <a:rPr lang="hu-HU" dirty="0" smtClean="0"/>
              <a:t> Fair </a:t>
            </a:r>
            <a:r>
              <a:rPr lang="hu-HU" dirty="0" err="1" smtClean="0"/>
              <a:t>Share</a:t>
            </a:r>
            <a:r>
              <a:rPr lang="hu-HU" dirty="0" smtClean="0"/>
              <a:t> </a:t>
            </a:r>
            <a:r>
              <a:rPr lang="hu-HU" dirty="0" err="1" smtClean="0"/>
              <a:t>Scheduling</a:t>
            </a:r>
            <a:r>
              <a:rPr lang="hu-HU" dirty="0" smtClean="0"/>
              <a:t> (DFSS)</a:t>
            </a:r>
          </a:p>
          <a:p>
            <a:pPr lvl="1"/>
            <a:r>
              <a:rPr lang="en-US" dirty="0" smtClean="0"/>
              <a:t>for </a:t>
            </a:r>
            <a:r>
              <a:rPr lang="hu-HU" dirty="0" err="1" smtClean="0"/>
              <a:t>Remote</a:t>
            </a:r>
            <a:r>
              <a:rPr lang="hu-HU" dirty="0" smtClean="0"/>
              <a:t> </a:t>
            </a:r>
            <a:r>
              <a:rPr lang="hu-HU" dirty="0" err="1" smtClean="0"/>
              <a:t>Desktop</a:t>
            </a:r>
            <a:endParaRPr lang="hu-HU" dirty="0" smtClean="0"/>
          </a:p>
          <a:p>
            <a:pPr lvl="1"/>
            <a:r>
              <a:rPr lang="en-US" dirty="0" smtClean="0"/>
              <a:t>Every session gets a share </a:t>
            </a:r>
            <a:endParaRPr lang="hu-HU" dirty="0" smtClean="0"/>
          </a:p>
          <a:p>
            <a:pPr lvl="1"/>
            <a:r>
              <a:rPr lang="en-US" dirty="0" smtClean="0"/>
              <a:t>If share is exhausted, thread cannot run</a:t>
            </a:r>
            <a:endParaRPr lang="hu-HU" dirty="0" smtClean="0"/>
          </a:p>
          <a:p>
            <a:r>
              <a:rPr lang="en-US" dirty="0" smtClean="0"/>
              <a:t>Eliminating global locks in scheduler</a:t>
            </a:r>
            <a:endParaRPr lang="hu-HU" dirty="0"/>
          </a:p>
        </p:txBody>
      </p:sp>
      <p:sp>
        <p:nvSpPr>
          <p:cNvPr id="4" name="Dia számának helye 3"/>
          <p:cNvSpPr>
            <a:spLocks noGrp="1"/>
          </p:cNvSpPr>
          <p:nvPr>
            <p:ph type="sldNum" sz="quarter" idx="5"/>
          </p:nvPr>
        </p:nvSpPr>
        <p:spPr/>
        <p:txBody>
          <a:bodyPr/>
          <a:lstStyle/>
          <a:p>
            <a:fld id="{3D86C690-4F62-4AFC-8745-06DC9BF07935}" type="slidenum">
              <a:rPr lang="hu-HU" smtClean="0"/>
              <a:pPr/>
              <a:t>26</a:t>
            </a:fld>
            <a:endParaRPr lang="hu-H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Title 1"/>
          <p:cNvSpPr>
            <a:spLocks noGrp="1"/>
          </p:cNvSpPr>
          <p:nvPr>
            <p:ph type="title"/>
          </p:nvPr>
        </p:nvSpPr>
        <p:spPr/>
        <p:txBody>
          <a:bodyPr/>
          <a:lstStyle/>
          <a:p>
            <a:r>
              <a:rPr lang="en-US" dirty="0" smtClean="0"/>
              <a:t>Summary</a:t>
            </a:r>
            <a:endParaRPr lang="hu-HU" dirty="0" smtClean="0"/>
          </a:p>
        </p:txBody>
      </p:sp>
      <p:sp>
        <p:nvSpPr>
          <p:cNvPr id="121858" name="Content Placeholder 2"/>
          <p:cNvSpPr>
            <a:spLocks noGrp="1"/>
          </p:cNvSpPr>
          <p:nvPr>
            <p:ph idx="1"/>
          </p:nvPr>
        </p:nvSpPr>
        <p:spPr/>
        <p:txBody>
          <a:bodyPr/>
          <a:lstStyle/>
          <a:p>
            <a:endParaRPr lang="hu-HU" dirty="0" smtClean="0"/>
          </a:p>
          <a:p>
            <a:r>
              <a:rPr lang="en-US" sz="4000" dirty="0" smtClean="0"/>
              <a:t>Process </a:t>
            </a:r>
            <a:r>
              <a:rPr lang="hu-HU" sz="4000" dirty="0" smtClean="0"/>
              <a:t>↔ </a:t>
            </a:r>
            <a:r>
              <a:rPr lang="en-US" sz="4000" dirty="0" smtClean="0"/>
              <a:t>Thread</a:t>
            </a:r>
            <a:endParaRPr lang="hu-HU" sz="4000" dirty="0" smtClean="0"/>
          </a:p>
          <a:p>
            <a:endParaRPr lang="hu-HU" sz="4000" dirty="0" smtClean="0"/>
          </a:p>
          <a:p>
            <a:r>
              <a:rPr lang="en-US" sz="4000" dirty="0" smtClean="0"/>
              <a:t>Scheduling</a:t>
            </a:r>
            <a:r>
              <a:rPr lang="hu-HU" sz="4000" dirty="0" smtClean="0"/>
              <a:t>:</a:t>
            </a:r>
          </a:p>
          <a:p>
            <a:pPr lvl="1"/>
            <a:r>
              <a:rPr lang="en-US" sz="3600" dirty="0" smtClean="0"/>
              <a:t>Priority levels</a:t>
            </a:r>
            <a:endParaRPr lang="hu-HU" sz="3600" dirty="0" smtClean="0"/>
          </a:p>
          <a:p>
            <a:pPr lvl="1"/>
            <a:r>
              <a:rPr lang="en-US" sz="3600" smtClean="0"/>
              <a:t>Round robin /</a:t>
            </a:r>
            <a:r>
              <a:rPr lang="hu-HU" sz="3600" smtClean="0"/>
              <a:t> </a:t>
            </a:r>
            <a:r>
              <a:rPr lang="hu-HU" sz="3600" dirty="0" err="1" smtClean="0"/>
              <a:t>quantum</a:t>
            </a:r>
            <a:endParaRPr lang="hu-HU" sz="3600" dirty="0" smtClean="0"/>
          </a:p>
          <a:p>
            <a:endParaRPr lang="hu-HU" dirty="0" smtClean="0"/>
          </a:p>
          <a:p>
            <a:pPr lvl="1"/>
            <a:endParaRPr lang="hu-HU" dirty="0" smtClean="0"/>
          </a:p>
        </p:txBody>
      </p:sp>
      <p:sp>
        <p:nvSpPr>
          <p:cNvPr id="4" name="Dia számának helye 3"/>
          <p:cNvSpPr>
            <a:spLocks noGrp="1"/>
          </p:cNvSpPr>
          <p:nvPr>
            <p:ph type="sldNum" sz="quarter" idx="5"/>
          </p:nvPr>
        </p:nvSpPr>
        <p:spPr/>
        <p:txBody>
          <a:bodyPr/>
          <a:lstStyle/>
          <a:p>
            <a:fld id="{3D86C690-4F62-4AFC-8745-06DC9BF07935}" type="slidenum">
              <a:rPr lang="hu-HU" smtClean="0"/>
              <a:pPr/>
              <a:t>27</a:t>
            </a:fld>
            <a:endParaRPr lang="hu-HU"/>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3"/>
          <p:cNvSpPr>
            <a:spLocks noGrp="1"/>
          </p:cNvSpPr>
          <p:nvPr>
            <p:ph type="title"/>
          </p:nvPr>
        </p:nvSpPr>
        <p:spPr/>
        <p:txBody>
          <a:bodyPr/>
          <a:lstStyle/>
          <a:p>
            <a:r>
              <a:rPr lang="en-US" dirty="0" smtClean="0"/>
              <a:t>Basic concepts</a:t>
            </a:r>
            <a:endParaRPr lang="hu-HU" dirty="0" smtClean="0"/>
          </a:p>
        </p:txBody>
      </p:sp>
      <p:sp>
        <p:nvSpPr>
          <p:cNvPr id="14" name="Rectangle 13"/>
          <p:cNvSpPr/>
          <p:nvPr/>
        </p:nvSpPr>
        <p:spPr>
          <a:xfrm>
            <a:off x="5580183" y="1596851"/>
            <a:ext cx="3240000" cy="813216"/>
          </a:xfrm>
          <a:prstGeom prst="rect">
            <a:avLst/>
          </a:prstGeom>
          <a:ln>
            <a:solidFill>
              <a:schemeClr val="tx1"/>
            </a:solidFill>
          </a:ln>
          <a:scene3d>
            <a:camera prst="orthographicFront">
              <a:rot lat="0" lon="0" rev="0"/>
            </a:camera>
            <a:lightRig rig="contrasting" dir="t">
              <a:rot lat="0" lon="0" rev="1200000"/>
            </a:lightRig>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400" b="1" dirty="0" smtClean="0">
                <a:solidFill>
                  <a:schemeClr val="tx1"/>
                </a:solidFill>
              </a:rPr>
              <a:t>Thread</a:t>
            </a:r>
            <a:endParaRPr lang="hu-HU" sz="3400" b="1" dirty="0">
              <a:solidFill>
                <a:schemeClr val="tx1"/>
              </a:solidFill>
            </a:endParaRPr>
          </a:p>
        </p:txBody>
      </p:sp>
      <p:sp>
        <p:nvSpPr>
          <p:cNvPr id="26" name="Rectangle 25"/>
          <p:cNvSpPr/>
          <p:nvPr/>
        </p:nvSpPr>
        <p:spPr>
          <a:xfrm>
            <a:off x="387939" y="4103914"/>
            <a:ext cx="3600000" cy="1566491"/>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marL="228600" lvl="1" indent="-228600" defTabSz="762000">
              <a:lnSpc>
                <a:spcPct val="90000"/>
              </a:lnSpc>
              <a:defRPr/>
            </a:pPr>
            <a:r>
              <a:rPr lang="en-US" sz="3200" dirty="0" smtClean="0">
                <a:latin typeface="+mn-lt"/>
              </a:rPr>
              <a:t>Address space</a:t>
            </a:r>
            <a:endParaRPr lang="hu-HU" sz="3200" dirty="0" smtClean="0">
              <a:latin typeface="+mn-lt"/>
            </a:endParaRPr>
          </a:p>
          <a:p>
            <a:pPr marL="0" lvl="1" indent="-228600" defTabSz="762000">
              <a:lnSpc>
                <a:spcPct val="90000"/>
              </a:lnSpc>
              <a:defRPr/>
            </a:pPr>
            <a:r>
              <a:rPr lang="en-US" sz="3200" dirty="0" smtClean="0">
                <a:latin typeface="+mn-lt"/>
              </a:rPr>
              <a:t>Resources</a:t>
            </a:r>
            <a:endParaRPr lang="hu-HU" sz="3200" dirty="0" smtClean="0">
              <a:latin typeface="+mn-lt"/>
            </a:endParaRPr>
          </a:p>
          <a:p>
            <a:pPr marL="0" lvl="1" indent="-228600" defTabSz="762000">
              <a:lnSpc>
                <a:spcPct val="90000"/>
              </a:lnSpc>
              <a:defRPr/>
            </a:pPr>
            <a:r>
              <a:rPr lang="en-US" sz="3200" dirty="0" smtClean="0">
                <a:latin typeface="+mn-lt"/>
              </a:rPr>
              <a:t>Security token</a:t>
            </a:r>
            <a:endParaRPr lang="hu-HU" sz="3200" dirty="0" smtClean="0">
              <a:latin typeface="+mn-lt"/>
            </a:endParaRPr>
          </a:p>
        </p:txBody>
      </p:sp>
      <p:sp>
        <p:nvSpPr>
          <p:cNvPr id="29" name="Rectangle 28"/>
          <p:cNvSpPr/>
          <p:nvPr/>
        </p:nvSpPr>
        <p:spPr>
          <a:xfrm>
            <a:off x="387939" y="3374568"/>
            <a:ext cx="3600000" cy="727904"/>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defTabSz="762000"/>
            <a:r>
              <a:rPr lang="en-US" sz="3200" dirty="0" smtClean="0">
                <a:latin typeface="+mn-lt"/>
              </a:rPr>
              <a:t>Memory</a:t>
            </a:r>
            <a:endParaRPr lang="hu-HU" sz="3200" dirty="0" smtClean="0">
              <a:latin typeface="+mn-lt"/>
            </a:endParaRPr>
          </a:p>
        </p:txBody>
      </p:sp>
      <p:sp>
        <p:nvSpPr>
          <p:cNvPr id="20" name="Rectangle 19"/>
          <p:cNvSpPr/>
          <p:nvPr/>
        </p:nvSpPr>
        <p:spPr>
          <a:xfrm>
            <a:off x="388241" y="1371008"/>
            <a:ext cx="3600000" cy="806278"/>
          </a:xfrm>
          <a:prstGeom prst="rect">
            <a:avLst/>
          </a:prstGeom>
          <a:ln>
            <a:solidFill>
              <a:schemeClr val="tx1"/>
            </a:solidFill>
          </a:ln>
          <a:scene3d>
            <a:camera prst="orthographicFront">
              <a:rot lat="0" lon="0" rev="0"/>
            </a:camera>
            <a:lightRig rig="contrasting" dir="t">
              <a:rot lat="0" lon="0" rev="1200000"/>
            </a:lightRig>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400" b="1" dirty="0" smtClean="0">
                <a:solidFill>
                  <a:schemeClr val="tx1"/>
                </a:solidFill>
              </a:rPr>
              <a:t>Process</a:t>
            </a:r>
            <a:endParaRPr lang="hu-HU" sz="3400" b="1" dirty="0">
              <a:solidFill>
                <a:schemeClr val="tx1"/>
              </a:solidFill>
            </a:endParaRPr>
          </a:p>
        </p:txBody>
      </p:sp>
      <p:sp>
        <p:nvSpPr>
          <p:cNvPr id="32" name="Rectangle 31"/>
          <p:cNvSpPr/>
          <p:nvPr/>
        </p:nvSpPr>
        <p:spPr>
          <a:xfrm>
            <a:off x="387940" y="2177139"/>
            <a:ext cx="3600000" cy="1196960"/>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defTabSz="762000"/>
            <a:r>
              <a:rPr lang="en-US" sz="3200" dirty="0" smtClean="0">
                <a:latin typeface="+mn-lt"/>
              </a:rPr>
              <a:t>Running instance </a:t>
            </a:r>
            <a:br>
              <a:rPr lang="en-US" sz="3200" dirty="0" smtClean="0">
                <a:latin typeface="+mn-lt"/>
              </a:rPr>
            </a:br>
            <a:r>
              <a:rPr lang="en-US" sz="3200" dirty="0" smtClean="0">
                <a:latin typeface="+mn-lt"/>
              </a:rPr>
              <a:t>of a program</a:t>
            </a:r>
            <a:endParaRPr lang="hu-HU" sz="3200" dirty="0" smtClean="0">
              <a:latin typeface="+mn-lt"/>
            </a:endParaRPr>
          </a:p>
        </p:txBody>
      </p:sp>
      <p:sp>
        <p:nvSpPr>
          <p:cNvPr id="35" name="Rectangle 34"/>
          <p:cNvSpPr/>
          <p:nvPr/>
        </p:nvSpPr>
        <p:spPr>
          <a:xfrm>
            <a:off x="5578752" y="4220699"/>
            <a:ext cx="3240000" cy="1200381"/>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defTabSz="762000"/>
            <a:r>
              <a:rPr lang="en-US" sz="3200" dirty="0" smtClean="0">
                <a:latin typeface="+mn-lt"/>
              </a:rPr>
              <a:t>Execution environment</a:t>
            </a:r>
            <a:endParaRPr lang="hu-HU" sz="3200" dirty="0" smtClean="0">
              <a:latin typeface="+mn-lt"/>
            </a:endParaRPr>
          </a:p>
        </p:txBody>
      </p:sp>
      <p:sp>
        <p:nvSpPr>
          <p:cNvPr id="38" name="Rectangle 37"/>
          <p:cNvSpPr/>
          <p:nvPr/>
        </p:nvSpPr>
        <p:spPr>
          <a:xfrm>
            <a:off x="5578753" y="3617346"/>
            <a:ext cx="3240000" cy="606311"/>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defTabSz="762000"/>
            <a:r>
              <a:rPr lang="hu-HU" sz="3200" dirty="0" smtClean="0">
                <a:latin typeface="+mn-lt"/>
              </a:rPr>
              <a:t>CPU</a:t>
            </a:r>
          </a:p>
        </p:txBody>
      </p:sp>
      <p:sp>
        <p:nvSpPr>
          <p:cNvPr id="41" name="Rectangle 40"/>
          <p:cNvSpPr/>
          <p:nvPr/>
        </p:nvSpPr>
        <p:spPr>
          <a:xfrm>
            <a:off x="5578752" y="2416627"/>
            <a:ext cx="3240000" cy="1192659"/>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defTabSz="762000"/>
            <a:r>
              <a:rPr lang="en-US" sz="3200" dirty="0" smtClean="0">
                <a:latin typeface="+mn-lt"/>
              </a:rPr>
              <a:t>Unit of scheduling</a:t>
            </a:r>
            <a:endParaRPr lang="hu-HU" sz="3200" dirty="0">
              <a:latin typeface="+mn-lt"/>
            </a:endParaRPr>
          </a:p>
        </p:txBody>
      </p:sp>
      <p:cxnSp>
        <p:nvCxnSpPr>
          <p:cNvPr id="44" name="Straight Arrow Connector 43"/>
          <p:cNvCxnSpPr>
            <a:cxnSpLocks noChangeShapeType="1"/>
          </p:cNvCxnSpPr>
          <p:nvPr/>
        </p:nvCxnSpPr>
        <p:spPr bwMode="auto">
          <a:xfrm>
            <a:off x="3973286" y="1987460"/>
            <a:ext cx="1616302" cy="32884"/>
          </a:xfrm>
          <a:prstGeom prst="straightConnector1">
            <a:avLst/>
          </a:prstGeom>
          <a:noFill/>
          <a:ln w="38100" algn="ctr">
            <a:solidFill>
              <a:schemeClr val="tx1"/>
            </a:solidFill>
            <a:round/>
            <a:headEnd/>
            <a:tailEnd type="arrow" w="med" len="med"/>
          </a:ln>
        </p:spPr>
      </p:cxnSp>
      <p:sp>
        <p:nvSpPr>
          <p:cNvPr id="45" name="TextBox 44"/>
          <p:cNvSpPr txBox="1">
            <a:spLocks noChangeArrowheads="1"/>
          </p:cNvSpPr>
          <p:nvPr/>
        </p:nvSpPr>
        <p:spPr bwMode="auto">
          <a:xfrm>
            <a:off x="3981452" y="1563142"/>
            <a:ext cx="361950" cy="523220"/>
          </a:xfrm>
          <a:prstGeom prst="rect">
            <a:avLst/>
          </a:prstGeom>
          <a:noFill/>
          <a:ln w="9525">
            <a:noFill/>
            <a:miter lim="800000"/>
            <a:headEnd/>
            <a:tailEnd/>
          </a:ln>
        </p:spPr>
        <p:txBody>
          <a:bodyPr>
            <a:spAutoFit/>
          </a:bodyPr>
          <a:lstStyle/>
          <a:p>
            <a:pPr algn="ctr" eaLnBrk="0" hangingPunct="0"/>
            <a:r>
              <a:rPr lang="hu-HU" sz="2800" b="1" dirty="0">
                <a:latin typeface="+mn-lt"/>
              </a:rPr>
              <a:t>1</a:t>
            </a:r>
          </a:p>
        </p:txBody>
      </p:sp>
      <p:sp>
        <p:nvSpPr>
          <p:cNvPr id="46" name="TextBox 45"/>
          <p:cNvSpPr txBox="1">
            <a:spLocks noChangeArrowheads="1"/>
          </p:cNvSpPr>
          <p:nvPr/>
        </p:nvSpPr>
        <p:spPr bwMode="auto">
          <a:xfrm>
            <a:off x="4626431" y="1556792"/>
            <a:ext cx="925059" cy="523220"/>
          </a:xfrm>
          <a:prstGeom prst="rect">
            <a:avLst/>
          </a:prstGeom>
          <a:noFill/>
          <a:ln w="9525">
            <a:noFill/>
            <a:miter lim="800000"/>
            <a:headEnd/>
            <a:tailEnd/>
          </a:ln>
        </p:spPr>
        <p:txBody>
          <a:bodyPr wrap="square">
            <a:spAutoFit/>
          </a:bodyPr>
          <a:lstStyle/>
          <a:p>
            <a:pPr algn="ctr" eaLnBrk="0" hangingPunct="0"/>
            <a:r>
              <a:rPr lang="hu-HU" sz="2800" b="1" dirty="0">
                <a:latin typeface="+mn-lt"/>
              </a:rPr>
              <a:t>1..n</a:t>
            </a:r>
          </a:p>
        </p:txBody>
      </p:sp>
      <p:sp>
        <p:nvSpPr>
          <p:cNvPr id="15" name="Dia számának helye 14"/>
          <p:cNvSpPr>
            <a:spLocks noGrp="1"/>
          </p:cNvSpPr>
          <p:nvPr>
            <p:ph type="sldNum" sz="quarter" idx="5"/>
          </p:nvPr>
        </p:nvSpPr>
        <p:spPr/>
        <p:txBody>
          <a:bodyPr/>
          <a:lstStyle/>
          <a:p>
            <a:fld id="{3D86C690-4F62-4AFC-8745-06DC9BF07935}" type="slidenum">
              <a:rPr lang="hu-HU" smtClean="0"/>
              <a:pPr/>
              <a:t>3</a:t>
            </a:fld>
            <a:endParaRPr lang="hu-HU"/>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35" grpId="0" animBg="1"/>
      <p:bldP spid="38" grpId="0" animBg="1"/>
      <p:bldP spid="41" grpId="0" animBg="1"/>
      <p:bldP spid="45" grpId="0"/>
      <p:bldP spid="4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p:nvPr>
        </p:nvSpPr>
        <p:spPr/>
        <p:txBody>
          <a:bodyPr/>
          <a:lstStyle/>
          <a:p>
            <a:r>
              <a:rPr lang="en-US" dirty="0" smtClean="0"/>
              <a:t>Principles of Windows scheduling</a:t>
            </a:r>
          </a:p>
        </p:txBody>
      </p:sp>
      <p:sp>
        <p:nvSpPr>
          <p:cNvPr id="310275" name="Rectangle 3"/>
          <p:cNvSpPr>
            <a:spLocks noGrp="1" noChangeArrowheads="1"/>
          </p:cNvSpPr>
          <p:nvPr>
            <p:ph idx="1"/>
          </p:nvPr>
        </p:nvSpPr>
        <p:spPr/>
        <p:txBody>
          <a:bodyPr/>
          <a:lstStyle/>
          <a:p>
            <a:pPr>
              <a:lnSpc>
                <a:spcPct val="90000"/>
              </a:lnSpc>
            </a:pPr>
            <a:endParaRPr lang="hu-HU" dirty="0" smtClean="0"/>
          </a:p>
          <a:p>
            <a:pPr>
              <a:lnSpc>
                <a:spcPct val="90000"/>
              </a:lnSpc>
            </a:pPr>
            <a:r>
              <a:rPr lang="en-US" dirty="0" smtClean="0"/>
              <a:t>Preemptive scheduler</a:t>
            </a:r>
            <a:r>
              <a:rPr lang="hu-HU" dirty="0" smtClean="0"/>
              <a:t> (</a:t>
            </a:r>
            <a:r>
              <a:rPr lang="en-US" dirty="0" smtClean="0"/>
              <a:t>both kernel and user</a:t>
            </a:r>
            <a:r>
              <a:rPr lang="hu-HU" dirty="0" smtClean="0"/>
              <a:t>!)</a:t>
            </a:r>
          </a:p>
          <a:p>
            <a:pPr>
              <a:lnSpc>
                <a:spcPct val="90000"/>
              </a:lnSpc>
            </a:pPr>
            <a:r>
              <a:rPr lang="hu-HU" dirty="0" smtClean="0"/>
              <a:t>32 </a:t>
            </a:r>
            <a:r>
              <a:rPr lang="en-US" dirty="0" smtClean="0"/>
              <a:t>priority levels</a:t>
            </a:r>
          </a:p>
          <a:p>
            <a:pPr lvl="1">
              <a:lnSpc>
                <a:spcPct val="90000"/>
              </a:lnSpc>
            </a:pPr>
            <a:r>
              <a:rPr lang="en-US" dirty="0" smtClean="0"/>
              <a:t>(One of the) Thread with the highest priority runs</a:t>
            </a:r>
            <a:endParaRPr lang="hu-HU" dirty="0" smtClean="0"/>
          </a:p>
          <a:p>
            <a:pPr lvl="1">
              <a:lnSpc>
                <a:spcPct val="90000"/>
              </a:lnSpc>
            </a:pPr>
            <a:r>
              <a:rPr lang="en-US" dirty="0" smtClean="0"/>
              <a:t>Round robin between threads with same priority </a:t>
            </a:r>
          </a:p>
          <a:p>
            <a:pPr>
              <a:lnSpc>
                <a:spcPct val="90000"/>
              </a:lnSpc>
            </a:pPr>
            <a:r>
              <a:rPr lang="en-US" dirty="0" smtClean="0"/>
              <a:t>Threads run for a fixed time</a:t>
            </a:r>
            <a:r>
              <a:rPr lang="hu-HU" dirty="0" smtClean="0"/>
              <a:t> (</a:t>
            </a:r>
            <a:r>
              <a:rPr lang="hu-HU" dirty="0" err="1" smtClean="0">
                <a:solidFill>
                  <a:srgbClr val="762536"/>
                </a:solidFill>
              </a:rPr>
              <a:t>quantum</a:t>
            </a:r>
            <a:r>
              <a:rPr lang="hu-HU" dirty="0" smtClean="0"/>
              <a:t>)</a:t>
            </a:r>
            <a:endParaRPr lang="en-US" i="1" dirty="0" smtClean="0"/>
          </a:p>
          <a:p>
            <a:pPr>
              <a:lnSpc>
                <a:spcPct val="90000"/>
              </a:lnSpc>
            </a:pPr>
            <a:r>
              <a:rPr lang="en-US" dirty="0" smtClean="0"/>
              <a:t>No central scheduler</a:t>
            </a:r>
            <a:r>
              <a:rPr lang="hu-HU" dirty="0" smtClean="0"/>
              <a:t>, </a:t>
            </a:r>
            <a:br>
              <a:rPr lang="hu-HU" dirty="0" smtClean="0"/>
            </a:br>
            <a:r>
              <a:rPr lang="en-US" dirty="0" smtClean="0"/>
              <a:t>scheduling is driven by events</a:t>
            </a:r>
            <a:endParaRPr lang="hu-HU" dirty="0" smtClean="0"/>
          </a:p>
          <a:p>
            <a:pPr>
              <a:lnSpc>
                <a:spcPct val="90000"/>
              </a:lnSpc>
            </a:pPr>
            <a:r>
              <a:rPr lang="en-US" dirty="0" smtClean="0"/>
              <a:t>Priority of threads can change runtime</a:t>
            </a:r>
          </a:p>
          <a:p>
            <a:pPr>
              <a:lnSpc>
                <a:spcPct val="90000"/>
              </a:lnSpc>
            </a:pPr>
            <a:endParaRPr lang="en-US" sz="2800" dirty="0" smtClean="0"/>
          </a:p>
        </p:txBody>
      </p:sp>
      <p:sp>
        <p:nvSpPr>
          <p:cNvPr id="4" name="Dia számának helye 3"/>
          <p:cNvSpPr>
            <a:spLocks noGrp="1"/>
          </p:cNvSpPr>
          <p:nvPr>
            <p:ph type="sldNum" sz="quarter" idx="5"/>
          </p:nvPr>
        </p:nvSpPr>
        <p:spPr/>
        <p:txBody>
          <a:bodyPr/>
          <a:lstStyle/>
          <a:p>
            <a:fld id="{3D86C690-4F62-4AFC-8745-06DC9BF07935}" type="slidenum">
              <a:rPr lang="hu-HU" smtClean="0"/>
              <a:pPr/>
              <a:t>4</a:t>
            </a:fld>
            <a:endParaRPr lang="hu-H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102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027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1027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1027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1027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10275">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1027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0275"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p:cNvSpPr>
            <a:spLocks noGrp="1"/>
          </p:cNvSpPr>
          <p:nvPr>
            <p:ph type="title"/>
          </p:nvPr>
        </p:nvSpPr>
        <p:spPr/>
        <p:txBody>
          <a:bodyPr/>
          <a:lstStyle/>
          <a:p>
            <a:r>
              <a:rPr lang="en-US" dirty="0" smtClean="0"/>
              <a:t>Scheduling</a:t>
            </a:r>
            <a:endParaRPr lang="hu-HU" dirty="0" smtClean="0"/>
          </a:p>
        </p:txBody>
      </p:sp>
      <p:sp>
        <p:nvSpPr>
          <p:cNvPr id="61442" name="Content Placeholder 2"/>
          <p:cNvSpPr>
            <a:spLocks noGrp="1"/>
          </p:cNvSpPr>
          <p:nvPr>
            <p:ph idx="1"/>
          </p:nvPr>
        </p:nvSpPr>
        <p:spPr/>
        <p:txBody>
          <a:bodyPr/>
          <a:lstStyle/>
          <a:p>
            <a:endParaRPr lang="hu-HU" smtClean="0"/>
          </a:p>
        </p:txBody>
      </p:sp>
      <p:pic>
        <p:nvPicPr>
          <p:cNvPr id="61443" name="Picture 2"/>
          <p:cNvPicPr>
            <a:picLocks noChangeAspect="1" noChangeArrowheads="1"/>
          </p:cNvPicPr>
          <p:nvPr/>
        </p:nvPicPr>
        <p:blipFill>
          <a:blip r:embed="rId3" cstate="print"/>
          <a:srcRect/>
          <a:stretch>
            <a:fillRect/>
          </a:stretch>
        </p:blipFill>
        <p:spPr bwMode="auto">
          <a:xfrm>
            <a:off x="-11113" y="715963"/>
            <a:ext cx="9123363" cy="5711825"/>
          </a:xfrm>
          <a:prstGeom prst="rect">
            <a:avLst/>
          </a:prstGeom>
          <a:noFill/>
          <a:ln w="9525">
            <a:noFill/>
            <a:miter lim="800000"/>
            <a:headEnd/>
            <a:tailEnd/>
          </a:ln>
        </p:spPr>
      </p:pic>
      <p:sp>
        <p:nvSpPr>
          <p:cNvPr id="10" name="Dia számának helye 9"/>
          <p:cNvSpPr>
            <a:spLocks noGrp="1"/>
          </p:cNvSpPr>
          <p:nvPr>
            <p:ph type="sldNum" sz="quarter" idx="5"/>
          </p:nvPr>
        </p:nvSpPr>
        <p:spPr/>
        <p:txBody>
          <a:bodyPr/>
          <a:lstStyle/>
          <a:p>
            <a:fld id="{3D86C690-4F62-4AFC-8745-06DC9BF07935}" type="slidenum">
              <a:rPr lang="hu-HU" smtClean="0"/>
              <a:pPr/>
              <a:t>5</a:t>
            </a:fld>
            <a:endParaRPr lang="hu-HU"/>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title"/>
          </p:nvPr>
        </p:nvSpPr>
        <p:spPr/>
        <p:txBody>
          <a:bodyPr lIns="92075" tIns="46038" rIns="92075" bIns="46038"/>
          <a:lstStyle/>
          <a:p>
            <a:r>
              <a:rPr lang="en-US" dirty="0" smtClean="0"/>
              <a:t>Priority levels</a:t>
            </a:r>
            <a:r>
              <a:rPr lang="hu-HU" dirty="0" smtClean="0"/>
              <a:t> (kernel)</a:t>
            </a:r>
            <a:endParaRPr lang="en-US" dirty="0" smtClean="0"/>
          </a:p>
        </p:txBody>
      </p:sp>
      <p:sp>
        <p:nvSpPr>
          <p:cNvPr id="315395" name="Rectangle 3"/>
          <p:cNvSpPr>
            <a:spLocks noChangeArrowheads="1"/>
          </p:cNvSpPr>
          <p:nvPr/>
        </p:nvSpPr>
        <p:spPr bwMode="blackWhite">
          <a:xfrm>
            <a:off x="354013" y="1384300"/>
            <a:ext cx="1130300" cy="1892300"/>
          </a:xfrm>
          <a:prstGeom prst="rect">
            <a:avLst/>
          </a:prstGeom>
          <a:gradFill rotWithShape="0">
            <a:gsLst>
              <a:gs pos="0">
                <a:schemeClr val="folHlink"/>
              </a:gs>
              <a:gs pos="100000">
                <a:schemeClr val="folHlink">
                  <a:gamma/>
                  <a:shade val="89804"/>
                  <a:invGamma/>
                </a:schemeClr>
              </a:gs>
            </a:gsLst>
            <a:lin ang="5400000" scaled="1"/>
          </a:gradFill>
          <a:ln w="9525">
            <a:solidFill>
              <a:schemeClr val="tx1"/>
            </a:solidFill>
            <a:miter lim="800000"/>
            <a:headEnd/>
            <a:tailEnd/>
          </a:ln>
          <a:effectLst>
            <a:outerShdw dist="117088" dir="2963922" algn="ctr" rotWithShape="0">
              <a:schemeClr val="bg2"/>
            </a:outerShdw>
          </a:effectLst>
        </p:spPr>
        <p:txBody>
          <a:bodyPr wrap="none" anchor="ctr"/>
          <a:lstStyle/>
          <a:p>
            <a:pPr algn="ctr" eaLnBrk="0" hangingPunct="0">
              <a:defRPr/>
            </a:pPr>
            <a:endParaRPr lang="hu-HU">
              <a:latin typeface="+mn-lt"/>
            </a:endParaRPr>
          </a:p>
        </p:txBody>
      </p:sp>
      <p:sp>
        <p:nvSpPr>
          <p:cNvPr id="315396" name="Rectangle 4"/>
          <p:cNvSpPr>
            <a:spLocks noChangeArrowheads="1"/>
          </p:cNvSpPr>
          <p:nvPr/>
        </p:nvSpPr>
        <p:spPr bwMode="blackWhite">
          <a:xfrm>
            <a:off x="354013" y="3441700"/>
            <a:ext cx="1130300" cy="1511300"/>
          </a:xfrm>
          <a:prstGeom prst="rect">
            <a:avLst/>
          </a:prstGeom>
          <a:gradFill rotWithShape="0">
            <a:gsLst>
              <a:gs pos="0">
                <a:schemeClr val="accent1"/>
              </a:gs>
              <a:gs pos="100000">
                <a:schemeClr val="accent1">
                  <a:gamma/>
                  <a:shade val="89804"/>
                  <a:invGamma/>
                </a:schemeClr>
              </a:gs>
            </a:gsLst>
            <a:lin ang="5400000" scaled="1"/>
          </a:gradFill>
          <a:ln w="9525">
            <a:solidFill>
              <a:schemeClr val="tx1"/>
            </a:solidFill>
            <a:miter lim="800000"/>
            <a:headEnd/>
            <a:tailEnd/>
          </a:ln>
          <a:effectLst>
            <a:outerShdw dist="117088" dir="2963922" algn="ctr" rotWithShape="0">
              <a:schemeClr val="bg2"/>
            </a:outerShdw>
          </a:effectLst>
        </p:spPr>
        <p:txBody>
          <a:bodyPr wrap="none" anchor="ctr"/>
          <a:lstStyle/>
          <a:p>
            <a:pPr algn="ctr" eaLnBrk="0" hangingPunct="0">
              <a:defRPr/>
            </a:pPr>
            <a:endParaRPr lang="hu-HU">
              <a:latin typeface="+mn-lt"/>
            </a:endParaRPr>
          </a:p>
        </p:txBody>
      </p:sp>
      <p:sp>
        <p:nvSpPr>
          <p:cNvPr id="315397" name="Rectangle 5"/>
          <p:cNvSpPr>
            <a:spLocks noChangeArrowheads="1"/>
          </p:cNvSpPr>
          <p:nvPr/>
        </p:nvSpPr>
        <p:spPr bwMode="auto">
          <a:xfrm>
            <a:off x="354013" y="5137150"/>
            <a:ext cx="1130300" cy="292100"/>
          </a:xfrm>
          <a:prstGeom prst="rect">
            <a:avLst/>
          </a:prstGeom>
          <a:gradFill rotWithShape="0">
            <a:gsLst>
              <a:gs pos="0">
                <a:srgbClr val="C1CEFF"/>
              </a:gs>
              <a:gs pos="100000">
                <a:srgbClr val="C1CEFF">
                  <a:gamma/>
                  <a:shade val="89804"/>
                  <a:invGamma/>
                </a:srgbClr>
              </a:gs>
            </a:gsLst>
            <a:lin ang="5400000" scaled="1"/>
          </a:gradFill>
          <a:ln w="12700">
            <a:solidFill>
              <a:schemeClr val="tx1"/>
            </a:solidFill>
            <a:miter lim="800000"/>
            <a:headEnd/>
            <a:tailEnd/>
          </a:ln>
          <a:effectLst>
            <a:outerShdw dist="107763" dir="2700000" algn="ctr" rotWithShape="0">
              <a:schemeClr val="bg2"/>
            </a:outerShdw>
          </a:effectLst>
        </p:spPr>
        <p:txBody>
          <a:bodyPr wrap="none" anchor="ctr"/>
          <a:lstStyle/>
          <a:p>
            <a:pPr algn="ctr" eaLnBrk="0" hangingPunct="0">
              <a:defRPr/>
            </a:pPr>
            <a:endParaRPr lang="hu-HU">
              <a:latin typeface="+mn-lt"/>
            </a:endParaRPr>
          </a:p>
        </p:txBody>
      </p:sp>
      <p:sp>
        <p:nvSpPr>
          <p:cNvPr id="315398" name="Rectangle 6"/>
          <p:cNvSpPr>
            <a:spLocks noChangeArrowheads="1"/>
          </p:cNvSpPr>
          <p:nvPr/>
        </p:nvSpPr>
        <p:spPr bwMode="auto">
          <a:xfrm>
            <a:off x="354013" y="5575300"/>
            <a:ext cx="1130300" cy="292100"/>
          </a:xfrm>
          <a:prstGeom prst="rect">
            <a:avLst/>
          </a:prstGeom>
          <a:gradFill rotWithShape="0">
            <a:gsLst>
              <a:gs pos="0">
                <a:srgbClr val="CECECE"/>
              </a:gs>
              <a:gs pos="100000">
                <a:srgbClr val="CECECE">
                  <a:gamma/>
                  <a:shade val="89804"/>
                  <a:invGamma/>
                </a:srgbClr>
              </a:gs>
            </a:gsLst>
            <a:lin ang="5400000" scaled="1"/>
          </a:gradFill>
          <a:ln w="12700">
            <a:solidFill>
              <a:schemeClr val="tx1"/>
            </a:solidFill>
            <a:miter lim="800000"/>
            <a:headEnd/>
            <a:tailEnd/>
          </a:ln>
          <a:effectLst>
            <a:outerShdw dist="107763" dir="2700000" algn="ctr" rotWithShape="0">
              <a:schemeClr val="bg2"/>
            </a:outerShdw>
          </a:effectLst>
        </p:spPr>
        <p:txBody>
          <a:bodyPr wrap="none" anchor="ctr"/>
          <a:lstStyle/>
          <a:p>
            <a:pPr algn="ctr" eaLnBrk="0" hangingPunct="0">
              <a:defRPr/>
            </a:pPr>
            <a:endParaRPr lang="hu-HU">
              <a:latin typeface="+mn-lt"/>
            </a:endParaRPr>
          </a:p>
        </p:txBody>
      </p:sp>
      <p:sp>
        <p:nvSpPr>
          <p:cNvPr id="47110" name="Rectangle 7"/>
          <p:cNvSpPr>
            <a:spLocks noChangeArrowheads="1"/>
          </p:cNvSpPr>
          <p:nvPr/>
        </p:nvSpPr>
        <p:spPr bwMode="auto">
          <a:xfrm>
            <a:off x="3006725" y="1854200"/>
            <a:ext cx="3581400" cy="990600"/>
          </a:xfrm>
          <a:prstGeom prst="rect">
            <a:avLst/>
          </a:prstGeom>
          <a:noFill/>
          <a:ln w="9525">
            <a:noFill/>
            <a:miter lim="800000"/>
            <a:headEnd/>
            <a:tailEnd/>
          </a:ln>
        </p:spPr>
        <p:txBody>
          <a:bodyPr wrap="none" lIns="92075" tIns="46038" rIns="92075" bIns="46038" anchor="ctr"/>
          <a:lstStyle/>
          <a:p>
            <a:pPr algn="ctr" eaLnBrk="0" hangingPunct="0"/>
            <a:r>
              <a:rPr lang="en-US" sz="2400" b="1" dirty="0">
                <a:latin typeface="+mn-lt"/>
              </a:rPr>
              <a:t>16 “real-time</a:t>
            </a:r>
            <a:r>
              <a:rPr lang="en-US" sz="2400" b="1" dirty="0" smtClean="0">
                <a:latin typeface="+mn-lt"/>
              </a:rPr>
              <a:t>”</a:t>
            </a:r>
            <a:endParaRPr lang="en-US" sz="2400" b="1" dirty="0">
              <a:latin typeface="+mn-lt"/>
            </a:endParaRPr>
          </a:p>
        </p:txBody>
      </p:sp>
      <p:sp>
        <p:nvSpPr>
          <p:cNvPr id="47111" name="Rectangle 8"/>
          <p:cNvSpPr>
            <a:spLocks noChangeArrowheads="1"/>
          </p:cNvSpPr>
          <p:nvPr/>
        </p:nvSpPr>
        <p:spPr bwMode="auto">
          <a:xfrm>
            <a:off x="2924175" y="3816350"/>
            <a:ext cx="3581400" cy="733425"/>
          </a:xfrm>
          <a:prstGeom prst="rect">
            <a:avLst/>
          </a:prstGeom>
          <a:noFill/>
          <a:ln w="9525">
            <a:noFill/>
            <a:miter lim="800000"/>
            <a:headEnd/>
            <a:tailEnd/>
          </a:ln>
        </p:spPr>
        <p:txBody>
          <a:bodyPr wrap="none" lIns="92075" tIns="46038" rIns="92075" bIns="46038" anchor="ctr"/>
          <a:lstStyle/>
          <a:p>
            <a:pPr algn="ctr" eaLnBrk="0" hangingPunct="0"/>
            <a:r>
              <a:rPr lang="en-US" sz="2400" b="1" dirty="0">
                <a:latin typeface="+mn-lt"/>
              </a:rPr>
              <a:t>15 </a:t>
            </a:r>
            <a:r>
              <a:rPr lang="en-US" sz="2400" b="1" dirty="0" smtClean="0">
                <a:latin typeface="+mn-lt"/>
              </a:rPr>
              <a:t>dynamic</a:t>
            </a:r>
            <a:endParaRPr lang="en-US" sz="2400" b="1" dirty="0">
              <a:latin typeface="+mn-lt"/>
            </a:endParaRPr>
          </a:p>
        </p:txBody>
      </p:sp>
      <p:sp>
        <p:nvSpPr>
          <p:cNvPr id="47113" name="Rectangle 10"/>
          <p:cNvSpPr>
            <a:spLocks noChangeArrowheads="1"/>
          </p:cNvSpPr>
          <p:nvPr/>
        </p:nvSpPr>
        <p:spPr bwMode="auto">
          <a:xfrm>
            <a:off x="2900363" y="5489532"/>
            <a:ext cx="4038600" cy="369974"/>
          </a:xfrm>
          <a:prstGeom prst="rect">
            <a:avLst/>
          </a:prstGeom>
          <a:noFill/>
          <a:ln w="9525">
            <a:noFill/>
            <a:miter lim="800000"/>
            <a:headEnd/>
            <a:tailEnd/>
          </a:ln>
        </p:spPr>
        <p:txBody>
          <a:bodyPr lIns="92075" tIns="46038" rIns="92075" bIns="46038" anchor="ctr">
            <a:spAutoFit/>
          </a:bodyPr>
          <a:lstStyle/>
          <a:p>
            <a:pPr algn="ctr" eaLnBrk="0" hangingPunct="0"/>
            <a:r>
              <a:rPr lang="en-US" b="1" dirty="0" smtClean="0">
                <a:latin typeface="+mn-lt"/>
              </a:rPr>
              <a:t>Idle</a:t>
            </a:r>
            <a:endParaRPr lang="en-US" b="1" dirty="0">
              <a:latin typeface="+mn-lt"/>
            </a:endParaRPr>
          </a:p>
        </p:txBody>
      </p:sp>
      <p:sp>
        <p:nvSpPr>
          <p:cNvPr id="47115" name="Line 12"/>
          <p:cNvSpPr>
            <a:spLocks noChangeShapeType="1"/>
          </p:cNvSpPr>
          <p:nvPr/>
        </p:nvSpPr>
        <p:spPr bwMode="auto">
          <a:xfrm flipV="1">
            <a:off x="2039938" y="5675313"/>
            <a:ext cx="1570037" cy="46037"/>
          </a:xfrm>
          <a:prstGeom prst="line">
            <a:avLst/>
          </a:prstGeom>
          <a:noFill/>
          <a:ln w="12700">
            <a:solidFill>
              <a:schemeClr val="tx1"/>
            </a:solidFill>
            <a:round/>
            <a:headEnd type="none" w="sm" len="sm"/>
            <a:tailEnd type="none" w="sm" len="sm"/>
          </a:ln>
        </p:spPr>
        <p:txBody>
          <a:bodyPr wrap="none" anchor="ctr"/>
          <a:lstStyle/>
          <a:p>
            <a:endParaRPr lang="hu-HU">
              <a:latin typeface="+mn-lt"/>
            </a:endParaRPr>
          </a:p>
        </p:txBody>
      </p:sp>
      <p:sp>
        <p:nvSpPr>
          <p:cNvPr id="47116" name="Freeform 13"/>
          <p:cNvSpPr>
            <a:spLocks/>
          </p:cNvSpPr>
          <p:nvPr/>
        </p:nvSpPr>
        <p:spPr bwMode="auto">
          <a:xfrm>
            <a:off x="2019300" y="1377950"/>
            <a:ext cx="1187450" cy="1916113"/>
          </a:xfrm>
          <a:custGeom>
            <a:avLst/>
            <a:gdLst>
              <a:gd name="T0" fmla="*/ 36 w 748"/>
              <a:gd name="T1" fmla="*/ 0 h 1207"/>
              <a:gd name="T2" fmla="*/ 747 w 748"/>
              <a:gd name="T3" fmla="*/ 603 h 1207"/>
              <a:gd name="T4" fmla="*/ 0 w 748"/>
              <a:gd name="T5" fmla="*/ 1206 h 1207"/>
              <a:gd name="T6" fmla="*/ 0 60000 65536"/>
              <a:gd name="T7" fmla="*/ 0 60000 65536"/>
              <a:gd name="T8" fmla="*/ 0 60000 65536"/>
              <a:gd name="T9" fmla="*/ 0 w 748"/>
              <a:gd name="T10" fmla="*/ 0 h 1207"/>
              <a:gd name="T11" fmla="*/ 748 w 748"/>
              <a:gd name="T12" fmla="*/ 1207 h 1207"/>
            </a:gdLst>
            <a:ahLst/>
            <a:cxnLst>
              <a:cxn ang="T6">
                <a:pos x="T0" y="T1"/>
              </a:cxn>
              <a:cxn ang="T7">
                <a:pos x="T2" y="T3"/>
              </a:cxn>
              <a:cxn ang="T8">
                <a:pos x="T4" y="T5"/>
              </a:cxn>
            </a:cxnLst>
            <a:rect l="T9" t="T10" r="T11" b="T12"/>
            <a:pathLst>
              <a:path w="748" h="1207">
                <a:moveTo>
                  <a:pt x="36" y="0"/>
                </a:moveTo>
                <a:lnTo>
                  <a:pt x="747" y="603"/>
                </a:lnTo>
                <a:lnTo>
                  <a:pt x="0" y="1206"/>
                </a:lnTo>
              </a:path>
            </a:pathLst>
          </a:custGeom>
          <a:noFill/>
          <a:ln w="12700" cap="rnd">
            <a:solidFill>
              <a:schemeClr val="tx1"/>
            </a:solidFill>
            <a:round/>
            <a:headEnd type="none" w="sm" len="sm"/>
            <a:tailEnd type="none" w="sm" len="sm"/>
          </a:ln>
        </p:spPr>
        <p:txBody>
          <a:bodyPr/>
          <a:lstStyle/>
          <a:p>
            <a:pPr algn="ctr" eaLnBrk="0" hangingPunct="0"/>
            <a:endParaRPr lang="hu-HU">
              <a:latin typeface="+mn-lt"/>
            </a:endParaRPr>
          </a:p>
        </p:txBody>
      </p:sp>
      <p:sp>
        <p:nvSpPr>
          <p:cNvPr id="47117" name="Freeform 14"/>
          <p:cNvSpPr>
            <a:spLocks/>
          </p:cNvSpPr>
          <p:nvPr/>
        </p:nvSpPr>
        <p:spPr bwMode="auto">
          <a:xfrm>
            <a:off x="1981200" y="3425825"/>
            <a:ext cx="1187450" cy="1482725"/>
          </a:xfrm>
          <a:custGeom>
            <a:avLst/>
            <a:gdLst>
              <a:gd name="T0" fmla="*/ 36 w 748"/>
              <a:gd name="T1" fmla="*/ 0 h 934"/>
              <a:gd name="T2" fmla="*/ 747 w 748"/>
              <a:gd name="T3" fmla="*/ 467 h 934"/>
              <a:gd name="T4" fmla="*/ 0 w 748"/>
              <a:gd name="T5" fmla="*/ 933 h 934"/>
              <a:gd name="T6" fmla="*/ 0 60000 65536"/>
              <a:gd name="T7" fmla="*/ 0 60000 65536"/>
              <a:gd name="T8" fmla="*/ 0 60000 65536"/>
              <a:gd name="T9" fmla="*/ 0 w 748"/>
              <a:gd name="T10" fmla="*/ 0 h 934"/>
              <a:gd name="T11" fmla="*/ 748 w 748"/>
              <a:gd name="T12" fmla="*/ 934 h 934"/>
            </a:gdLst>
            <a:ahLst/>
            <a:cxnLst>
              <a:cxn ang="T6">
                <a:pos x="T0" y="T1"/>
              </a:cxn>
              <a:cxn ang="T7">
                <a:pos x="T2" y="T3"/>
              </a:cxn>
              <a:cxn ang="T8">
                <a:pos x="T4" y="T5"/>
              </a:cxn>
            </a:cxnLst>
            <a:rect l="T9" t="T10" r="T11" b="T12"/>
            <a:pathLst>
              <a:path w="748" h="934">
                <a:moveTo>
                  <a:pt x="36" y="0"/>
                </a:moveTo>
                <a:lnTo>
                  <a:pt x="747" y="467"/>
                </a:lnTo>
                <a:lnTo>
                  <a:pt x="0" y="933"/>
                </a:lnTo>
              </a:path>
            </a:pathLst>
          </a:custGeom>
          <a:noFill/>
          <a:ln w="12700" cap="rnd">
            <a:solidFill>
              <a:schemeClr val="tx1"/>
            </a:solidFill>
            <a:round/>
            <a:headEnd type="none" w="sm" len="sm"/>
            <a:tailEnd type="none" w="sm" len="sm"/>
          </a:ln>
        </p:spPr>
        <p:txBody>
          <a:bodyPr/>
          <a:lstStyle/>
          <a:p>
            <a:pPr algn="ctr" eaLnBrk="0" hangingPunct="0"/>
            <a:endParaRPr lang="hu-HU">
              <a:latin typeface="+mn-lt"/>
            </a:endParaRPr>
          </a:p>
        </p:txBody>
      </p:sp>
      <p:sp>
        <p:nvSpPr>
          <p:cNvPr id="47118" name="Rectangle 15"/>
          <p:cNvSpPr>
            <a:spLocks noChangeArrowheads="1"/>
          </p:cNvSpPr>
          <p:nvPr/>
        </p:nvSpPr>
        <p:spPr bwMode="auto">
          <a:xfrm>
            <a:off x="1619250" y="1320800"/>
            <a:ext cx="533400" cy="2017713"/>
          </a:xfrm>
          <a:prstGeom prst="rect">
            <a:avLst/>
          </a:prstGeom>
          <a:noFill/>
          <a:ln w="9525">
            <a:noFill/>
            <a:miter lim="800000"/>
            <a:headEnd/>
            <a:tailEnd/>
          </a:ln>
        </p:spPr>
        <p:txBody>
          <a:bodyPr lIns="92075" tIns="46038" rIns="92075" bIns="46038">
            <a:spAutoFit/>
          </a:bodyPr>
          <a:lstStyle/>
          <a:p>
            <a:pPr algn="ctr" eaLnBrk="0" hangingPunct="0">
              <a:spcBef>
                <a:spcPct val="50000"/>
              </a:spcBef>
            </a:pPr>
            <a:r>
              <a:rPr lang="en-US" sz="1800" b="1">
                <a:latin typeface="+mn-lt"/>
              </a:rPr>
              <a:t>31</a:t>
            </a:r>
          </a:p>
          <a:p>
            <a:pPr algn="ctr" eaLnBrk="0" hangingPunct="0">
              <a:spcBef>
                <a:spcPct val="50000"/>
              </a:spcBef>
            </a:pPr>
            <a:endParaRPr lang="en-US" sz="1800" b="1">
              <a:latin typeface="+mn-lt"/>
            </a:endParaRPr>
          </a:p>
          <a:p>
            <a:pPr algn="ctr" eaLnBrk="0" hangingPunct="0">
              <a:spcBef>
                <a:spcPct val="50000"/>
              </a:spcBef>
            </a:pPr>
            <a:endParaRPr lang="en-US" sz="1800" b="1">
              <a:latin typeface="+mn-lt"/>
            </a:endParaRPr>
          </a:p>
          <a:p>
            <a:pPr algn="ctr" eaLnBrk="0" hangingPunct="0">
              <a:spcBef>
                <a:spcPct val="50000"/>
              </a:spcBef>
            </a:pPr>
            <a:endParaRPr lang="en-US" sz="1800" b="1">
              <a:latin typeface="+mn-lt"/>
            </a:endParaRPr>
          </a:p>
          <a:p>
            <a:pPr algn="ctr" eaLnBrk="0" hangingPunct="0">
              <a:spcBef>
                <a:spcPct val="50000"/>
              </a:spcBef>
            </a:pPr>
            <a:r>
              <a:rPr lang="en-US" sz="1800" b="1">
                <a:latin typeface="+mn-lt"/>
              </a:rPr>
              <a:t>16</a:t>
            </a:r>
          </a:p>
        </p:txBody>
      </p:sp>
      <p:sp>
        <p:nvSpPr>
          <p:cNvPr id="47119" name="Rectangle 16"/>
          <p:cNvSpPr>
            <a:spLocks noChangeArrowheads="1"/>
          </p:cNvSpPr>
          <p:nvPr/>
        </p:nvSpPr>
        <p:spPr bwMode="auto">
          <a:xfrm>
            <a:off x="1619250" y="5113338"/>
            <a:ext cx="533400" cy="779462"/>
          </a:xfrm>
          <a:prstGeom prst="rect">
            <a:avLst/>
          </a:prstGeom>
          <a:noFill/>
          <a:ln w="9525">
            <a:noFill/>
            <a:miter lim="800000"/>
            <a:headEnd/>
            <a:tailEnd/>
          </a:ln>
        </p:spPr>
        <p:txBody>
          <a:bodyPr lIns="92075" tIns="46038" rIns="92075" bIns="46038">
            <a:spAutoFit/>
          </a:bodyPr>
          <a:lstStyle/>
          <a:p>
            <a:pPr algn="ctr" eaLnBrk="0" hangingPunct="0">
              <a:spcBef>
                <a:spcPct val="50000"/>
              </a:spcBef>
            </a:pPr>
            <a:r>
              <a:rPr lang="en-US" sz="1800" b="1">
                <a:latin typeface="+mn-lt"/>
              </a:rPr>
              <a:t> 0</a:t>
            </a:r>
          </a:p>
          <a:p>
            <a:pPr algn="ctr" eaLnBrk="0" hangingPunct="0">
              <a:spcBef>
                <a:spcPct val="50000"/>
              </a:spcBef>
            </a:pPr>
            <a:r>
              <a:rPr lang="en-US" sz="1800" b="1">
                <a:latin typeface="+mn-lt"/>
              </a:rPr>
              <a:t> </a:t>
            </a:r>
            <a:r>
              <a:rPr lang="en-US" sz="1800" b="1" i="1">
                <a:latin typeface="+mn-lt"/>
              </a:rPr>
              <a:t>i</a:t>
            </a:r>
          </a:p>
        </p:txBody>
      </p:sp>
      <p:sp>
        <p:nvSpPr>
          <p:cNvPr id="47120" name="Rectangle 17"/>
          <p:cNvSpPr>
            <a:spLocks noChangeArrowheads="1"/>
          </p:cNvSpPr>
          <p:nvPr/>
        </p:nvSpPr>
        <p:spPr bwMode="auto">
          <a:xfrm>
            <a:off x="1619250" y="3378200"/>
            <a:ext cx="533400" cy="1604963"/>
          </a:xfrm>
          <a:prstGeom prst="rect">
            <a:avLst/>
          </a:prstGeom>
          <a:noFill/>
          <a:ln w="9525">
            <a:noFill/>
            <a:miter lim="800000"/>
            <a:headEnd/>
            <a:tailEnd/>
          </a:ln>
        </p:spPr>
        <p:txBody>
          <a:bodyPr lIns="92075" tIns="46038" rIns="92075" bIns="46038">
            <a:spAutoFit/>
          </a:bodyPr>
          <a:lstStyle/>
          <a:p>
            <a:pPr algn="ctr" eaLnBrk="0" hangingPunct="0">
              <a:spcBef>
                <a:spcPct val="50000"/>
              </a:spcBef>
            </a:pPr>
            <a:r>
              <a:rPr lang="en-US" sz="1800" b="1">
                <a:latin typeface="+mn-lt"/>
              </a:rPr>
              <a:t>15</a:t>
            </a:r>
          </a:p>
          <a:p>
            <a:pPr algn="ctr" eaLnBrk="0" hangingPunct="0">
              <a:spcBef>
                <a:spcPct val="50000"/>
              </a:spcBef>
            </a:pPr>
            <a:endParaRPr lang="en-US" sz="1800" b="1">
              <a:latin typeface="+mn-lt"/>
            </a:endParaRPr>
          </a:p>
          <a:p>
            <a:pPr algn="ctr" eaLnBrk="0" hangingPunct="0">
              <a:spcBef>
                <a:spcPct val="50000"/>
              </a:spcBef>
            </a:pPr>
            <a:endParaRPr lang="en-US" sz="1800" b="1">
              <a:latin typeface="+mn-lt"/>
            </a:endParaRPr>
          </a:p>
          <a:p>
            <a:pPr algn="ctr" eaLnBrk="0" hangingPunct="0">
              <a:spcBef>
                <a:spcPct val="50000"/>
              </a:spcBef>
            </a:pPr>
            <a:r>
              <a:rPr lang="en-US" sz="1800" b="1">
                <a:latin typeface="+mn-lt"/>
              </a:rPr>
              <a:t> 1</a:t>
            </a:r>
          </a:p>
        </p:txBody>
      </p:sp>
      <p:sp>
        <p:nvSpPr>
          <p:cNvPr id="21" name="Rounded Rectangular Callout 20"/>
          <p:cNvSpPr>
            <a:spLocks noChangeArrowheads="1"/>
          </p:cNvSpPr>
          <p:nvPr/>
        </p:nvSpPr>
        <p:spPr bwMode="auto">
          <a:xfrm>
            <a:off x="6429388" y="783666"/>
            <a:ext cx="2643206" cy="1573764"/>
          </a:xfrm>
          <a:prstGeom prst="wedgeRoundRectCallout">
            <a:avLst>
              <a:gd name="adj1" fmla="val -68220"/>
              <a:gd name="adj2" fmla="val 42311"/>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dirty="0" smtClean="0">
                <a:solidFill>
                  <a:schemeClr val="bg1"/>
                </a:solidFill>
              </a:rPr>
              <a:t>NOT hard/soft real-time, just priority is constant</a:t>
            </a:r>
            <a:endParaRPr lang="hu-HU" sz="2400" dirty="0">
              <a:solidFill>
                <a:schemeClr val="bg1"/>
              </a:solidFill>
            </a:endParaRPr>
          </a:p>
        </p:txBody>
      </p:sp>
      <p:sp>
        <p:nvSpPr>
          <p:cNvPr id="22" name="Rounded Rectangular Callout 21"/>
          <p:cNvSpPr>
            <a:spLocks noChangeArrowheads="1"/>
          </p:cNvSpPr>
          <p:nvPr/>
        </p:nvSpPr>
        <p:spPr bwMode="auto">
          <a:xfrm>
            <a:off x="6500794" y="2786058"/>
            <a:ext cx="2643206" cy="1143008"/>
          </a:xfrm>
          <a:prstGeom prst="wedgeRoundRectCallout">
            <a:avLst>
              <a:gd name="adj1" fmla="val -70811"/>
              <a:gd name="adj2" fmla="val 72050"/>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dirty="0" smtClean="0">
                <a:solidFill>
                  <a:schemeClr val="bg1"/>
                </a:solidFill>
              </a:rPr>
              <a:t>Priority of the thread can be changed</a:t>
            </a:r>
            <a:endParaRPr lang="hu-HU" sz="2400" dirty="0">
              <a:solidFill>
                <a:schemeClr val="bg1"/>
              </a:solidFill>
            </a:endParaRPr>
          </a:p>
        </p:txBody>
      </p:sp>
      <p:sp>
        <p:nvSpPr>
          <p:cNvPr id="24" name="Rounded Rectangular Callout 23"/>
          <p:cNvSpPr>
            <a:spLocks noChangeArrowheads="1"/>
          </p:cNvSpPr>
          <p:nvPr/>
        </p:nvSpPr>
        <p:spPr bwMode="auto">
          <a:xfrm>
            <a:off x="6429388" y="5143512"/>
            <a:ext cx="2643206" cy="1214446"/>
          </a:xfrm>
          <a:prstGeom prst="wedgeRoundRectCallout">
            <a:avLst>
              <a:gd name="adj1" fmla="val -81907"/>
              <a:gd name="adj2" fmla="val -2239"/>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dirty="0" smtClean="0">
                <a:solidFill>
                  <a:schemeClr val="bg1"/>
                </a:solidFill>
              </a:rPr>
              <a:t>If nothing else to run, counts spare cycles</a:t>
            </a:r>
            <a:endParaRPr lang="hu-HU" sz="2400" dirty="0">
              <a:solidFill>
                <a:schemeClr val="bg1"/>
              </a:solidFill>
            </a:endParaRPr>
          </a:p>
        </p:txBody>
      </p:sp>
      <p:sp>
        <p:nvSpPr>
          <p:cNvPr id="19" name="Dia számának helye 18"/>
          <p:cNvSpPr>
            <a:spLocks noGrp="1"/>
          </p:cNvSpPr>
          <p:nvPr>
            <p:ph type="sldNum" sz="quarter" idx="5"/>
          </p:nvPr>
        </p:nvSpPr>
        <p:spPr/>
        <p:txBody>
          <a:bodyPr/>
          <a:lstStyle/>
          <a:p>
            <a:fld id="{3D86C690-4F62-4AFC-8745-06DC9BF07935}" type="slidenum">
              <a:rPr lang="hu-HU" smtClean="0"/>
              <a:pPr/>
              <a:t>6</a:t>
            </a:fld>
            <a:endParaRPr lang="hu-HU"/>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p:txBody>
          <a:bodyPr/>
          <a:lstStyle/>
          <a:p>
            <a:r>
              <a:rPr lang="en-US" dirty="0" smtClean="0"/>
              <a:t>Priority levels</a:t>
            </a:r>
            <a:r>
              <a:rPr lang="hu-HU" dirty="0" smtClean="0"/>
              <a:t> (Windows API, GUI)</a:t>
            </a:r>
          </a:p>
        </p:txBody>
      </p:sp>
      <p:sp>
        <p:nvSpPr>
          <p:cNvPr id="49154" name="Content Placeholder 2"/>
          <p:cNvSpPr>
            <a:spLocks noGrp="1"/>
          </p:cNvSpPr>
          <p:nvPr>
            <p:ph idx="1"/>
          </p:nvPr>
        </p:nvSpPr>
        <p:spPr>
          <a:xfrm>
            <a:off x="1101725" y="914400"/>
            <a:ext cx="3154363" cy="5562600"/>
          </a:xfrm>
        </p:spPr>
        <p:txBody>
          <a:bodyPr/>
          <a:lstStyle/>
          <a:p>
            <a:pPr>
              <a:buFont typeface="Wingdings 2" pitchFamily="18" charset="2"/>
              <a:buNone/>
            </a:pPr>
            <a:endParaRPr lang="hu-HU" dirty="0" smtClean="0"/>
          </a:p>
          <a:p>
            <a:pPr>
              <a:buFont typeface="Wingdings 2" pitchFamily="18" charset="2"/>
              <a:buNone/>
            </a:pPr>
            <a:endParaRPr lang="hu-HU" dirty="0" smtClean="0"/>
          </a:p>
          <a:p>
            <a:pPr algn="ctr">
              <a:buFont typeface="Wingdings 2" pitchFamily="18" charset="2"/>
              <a:buNone/>
            </a:pPr>
            <a:r>
              <a:rPr lang="hu-HU" dirty="0" err="1" smtClean="0"/>
              <a:t>Realtime</a:t>
            </a:r>
            <a:endParaRPr lang="hu-HU" dirty="0" smtClean="0"/>
          </a:p>
          <a:p>
            <a:pPr algn="ctr">
              <a:buFont typeface="Wingdings 2" pitchFamily="18" charset="2"/>
              <a:buNone/>
            </a:pPr>
            <a:endParaRPr lang="hu-HU" dirty="0" smtClean="0"/>
          </a:p>
          <a:p>
            <a:pPr algn="ctr">
              <a:buFont typeface="Wingdings 2" pitchFamily="18" charset="2"/>
              <a:buNone/>
            </a:pPr>
            <a:r>
              <a:rPr lang="hu-HU" dirty="0" err="1" smtClean="0"/>
              <a:t>High</a:t>
            </a:r>
            <a:endParaRPr lang="hu-HU" dirty="0" smtClean="0"/>
          </a:p>
          <a:p>
            <a:pPr algn="ctr">
              <a:buFont typeface="Wingdings 2" pitchFamily="18" charset="2"/>
              <a:buNone/>
            </a:pPr>
            <a:r>
              <a:rPr lang="hu-HU" dirty="0" err="1" smtClean="0"/>
              <a:t>Above</a:t>
            </a:r>
            <a:r>
              <a:rPr lang="hu-HU" dirty="0" smtClean="0"/>
              <a:t> </a:t>
            </a:r>
            <a:r>
              <a:rPr lang="hu-HU" dirty="0" err="1" smtClean="0"/>
              <a:t>Normal</a:t>
            </a:r>
            <a:endParaRPr lang="hu-HU" dirty="0" smtClean="0"/>
          </a:p>
          <a:p>
            <a:pPr algn="ctr">
              <a:buFont typeface="Wingdings 2" pitchFamily="18" charset="2"/>
              <a:buNone/>
            </a:pPr>
            <a:r>
              <a:rPr lang="hu-HU" dirty="0" err="1" smtClean="0"/>
              <a:t>Normal</a:t>
            </a:r>
            <a:endParaRPr lang="hu-HU" dirty="0" smtClean="0"/>
          </a:p>
          <a:p>
            <a:pPr algn="ctr">
              <a:buFont typeface="Wingdings 2" pitchFamily="18" charset="2"/>
              <a:buNone/>
            </a:pPr>
            <a:r>
              <a:rPr lang="hu-HU" dirty="0" err="1" smtClean="0"/>
              <a:t>Below</a:t>
            </a:r>
            <a:r>
              <a:rPr lang="hu-HU" dirty="0" smtClean="0"/>
              <a:t> </a:t>
            </a:r>
            <a:r>
              <a:rPr lang="hu-HU" dirty="0" err="1" smtClean="0"/>
              <a:t>Normal</a:t>
            </a:r>
            <a:endParaRPr lang="hu-HU" dirty="0" smtClean="0"/>
          </a:p>
          <a:p>
            <a:pPr algn="ctr">
              <a:buFont typeface="Wingdings 2" pitchFamily="18" charset="2"/>
              <a:buNone/>
            </a:pPr>
            <a:r>
              <a:rPr lang="hu-HU" dirty="0" err="1" smtClean="0"/>
              <a:t>Idle</a:t>
            </a:r>
            <a:endParaRPr lang="hu-HU" dirty="0" smtClean="0"/>
          </a:p>
        </p:txBody>
      </p:sp>
      <p:sp>
        <p:nvSpPr>
          <p:cNvPr id="4" name="Rectangle 3"/>
          <p:cNvSpPr>
            <a:spLocks noChangeArrowheads="1"/>
          </p:cNvSpPr>
          <p:nvPr/>
        </p:nvSpPr>
        <p:spPr bwMode="blackWhite">
          <a:xfrm>
            <a:off x="5583238" y="1536700"/>
            <a:ext cx="1130300" cy="1476375"/>
          </a:xfrm>
          <a:prstGeom prst="rect">
            <a:avLst/>
          </a:prstGeom>
          <a:gradFill rotWithShape="0">
            <a:gsLst>
              <a:gs pos="0">
                <a:schemeClr val="folHlink"/>
              </a:gs>
              <a:gs pos="100000">
                <a:schemeClr val="folHlink">
                  <a:gamma/>
                  <a:shade val="89804"/>
                  <a:invGamma/>
                </a:schemeClr>
              </a:gs>
            </a:gsLst>
            <a:lin ang="5400000" scaled="1"/>
          </a:gradFill>
          <a:ln w="9525">
            <a:solidFill>
              <a:schemeClr val="tx1"/>
            </a:solidFill>
            <a:miter lim="800000"/>
            <a:headEnd/>
            <a:tailEnd/>
          </a:ln>
          <a:effectLst>
            <a:outerShdw dist="117088" dir="2963922" algn="ctr" rotWithShape="0">
              <a:schemeClr val="bg2"/>
            </a:outerShdw>
          </a:effectLst>
        </p:spPr>
        <p:txBody>
          <a:bodyPr wrap="none" anchor="ctr"/>
          <a:lstStyle/>
          <a:p>
            <a:pPr algn="ctr" eaLnBrk="0" hangingPunct="0">
              <a:defRPr/>
            </a:pPr>
            <a:endParaRPr lang="hu-HU"/>
          </a:p>
        </p:txBody>
      </p:sp>
      <p:sp>
        <p:nvSpPr>
          <p:cNvPr id="5" name="Rectangle 4"/>
          <p:cNvSpPr>
            <a:spLocks noChangeArrowheads="1"/>
          </p:cNvSpPr>
          <p:nvPr/>
        </p:nvSpPr>
        <p:spPr bwMode="blackWhite">
          <a:xfrm>
            <a:off x="5583238" y="3276600"/>
            <a:ext cx="1130300" cy="2867025"/>
          </a:xfrm>
          <a:prstGeom prst="rect">
            <a:avLst/>
          </a:prstGeom>
          <a:gradFill rotWithShape="0">
            <a:gsLst>
              <a:gs pos="0">
                <a:schemeClr val="accent1"/>
              </a:gs>
              <a:gs pos="100000">
                <a:schemeClr val="accent1">
                  <a:gamma/>
                  <a:shade val="89804"/>
                  <a:invGamma/>
                </a:schemeClr>
              </a:gs>
            </a:gsLst>
            <a:lin ang="5400000" scaled="1"/>
          </a:gradFill>
          <a:ln w="9525">
            <a:solidFill>
              <a:schemeClr val="tx1"/>
            </a:solidFill>
            <a:miter lim="800000"/>
            <a:headEnd/>
            <a:tailEnd/>
          </a:ln>
          <a:effectLst>
            <a:outerShdw dist="117088" dir="2963922" algn="ctr" rotWithShape="0">
              <a:schemeClr val="bg2"/>
            </a:outerShdw>
          </a:effectLst>
        </p:spPr>
        <p:txBody>
          <a:bodyPr wrap="none" anchor="ctr"/>
          <a:lstStyle/>
          <a:p>
            <a:pPr algn="ctr" eaLnBrk="0" hangingPunct="0">
              <a:defRPr/>
            </a:pPr>
            <a:endParaRPr lang="hu-HU"/>
          </a:p>
        </p:txBody>
      </p:sp>
      <p:sp>
        <p:nvSpPr>
          <p:cNvPr id="6" name="Rectangle 15"/>
          <p:cNvSpPr>
            <a:spLocks noChangeArrowheads="1"/>
          </p:cNvSpPr>
          <p:nvPr/>
        </p:nvSpPr>
        <p:spPr bwMode="auto">
          <a:xfrm>
            <a:off x="6848475" y="1473200"/>
            <a:ext cx="533400" cy="1616075"/>
          </a:xfrm>
          <a:prstGeom prst="rect">
            <a:avLst/>
          </a:prstGeom>
          <a:noFill/>
          <a:ln w="9525">
            <a:noFill/>
            <a:miter lim="800000"/>
            <a:headEnd/>
            <a:tailEnd/>
          </a:ln>
        </p:spPr>
        <p:txBody>
          <a:bodyPr lIns="92075" tIns="46038" rIns="92075" bIns="46038">
            <a:spAutoFit/>
          </a:bodyPr>
          <a:lstStyle/>
          <a:p>
            <a:pPr algn="ctr" eaLnBrk="0" hangingPunct="0">
              <a:spcBef>
                <a:spcPct val="50000"/>
              </a:spcBef>
            </a:pPr>
            <a:r>
              <a:rPr lang="en-US" sz="1800" b="1"/>
              <a:t>31</a:t>
            </a:r>
          </a:p>
          <a:p>
            <a:pPr algn="ctr" eaLnBrk="0" hangingPunct="0">
              <a:spcBef>
                <a:spcPct val="50000"/>
              </a:spcBef>
            </a:pPr>
            <a:endParaRPr lang="en-US" sz="1800" b="1"/>
          </a:p>
          <a:p>
            <a:pPr algn="ctr" eaLnBrk="0" hangingPunct="0">
              <a:spcBef>
                <a:spcPct val="50000"/>
              </a:spcBef>
            </a:pPr>
            <a:endParaRPr lang="en-US" sz="1800" b="1"/>
          </a:p>
          <a:p>
            <a:pPr algn="ctr" eaLnBrk="0" hangingPunct="0">
              <a:spcBef>
                <a:spcPct val="50000"/>
              </a:spcBef>
            </a:pPr>
            <a:r>
              <a:rPr lang="en-US" sz="1800" b="1"/>
              <a:t>16</a:t>
            </a:r>
          </a:p>
        </p:txBody>
      </p:sp>
      <p:sp>
        <p:nvSpPr>
          <p:cNvPr id="7" name="Rectangle 17"/>
          <p:cNvSpPr>
            <a:spLocks noChangeArrowheads="1"/>
          </p:cNvSpPr>
          <p:nvPr/>
        </p:nvSpPr>
        <p:spPr bwMode="auto">
          <a:xfrm>
            <a:off x="6848475" y="3306763"/>
            <a:ext cx="533400" cy="2863850"/>
          </a:xfrm>
          <a:prstGeom prst="rect">
            <a:avLst/>
          </a:prstGeom>
          <a:noFill/>
          <a:ln w="9525">
            <a:noFill/>
            <a:miter lim="800000"/>
            <a:headEnd/>
            <a:tailEnd/>
          </a:ln>
        </p:spPr>
        <p:txBody>
          <a:bodyPr lIns="92075" tIns="46038" rIns="92075" bIns="46038">
            <a:spAutoFit/>
          </a:bodyPr>
          <a:lstStyle/>
          <a:p>
            <a:pPr algn="ctr" eaLnBrk="0" hangingPunct="0">
              <a:spcBef>
                <a:spcPct val="50000"/>
              </a:spcBef>
            </a:pPr>
            <a:r>
              <a:rPr lang="en-US" sz="1800" b="1"/>
              <a:t>15</a:t>
            </a:r>
          </a:p>
          <a:p>
            <a:pPr algn="ctr" eaLnBrk="0" hangingPunct="0">
              <a:spcBef>
                <a:spcPct val="50000"/>
              </a:spcBef>
            </a:pPr>
            <a:endParaRPr lang="en-US" sz="1800" b="1"/>
          </a:p>
          <a:p>
            <a:pPr algn="ctr" eaLnBrk="0" hangingPunct="0">
              <a:spcBef>
                <a:spcPct val="50000"/>
              </a:spcBef>
            </a:pPr>
            <a:endParaRPr lang="hu-HU" sz="1800" b="1"/>
          </a:p>
          <a:p>
            <a:pPr algn="ctr" eaLnBrk="0" hangingPunct="0">
              <a:spcBef>
                <a:spcPct val="50000"/>
              </a:spcBef>
            </a:pPr>
            <a:endParaRPr lang="hu-HU" sz="1800" b="1"/>
          </a:p>
          <a:p>
            <a:pPr algn="ctr" eaLnBrk="0" hangingPunct="0">
              <a:spcBef>
                <a:spcPct val="50000"/>
              </a:spcBef>
            </a:pPr>
            <a:endParaRPr lang="hu-HU" sz="1800" b="1"/>
          </a:p>
          <a:p>
            <a:pPr algn="ctr" eaLnBrk="0" hangingPunct="0">
              <a:spcBef>
                <a:spcPct val="50000"/>
              </a:spcBef>
            </a:pPr>
            <a:endParaRPr lang="en-US" sz="1800" b="1"/>
          </a:p>
          <a:p>
            <a:pPr algn="ctr" eaLnBrk="0" hangingPunct="0">
              <a:spcBef>
                <a:spcPct val="50000"/>
              </a:spcBef>
            </a:pPr>
            <a:r>
              <a:rPr lang="en-US" sz="1800" b="1"/>
              <a:t> 1</a:t>
            </a:r>
          </a:p>
        </p:txBody>
      </p:sp>
      <p:sp>
        <p:nvSpPr>
          <p:cNvPr id="11" name="Rectangle 10"/>
          <p:cNvSpPr>
            <a:spLocks noChangeArrowheads="1"/>
          </p:cNvSpPr>
          <p:nvPr/>
        </p:nvSpPr>
        <p:spPr bwMode="auto">
          <a:xfrm>
            <a:off x="1266825" y="1535113"/>
            <a:ext cx="5449888" cy="1477962"/>
          </a:xfrm>
          <a:prstGeom prst="rect">
            <a:avLst/>
          </a:prstGeom>
          <a:noFill/>
          <a:ln w="19050" algn="ctr">
            <a:solidFill>
              <a:schemeClr val="tx1"/>
            </a:solidFill>
            <a:round/>
            <a:headEnd/>
            <a:tailEnd/>
          </a:ln>
        </p:spPr>
        <p:txBody>
          <a:bodyPr wrap="none">
            <a:spAutoFit/>
          </a:bodyPr>
          <a:lstStyle/>
          <a:p>
            <a:pPr algn="ctr" defTabSz="762000" eaLnBrk="0" hangingPunct="0"/>
            <a:endParaRPr lang="hu-HU"/>
          </a:p>
        </p:txBody>
      </p:sp>
      <p:sp>
        <p:nvSpPr>
          <p:cNvPr id="12" name="Rectangle 11"/>
          <p:cNvSpPr>
            <a:spLocks noChangeArrowheads="1"/>
          </p:cNvSpPr>
          <p:nvPr/>
        </p:nvSpPr>
        <p:spPr bwMode="auto">
          <a:xfrm>
            <a:off x="1254125" y="3294063"/>
            <a:ext cx="5451475" cy="2849562"/>
          </a:xfrm>
          <a:prstGeom prst="rect">
            <a:avLst/>
          </a:prstGeom>
          <a:noFill/>
          <a:ln w="19050" algn="ctr">
            <a:solidFill>
              <a:schemeClr val="tx1"/>
            </a:solidFill>
            <a:round/>
            <a:headEnd/>
            <a:tailEnd/>
          </a:ln>
        </p:spPr>
        <p:txBody>
          <a:bodyPr/>
          <a:lstStyle/>
          <a:p>
            <a:pPr algn="ctr" defTabSz="762000" eaLnBrk="0" hangingPunct="0"/>
            <a:endParaRPr lang="hu-HU"/>
          </a:p>
        </p:txBody>
      </p:sp>
      <p:sp>
        <p:nvSpPr>
          <p:cNvPr id="49161" name="TextBox 14"/>
          <p:cNvSpPr txBox="1">
            <a:spLocks noChangeArrowheads="1"/>
          </p:cNvSpPr>
          <p:nvPr/>
        </p:nvSpPr>
        <p:spPr bwMode="auto">
          <a:xfrm>
            <a:off x="363538" y="940658"/>
            <a:ext cx="3328987" cy="400110"/>
          </a:xfrm>
          <a:prstGeom prst="rect">
            <a:avLst/>
          </a:prstGeom>
          <a:noFill/>
          <a:ln w="9525">
            <a:noFill/>
            <a:miter lim="800000"/>
            <a:headEnd/>
            <a:tailEnd/>
          </a:ln>
        </p:spPr>
        <p:txBody>
          <a:bodyPr>
            <a:spAutoFit/>
          </a:bodyPr>
          <a:lstStyle/>
          <a:p>
            <a:pPr algn="ctr" eaLnBrk="0" hangingPunct="0"/>
            <a:r>
              <a:rPr lang="en-US" sz="2000" dirty="0" smtClean="0"/>
              <a:t>Name of priority levels</a:t>
            </a:r>
            <a:endParaRPr lang="hu-HU" sz="2000" dirty="0">
              <a:latin typeface="+mn-lt"/>
            </a:endParaRPr>
          </a:p>
        </p:txBody>
      </p:sp>
      <p:sp>
        <p:nvSpPr>
          <p:cNvPr id="13" name="TextBox 14"/>
          <p:cNvSpPr txBox="1">
            <a:spLocks noChangeArrowheads="1"/>
          </p:cNvSpPr>
          <p:nvPr/>
        </p:nvSpPr>
        <p:spPr bwMode="auto">
          <a:xfrm>
            <a:off x="5468938" y="912132"/>
            <a:ext cx="3328987" cy="400110"/>
          </a:xfrm>
          <a:prstGeom prst="rect">
            <a:avLst/>
          </a:prstGeom>
          <a:noFill/>
          <a:ln w="9525">
            <a:noFill/>
            <a:miter lim="800000"/>
            <a:headEnd/>
            <a:tailEnd/>
          </a:ln>
        </p:spPr>
        <p:txBody>
          <a:bodyPr>
            <a:spAutoFit/>
          </a:bodyPr>
          <a:lstStyle/>
          <a:p>
            <a:pPr algn="ctr" eaLnBrk="0" hangingPunct="0"/>
            <a:r>
              <a:rPr lang="en-US" sz="2000" dirty="0" smtClean="0">
                <a:latin typeface="+mn-lt"/>
              </a:rPr>
              <a:t>Value of priority</a:t>
            </a:r>
            <a:endParaRPr lang="hu-HU" sz="2000" dirty="0">
              <a:latin typeface="+mn-lt"/>
            </a:endParaRPr>
          </a:p>
        </p:txBody>
      </p:sp>
      <p:sp>
        <p:nvSpPr>
          <p:cNvPr id="14" name="Dia számának helye 13"/>
          <p:cNvSpPr>
            <a:spLocks noGrp="1"/>
          </p:cNvSpPr>
          <p:nvPr>
            <p:ph type="sldNum" sz="quarter" idx="5"/>
          </p:nvPr>
        </p:nvSpPr>
        <p:spPr/>
        <p:txBody>
          <a:bodyPr/>
          <a:lstStyle/>
          <a:p>
            <a:fld id="{3D86C690-4F62-4AFC-8745-06DC9BF07935}" type="slidenum">
              <a:rPr lang="hu-HU" smtClean="0"/>
              <a:pPr/>
              <a:t>7</a:t>
            </a:fld>
            <a:endParaRPr lang="hu-HU"/>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p:bldP spid="11" grpId="0" animBg="1"/>
      <p:bldP spid="12" grpId="0" animBg="1"/>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p:txBody>
          <a:bodyPr lIns="92075" tIns="46038" rIns="92075" bIns="46038"/>
          <a:lstStyle/>
          <a:p>
            <a:r>
              <a:rPr lang="en-US" dirty="0" smtClean="0"/>
              <a:t>Windows</a:t>
            </a:r>
            <a:r>
              <a:rPr lang="hu-HU" dirty="0" smtClean="0"/>
              <a:t> API</a:t>
            </a:r>
            <a:r>
              <a:rPr lang="en-US" dirty="0" smtClean="0"/>
              <a:t> vs. </a:t>
            </a:r>
            <a:r>
              <a:rPr lang="hu-HU" dirty="0" smtClean="0"/>
              <a:t>k</a:t>
            </a:r>
            <a:r>
              <a:rPr lang="en-US" dirty="0" err="1" smtClean="0"/>
              <a:t>ernel</a:t>
            </a:r>
            <a:r>
              <a:rPr lang="en-US" dirty="0" smtClean="0"/>
              <a:t> names </a:t>
            </a:r>
            <a:endParaRPr lang="en-US" dirty="0" smtClean="0">
              <a:solidFill>
                <a:schemeClr val="tx1"/>
              </a:solidFill>
            </a:endParaRPr>
          </a:p>
        </p:txBody>
      </p:sp>
      <p:sp>
        <p:nvSpPr>
          <p:cNvPr id="50178" name="Content Placeholder 5"/>
          <p:cNvSpPr>
            <a:spLocks noGrp="1"/>
          </p:cNvSpPr>
          <p:nvPr>
            <p:ph idx="1"/>
          </p:nvPr>
        </p:nvSpPr>
        <p:spPr/>
        <p:txBody>
          <a:bodyPr/>
          <a:lstStyle/>
          <a:p>
            <a:r>
              <a:rPr lang="en-US" dirty="0" smtClean="0"/>
              <a:t>Threads</a:t>
            </a:r>
            <a:r>
              <a:rPr lang="hu-HU" dirty="0" smtClean="0"/>
              <a:t>: </a:t>
            </a:r>
            <a:r>
              <a:rPr lang="en-US" dirty="0" smtClean="0"/>
              <a:t>7 different relative priority</a:t>
            </a:r>
            <a:endParaRPr lang="hu-HU" dirty="0" smtClean="0"/>
          </a:p>
          <a:p>
            <a:r>
              <a:rPr lang="en-US" dirty="0" smtClean="0"/>
              <a:t>Mapping</a:t>
            </a:r>
            <a:r>
              <a:rPr lang="hu-HU" dirty="0" smtClean="0"/>
              <a:t>:</a:t>
            </a:r>
          </a:p>
        </p:txBody>
      </p:sp>
      <p:graphicFrame>
        <p:nvGraphicFramePr>
          <p:cNvPr id="7" name="Content Placeholder 3"/>
          <p:cNvGraphicFramePr>
            <a:graphicFrameLocks/>
          </p:cNvGraphicFramePr>
          <p:nvPr>
            <p:extLst>
              <p:ext uri="{D42A27DB-BD31-4B8C-83A1-F6EECF244321}">
                <p14:modId xmlns:p14="http://schemas.microsoft.com/office/powerpoint/2010/main" val="931224888"/>
              </p:ext>
            </p:extLst>
          </p:nvPr>
        </p:nvGraphicFramePr>
        <p:xfrm>
          <a:off x="621323" y="2403236"/>
          <a:ext cx="8112760" cy="3587869"/>
        </p:xfrm>
        <a:graphic>
          <a:graphicData uri="http://schemas.openxmlformats.org/drawingml/2006/table">
            <a:tbl>
              <a:tblPr>
                <a:tableStyleId>{08FB837D-C827-4EFA-A057-4D05807E0F7C}</a:tableStyleId>
              </a:tblPr>
              <a:tblGrid>
                <a:gridCol w="1204791"/>
                <a:gridCol w="1584397"/>
                <a:gridCol w="1077390"/>
                <a:gridCol w="823886"/>
                <a:gridCol w="887262"/>
                <a:gridCol w="887262"/>
                <a:gridCol w="887262"/>
                <a:gridCol w="760510"/>
              </a:tblGrid>
              <a:tr h="404012">
                <a:tc rowSpan="2" gridSpan="2">
                  <a:txBody>
                    <a:bodyPr/>
                    <a:lstStyle/>
                    <a:p>
                      <a:pPr>
                        <a:spcAft>
                          <a:spcPts val="0"/>
                        </a:spcAft>
                      </a:pPr>
                      <a:endParaRPr lang="hu-HU" sz="1000" dirty="0">
                        <a:latin typeface="Times New Roman"/>
                        <a:ea typeface="Times New Roman"/>
                        <a:cs typeface="Times New Roman"/>
                      </a:endParaRPr>
                    </a:p>
                  </a:txBody>
                  <a:tcPr marL="68580" marR="68580" marT="0" marB="0"/>
                </a:tc>
                <a:tc rowSpan="2" hMerge="1">
                  <a:txBody>
                    <a:bodyPr/>
                    <a:lstStyle/>
                    <a:p>
                      <a:pPr>
                        <a:spcAft>
                          <a:spcPts val="0"/>
                        </a:spcAft>
                      </a:pPr>
                      <a:endParaRPr lang="hu-HU" sz="1000">
                        <a:latin typeface="Times New Roman"/>
                        <a:ea typeface="Times New Roman"/>
                        <a:cs typeface="Times New Roman"/>
                      </a:endParaRPr>
                    </a:p>
                  </a:txBody>
                  <a:tcPr marL="68580" marR="68580" marT="0" marB="0"/>
                </a:tc>
                <a:tc gridSpan="6">
                  <a:txBody>
                    <a:bodyPr/>
                    <a:lstStyle/>
                    <a:p>
                      <a:pPr algn="ctr">
                        <a:spcAft>
                          <a:spcPts val="0"/>
                        </a:spcAft>
                      </a:pPr>
                      <a:r>
                        <a:rPr lang="en-US" sz="1600" dirty="0" smtClean="0"/>
                        <a:t>Win32 process</a:t>
                      </a:r>
                      <a:r>
                        <a:rPr lang="en-US" sz="1600" baseline="0" dirty="0" smtClean="0"/>
                        <a:t> priority levels</a:t>
                      </a:r>
                      <a:endParaRPr lang="hu-HU" sz="1000" dirty="0">
                        <a:latin typeface="Times New Roman"/>
                        <a:ea typeface="Times New Roman"/>
                        <a:cs typeface="Times New Roman"/>
                      </a:endParaRPr>
                    </a:p>
                  </a:txBody>
                  <a:tcPr marL="68580" marR="68580" marT="0" marB="0" anchor="ctr"/>
                </a:tc>
                <a:tc hMerge="1">
                  <a:txBody>
                    <a:bodyPr/>
                    <a:lstStyle/>
                    <a:p>
                      <a:endParaRPr lang="hu-HU"/>
                    </a:p>
                  </a:txBody>
                  <a:tcPr/>
                </a:tc>
                <a:tc hMerge="1">
                  <a:txBody>
                    <a:bodyPr/>
                    <a:lstStyle/>
                    <a:p>
                      <a:endParaRPr lang="hu-HU"/>
                    </a:p>
                  </a:txBody>
                  <a:tcPr/>
                </a:tc>
                <a:tc hMerge="1">
                  <a:txBody>
                    <a:bodyPr/>
                    <a:lstStyle/>
                    <a:p>
                      <a:endParaRPr lang="hu-HU"/>
                    </a:p>
                  </a:txBody>
                  <a:tcPr/>
                </a:tc>
                <a:tc hMerge="1">
                  <a:txBody>
                    <a:bodyPr/>
                    <a:lstStyle/>
                    <a:p>
                      <a:endParaRPr lang="hu-HU"/>
                    </a:p>
                  </a:txBody>
                  <a:tcPr/>
                </a:tc>
                <a:tc hMerge="1">
                  <a:txBody>
                    <a:bodyPr/>
                    <a:lstStyle/>
                    <a:p>
                      <a:endParaRPr lang="hu-HU"/>
                    </a:p>
                  </a:txBody>
                  <a:tcPr/>
                </a:tc>
              </a:tr>
              <a:tr h="578884">
                <a:tc gridSpan="2" vMerge="1">
                  <a:txBody>
                    <a:bodyPr/>
                    <a:lstStyle/>
                    <a:p>
                      <a:pPr>
                        <a:spcAft>
                          <a:spcPts val="0"/>
                        </a:spcAft>
                      </a:pPr>
                      <a:endParaRPr lang="hu-HU" sz="1000" dirty="0">
                        <a:latin typeface="Times New Roman"/>
                        <a:ea typeface="Times New Roman"/>
                        <a:cs typeface="Times New Roman"/>
                      </a:endParaRPr>
                    </a:p>
                  </a:txBody>
                  <a:tcPr marL="68580" marR="68580" marT="0" marB="0"/>
                </a:tc>
                <a:tc hMerge="1" vMerge="1">
                  <a:txBody>
                    <a:bodyPr/>
                    <a:lstStyle/>
                    <a:p>
                      <a:pPr>
                        <a:spcAft>
                          <a:spcPts val="0"/>
                        </a:spcAft>
                      </a:pPr>
                      <a:endParaRPr lang="hu-HU" sz="1000" dirty="0">
                        <a:latin typeface="Times New Roman"/>
                        <a:ea typeface="Times New Roman"/>
                        <a:cs typeface="Times New Roman"/>
                      </a:endParaRPr>
                    </a:p>
                  </a:txBody>
                  <a:tcPr marL="68580" marR="68580" marT="0" marB="0"/>
                </a:tc>
                <a:tc>
                  <a:txBody>
                    <a:bodyPr/>
                    <a:lstStyle/>
                    <a:p>
                      <a:pPr algn="ctr">
                        <a:spcAft>
                          <a:spcPts val="0"/>
                        </a:spcAft>
                      </a:pPr>
                      <a:r>
                        <a:rPr lang="en-US" sz="1400" dirty="0"/>
                        <a:t/>
                      </a:r>
                      <a:br>
                        <a:rPr lang="en-US" sz="1400" dirty="0"/>
                      </a:br>
                      <a:r>
                        <a:rPr lang="en-US" sz="1400" dirty="0" err="1"/>
                        <a:t>Realtime</a:t>
                      </a:r>
                      <a:endParaRPr lang="hu-HU" sz="1000" dirty="0">
                        <a:latin typeface="Times New Roman"/>
                        <a:ea typeface="Times New Roman"/>
                        <a:cs typeface="Times New Roman"/>
                      </a:endParaRPr>
                    </a:p>
                  </a:txBody>
                  <a:tcPr marL="68580" marR="68580" marT="0" marB="0"/>
                </a:tc>
                <a:tc>
                  <a:txBody>
                    <a:bodyPr/>
                    <a:lstStyle/>
                    <a:p>
                      <a:pPr algn="ctr">
                        <a:spcAft>
                          <a:spcPts val="0"/>
                        </a:spcAft>
                      </a:pPr>
                      <a:r>
                        <a:rPr lang="en-US" sz="1400"/>
                        <a:t/>
                      </a:r>
                      <a:br>
                        <a:rPr lang="en-US" sz="1400"/>
                      </a:br>
                      <a:r>
                        <a:rPr lang="en-US" sz="1400"/>
                        <a:t>High</a:t>
                      </a:r>
                      <a:endParaRPr lang="hu-HU" sz="1000">
                        <a:latin typeface="Times New Roman"/>
                        <a:ea typeface="Times New Roman"/>
                        <a:cs typeface="Times New Roman"/>
                      </a:endParaRPr>
                    </a:p>
                  </a:txBody>
                  <a:tcPr marL="68580" marR="68580" marT="0" marB="0"/>
                </a:tc>
                <a:tc>
                  <a:txBody>
                    <a:bodyPr/>
                    <a:lstStyle/>
                    <a:p>
                      <a:pPr algn="ctr">
                        <a:spcAft>
                          <a:spcPts val="0"/>
                        </a:spcAft>
                      </a:pPr>
                      <a:r>
                        <a:rPr lang="en-US" sz="1400"/>
                        <a:t>Above</a:t>
                      </a:r>
                      <a:br>
                        <a:rPr lang="en-US" sz="1400"/>
                      </a:br>
                      <a:r>
                        <a:rPr lang="en-US" sz="1400"/>
                        <a:t>Normal</a:t>
                      </a:r>
                      <a:endParaRPr lang="hu-HU" sz="1000">
                        <a:latin typeface="Times New Roman"/>
                        <a:ea typeface="Times New Roman"/>
                        <a:cs typeface="Times New Roman"/>
                      </a:endParaRPr>
                    </a:p>
                  </a:txBody>
                  <a:tcPr marL="68580" marR="68580" marT="0" marB="0"/>
                </a:tc>
                <a:tc>
                  <a:txBody>
                    <a:bodyPr/>
                    <a:lstStyle/>
                    <a:p>
                      <a:pPr algn="ctr">
                        <a:spcAft>
                          <a:spcPts val="0"/>
                        </a:spcAft>
                      </a:pPr>
                      <a:r>
                        <a:rPr lang="en-US" sz="1400"/>
                        <a:t/>
                      </a:r>
                      <a:br>
                        <a:rPr lang="en-US" sz="1400"/>
                      </a:br>
                      <a:r>
                        <a:rPr lang="en-US" sz="1400"/>
                        <a:t>Normal</a:t>
                      </a:r>
                      <a:endParaRPr lang="hu-HU" sz="1000">
                        <a:latin typeface="Times New Roman"/>
                        <a:ea typeface="Times New Roman"/>
                        <a:cs typeface="Times New Roman"/>
                      </a:endParaRPr>
                    </a:p>
                  </a:txBody>
                  <a:tcPr marL="68580" marR="68580" marT="0" marB="0"/>
                </a:tc>
                <a:tc>
                  <a:txBody>
                    <a:bodyPr/>
                    <a:lstStyle/>
                    <a:p>
                      <a:pPr algn="ctr">
                        <a:spcAft>
                          <a:spcPts val="0"/>
                        </a:spcAft>
                      </a:pPr>
                      <a:r>
                        <a:rPr lang="en-US" sz="1400"/>
                        <a:t>Below</a:t>
                      </a:r>
                      <a:br>
                        <a:rPr lang="en-US" sz="1400"/>
                      </a:br>
                      <a:r>
                        <a:rPr lang="en-US" sz="1400"/>
                        <a:t>Normal</a:t>
                      </a:r>
                      <a:endParaRPr lang="hu-HU" sz="1000">
                        <a:latin typeface="Times New Roman"/>
                        <a:ea typeface="Times New Roman"/>
                        <a:cs typeface="Times New Roman"/>
                      </a:endParaRPr>
                    </a:p>
                  </a:txBody>
                  <a:tcPr marL="68580" marR="68580" marT="0" marB="0"/>
                </a:tc>
                <a:tc>
                  <a:txBody>
                    <a:bodyPr/>
                    <a:lstStyle/>
                    <a:p>
                      <a:pPr algn="ctr">
                        <a:spcAft>
                          <a:spcPts val="0"/>
                        </a:spcAft>
                      </a:pPr>
                      <a:r>
                        <a:rPr lang="en-US" sz="1400"/>
                        <a:t/>
                      </a:r>
                      <a:br>
                        <a:rPr lang="en-US" sz="1400"/>
                      </a:br>
                      <a:r>
                        <a:rPr lang="en-US" sz="1400"/>
                        <a:t>Idle</a:t>
                      </a:r>
                      <a:endParaRPr lang="hu-HU" sz="1000">
                        <a:latin typeface="Times New Roman"/>
                        <a:ea typeface="Times New Roman"/>
                        <a:cs typeface="Times New Roman"/>
                      </a:endParaRPr>
                    </a:p>
                  </a:txBody>
                  <a:tcPr marL="68580" marR="68580" marT="0" marB="0"/>
                </a:tc>
              </a:tr>
              <a:tr h="372139">
                <a:tc rowSpan="7">
                  <a:txBody>
                    <a:bodyPr/>
                    <a:lstStyle/>
                    <a:p>
                      <a:pPr algn="ctr">
                        <a:spcAft>
                          <a:spcPts val="0"/>
                        </a:spcAft>
                      </a:pPr>
                      <a:r>
                        <a:rPr lang="hu-HU" sz="1600" dirty="0" smtClean="0"/>
                        <a:t>W</a:t>
                      </a:r>
                      <a:r>
                        <a:rPr lang="en-US" sz="1600" dirty="0" smtClean="0"/>
                        <a:t>in32</a:t>
                      </a:r>
                      <a:r>
                        <a:rPr lang="hu-HU" sz="1000" baseline="0" dirty="0" smtClean="0"/>
                        <a:t> </a:t>
                      </a:r>
                      <a:br>
                        <a:rPr lang="hu-HU" sz="1000" baseline="0" dirty="0" smtClean="0"/>
                      </a:br>
                      <a:r>
                        <a:rPr lang="en-US" sz="1600" dirty="0" smtClean="0"/>
                        <a:t>thread priorities </a:t>
                      </a:r>
                      <a:endParaRPr lang="hu-HU" sz="1000" dirty="0">
                        <a:latin typeface="Times New Roman"/>
                        <a:ea typeface="Times New Roman"/>
                        <a:cs typeface="Times New Roman"/>
                      </a:endParaRPr>
                    </a:p>
                  </a:txBody>
                  <a:tcPr marL="0" marR="0" marT="0" marB="0" anchor="ctr"/>
                </a:tc>
                <a:tc>
                  <a:txBody>
                    <a:bodyPr/>
                    <a:lstStyle/>
                    <a:p>
                      <a:pPr algn="r">
                        <a:spcBef>
                          <a:spcPts val="600"/>
                        </a:spcBef>
                        <a:spcAft>
                          <a:spcPts val="0"/>
                        </a:spcAft>
                      </a:pPr>
                      <a:r>
                        <a:rPr lang="en-US" sz="1400" dirty="0"/>
                        <a:t>Time-critical</a:t>
                      </a:r>
                      <a:endParaRPr lang="hu-HU" sz="1000" dirty="0">
                        <a:latin typeface="Times New Roman"/>
                        <a:ea typeface="Times New Roman"/>
                        <a:cs typeface="Times New Roman"/>
                      </a:endParaRPr>
                    </a:p>
                  </a:txBody>
                  <a:tcPr marL="68580" marR="68580" marT="0" marB="0" anchor="ctr"/>
                </a:tc>
                <a:tc>
                  <a:txBody>
                    <a:bodyPr/>
                    <a:lstStyle/>
                    <a:p>
                      <a:pPr algn="ctr">
                        <a:spcAft>
                          <a:spcPts val="0"/>
                        </a:spcAft>
                      </a:pPr>
                      <a:r>
                        <a:rPr lang="en-US" sz="1800"/>
                        <a:t>31</a:t>
                      </a:r>
                      <a:endParaRPr lang="hu-HU" sz="1000">
                        <a:latin typeface="Times New Roman"/>
                        <a:ea typeface="Times New Roman"/>
                        <a:cs typeface="Times New Roman"/>
                      </a:endParaRPr>
                    </a:p>
                  </a:txBody>
                  <a:tcPr marL="68580" marR="68580" marT="0" marB="0"/>
                </a:tc>
                <a:tc>
                  <a:txBody>
                    <a:bodyPr/>
                    <a:lstStyle/>
                    <a:p>
                      <a:pPr algn="ctr">
                        <a:spcAft>
                          <a:spcPts val="0"/>
                        </a:spcAft>
                      </a:pPr>
                      <a:r>
                        <a:rPr lang="en-US" sz="1800"/>
                        <a:t>15</a:t>
                      </a:r>
                      <a:endParaRPr lang="hu-HU" sz="1000">
                        <a:latin typeface="Times New Roman"/>
                        <a:ea typeface="Times New Roman"/>
                        <a:cs typeface="Times New Roman"/>
                      </a:endParaRPr>
                    </a:p>
                  </a:txBody>
                  <a:tcPr marL="68580" marR="68580" marT="0" marB="0"/>
                </a:tc>
                <a:tc>
                  <a:txBody>
                    <a:bodyPr/>
                    <a:lstStyle/>
                    <a:p>
                      <a:pPr algn="ctr">
                        <a:spcAft>
                          <a:spcPts val="0"/>
                        </a:spcAft>
                      </a:pPr>
                      <a:r>
                        <a:rPr lang="en-US" sz="1800"/>
                        <a:t>15</a:t>
                      </a:r>
                      <a:endParaRPr lang="hu-HU" sz="1000">
                        <a:latin typeface="Times New Roman"/>
                        <a:ea typeface="Times New Roman"/>
                        <a:cs typeface="Times New Roman"/>
                      </a:endParaRPr>
                    </a:p>
                  </a:txBody>
                  <a:tcPr marL="68580" marR="68580" marT="0" marB="0"/>
                </a:tc>
                <a:tc>
                  <a:txBody>
                    <a:bodyPr/>
                    <a:lstStyle/>
                    <a:p>
                      <a:pPr algn="ctr">
                        <a:spcAft>
                          <a:spcPts val="0"/>
                        </a:spcAft>
                      </a:pPr>
                      <a:r>
                        <a:rPr lang="en-US" sz="1800"/>
                        <a:t>15</a:t>
                      </a:r>
                      <a:endParaRPr lang="hu-HU" sz="1000">
                        <a:latin typeface="Times New Roman"/>
                        <a:ea typeface="Times New Roman"/>
                        <a:cs typeface="Times New Roman"/>
                      </a:endParaRPr>
                    </a:p>
                  </a:txBody>
                  <a:tcPr marL="68580" marR="68580" marT="0" marB="0"/>
                </a:tc>
                <a:tc>
                  <a:txBody>
                    <a:bodyPr/>
                    <a:lstStyle/>
                    <a:p>
                      <a:pPr algn="ctr">
                        <a:spcAft>
                          <a:spcPts val="0"/>
                        </a:spcAft>
                      </a:pPr>
                      <a:r>
                        <a:rPr lang="en-US" sz="1800"/>
                        <a:t>15</a:t>
                      </a:r>
                      <a:endParaRPr lang="hu-HU" sz="1000">
                        <a:latin typeface="Times New Roman"/>
                        <a:ea typeface="Times New Roman"/>
                        <a:cs typeface="Times New Roman"/>
                      </a:endParaRPr>
                    </a:p>
                  </a:txBody>
                  <a:tcPr marL="68580" marR="68580" marT="0" marB="0"/>
                </a:tc>
                <a:tc>
                  <a:txBody>
                    <a:bodyPr/>
                    <a:lstStyle/>
                    <a:p>
                      <a:pPr algn="ctr">
                        <a:spcAft>
                          <a:spcPts val="0"/>
                        </a:spcAft>
                      </a:pPr>
                      <a:r>
                        <a:rPr lang="en-US" sz="1800"/>
                        <a:t>15</a:t>
                      </a:r>
                      <a:endParaRPr lang="hu-HU" sz="1000">
                        <a:latin typeface="Times New Roman"/>
                        <a:ea typeface="Times New Roman"/>
                        <a:cs typeface="Times New Roman"/>
                      </a:endParaRPr>
                    </a:p>
                  </a:txBody>
                  <a:tcPr marL="68580" marR="68580" marT="0" marB="0"/>
                </a:tc>
              </a:tr>
              <a:tr h="372139">
                <a:tc vMerge="1">
                  <a:txBody>
                    <a:bodyPr/>
                    <a:lstStyle/>
                    <a:p>
                      <a:pPr>
                        <a:spcAft>
                          <a:spcPts val="0"/>
                        </a:spcAft>
                      </a:pPr>
                      <a:endParaRPr lang="hu-HU" sz="1000" dirty="0">
                        <a:latin typeface="Times New Roman"/>
                        <a:ea typeface="Times New Roman"/>
                        <a:cs typeface="Times New Roman"/>
                      </a:endParaRPr>
                    </a:p>
                  </a:txBody>
                  <a:tcPr marL="0" marR="0" marT="0" marB="0" anchor="ctr"/>
                </a:tc>
                <a:tc>
                  <a:txBody>
                    <a:bodyPr/>
                    <a:lstStyle/>
                    <a:p>
                      <a:pPr algn="r">
                        <a:spcBef>
                          <a:spcPts val="600"/>
                        </a:spcBef>
                        <a:spcAft>
                          <a:spcPts val="0"/>
                        </a:spcAft>
                      </a:pPr>
                      <a:r>
                        <a:rPr lang="en-US" sz="1400" dirty="0"/>
                        <a:t>Highest</a:t>
                      </a:r>
                      <a:endParaRPr lang="hu-HU" sz="1000" dirty="0">
                        <a:latin typeface="Times New Roman"/>
                        <a:ea typeface="Times New Roman"/>
                        <a:cs typeface="Times New Roman"/>
                      </a:endParaRPr>
                    </a:p>
                  </a:txBody>
                  <a:tcPr marL="68580" marR="68580" marT="0" marB="0" anchor="ctr"/>
                </a:tc>
                <a:tc>
                  <a:txBody>
                    <a:bodyPr/>
                    <a:lstStyle/>
                    <a:p>
                      <a:pPr algn="ctr">
                        <a:spcAft>
                          <a:spcPts val="0"/>
                        </a:spcAft>
                      </a:pPr>
                      <a:r>
                        <a:rPr lang="en-US" sz="1800"/>
                        <a:t>26</a:t>
                      </a:r>
                      <a:endParaRPr lang="hu-HU" sz="1000">
                        <a:latin typeface="Times New Roman"/>
                        <a:ea typeface="Times New Roman"/>
                        <a:cs typeface="Times New Roman"/>
                      </a:endParaRPr>
                    </a:p>
                  </a:txBody>
                  <a:tcPr marL="68580" marR="68580" marT="0" marB="0"/>
                </a:tc>
                <a:tc>
                  <a:txBody>
                    <a:bodyPr/>
                    <a:lstStyle/>
                    <a:p>
                      <a:pPr algn="ctr">
                        <a:spcAft>
                          <a:spcPts val="0"/>
                        </a:spcAft>
                      </a:pPr>
                      <a:r>
                        <a:rPr lang="en-US" sz="1800"/>
                        <a:t>15</a:t>
                      </a:r>
                      <a:endParaRPr lang="hu-HU" sz="1000">
                        <a:latin typeface="Times New Roman"/>
                        <a:ea typeface="Times New Roman"/>
                        <a:cs typeface="Times New Roman"/>
                      </a:endParaRPr>
                    </a:p>
                  </a:txBody>
                  <a:tcPr marL="68580" marR="68580" marT="0" marB="0"/>
                </a:tc>
                <a:tc>
                  <a:txBody>
                    <a:bodyPr/>
                    <a:lstStyle/>
                    <a:p>
                      <a:pPr algn="ctr">
                        <a:spcAft>
                          <a:spcPts val="0"/>
                        </a:spcAft>
                      </a:pPr>
                      <a:r>
                        <a:rPr lang="en-US" sz="1800"/>
                        <a:t>12</a:t>
                      </a:r>
                      <a:endParaRPr lang="hu-HU" sz="1000">
                        <a:latin typeface="Times New Roman"/>
                        <a:ea typeface="Times New Roman"/>
                        <a:cs typeface="Times New Roman"/>
                      </a:endParaRPr>
                    </a:p>
                  </a:txBody>
                  <a:tcPr marL="68580" marR="68580" marT="0" marB="0"/>
                </a:tc>
                <a:tc>
                  <a:txBody>
                    <a:bodyPr/>
                    <a:lstStyle/>
                    <a:p>
                      <a:pPr algn="ctr">
                        <a:spcAft>
                          <a:spcPts val="0"/>
                        </a:spcAft>
                      </a:pPr>
                      <a:r>
                        <a:rPr lang="en-US" sz="1800"/>
                        <a:t>10</a:t>
                      </a:r>
                      <a:endParaRPr lang="hu-HU" sz="1000">
                        <a:latin typeface="Times New Roman"/>
                        <a:ea typeface="Times New Roman"/>
                        <a:cs typeface="Times New Roman"/>
                      </a:endParaRPr>
                    </a:p>
                  </a:txBody>
                  <a:tcPr marL="68580" marR="68580" marT="0" marB="0"/>
                </a:tc>
                <a:tc>
                  <a:txBody>
                    <a:bodyPr/>
                    <a:lstStyle/>
                    <a:p>
                      <a:pPr algn="ctr">
                        <a:spcAft>
                          <a:spcPts val="0"/>
                        </a:spcAft>
                      </a:pPr>
                      <a:r>
                        <a:rPr lang="en-US" sz="1800"/>
                        <a:t>8</a:t>
                      </a:r>
                      <a:endParaRPr lang="hu-HU" sz="1000">
                        <a:latin typeface="Times New Roman"/>
                        <a:ea typeface="Times New Roman"/>
                        <a:cs typeface="Times New Roman"/>
                      </a:endParaRPr>
                    </a:p>
                  </a:txBody>
                  <a:tcPr marL="68580" marR="68580" marT="0" marB="0"/>
                </a:tc>
                <a:tc>
                  <a:txBody>
                    <a:bodyPr/>
                    <a:lstStyle/>
                    <a:p>
                      <a:pPr algn="ctr">
                        <a:spcAft>
                          <a:spcPts val="0"/>
                        </a:spcAft>
                      </a:pPr>
                      <a:r>
                        <a:rPr lang="en-US" sz="1800"/>
                        <a:t>6</a:t>
                      </a:r>
                      <a:endParaRPr lang="hu-HU" sz="1000">
                        <a:latin typeface="Times New Roman"/>
                        <a:ea typeface="Times New Roman"/>
                        <a:cs typeface="Times New Roman"/>
                      </a:endParaRPr>
                    </a:p>
                  </a:txBody>
                  <a:tcPr marL="68580" marR="68580" marT="0" marB="0"/>
                </a:tc>
              </a:tr>
              <a:tr h="372139">
                <a:tc vMerge="1">
                  <a:txBody>
                    <a:bodyPr/>
                    <a:lstStyle/>
                    <a:p>
                      <a:pPr>
                        <a:spcAft>
                          <a:spcPts val="0"/>
                        </a:spcAft>
                      </a:pPr>
                      <a:endParaRPr lang="hu-HU" sz="1000" dirty="0">
                        <a:latin typeface="Times New Roman"/>
                        <a:ea typeface="Times New Roman"/>
                        <a:cs typeface="Times New Roman"/>
                      </a:endParaRPr>
                    </a:p>
                  </a:txBody>
                  <a:tcPr marL="0" marR="0" marT="0" marB="0" anchor="ctr"/>
                </a:tc>
                <a:tc>
                  <a:txBody>
                    <a:bodyPr/>
                    <a:lstStyle/>
                    <a:p>
                      <a:pPr algn="r">
                        <a:spcBef>
                          <a:spcPts val="600"/>
                        </a:spcBef>
                        <a:spcAft>
                          <a:spcPts val="0"/>
                        </a:spcAft>
                      </a:pPr>
                      <a:r>
                        <a:rPr lang="en-US" sz="1400" dirty="0"/>
                        <a:t>Above-normal</a:t>
                      </a:r>
                      <a:endParaRPr lang="hu-HU" sz="1000" dirty="0">
                        <a:latin typeface="Times New Roman"/>
                        <a:ea typeface="Times New Roman"/>
                        <a:cs typeface="Times New Roman"/>
                      </a:endParaRPr>
                    </a:p>
                  </a:txBody>
                  <a:tcPr marL="68580" marR="68580" marT="0" marB="0" anchor="ctr"/>
                </a:tc>
                <a:tc>
                  <a:txBody>
                    <a:bodyPr/>
                    <a:lstStyle/>
                    <a:p>
                      <a:pPr algn="ctr">
                        <a:spcAft>
                          <a:spcPts val="0"/>
                        </a:spcAft>
                      </a:pPr>
                      <a:r>
                        <a:rPr lang="en-US" sz="1800"/>
                        <a:t>25</a:t>
                      </a:r>
                      <a:endParaRPr lang="hu-HU" sz="1000">
                        <a:latin typeface="Times New Roman"/>
                        <a:ea typeface="Times New Roman"/>
                        <a:cs typeface="Times New Roman"/>
                      </a:endParaRPr>
                    </a:p>
                  </a:txBody>
                  <a:tcPr marL="68580" marR="68580" marT="0" marB="0"/>
                </a:tc>
                <a:tc>
                  <a:txBody>
                    <a:bodyPr/>
                    <a:lstStyle/>
                    <a:p>
                      <a:pPr algn="ctr">
                        <a:spcAft>
                          <a:spcPts val="0"/>
                        </a:spcAft>
                      </a:pPr>
                      <a:r>
                        <a:rPr lang="en-US" sz="1800"/>
                        <a:t>14</a:t>
                      </a:r>
                      <a:endParaRPr lang="hu-HU" sz="1000">
                        <a:latin typeface="Times New Roman"/>
                        <a:ea typeface="Times New Roman"/>
                        <a:cs typeface="Times New Roman"/>
                      </a:endParaRPr>
                    </a:p>
                  </a:txBody>
                  <a:tcPr marL="68580" marR="68580" marT="0" marB="0"/>
                </a:tc>
                <a:tc>
                  <a:txBody>
                    <a:bodyPr/>
                    <a:lstStyle/>
                    <a:p>
                      <a:pPr algn="ctr">
                        <a:spcAft>
                          <a:spcPts val="0"/>
                        </a:spcAft>
                      </a:pPr>
                      <a:r>
                        <a:rPr lang="en-US" sz="1800"/>
                        <a:t>11</a:t>
                      </a:r>
                      <a:endParaRPr lang="hu-HU" sz="1000">
                        <a:latin typeface="Times New Roman"/>
                        <a:ea typeface="Times New Roman"/>
                        <a:cs typeface="Times New Roman"/>
                      </a:endParaRPr>
                    </a:p>
                  </a:txBody>
                  <a:tcPr marL="68580" marR="68580" marT="0" marB="0"/>
                </a:tc>
                <a:tc>
                  <a:txBody>
                    <a:bodyPr/>
                    <a:lstStyle/>
                    <a:p>
                      <a:pPr algn="ctr">
                        <a:spcAft>
                          <a:spcPts val="0"/>
                        </a:spcAft>
                      </a:pPr>
                      <a:r>
                        <a:rPr lang="en-US" sz="1800"/>
                        <a:t>9</a:t>
                      </a:r>
                      <a:endParaRPr lang="hu-HU" sz="1000">
                        <a:latin typeface="Times New Roman"/>
                        <a:ea typeface="Times New Roman"/>
                        <a:cs typeface="Times New Roman"/>
                      </a:endParaRPr>
                    </a:p>
                  </a:txBody>
                  <a:tcPr marL="68580" marR="68580" marT="0" marB="0"/>
                </a:tc>
                <a:tc>
                  <a:txBody>
                    <a:bodyPr/>
                    <a:lstStyle/>
                    <a:p>
                      <a:pPr algn="ctr">
                        <a:spcAft>
                          <a:spcPts val="0"/>
                        </a:spcAft>
                      </a:pPr>
                      <a:r>
                        <a:rPr lang="en-US" sz="1800"/>
                        <a:t>7</a:t>
                      </a:r>
                      <a:endParaRPr lang="hu-HU" sz="1000">
                        <a:latin typeface="Times New Roman"/>
                        <a:ea typeface="Times New Roman"/>
                        <a:cs typeface="Times New Roman"/>
                      </a:endParaRPr>
                    </a:p>
                  </a:txBody>
                  <a:tcPr marL="68580" marR="68580" marT="0" marB="0"/>
                </a:tc>
                <a:tc>
                  <a:txBody>
                    <a:bodyPr/>
                    <a:lstStyle/>
                    <a:p>
                      <a:pPr algn="ctr">
                        <a:spcAft>
                          <a:spcPts val="0"/>
                        </a:spcAft>
                      </a:pPr>
                      <a:r>
                        <a:rPr lang="en-US" sz="1800"/>
                        <a:t>5</a:t>
                      </a:r>
                      <a:endParaRPr lang="hu-HU" sz="1000">
                        <a:latin typeface="Times New Roman"/>
                        <a:ea typeface="Times New Roman"/>
                        <a:cs typeface="Times New Roman"/>
                      </a:endParaRPr>
                    </a:p>
                  </a:txBody>
                  <a:tcPr marL="68580" marR="68580" marT="0" marB="0"/>
                </a:tc>
              </a:tr>
              <a:tr h="372139">
                <a:tc vMerge="1">
                  <a:txBody>
                    <a:bodyPr/>
                    <a:lstStyle/>
                    <a:p>
                      <a:pPr>
                        <a:spcAft>
                          <a:spcPts val="0"/>
                        </a:spcAft>
                      </a:pPr>
                      <a:endParaRPr lang="hu-HU" sz="1000" dirty="0">
                        <a:latin typeface="Times New Roman"/>
                        <a:ea typeface="Times New Roman"/>
                        <a:cs typeface="Times New Roman"/>
                      </a:endParaRPr>
                    </a:p>
                  </a:txBody>
                  <a:tcPr marL="0" marR="0" marT="0" marB="0" anchor="ctr"/>
                </a:tc>
                <a:tc>
                  <a:txBody>
                    <a:bodyPr/>
                    <a:lstStyle/>
                    <a:p>
                      <a:pPr algn="r">
                        <a:spcBef>
                          <a:spcPts val="600"/>
                        </a:spcBef>
                        <a:spcAft>
                          <a:spcPts val="0"/>
                        </a:spcAft>
                      </a:pPr>
                      <a:r>
                        <a:rPr lang="en-US" sz="1400" dirty="0"/>
                        <a:t>Normal</a:t>
                      </a:r>
                      <a:endParaRPr lang="hu-HU" sz="1000" dirty="0">
                        <a:latin typeface="Times New Roman"/>
                        <a:ea typeface="Times New Roman"/>
                        <a:cs typeface="Times New Roman"/>
                      </a:endParaRPr>
                    </a:p>
                  </a:txBody>
                  <a:tcPr marL="68580" marR="68580" marT="0" marB="0" anchor="ctr"/>
                </a:tc>
                <a:tc>
                  <a:txBody>
                    <a:bodyPr/>
                    <a:lstStyle/>
                    <a:p>
                      <a:pPr algn="ctr">
                        <a:spcAft>
                          <a:spcPts val="0"/>
                        </a:spcAft>
                      </a:pPr>
                      <a:r>
                        <a:rPr lang="en-US" sz="1800"/>
                        <a:t>24</a:t>
                      </a:r>
                      <a:endParaRPr lang="hu-HU" sz="1000">
                        <a:latin typeface="Times New Roman"/>
                        <a:ea typeface="Times New Roman"/>
                        <a:cs typeface="Times New Roman"/>
                      </a:endParaRPr>
                    </a:p>
                  </a:txBody>
                  <a:tcPr marL="68580" marR="68580" marT="0" marB="0"/>
                </a:tc>
                <a:tc>
                  <a:txBody>
                    <a:bodyPr/>
                    <a:lstStyle/>
                    <a:p>
                      <a:pPr algn="ctr">
                        <a:spcAft>
                          <a:spcPts val="0"/>
                        </a:spcAft>
                      </a:pPr>
                      <a:r>
                        <a:rPr lang="en-US" sz="1800"/>
                        <a:t>13</a:t>
                      </a:r>
                      <a:endParaRPr lang="hu-HU" sz="1000">
                        <a:latin typeface="Times New Roman"/>
                        <a:ea typeface="Times New Roman"/>
                        <a:cs typeface="Times New Roman"/>
                      </a:endParaRPr>
                    </a:p>
                  </a:txBody>
                  <a:tcPr marL="68580" marR="68580" marT="0" marB="0"/>
                </a:tc>
                <a:tc>
                  <a:txBody>
                    <a:bodyPr/>
                    <a:lstStyle/>
                    <a:p>
                      <a:pPr algn="ctr">
                        <a:spcAft>
                          <a:spcPts val="0"/>
                        </a:spcAft>
                      </a:pPr>
                      <a:r>
                        <a:rPr lang="en-US" sz="1800"/>
                        <a:t>10</a:t>
                      </a:r>
                      <a:endParaRPr lang="hu-HU" sz="1000">
                        <a:latin typeface="Times New Roman"/>
                        <a:ea typeface="Times New Roman"/>
                        <a:cs typeface="Times New Roman"/>
                      </a:endParaRPr>
                    </a:p>
                  </a:txBody>
                  <a:tcPr marL="68580" marR="68580" marT="0" marB="0"/>
                </a:tc>
                <a:tc>
                  <a:txBody>
                    <a:bodyPr/>
                    <a:lstStyle/>
                    <a:p>
                      <a:pPr algn="ctr">
                        <a:spcAft>
                          <a:spcPts val="0"/>
                        </a:spcAft>
                      </a:pPr>
                      <a:r>
                        <a:rPr lang="en-US" sz="1800"/>
                        <a:t>8</a:t>
                      </a:r>
                      <a:endParaRPr lang="hu-HU" sz="1000">
                        <a:latin typeface="Times New Roman"/>
                        <a:ea typeface="Times New Roman"/>
                        <a:cs typeface="Times New Roman"/>
                      </a:endParaRPr>
                    </a:p>
                  </a:txBody>
                  <a:tcPr marL="68580" marR="68580" marT="0" marB="0"/>
                </a:tc>
                <a:tc>
                  <a:txBody>
                    <a:bodyPr/>
                    <a:lstStyle/>
                    <a:p>
                      <a:pPr algn="ctr">
                        <a:spcAft>
                          <a:spcPts val="0"/>
                        </a:spcAft>
                      </a:pPr>
                      <a:r>
                        <a:rPr lang="en-US" sz="1800"/>
                        <a:t>6</a:t>
                      </a:r>
                      <a:endParaRPr lang="hu-HU" sz="1000">
                        <a:latin typeface="Times New Roman"/>
                        <a:ea typeface="Times New Roman"/>
                        <a:cs typeface="Times New Roman"/>
                      </a:endParaRPr>
                    </a:p>
                  </a:txBody>
                  <a:tcPr marL="68580" marR="68580" marT="0" marB="0"/>
                </a:tc>
                <a:tc>
                  <a:txBody>
                    <a:bodyPr/>
                    <a:lstStyle/>
                    <a:p>
                      <a:pPr algn="ctr">
                        <a:spcAft>
                          <a:spcPts val="0"/>
                        </a:spcAft>
                      </a:pPr>
                      <a:r>
                        <a:rPr lang="en-US" sz="1800"/>
                        <a:t>4</a:t>
                      </a:r>
                      <a:endParaRPr lang="hu-HU" sz="1000">
                        <a:latin typeface="Times New Roman"/>
                        <a:ea typeface="Times New Roman"/>
                        <a:cs typeface="Times New Roman"/>
                      </a:endParaRPr>
                    </a:p>
                  </a:txBody>
                  <a:tcPr marL="68580" marR="68580" marT="0" marB="0"/>
                </a:tc>
              </a:tr>
              <a:tr h="372139">
                <a:tc vMerge="1">
                  <a:txBody>
                    <a:bodyPr/>
                    <a:lstStyle/>
                    <a:p>
                      <a:pPr>
                        <a:spcAft>
                          <a:spcPts val="0"/>
                        </a:spcAft>
                      </a:pPr>
                      <a:endParaRPr lang="hu-HU" sz="1000" dirty="0">
                        <a:latin typeface="Times New Roman"/>
                        <a:ea typeface="Times New Roman"/>
                        <a:cs typeface="Times New Roman"/>
                      </a:endParaRPr>
                    </a:p>
                  </a:txBody>
                  <a:tcPr marL="0" marR="0" marT="0" marB="0" anchor="ctr"/>
                </a:tc>
                <a:tc>
                  <a:txBody>
                    <a:bodyPr/>
                    <a:lstStyle/>
                    <a:p>
                      <a:pPr algn="r">
                        <a:spcBef>
                          <a:spcPts val="600"/>
                        </a:spcBef>
                        <a:spcAft>
                          <a:spcPts val="0"/>
                        </a:spcAft>
                      </a:pPr>
                      <a:r>
                        <a:rPr lang="en-US" sz="1400" dirty="0"/>
                        <a:t>Below-normal</a:t>
                      </a:r>
                      <a:endParaRPr lang="hu-HU" sz="1000" dirty="0">
                        <a:latin typeface="Times New Roman"/>
                        <a:ea typeface="Times New Roman"/>
                        <a:cs typeface="Times New Roman"/>
                      </a:endParaRPr>
                    </a:p>
                  </a:txBody>
                  <a:tcPr marL="68580" marR="68580" marT="0" marB="0" anchor="ctr"/>
                </a:tc>
                <a:tc>
                  <a:txBody>
                    <a:bodyPr/>
                    <a:lstStyle/>
                    <a:p>
                      <a:pPr algn="ctr">
                        <a:spcAft>
                          <a:spcPts val="0"/>
                        </a:spcAft>
                      </a:pPr>
                      <a:r>
                        <a:rPr lang="en-US" sz="1800"/>
                        <a:t>23</a:t>
                      </a:r>
                      <a:endParaRPr lang="hu-HU" sz="1000">
                        <a:latin typeface="Times New Roman"/>
                        <a:ea typeface="Times New Roman"/>
                        <a:cs typeface="Times New Roman"/>
                      </a:endParaRPr>
                    </a:p>
                  </a:txBody>
                  <a:tcPr marL="68580" marR="68580" marT="0" marB="0"/>
                </a:tc>
                <a:tc>
                  <a:txBody>
                    <a:bodyPr/>
                    <a:lstStyle/>
                    <a:p>
                      <a:pPr algn="ctr">
                        <a:spcAft>
                          <a:spcPts val="0"/>
                        </a:spcAft>
                      </a:pPr>
                      <a:r>
                        <a:rPr lang="en-US" sz="1800"/>
                        <a:t>12</a:t>
                      </a:r>
                      <a:endParaRPr lang="hu-HU" sz="1000">
                        <a:latin typeface="Times New Roman"/>
                        <a:ea typeface="Times New Roman"/>
                        <a:cs typeface="Times New Roman"/>
                      </a:endParaRPr>
                    </a:p>
                  </a:txBody>
                  <a:tcPr marL="68580" marR="68580" marT="0" marB="0"/>
                </a:tc>
                <a:tc>
                  <a:txBody>
                    <a:bodyPr/>
                    <a:lstStyle/>
                    <a:p>
                      <a:pPr algn="ctr">
                        <a:spcAft>
                          <a:spcPts val="0"/>
                        </a:spcAft>
                      </a:pPr>
                      <a:r>
                        <a:rPr lang="en-US" sz="1800"/>
                        <a:t>9</a:t>
                      </a:r>
                      <a:endParaRPr lang="hu-HU" sz="1000">
                        <a:latin typeface="Times New Roman"/>
                        <a:ea typeface="Times New Roman"/>
                        <a:cs typeface="Times New Roman"/>
                      </a:endParaRPr>
                    </a:p>
                  </a:txBody>
                  <a:tcPr marL="68580" marR="68580" marT="0" marB="0"/>
                </a:tc>
                <a:tc>
                  <a:txBody>
                    <a:bodyPr/>
                    <a:lstStyle/>
                    <a:p>
                      <a:pPr algn="ctr">
                        <a:spcAft>
                          <a:spcPts val="0"/>
                        </a:spcAft>
                      </a:pPr>
                      <a:r>
                        <a:rPr lang="en-US" sz="1800"/>
                        <a:t>7</a:t>
                      </a:r>
                      <a:endParaRPr lang="hu-HU" sz="1000">
                        <a:latin typeface="Times New Roman"/>
                        <a:ea typeface="Times New Roman"/>
                        <a:cs typeface="Times New Roman"/>
                      </a:endParaRPr>
                    </a:p>
                  </a:txBody>
                  <a:tcPr marL="68580" marR="68580" marT="0" marB="0"/>
                </a:tc>
                <a:tc>
                  <a:txBody>
                    <a:bodyPr/>
                    <a:lstStyle/>
                    <a:p>
                      <a:pPr algn="ctr">
                        <a:spcAft>
                          <a:spcPts val="0"/>
                        </a:spcAft>
                      </a:pPr>
                      <a:r>
                        <a:rPr lang="en-US" sz="1800"/>
                        <a:t>5</a:t>
                      </a:r>
                      <a:endParaRPr lang="hu-HU" sz="1000">
                        <a:latin typeface="Times New Roman"/>
                        <a:ea typeface="Times New Roman"/>
                        <a:cs typeface="Times New Roman"/>
                      </a:endParaRPr>
                    </a:p>
                  </a:txBody>
                  <a:tcPr marL="68580" marR="68580" marT="0" marB="0"/>
                </a:tc>
                <a:tc>
                  <a:txBody>
                    <a:bodyPr/>
                    <a:lstStyle/>
                    <a:p>
                      <a:pPr algn="ctr">
                        <a:spcAft>
                          <a:spcPts val="0"/>
                        </a:spcAft>
                      </a:pPr>
                      <a:r>
                        <a:rPr lang="en-US" sz="1800"/>
                        <a:t>3</a:t>
                      </a:r>
                      <a:endParaRPr lang="hu-HU" sz="1000">
                        <a:latin typeface="Times New Roman"/>
                        <a:ea typeface="Times New Roman"/>
                        <a:cs typeface="Times New Roman"/>
                      </a:endParaRPr>
                    </a:p>
                  </a:txBody>
                  <a:tcPr marL="68580" marR="68580" marT="0" marB="0"/>
                </a:tc>
              </a:tr>
              <a:tr h="372139">
                <a:tc vMerge="1">
                  <a:txBody>
                    <a:bodyPr/>
                    <a:lstStyle/>
                    <a:p>
                      <a:pPr>
                        <a:spcAft>
                          <a:spcPts val="0"/>
                        </a:spcAft>
                      </a:pPr>
                      <a:endParaRPr lang="hu-HU" sz="1000" dirty="0">
                        <a:latin typeface="Times New Roman"/>
                        <a:ea typeface="Times New Roman"/>
                        <a:cs typeface="Times New Roman"/>
                      </a:endParaRPr>
                    </a:p>
                  </a:txBody>
                  <a:tcPr marL="0" marR="0" marT="0" marB="0" anchor="ctr"/>
                </a:tc>
                <a:tc>
                  <a:txBody>
                    <a:bodyPr/>
                    <a:lstStyle/>
                    <a:p>
                      <a:pPr algn="r">
                        <a:spcBef>
                          <a:spcPts val="600"/>
                        </a:spcBef>
                        <a:spcAft>
                          <a:spcPts val="0"/>
                        </a:spcAft>
                      </a:pPr>
                      <a:r>
                        <a:rPr lang="en-US" sz="1400" dirty="0"/>
                        <a:t>Lowest</a:t>
                      </a:r>
                      <a:endParaRPr lang="hu-HU" sz="1000" dirty="0">
                        <a:latin typeface="Times New Roman"/>
                        <a:ea typeface="Times New Roman"/>
                        <a:cs typeface="Times New Roman"/>
                      </a:endParaRPr>
                    </a:p>
                  </a:txBody>
                  <a:tcPr marL="68580" marR="68580" marT="0" marB="0" anchor="ctr"/>
                </a:tc>
                <a:tc>
                  <a:txBody>
                    <a:bodyPr/>
                    <a:lstStyle/>
                    <a:p>
                      <a:pPr algn="ctr">
                        <a:spcAft>
                          <a:spcPts val="0"/>
                        </a:spcAft>
                      </a:pPr>
                      <a:r>
                        <a:rPr lang="en-US" sz="1800"/>
                        <a:t>22</a:t>
                      </a:r>
                      <a:endParaRPr lang="hu-HU" sz="1000">
                        <a:latin typeface="Times New Roman"/>
                        <a:ea typeface="Times New Roman"/>
                        <a:cs typeface="Times New Roman"/>
                      </a:endParaRPr>
                    </a:p>
                  </a:txBody>
                  <a:tcPr marL="68580" marR="68580" marT="0" marB="0"/>
                </a:tc>
                <a:tc>
                  <a:txBody>
                    <a:bodyPr/>
                    <a:lstStyle/>
                    <a:p>
                      <a:pPr algn="ctr">
                        <a:spcAft>
                          <a:spcPts val="0"/>
                        </a:spcAft>
                      </a:pPr>
                      <a:r>
                        <a:rPr lang="en-US" sz="1800"/>
                        <a:t>11</a:t>
                      </a:r>
                      <a:endParaRPr lang="hu-HU" sz="1000">
                        <a:latin typeface="Times New Roman"/>
                        <a:ea typeface="Times New Roman"/>
                        <a:cs typeface="Times New Roman"/>
                      </a:endParaRPr>
                    </a:p>
                  </a:txBody>
                  <a:tcPr marL="68580" marR="68580" marT="0" marB="0"/>
                </a:tc>
                <a:tc>
                  <a:txBody>
                    <a:bodyPr/>
                    <a:lstStyle/>
                    <a:p>
                      <a:pPr algn="ctr">
                        <a:spcAft>
                          <a:spcPts val="0"/>
                        </a:spcAft>
                      </a:pPr>
                      <a:r>
                        <a:rPr lang="en-US" sz="1800"/>
                        <a:t>8</a:t>
                      </a:r>
                      <a:endParaRPr lang="hu-HU" sz="1000">
                        <a:latin typeface="Times New Roman"/>
                        <a:ea typeface="Times New Roman"/>
                        <a:cs typeface="Times New Roman"/>
                      </a:endParaRPr>
                    </a:p>
                  </a:txBody>
                  <a:tcPr marL="68580" marR="68580" marT="0" marB="0"/>
                </a:tc>
                <a:tc>
                  <a:txBody>
                    <a:bodyPr/>
                    <a:lstStyle/>
                    <a:p>
                      <a:pPr algn="ctr">
                        <a:spcAft>
                          <a:spcPts val="0"/>
                        </a:spcAft>
                      </a:pPr>
                      <a:r>
                        <a:rPr lang="en-US" sz="1800"/>
                        <a:t>6</a:t>
                      </a:r>
                      <a:endParaRPr lang="hu-HU" sz="1000">
                        <a:latin typeface="Times New Roman"/>
                        <a:ea typeface="Times New Roman"/>
                        <a:cs typeface="Times New Roman"/>
                      </a:endParaRPr>
                    </a:p>
                  </a:txBody>
                  <a:tcPr marL="68580" marR="68580" marT="0" marB="0"/>
                </a:tc>
                <a:tc>
                  <a:txBody>
                    <a:bodyPr/>
                    <a:lstStyle/>
                    <a:p>
                      <a:pPr algn="ctr">
                        <a:spcAft>
                          <a:spcPts val="0"/>
                        </a:spcAft>
                      </a:pPr>
                      <a:r>
                        <a:rPr lang="en-US" sz="1800"/>
                        <a:t>4</a:t>
                      </a:r>
                      <a:endParaRPr lang="hu-HU" sz="1000">
                        <a:latin typeface="Times New Roman"/>
                        <a:ea typeface="Times New Roman"/>
                        <a:cs typeface="Times New Roman"/>
                      </a:endParaRPr>
                    </a:p>
                  </a:txBody>
                  <a:tcPr marL="68580" marR="68580" marT="0" marB="0"/>
                </a:tc>
                <a:tc>
                  <a:txBody>
                    <a:bodyPr/>
                    <a:lstStyle/>
                    <a:p>
                      <a:pPr algn="ctr">
                        <a:spcAft>
                          <a:spcPts val="0"/>
                        </a:spcAft>
                      </a:pPr>
                      <a:r>
                        <a:rPr lang="en-US" sz="1800"/>
                        <a:t>2</a:t>
                      </a:r>
                      <a:endParaRPr lang="hu-HU" sz="1000">
                        <a:latin typeface="Times New Roman"/>
                        <a:ea typeface="Times New Roman"/>
                        <a:cs typeface="Times New Roman"/>
                      </a:endParaRPr>
                    </a:p>
                  </a:txBody>
                  <a:tcPr marL="68580" marR="68580" marT="0" marB="0"/>
                </a:tc>
              </a:tr>
              <a:tr h="372139">
                <a:tc vMerge="1">
                  <a:txBody>
                    <a:bodyPr/>
                    <a:lstStyle/>
                    <a:p>
                      <a:pPr>
                        <a:spcAft>
                          <a:spcPts val="0"/>
                        </a:spcAft>
                      </a:pPr>
                      <a:endParaRPr lang="hu-HU" sz="1000" dirty="0">
                        <a:latin typeface="Times New Roman"/>
                        <a:ea typeface="Times New Roman"/>
                        <a:cs typeface="Times New Roman"/>
                      </a:endParaRPr>
                    </a:p>
                  </a:txBody>
                  <a:tcPr marL="0" marR="0" marT="0" marB="0" anchor="ctr"/>
                </a:tc>
                <a:tc>
                  <a:txBody>
                    <a:bodyPr/>
                    <a:lstStyle/>
                    <a:p>
                      <a:pPr algn="r">
                        <a:spcBef>
                          <a:spcPts val="600"/>
                        </a:spcBef>
                        <a:spcAft>
                          <a:spcPts val="0"/>
                        </a:spcAft>
                      </a:pPr>
                      <a:r>
                        <a:rPr lang="en-US" sz="1400" dirty="0"/>
                        <a:t>Idle</a:t>
                      </a:r>
                      <a:endParaRPr lang="hu-HU" sz="1000" dirty="0">
                        <a:latin typeface="Times New Roman"/>
                        <a:ea typeface="Times New Roman"/>
                        <a:cs typeface="Times New Roman"/>
                      </a:endParaRPr>
                    </a:p>
                  </a:txBody>
                  <a:tcPr marL="68580" marR="68580" marT="0" marB="0" anchor="ctr"/>
                </a:tc>
                <a:tc>
                  <a:txBody>
                    <a:bodyPr/>
                    <a:lstStyle/>
                    <a:p>
                      <a:pPr algn="ctr">
                        <a:spcAft>
                          <a:spcPts val="0"/>
                        </a:spcAft>
                      </a:pPr>
                      <a:r>
                        <a:rPr lang="en-US" sz="1800"/>
                        <a:t>16</a:t>
                      </a:r>
                      <a:endParaRPr lang="hu-HU" sz="1000">
                        <a:latin typeface="Times New Roman"/>
                        <a:ea typeface="Times New Roman"/>
                        <a:cs typeface="Times New Roman"/>
                      </a:endParaRPr>
                    </a:p>
                  </a:txBody>
                  <a:tcPr marL="68580" marR="68580" marT="0" marB="0"/>
                </a:tc>
                <a:tc>
                  <a:txBody>
                    <a:bodyPr/>
                    <a:lstStyle/>
                    <a:p>
                      <a:pPr algn="ctr">
                        <a:spcAft>
                          <a:spcPts val="0"/>
                        </a:spcAft>
                      </a:pPr>
                      <a:r>
                        <a:rPr lang="en-US" sz="1800"/>
                        <a:t>1</a:t>
                      </a:r>
                      <a:endParaRPr lang="hu-HU" sz="1000">
                        <a:latin typeface="Times New Roman"/>
                        <a:ea typeface="Times New Roman"/>
                        <a:cs typeface="Times New Roman"/>
                      </a:endParaRPr>
                    </a:p>
                  </a:txBody>
                  <a:tcPr marL="68580" marR="68580" marT="0" marB="0"/>
                </a:tc>
                <a:tc>
                  <a:txBody>
                    <a:bodyPr/>
                    <a:lstStyle/>
                    <a:p>
                      <a:pPr algn="ctr">
                        <a:spcAft>
                          <a:spcPts val="0"/>
                        </a:spcAft>
                      </a:pPr>
                      <a:r>
                        <a:rPr lang="en-US" sz="1800"/>
                        <a:t>1</a:t>
                      </a:r>
                      <a:endParaRPr lang="hu-HU" sz="1000">
                        <a:latin typeface="Times New Roman"/>
                        <a:ea typeface="Times New Roman"/>
                        <a:cs typeface="Times New Roman"/>
                      </a:endParaRPr>
                    </a:p>
                  </a:txBody>
                  <a:tcPr marL="68580" marR="68580" marT="0" marB="0"/>
                </a:tc>
                <a:tc>
                  <a:txBody>
                    <a:bodyPr/>
                    <a:lstStyle/>
                    <a:p>
                      <a:pPr algn="ctr">
                        <a:spcAft>
                          <a:spcPts val="0"/>
                        </a:spcAft>
                      </a:pPr>
                      <a:r>
                        <a:rPr lang="en-US" sz="1800"/>
                        <a:t>1</a:t>
                      </a:r>
                      <a:endParaRPr lang="hu-HU" sz="1000">
                        <a:latin typeface="Times New Roman"/>
                        <a:ea typeface="Times New Roman"/>
                        <a:cs typeface="Times New Roman"/>
                      </a:endParaRPr>
                    </a:p>
                  </a:txBody>
                  <a:tcPr marL="68580" marR="68580" marT="0" marB="0"/>
                </a:tc>
                <a:tc>
                  <a:txBody>
                    <a:bodyPr/>
                    <a:lstStyle/>
                    <a:p>
                      <a:pPr algn="ctr">
                        <a:spcAft>
                          <a:spcPts val="0"/>
                        </a:spcAft>
                      </a:pPr>
                      <a:r>
                        <a:rPr lang="en-US" sz="1800"/>
                        <a:t>1</a:t>
                      </a:r>
                      <a:endParaRPr lang="hu-HU" sz="1000">
                        <a:latin typeface="Times New Roman"/>
                        <a:ea typeface="Times New Roman"/>
                        <a:cs typeface="Times New Roman"/>
                      </a:endParaRPr>
                    </a:p>
                  </a:txBody>
                  <a:tcPr marL="68580" marR="68580" marT="0" marB="0"/>
                </a:tc>
                <a:tc>
                  <a:txBody>
                    <a:bodyPr/>
                    <a:lstStyle/>
                    <a:p>
                      <a:pPr algn="ctr">
                        <a:spcAft>
                          <a:spcPts val="0"/>
                        </a:spcAft>
                      </a:pPr>
                      <a:r>
                        <a:rPr lang="en-US" sz="1800" dirty="0"/>
                        <a:t>1</a:t>
                      </a:r>
                      <a:endParaRPr lang="hu-HU" sz="1000" dirty="0">
                        <a:latin typeface="Times New Roman"/>
                        <a:ea typeface="Times New Roman"/>
                        <a:cs typeface="Times New Roman"/>
                      </a:endParaRPr>
                    </a:p>
                  </a:txBody>
                  <a:tcPr marL="68580" marR="68580" marT="0" marB="0"/>
                </a:tc>
              </a:tr>
            </a:tbl>
          </a:graphicData>
        </a:graphic>
      </p:graphicFrame>
      <p:sp>
        <p:nvSpPr>
          <p:cNvPr id="5" name="Dia számának helye 4"/>
          <p:cNvSpPr>
            <a:spLocks noGrp="1"/>
          </p:cNvSpPr>
          <p:nvPr>
            <p:ph type="sldNum" sz="quarter" idx="5"/>
          </p:nvPr>
        </p:nvSpPr>
        <p:spPr/>
        <p:txBody>
          <a:bodyPr/>
          <a:lstStyle/>
          <a:p>
            <a:fld id="{3D86C690-4F62-4AFC-8745-06DC9BF07935}" type="slidenum">
              <a:rPr lang="hu-HU" smtClean="0"/>
              <a:pPr/>
              <a:t>8</a:t>
            </a:fld>
            <a:endParaRPr lang="hu-HU"/>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I/O </a:t>
            </a:r>
            <a:r>
              <a:rPr lang="en-US" dirty="0" smtClean="0"/>
              <a:t>priority</a:t>
            </a:r>
            <a:endParaRPr lang="hu-HU" dirty="0"/>
          </a:p>
        </p:txBody>
      </p:sp>
      <p:sp>
        <p:nvSpPr>
          <p:cNvPr id="3" name="Content Placeholder 2"/>
          <p:cNvSpPr>
            <a:spLocks noGrp="1"/>
          </p:cNvSpPr>
          <p:nvPr>
            <p:ph idx="1"/>
          </p:nvPr>
        </p:nvSpPr>
        <p:spPr/>
        <p:txBody>
          <a:bodyPr/>
          <a:lstStyle/>
          <a:p>
            <a:r>
              <a:rPr lang="en-US" dirty="0" smtClean="0"/>
              <a:t>Since Vista</a:t>
            </a:r>
            <a:endParaRPr lang="hu-HU" dirty="0" smtClean="0"/>
          </a:p>
          <a:p>
            <a:r>
              <a:rPr lang="hu-HU" dirty="0" smtClean="0"/>
              <a:t>5 </a:t>
            </a:r>
            <a:r>
              <a:rPr lang="en-US" dirty="0" smtClean="0"/>
              <a:t>different I/O priority for requests, e.g.</a:t>
            </a:r>
            <a:endParaRPr lang="hu-HU" dirty="0" smtClean="0"/>
          </a:p>
          <a:p>
            <a:pPr lvl="1"/>
            <a:r>
              <a:rPr lang="hu-HU" dirty="0" err="1" smtClean="0"/>
              <a:t>Critical</a:t>
            </a:r>
            <a:r>
              <a:rPr lang="hu-HU" dirty="0" smtClean="0"/>
              <a:t>: </a:t>
            </a:r>
            <a:r>
              <a:rPr lang="hu-HU" dirty="0" err="1" smtClean="0"/>
              <a:t>Dirty</a:t>
            </a:r>
            <a:r>
              <a:rPr lang="hu-HU" dirty="0" smtClean="0"/>
              <a:t> </a:t>
            </a:r>
            <a:r>
              <a:rPr lang="hu-HU" dirty="0" err="1" smtClean="0"/>
              <a:t>page</a:t>
            </a:r>
            <a:r>
              <a:rPr lang="hu-HU" dirty="0" smtClean="0"/>
              <a:t> </a:t>
            </a:r>
            <a:r>
              <a:rPr lang="hu-HU" dirty="0" err="1" smtClean="0"/>
              <a:t>writer</a:t>
            </a:r>
            <a:endParaRPr lang="hu-HU" dirty="0" smtClean="0"/>
          </a:p>
          <a:p>
            <a:pPr lvl="1"/>
            <a:r>
              <a:rPr lang="hu-HU" dirty="0" err="1" smtClean="0"/>
              <a:t>Low</a:t>
            </a:r>
            <a:r>
              <a:rPr lang="hu-HU" dirty="0" smtClean="0"/>
              <a:t>: </a:t>
            </a:r>
            <a:r>
              <a:rPr lang="hu-HU" dirty="0" err="1" smtClean="0"/>
              <a:t>Desktop</a:t>
            </a:r>
            <a:r>
              <a:rPr lang="hu-HU" dirty="0" smtClean="0"/>
              <a:t> </a:t>
            </a:r>
            <a:r>
              <a:rPr lang="hu-HU" dirty="0" err="1" smtClean="0"/>
              <a:t>search</a:t>
            </a:r>
            <a:r>
              <a:rPr lang="hu-HU" dirty="0" smtClean="0"/>
              <a:t> </a:t>
            </a:r>
            <a:r>
              <a:rPr lang="hu-HU" dirty="0" err="1" smtClean="0"/>
              <a:t>indexer</a:t>
            </a:r>
            <a:endParaRPr lang="hu-HU" dirty="0" smtClean="0"/>
          </a:p>
          <a:p>
            <a:r>
              <a:rPr lang="hu-HU" dirty="0" smtClean="0"/>
              <a:t>I/O </a:t>
            </a:r>
            <a:r>
              <a:rPr lang="en-US" dirty="0" smtClean="0"/>
              <a:t>bandwidth allocation</a:t>
            </a:r>
            <a:endParaRPr lang="hu-HU" dirty="0" smtClean="0"/>
          </a:p>
          <a:p>
            <a:endParaRPr lang="hu-HU" dirty="0"/>
          </a:p>
        </p:txBody>
      </p:sp>
      <p:pic>
        <p:nvPicPr>
          <p:cNvPr id="1026" name="Picture 2"/>
          <p:cNvPicPr>
            <a:picLocks noChangeAspect="1" noChangeArrowheads="1"/>
          </p:cNvPicPr>
          <p:nvPr/>
        </p:nvPicPr>
        <p:blipFill>
          <a:blip r:embed="rId3" cstate="print"/>
          <a:srcRect/>
          <a:stretch>
            <a:fillRect/>
          </a:stretch>
        </p:blipFill>
        <p:spPr bwMode="auto">
          <a:xfrm>
            <a:off x="71715" y="4071942"/>
            <a:ext cx="8955243" cy="1767168"/>
          </a:xfrm>
          <a:prstGeom prst="rect">
            <a:avLst/>
          </a:prstGeom>
          <a:noFill/>
          <a:ln w="9525">
            <a:noFill/>
            <a:miter lim="800000"/>
            <a:headEnd/>
            <a:tailEnd/>
          </a:ln>
          <a:effectLst/>
        </p:spPr>
      </p:pic>
      <p:sp>
        <p:nvSpPr>
          <p:cNvPr id="5" name="Dia számának helye 4"/>
          <p:cNvSpPr>
            <a:spLocks noGrp="1"/>
          </p:cNvSpPr>
          <p:nvPr>
            <p:ph type="sldNum" sz="quarter" idx="5"/>
          </p:nvPr>
        </p:nvSpPr>
        <p:spPr/>
        <p:txBody>
          <a:bodyPr/>
          <a:lstStyle/>
          <a:p>
            <a:fld id="{3D86C690-4F62-4AFC-8745-06DC9BF07935}" type="slidenum">
              <a:rPr lang="hu-HU" smtClean="0"/>
              <a:pPr/>
              <a:t>9</a:t>
            </a:fld>
            <a:endParaRPr lang="hu-HU"/>
          </a:p>
        </p:txBody>
      </p:sp>
      <p:sp>
        <p:nvSpPr>
          <p:cNvPr id="4" name="Rectangle 3"/>
          <p:cNvSpPr/>
          <p:nvPr/>
        </p:nvSpPr>
        <p:spPr>
          <a:xfrm>
            <a:off x="7812360" y="5229200"/>
            <a:ext cx="864096" cy="216024"/>
          </a:xfrm>
          <a:prstGeom prst="rect">
            <a:avLst/>
          </a:prstGeom>
          <a:noFill/>
          <a:ln>
            <a:solidFill>
              <a:srgbClr val="FF0000"/>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lang="hu-HU" sz="2400" dirty="0" smtClean="0">
              <a:solidFill>
                <a:schemeClr val="bg1"/>
              </a:solidFill>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bme_ftsrg_hun_micskei_v7">
  <a:themeElements>
    <a:clrScheme name="ftsrg-scheme">
      <a:dk1>
        <a:srgbClr val="000000"/>
      </a:dk1>
      <a:lt1>
        <a:srgbClr val="FFFFFF"/>
      </a:lt1>
      <a:dk2>
        <a:srgbClr val="621E0F"/>
      </a:dk2>
      <a:lt2>
        <a:srgbClr val="FFFFFF"/>
      </a:lt2>
      <a:accent1>
        <a:srgbClr val="F9DD2F"/>
      </a:accent1>
      <a:accent2>
        <a:srgbClr val="E67300"/>
      </a:accent2>
      <a:accent3>
        <a:srgbClr val="007D00"/>
      </a:accent3>
      <a:accent4>
        <a:srgbClr val="762536"/>
      </a:accent4>
      <a:accent5>
        <a:srgbClr val="2B56CF"/>
      </a:accent5>
      <a:accent6>
        <a:srgbClr val="929598"/>
      </a:accent6>
      <a:hlink>
        <a:srgbClr val="0038AE"/>
      </a:hlink>
      <a:folHlink>
        <a:srgbClr val="0038A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B83A55"/>
        </a:solidFill>
        <a:ln w="38100">
          <a:solidFill>
            <a:schemeClr val="tx1"/>
          </a:solidFill>
        </a:ln>
        <a:effectLst>
          <a:outerShdw blurRad="50800" dist="38100" dir="2700000" algn="tl" rotWithShape="0">
            <a:prstClr val="black">
              <a:alpha val="40000"/>
            </a:prstClr>
          </a:outerShdw>
        </a:effectLst>
      </a:spPr>
      <a:bodyPr rtlCol="0" anchor="ctr"/>
      <a:lstStyle>
        <a:defPPr algn="ctr">
          <a:defRPr sz="2400" dirty="0" smtClean="0">
            <a:solidFill>
              <a:schemeClr val="bg1"/>
            </a:solidFill>
          </a:defRPr>
        </a:defPPr>
      </a:lstStyle>
      <a:style>
        <a:lnRef idx="2">
          <a:schemeClr val="accent4">
            <a:shade val="50000"/>
          </a:schemeClr>
        </a:lnRef>
        <a:fillRef idx="1">
          <a:schemeClr val="accent4"/>
        </a:fillRef>
        <a:effectRef idx="0">
          <a:schemeClr val="accent4"/>
        </a:effectRef>
        <a:fontRef idx="minor">
          <a:schemeClr val="lt1"/>
        </a:fontRef>
      </a:style>
    </a:spDef>
  </a:objectDefaults>
  <a:extraClrSchemeLst>
    <a:extraClrScheme>
      <a:clrScheme name="ftsrg-scheme">
        <a:dk1>
          <a:srgbClr val="000000"/>
        </a:dk1>
        <a:lt1>
          <a:srgbClr val="FFFFFF"/>
        </a:lt1>
        <a:dk2>
          <a:srgbClr val="621E0F"/>
        </a:dk2>
        <a:lt2>
          <a:srgbClr val="FFFFFF"/>
        </a:lt2>
        <a:accent1>
          <a:srgbClr val="F9DD2F"/>
        </a:accent1>
        <a:accent2>
          <a:srgbClr val="E67300"/>
        </a:accent2>
        <a:accent3>
          <a:srgbClr val="007D00"/>
        </a:accent3>
        <a:accent4>
          <a:srgbClr val="762536"/>
        </a:accent4>
        <a:accent5>
          <a:srgbClr val="2B56CF"/>
        </a:accent5>
        <a:accent6>
          <a:srgbClr val="929598"/>
        </a:accent6>
        <a:hlink>
          <a:srgbClr val="0038AE"/>
        </a:hlink>
        <a:folHlink>
          <a:srgbClr val="0038AE"/>
        </a:folHlink>
      </a:clrScheme>
    </a:extraClrScheme>
    <a:extraClrScheme>
      <a:clrScheme name="ftsrg-scheme2">
        <a:dk1>
          <a:srgbClr val="000000"/>
        </a:dk1>
        <a:lt1>
          <a:srgbClr val="FFFFFF"/>
        </a:lt1>
        <a:dk2>
          <a:srgbClr val="0099FF"/>
        </a:dk2>
        <a:lt2>
          <a:srgbClr val="FFFF99"/>
        </a:lt2>
        <a:accent1>
          <a:srgbClr val="762536"/>
        </a:accent1>
        <a:accent2>
          <a:srgbClr val="81511D"/>
        </a:accent2>
        <a:accent3>
          <a:srgbClr val="48662C"/>
        </a:accent3>
        <a:accent4>
          <a:srgbClr val="134C59"/>
        </a:accent4>
        <a:accent5>
          <a:srgbClr val="5A2565"/>
        </a:accent5>
        <a:accent6>
          <a:srgbClr val="5A5A5A"/>
        </a:accent6>
        <a:hlink>
          <a:srgbClr val="002060"/>
        </a:hlink>
        <a:folHlink>
          <a:srgbClr val="002060"/>
        </a:folHlink>
      </a:clrScheme>
    </a:extraClrScheme>
    <a:extraClrScheme>
      <a:clrScheme name="SAF-color-scheme">
        <a:dk1>
          <a:srgbClr val="000000"/>
        </a:dk1>
        <a:lt1>
          <a:srgbClr val="FFFFFF"/>
        </a:lt1>
        <a:dk2>
          <a:srgbClr val="000000"/>
        </a:dk2>
        <a:lt2>
          <a:srgbClr val="FFFFFF"/>
        </a:lt2>
        <a:accent1>
          <a:srgbClr val="FF3300"/>
        </a:accent1>
        <a:accent2>
          <a:srgbClr val="00B686"/>
        </a:accent2>
        <a:accent3>
          <a:srgbClr val="FFCC00"/>
        </a:accent3>
        <a:accent4>
          <a:srgbClr val="000000"/>
        </a:accent4>
        <a:accent5>
          <a:srgbClr val="FFADAA"/>
        </a:accent5>
        <a:accent6>
          <a:srgbClr val="0098CE"/>
        </a:accent6>
        <a:hlink>
          <a:srgbClr val="0098CE"/>
        </a:hlink>
        <a:folHlink>
          <a:srgbClr val="FFCC00"/>
        </a:folHlink>
      </a:clrScheme>
    </a:extraClrScheme>
  </a:extraClrScheme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bme_ftsrg_hun_micskei_v7</Template>
  <TotalTime>1101</TotalTime>
  <Words>2152</Words>
  <Application>Microsoft Office PowerPoint</Application>
  <PresentationFormat>Diavetítés a képernyőre (4:3 oldalarány)</PresentationFormat>
  <Paragraphs>385</Paragraphs>
  <Slides>27</Slides>
  <Notes>23</Notes>
  <HiddenSlides>0</HiddenSlides>
  <MMClips>0</MMClips>
  <ScaleCrop>false</ScaleCrop>
  <HeadingPairs>
    <vt:vector size="6" baseType="variant">
      <vt:variant>
        <vt:lpstr>Használt betűtípusok</vt:lpstr>
      </vt:variant>
      <vt:variant>
        <vt:i4>6</vt:i4>
      </vt:variant>
      <vt:variant>
        <vt:lpstr>Téma</vt:lpstr>
      </vt:variant>
      <vt:variant>
        <vt:i4>1</vt:i4>
      </vt:variant>
      <vt:variant>
        <vt:lpstr>Diacímek</vt:lpstr>
      </vt:variant>
      <vt:variant>
        <vt:i4>27</vt:i4>
      </vt:variant>
    </vt:vector>
  </HeadingPairs>
  <TitlesOfParts>
    <vt:vector size="34" baseType="lpstr">
      <vt:lpstr>Arial</vt:lpstr>
      <vt:lpstr>Calibri</vt:lpstr>
      <vt:lpstr>Courier New</vt:lpstr>
      <vt:lpstr>Times New Roman</vt:lpstr>
      <vt:lpstr>Wingdings</vt:lpstr>
      <vt:lpstr>Wingdings 2</vt:lpstr>
      <vt:lpstr>bme_ftsrg_hun_micskei_v7</vt:lpstr>
      <vt:lpstr>Scheduling in Windows</vt:lpstr>
      <vt:lpstr>Copyright Notice</vt:lpstr>
      <vt:lpstr>Basic concepts</vt:lpstr>
      <vt:lpstr>Principles of Windows scheduling</vt:lpstr>
      <vt:lpstr>Scheduling</vt:lpstr>
      <vt:lpstr>Priority levels (kernel)</vt:lpstr>
      <vt:lpstr>Priority levels (Windows API, GUI)</vt:lpstr>
      <vt:lpstr>Windows API vs. kernel names </vt:lpstr>
      <vt:lpstr>I/O priority</vt:lpstr>
      <vt:lpstr>PowerPoint bemutató</vt:lpstr>
      <vt:lpstr>PowerPoint bemutató</vt:lpstr>
      <vt:lpstr>Dispatcher ready queues</vt:lpstr>
      <vt:lpstr>Quantum</vt:lpstr>
      <vt:lpstr>Length of the quantum</vt:lpstr>
      <vt:lpstr>PowerPoint bemutató</vt:lpstr>
      <vt:lpstr>Contents</vt:lpstr>
      <vt:lpstr>Windows 8: new application model</vt:lpstr>
      <vt:lpstr>Windows Store application lifecycle</vt:lpstr>
      <vt:lpstr>PowerPoint bemutató</vt:lpstr>
      <vt:lpstr>Contents</vt:lpstr>
      <vt:lpstr>Adjusting prority</vt:lpstr>
      <vt:lpstr>Preventing starvation</vt:lpstr>
      <vt:lpstr>Symmetric Multiprocessing (SMP)</vt:lpstr>
      <vt:lpstr>Multiprocessor scheduling</vt:lpstr>
      <vt:lpstr>Hard Affinity</vt:lpstr>
      <vt:lpstr>Windows 7 changes</vt:lpstr>
      <vt:lpstr>Summary</vt:lpstr>
    </vt:vector>
  </TitlesOfParts>
  <Company>Budapesti Műszaki és Gazdaságtudományi Egyetem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Folyamat- és szálkezelés, ütemezés a Windowsban</dc:title>
  <dc:subject>Operációs rendszerek (vimia219)</dc:subject>
  <dc:creator>Micskei Zoltán</dc:creator>
  <cp:keywords>folyamat, ütemezés, windows</cp:keywords>
  <dc:description>A BME Operációs rendszerek című tantárgyának előadása</dc:description>
  <cp:lastModifiedBy>Micskei Zoltán</cp:lastModifiedBy>
  <cp:revision>109</cp:revision>
  <dcterms:created xsi:type="dcterms:W3CDTF">2009-05-13T15:22:04Z</dcterms:created>
  <dcterms:modified xsi:type="dcterms:W3CDTF">2014-03-06T14:58:59Z</dcterms:modified>
</cp:coreProperties>
</file>