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273" r:id="rId2"/>
    <p:sldId id="442" r:id="rId3"/>
    <p:sldId id="436" r:id="rId4"/>
    <p:sldId id="422" r:id="rId5"/>
    <p:sldId id="411" r:id="rId6"/>
    <p:sldId id="296" r:id="rId7"/>
    <p:sldId id="412" r:id="rId8"/>
    <p:sldId id="409" r:id="rId9"/>
    <p:sldId id="438" r:id="rId10"/>
    <p:sldId id="435" r:id="rId11"/>
    <p:sldId id="423" r:id="rId12"/>
    <p:sldId id="408" r:id="rId13"/>
    <p:sldId id="407" r:id="rId14"/>
    <p:sldId id="415" r:id="rId15"/>
    <p:sldId id="416" r:id="rId16"/>
    <p:sldId id="424" r:id="rId17"/>
    <p:sldId id="432" r:id="rId18"/>
    <p:sldId id="439" r:id="rId19"/>
    <p:sldId id="440" r:id="rId20"/>
    <p:sldId id="429" r:id="rId21"/>
    <p:sldId id="418" r:id="rId22"/>
    <p:sldId id="441" r:id="rId23"/>
    <p:sldId id="437" r:id="rId24"/>
    <p:sldId id="414" r:id="rId25"/>
    <p:sldId id="434" r:id="rId26"/>
    <p:sldId id="406" r:id="rId27"/>
    <p:sldId id="430" r:id="rId28"/>
    <p:sldId id="431" r:id="rId29"/>
  </p:sldIdLst>
  <p:sldSz cx="9144000" cy="6858000" type="screen4x3"/>
  <p:notesSz cx="7099300" cy="1023461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1600" kern="1200">
        <a:solidFill>
          <a:schemeClr val="tx1"/>
        </a:solidFill>
        <a:latin typeface="Comic Sans MS" pitchFamily="66" charset="0"/>
        <a:ea typeface="+mn-ea"/>
        <a:cs typeface="+mn-cs"/>
      </a:defRPr>
    </a:lvl1pPr>
    <a:lvl2pPr marL="457200" algn="l" rtl="0" fontAlgn="base">
      <a:spcBef>
        <a:spcPct val="0"/>
      </a:spcBef>
      <a:spcAft>
        <a:spcPct val="0"/>
      </a:spcAft>
      <a:defRPr sz="1600" kern="1200">
        <a:solidFill>
          <a:schemeClr val="tx1"/>
        </a:solidFill>
        <a:latin typeface="Comic Sans MS" pitchFamily="66" charset="0"/>
        <a:ea typeface="+mn-ea"/>
        <a:cs typeface="+mn-cs"/>
      </a:defRPr>
    </a:lvl2pPr>
    <a:lvl3pPr marL="914400" algn="l" rtl="0" fontAlgn="base">
      <a:spcBef>
        <a:spcPct val="0"/>
      </a:spcBef>
      <a:spcAft>
        <a:spcPct val="0"/>
      </a:spcAft>
      <a:defRPr sz="1600" kern="1200">
        <a:solidFill>
          <a:schemeClr val="tx1"/>
        </a:solidFill>
        <a:latin typeface="Comic Sans MS" pitchFamily="66" charset="0"/>
        <a:ea typeface="+mn-ea"/>
        <a:cs typeface="+mn-cs"/>
      </a:defRPr>
    </a:lvl3pPr>
    <a:lvl4pPr marL="1371600" algn="l" rtl="0" fontAlgn="base">
      <a:spcBef>
        <a:spcPct val="0"/>
      </a:spcBef>
      <a:spcAft>
        <a:spcPct val="0"/>
      </a:spcAft>
      <a:defRPr sz="1600" kern="1200">
        <a:solidFill>
          <a:schemeClr val="tx1"/>
        </a:solidFill>
        <a:latin typeface="Comic Sans MS" pitchFamily="66" charset="0"/>
        <a:ea typeface="+mn-ea"/>
        <a:cs typeface="+mn-cs"/>
      </a:defRPr>
    </a:lvl4pPr>
    <a:lvl5pPr marL="1828800" algn="l" rtl="0" fontAlgn="base">
      <a:spcBef>
        <a:spcPct val="0"/>
      </a:spcBef>
      <a:spcAft>
        <a:spcPct val="0"/>
      </a:spcAft>
      <a:defRPr sz="1600" kern="1200">
        <a:solidFill>
          <a:schemeClr val="tx1"/>
        </a:solidFill>
        <a:latin typeface="Comic Sans MS" pitchFamily="66" charset="0"/>
        <a:ea typeface="+mn-ea"/>
        <a:cs typeface="+mn-cs"/>
      </a:defRPr>
    </a:lvl5pPr>
    <a:lvl6pPr marL="2286000" algn="l" defTabSz="914400" rtl="0" eaLnBrk="1" latinLnBrk="0" hangingPunct="1">
      <a:defRPr sz="1600" kern="1200">
        <a:solidFill>
          <a:schemeClr val="tx1"/>
        </a:solidFill>
        <a:latin typeface="Comic Sans MS" pitchFamily="66" charset="0"/>
        <a:ea typeface="+mn-ea"/>
        <a:cs typeface="+mn-cs"/>
      </a:defRPr>
    </a:lvl6pPr>
    <a:lvl7pPr marL="2743200" algn="l" defTabSz="914400" rtl="0" eaLnBrk="1" latinLnBrk="0" hangingPunct="1">
      <a:defRPr sz="1600" kern="1200">
        <a:solidFill>
          <a:schemeClr val="tx1"/>
        </a:solidFill>
        <a:latin typeface="Comic Sans MS" pitchFamily="66" charset="0"/>
        <a:ea typeface="+mn-ea"/>
        <a:cs typeface="+mn-cs"/>
      </a:defRPr>
    </a:lvl7pPr>
    <a:lvl8pPr marL="3200400" algn="l" defTabSz="914400" rtl="0" eaLnBrk="1" latinLnBrk="0" hangingPunct="1">
      <a:defRPr sz="1600" kern="1200">
        <a:solidFill>
          <a:schemeClr val="tx1"/>
        </a:solidFill>
        <a:latin typeface="Comic Sans MS" pitchFamily="66" charset="0"/>
        <a:ea typeface="+mn-ea"/>
        <a:cs typeface="+mn-cs"/>
      </a:defRPr>
    </a:lvl8pPr>
    <a:lvl9pPr marL="3657600" algn="l" defTabSz="914400" rtl="0" eaLnBrk="1" latinLnBrk="0" hangingPunct="1">
      <a:defRPr sz="16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536"/>
    <a:srgbClr val="E0E6F8"/>
    <a:srgbClr val="00008A"/>
    <a:srgbClr val="8B2532"/>
    <a:srgbClr val="64001D"/>
    <a:srgbClr val="900028"/>
    <a:srgbClr val="FF8D8D"/>
    <a:srgbClr val="FF81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8067" autoAdjust="0"/>
  </p:normalViewPr>
  <p:slideViewPr>
    <p:cSldViewPr snapToGrid="0">
      <p:cViewPr varScale="1">
        <p:scale>
          <a:sx n="99" d="100"/>
          <a:sy n="99" d="100"/>
        </p:scale>
        <p:origin x="-1302" y="-96"/>
      </p:cViewPr>
      <p:guideLst>
        <p:guide orient="horz" pos="2160"/>
        <p:guide pos="2880"/>
      </p:guideLst>
    </p:cSldViewPr>
  </p:slideViewPr>
  <p:outlineViewPr>
    <p:cViewPr>
      <p:scale>
        <a:sx n="33" d="100"/>
        <a:sy n="33" d="100"/>
      </p:scale>
      <p:origin x="0" y="11244"/>
    </p:cViewPr>
  </p:outlineViewPr>
  <p:notesTextViewPr>
    <p:cViewPr>
      <p:scale>
        <a:sx n="100" d="100"/>
        <a:sy n="100" d="100"/>
      </p:scale>
      <p:origin x="0" y="0"/>
    </p:cViewPr>
  </p:notesTextViewPr>
  <p:sorterViewPr>
    <p:cViewPr>
      <p:scale>
        <a:sx n="75" d="100"/>
        <a:sy n="75" d="100"/>
      </p:scale>
      <p:origin x="0" y="1482"/>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670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4563" y="4879975"/>
            <a:ext cx="5210175" cy="4622800"/>
          </a:xfrm>
          <a:prstGeom prst="rect">
            <a:avLst/>
          </a:prstGeom>
          <a:noFill/>
          <a:ln w="12700">
            <a:noFill/>
            <a:miter lim="800000"/>
            <a:headEnd/>
            <a:tailEnd/>
          </a:ln>
        </p:spPr>
        <p:txBody>
          <a:bodyPr vert="horz" wrap="square" lIns="95674" tIns="47000" rIns="95674" bIns="47000" numCol="1" anchor="t" anchorCtr="0" compatLnSpc="1">
            <a:prstTxWarp prst="textNoShape">
              <a:avLst/>
            </a:prstTxWarp>
          </a:bodyPr>
          <a:lstStyle/>
          <a:p>
            <a:pPr lvl="0"/>
            <a:r>
              <a:rPr lang="en-US" noProof="0" smtClean="0"/>
              <a:t>Klicka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12291" name="Rectangle 3"/>
          <p:cNvSpPr>
            <a:spLocks noGrp="1" noRot="1" noChangeAspect="1" noChangeArrowheads="1" noTextEdit="1"/>
          </p:cNvSpPr>
          <p:nvPr>
            <p:ph type="sldImg" idx="2"/>
          </p:nvPr>
        </p:nvSpPr>
        <p:spPr bwMode="auto">
          <a:xfrm>
            <a:off x="1171575" y="896938"/>
            <a:ext cx="4768850" cy="35750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411065708"/>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microsoft.com/technet/technetmag/issues/2007/02/VistaKernel/default.asp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xfrm>
            <a:off x="1173163" y="896938"/>
            <a:ext cx="4765675" cy="3575050"/>
          </a:xfrm>
          <a:ln/>
        </p:spPr>
      </p:sp>
      <p:sp>
        <p:nvSpPr>
          <p:cNvPr id="15362" name="Notes Placeholder 2"/>
          <p:cNvSpPr>
            <a:spLocks noGrp="1"/>
          </p:cNvSpPr>
          <p:nvPr>
            <p:ph type="body" idx="1"/>
          </p:nvPr>
        </p:nvSpPr>
        <p:spPr/>
        <p:txBody>
          <a:bodyPr/>
          <a:lstStyle/>
          <a:p>
            <a:endParaRPr lang="hu-H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fontScale="92500" lnSpcReduction="10000"/>
          </a:bodyPr>
          <a:lstStyle/>
          <a:p>
            <a:pPr marL="0" marR="0" indent="0" algn="l" defTabSz="762000" rtl="0" eaLnBrk="0" fontAlgn="base" latinLnBrk="0" hangingPunct="0">
              <a:lnSpc>
                <a:spcPct val="100000"/>
              </a:lnSpc>
              <a:spcBef>
                <a:spcPct val="30000"/>
              </a:spcBef>
              <a:spcAft>
                <a:spcPct val="0"/>
              </a:spcAft>
              <a:buClrTx/>
              <a:buSzTx/>
              <a:buFontTx/>
              <a:buNone/>
              <a:tabLst/>
              <a:defRPr/>
            </a:pPr>
            <a:r>
              <a:rPr lang="hu-HU" dirty="0" smtClean="0"/>
              <a:t>Forrás:</a:t>
            </a:r>
            <a:r>
              <a:rPr lang="hu-HU" baseline="0" dirty="0" smtClean="0"/>
              <a:t> </a:t>
            </a:r>
            <a:r>
              <a:rPr lang="hu-HU" dirty="0" smtClean="0">
                <a:hlinkClick r:id="rId3"/>
              </a:rPr>
              <a:t>http://www.microsoft.com/technet/technetmag/issues/2007/02/VistaKernel/default.aspx</a:t>
            </a:r>
            <a:endParaRPr lang="hu-HU" dirty="0" smtClean="0"/>
          </a:p>
          <a:p>
            <a:endParaRPr lang="hu-HU" dirty="0" smtClean="0"/>
          </a:p>
          <a:p>
            <a:r>
              <a:rPr lang="en-US" dirty="0" smtClean="0"/>
              <a:t>Despite measures like Data Execution Prevention and enhanced compiler error checking, malware authors continue to find buffer overflow vulnerabilities that allow them to infect network-facing processes like Internet Explorer, Windows services, and third-party applications to gain a foothold on a system. Once they have managed to infect a process, however, they must use Windows APIs to accomplish their ultimate goal of reading user data or establishing a permanent presence by modifying user or system configuration settings.</a:t>
            </a:r>
          </a:p>
          <a:p>
            <a:r>
              <a:rPr lang="en-US" dirty="0" smtClean="0"/>
              <a:t>Connecting an application with API entry points exported by DLLs is something usually handled by the operating system loader, but these types of malware infection don't get the benefit of the loader's services. This hasn't posed a problem for malware on previous versions of Windows because for any given Windows release, system executable images and DLLs always load at the same location, allowing malware to assume that APIs reside at fixed addresses.</a:t>
            </a:r>
          </a:p>
          <a:p>
            <a:r>
              <a:rPr lang="en-US" dirty="0" smtClean="0"/>
              <a:t>The Windows Vista Address Space Load Randomization (ASLR) feature makes it impossible for malware to know where APIs are located by loading system DLLs and executables at a different location every time the system boots. Early in the boot process, the Memory Manager picks a random DLL image-load bias from one of 256 64KB-aligned addresses in the 16MB region at the top of the user-mode address space. As DLLs that have the new dynamic-relocation flag in their image header load into a process, the Memory Manager packs them into memory starting at the image-load bias address and working its way down.</a:t>
            </a:r>
          </a:p>
          <a:p>
            <a:r>
              <a:rPr lang="en-US" dirty="0" smtClean="0"/>
              <a:t>Executables that have the flag set get a similar treatment, loading at a random 64KB-aligned point within 16MB of the base load address stored in their image header. Further, if a given DLL or executable loads again after being unloaded by all the processes using it, the Memory Manager reselects a random location at which to load it. Figure 7 shows an example address-space layout for a 32-bit Windows Vista system, including the areas from which ASLR picks the image-load bias and executable load address.</a:t>
            </a:r>
          </a:p>
          <a:p>
            <a:endParaRPr lang="hu-HU" dirty="0" smtClean="0"/>
          </a:p>
          <a:p>
            <a:r>
              <a:rPr lang="en-US" dirty="0" smtClean="0"/>
              <a:t>Only images that have the dynamic-relocation flag, which includes all Windows Vista DLLs and executables, get relocated because moving legacy images could break internal assumptions that developers have made about where their images load. Visual Studio</a:t>
            </a:r>
            <a:r>
              <a:rPr lang="en-US" baseline="30000" dirty="0" smtClean="0"/>
              <a:t>®</a:t>
            </a:r>
            <a:r>
              <a:rPr lang="en-US" dirty="0" smtClean="0"/>
              <a:t> 2005 SP1 adds support for setting the flag so that third-party developers can take full advantage of ASLR.</a:t>
            </a:r>
          </a:p>
          <a:p>
            <a:r>
              <a:rPr lang="en-US" dirty="0" smtClean="0"/>
              <a:t>Randomizing DLL load addresses to one of 256 locations doesn't make it impossible for malware to guess the correct location of an API, but it severely hampers the speed at which a network worm can propagate and it prevents malware that only gets one chance at infecting system from working reliably. In addition, ASLR's relocation strategy has the secondary benefit that address spaces are more tightly packed than on previous versions of Windows, creating larger regions of free memory for contiguous memory allocations, reducing the number of page tables the Memory Manager allocates to keep track of address-space layout, and minimizing Translation </a:t>
            </a:r>
            <a:r>
              <a:rPr lang="en-US" dirty="0" err="1" smtClean="0"/>
              <a:t>Lookaside</a:t>
            </a:r>
            <a:r>
              <a:rPr lang="en-US" dirty="0" smtClean="0"/>
              <a:t> Buffer (TLB) misses.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p:cNvSpPr>
          <p:nvPr>
            <p:ph type="sldImg"/>
          </p:nvPr>
        </p:nvSpPr>
        <p:spPr>
          <a:xfrm>
            <a:off x="1173163" y="896938"/>
            <a:ext cx="4765675" cy="3575050"/>
          </a:xfrm>
          <a:ln/>
        </p:spPr>
      </p:sp>
      <p:sp>
        <p:nvSpPr>
          <p:cNvPr id="94210" name="Notes Placeholder 2"/>
          <p:cNvSpPr>
            <a:spLocks noGrp="1"/>
          </p:cNvSpPr>
          <p:nvPr>
            <p:ph type="body" idx="1"/>
          </p:nvPr>
        </p:nvSpPr>
        <p:spPr/>
        <p:txBody>
          <a:bodyPr/>
          <a:lstStyle/>
          <a:p>
            <a:endParaRPr lang="hu-HU"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19D11924-F5D4-455A-ABD1-DED57AB5C961}" type="slidenum">
              <a:rPr lang="en-GB" sz="1700"/>
              <a:pPr algn="ctr" defTabSz="952500" eaLnBrk="0" hangingPunct="0"/>
              <a:t>12</a:t>
            </a:fld>
            <a:endParaRPr lang="en-GB" sz="1700"/>
          </a:p>
        </p:txBody>
      </p:sp>
      <p:sp>
        <p:nvSpPr>
          <p:cNvPr id="96258" name="Rectangle 2"/>
          <p:cNvSpPr>
            <a:spLocks noGrp="1" noRot="1" noChangeAspect="1" noChangeArrowheads="1" noTextEdit="1"/>
          </p:cNvSpPr>
          <p:nvPr>
            <p:ph type="sldImg"/>
          </p:nvPr>
        </p:nvSpPr>
        <p:spPr>
          <a:xfrm>
            <a:off x="1169988" y="906463"/>
            <a:ext cx="4760912" cy="3570287"/>
          </a:xfrm>
          <a:noFill/>
          <a:ln cap="flat"/>
        </p:spPr>
      </p:sp>
      <p:sp>
        <p:nvSpPr>
          <p:cNvPr id="96259" name="Rectangle 3"/>
          <p:cNvSpPr>
            <a:spLocks noGrp="1" noChangeArrowheads="1"/>
          </p:cNvSpPr>
          <p:nvPr>
            <p:ph type="body" idx="1"/>
          </p:nvPr>
        </p:nvSpPr>
        <p:spPr>
          <a:xfrm>
            <a:off x="949325" y="4813300"/>
            <a:ext cx="5200650" cy="4649788"/>
          </a:xfrm>
          <a:noFill/>
          <a:ln/>
        </p:spPr>
        <p:txBody>
          <a:bodyPr lIns="88779" tIns="44389" rIns="88779" bIns="44389"/>
          <a:lstStyle/>
          <a:p>
            <a:pPr>
              <a:buFontTx/>
              <a:buNone/>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p:cNvSpPr>
          <p:nvPr>
            <p:ph type="sldImg"/>
          </p:nvPr>
        </p:nvSpPr>
        <p:spPr>
          <a:xfrm>
            <a:off x="1173163" y="896938"/>
            <a:ext cx="4765675" cy="3575050"/>
          </a:xfrm>
          <a:ln/>
        </p:spPr>
      </p:sp>
      <p:sp>
        <p:nvSpPr>
          <p:cNvPr id="3" name="Notes Placeholder 2"/>
          <p:cNvSpPr>
            <a:spLocks noGrp="1"/>
          </p:cNvSpPr>
          <p:nvPr>
            <p:ph type="body" idx="1"/>
          </p:nvPr>
        </p:nvSpPr>
        <p:spPr/>
        <p:txBody>
          <a:bodyPr/>
          <a:lstStyle/>
          <a:p>
            <a:pPr marL="0" lvl="1">
              <a:defRPr/>
            </a:pPr>
            <a:r>
              <a:rPr lang="hu-HU" sz="1800" dirty="0" smtClean="0"/>
              <a:t>Working set: </a:t>
            </a:r>
            <a:r>
              <a:rPr lang="en-US" sz="1800" dirty="0" smtClean="0"/>
              <a:t>Implemented as array of working set list entries (WSLE)</a:t>
            </a:r>
          </a:p>
          <a:p>
            <a:pPr>
              <a:defRPr/>
            </a:pPr>
            <a:endParaRPr lang="hu-HU"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a:xfrm>
            <a:off x="1173163" y="896938"/>
            <a:ext cx="4765675" cy="3575050"/>
          </a:xfrm>
          <a:ln/>
        </p:spPr>
      </p:sp>
      <p:sp>
        <p:nvSpPr>
          <p:cNvPr id="3" name="Notes Placeholder 2"/>
          <p:cNvSpPr>
            <a:spLocks noGrp="1"/>
          </p:cNvSpPr>
          <p:nvPr>
            <p:ph type="body" idx="1"/>
          </p:nvPr>
        </p:nvSpPr>
        <p:spPr/>
        <p:txBody>
          <a:bodyPr/>
          <a:lstStyle/>
          <a:p>
            <a:pPr eaLnBrk="1" hangingPunct="1">
              <a:defRPr/>
            </a:pPr>
            <a:r>
              <a:rPr lang="en-US" b="1" dirty="0" smtClean="0">
                <a:effectLst>
                  <a:outerShdw blurRad="50800" dist="38100" algn="tr" rotWithShape="0">
                    <a:prstClr val="black">
                      <a:alpha val="40000"/>
                    </a:prstClr>
                  </a:outerShdw>
                </a:effectLst>
              </a:rPr>
              <a:t>Status</a:t>
            </a:r>
            <a:r>
              <a:rPr lang="hu-HU" b="1" dirty="0" smtClean="0">
                <a:effectLst>
                  <a:outerShdw blurRad="50800" dist="38100" algn="tr" rotWithShape="0">
                    <a:prstClr val="black">
                      <a:alpha val="40000"/>
                    </a:prstClr>
                  </a:outerShdw>
                </a:effectLst>
              </a:rPr>
              <a:t> </a:t>
            </a:r>
            <a:r>
              <a:rPr lang="en-US" b="1" dirty="0" smtClean="0">
                <a:effectLst>
                  <a:outerShdw blurRad="50800" dist="38100" algn="tr" rotWithShape="0">
                    <a:prstClr val="black">
                      <a:alpha val="40000"/>
                    </a:prstClr>
                  </a:outerShdw>
                </a:effectLst>
              </a:rPr>
              <a:t>Description</a:t>
            </a:r>
            <a:endParaRPr lang="hu-HU" b="1" dirty="0" smtClean="0"/>
          </a:p>
          <a:p>
            <a:pPr eaLnBrk="1" hangingPunct="1">
              <a:defRPr/>
            </a:pPr>
            <a:r>
              <a:rPr lang="en-US" i="1" dirty="0" smtClean="0">
                <a:effectLst>
                  <a:outerShdw blurRad="50800" dist="38100" algn="tr" rotWithShape="0">
                    <a:prstClr val="black">
                      <a:alpha val="40000"/>
                    </a:prstClr>
                  </a:outerShdw>
                </a:effectLst>
              </a:rPr>
              <a:t>Active/valid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part of working set (sys/proc), valid PTE points to it</a:t>
            </a:r>
            <a:endParaRPr lang="hu-HU" dirty="0" smtClean="0"/>
          </a:p>
          <a:p>
            <a:pPr eaLnBrk="1" hangingPunct="1">
              <a:defRPr/>
            </a:pPr>
            <a:r>
              <a:rPr lang="en-US" i="1" dirty="0" smtClean="0">
                <a:effectLst>
                  <a:outerShdw blurRad="50800" dist="38100" algn="tr" rotWithShape="0">
                    <a:prstClr val="black">
                      <a:alpha val="40000"/>
                    </a:prstClr>
                  </a:outerShdw>
                </a:effectLst>
              </a:rPr>
              <a:t>Transition</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not owned by a working set, not on any paging list</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I/O is in progress on this page</a:t>
            </a:r>
            <a:endParaRPr lang="hu-HU" dirty="0" smtClean="0"/>
          </a:p>
          <a:p>
            <a:pPr eaLnBrk="1" hangingPunct="1">
              <a:defRPr/>
            </a:pPr>
            <a:r>
              <a:rPr lang="en-US" i="1" dirty="0" smtClean="0">
                <a:effectLst>
                  <a:outerShdw blurRad="50800" dist="38100" algn="tr" rotWithShape="0">
                    <a:prstClr val="black">
                      <a:alpha val="40000"/>
                    </a:prstClr>
                  </a:outerShdw>
                </a:effectLst>
              </a:rPr>
              <a:t>Standby</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belonged to a working set but was removed; not modified</a:t>
            </a:r>
            <a:endParaRPr lang="hu-HU" dirty="0" smtClean="0"/>
          </a:p>
          <a:p>
            <a:pPr eaLnBrk="1" hangingPunct="1">
              <a:defRPr/>
            </a:pPr>
            <a:r>
              <a:rPr lang="en-US" i="1" dirty="0" smtClean="0">
                <a:effectLst>
                  <a:outerShdw blurRad="50800" dist="38100" algn="tr" rotWithShape="0">
                    <a:prstClr val="black">
                      <a:alpha val="40000"/>
                    </a:prstClr>
                  </a:outerShdw>
                </a:effectLst>
              </a:rPr>
              <a:t>Modified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Removed from working set, modified, not yet written to disk</a:t>
            </a:r>
            <a:endParaRPr lang="hu-HU" dirty="0" smtClean="0"/>
          </a:p>
          <a:p>
            <a:pPr eaLnBrk="1" hangingPunct="1">
              <a:defRPr/>
            </a:pPr>
            <a:r>
              <a:rPr lang="en-US" i="1" dirty="0" smtClean="0">
                <a:effectLst>
                  <a:outerShdw blurRad="50800" dist="38100" algn="tr" rotWithShape="0">
                    <a:prstClr val="black">
                      <a:alpha val="40000"/>
                    </a:prstClr>
                  </a:outerShdw>
                </a:effectLst>
              </a:rPr>
              <a:t>Modified no write</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Modified page, will not be touched by modified page write, used by NTFS for pages containing log entries</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(explicit flushing)</a:t>
            </a:r>
            <a:endParaRPr lang="hu-HU" dirty="0" smtClean="0"/>
          </a:p>
          <a:p>
            <a:pPr eaLnBrk="1" hangingPunct="1">
              <a:defRPr/>
            </a:pPr>
            <a:r>
              <a:rPr lang="en-US" i="1" dirty="0" smtClean="0">
                <a:effectLst>
                  <a:outerShdw blurRad="50800" dist="38100" algn="tr" rotWithShape="0">
                    <a:prstClr val="black">
                      <a:alpha val="40000"/>
                    </a:prstClr>
                  </a:outerShdw>
                </a:effectLst>
              </a:rPr>
              <a:t>Free</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free but has dirty data in it – cannot be given to user process – C2 security requirement</a:t>
            </a:r>
            <a:endParaRPr lang="hu-HU" dirty="0" smtClean="0"/>
          </a:p>
          <a:p>
            <a:pPr eaLnBrk="1" hangingPunct="1">
              <a:defRPr/>
            </a:pPr>
            <a:r>
              <a:rPr lang="en-US" i="1" dirty="0" smtClean="0">
                <a:effectLst>
                  <a:outerShdw blurRad="50800" dist="38100" algn="tr" rotWithShape="0">
                    <a:prstClr val="black">
                      <a:alpha val="40000"/>
                    </a:prstClr>
                  </a:outerShdw>
                </a:effectLst>
              </a:rPr>
              <a:t>Zeroed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is free and has been initialized by zero page thread</a:t>
            </a:r>
            <a:endParaRPr lang="hu-HU" dirty="0" smtClean="0"/>
          </a:p>
          <a:p>
            <a:pPr eaLnBrk="1" hangingPunct="1">
              <a:defRPr/>
            </a:pPr>
            <a:r>
              <a:rPr lang="en-US" i="1" dirty="0" smtClean="0">
                <a:effectLst>
                  <a:outerShdw blurRad="50800" dist="38100" algn="tr" rotWithShape="0">
                    <a:prstClr val="black">
                      <a:alpha val="40000"/>
                    </a:prstClr>
                  </a:outerShdw>
                </a:effectLst>
              </a:rPr>
              <a:t>Bad</a:t>
            </a:r>
            <a:r>
              <a:rPr lang="hu-HU"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Page has generated parity or other hardware errors</a:t>
            </a:r>
            <a:endParaRPr lang="hu-HU" dirty="0" smtClean="0"/>
          </a:p>
          <a:p>
            <a:pPr>
              <a:defRPr/>
            </a:pPr>
            <a:endParaRPr lang="hu-HU"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97819E6A-1C53-459F-9FB1-0115F41ED2F4}" type="slidenum">
              <a:rPr lang="en-GB" sz="1700"/>
              <a:pPr algn="ctr" defTabSz="952500" eaLnBrk="0" hangingPunct="0"/>
              <a:t>15</a:t>
            </a:fld>
            <a:endParaRPr lang="en-GB" sz="1700"/>
          </a:p>
        </p:txBody>
      </p:sp>
      <p:sp>
        <p:nvSpPr>
          <p:cNvPr id="102402" name="Rectangle 2"/>
          <p:cNvSpPr>
            <a:spLocks noGrp="1" noRot="1" noChangeAspect="1" noChangeArrowheads="1" noTextEdit="1"/>
          </p:cNvSpPr>
          <p:nvPr>
            <p:ph type="sldImg"/>
          </p:nvPr>
        </p:nvSpPr>
        <p:spPr>
          <a:xfrm>
            <a:off x="1165225" y="896938"/>
            <a:ext cx="4768850" cy="3576637"/>
          </a:xfrm>
          <a:solidFill>
            <a:srgbClr val="FFFFFF"/>
          </a:solidFill>
          <a:ln/>
        </p:spPr>
      </p:sp>
      <p:sp>
        <p:nvSpPr>
          <p:cNvPr id="358403" name="Rectangle 3"/>
          <p:cNvSpPr>
            <a:spLocks noGrp="1" noChangeArrowheads="1"/>
          </p:cNvSpPr>
          <p:nvPr>
            <p:ph type="body" idx="1"/>
          </p:nvPr>
        </p:nvSpPr>
        <p:spPr>
          <a:xfrm>
            <a:off x="949325" y="4813300"/>
            <a:ext cx="5200650" cy="4764088"/>
          </a:xfrm>
          <a:solidFill>
            <a:srgbClr val="FFFFFF"/>
          </a:solidFill>
          <a:ln>
            <a:solidFill>
              <a:srgbClr val="000000"/>
            </a:solidFill>
          </a:ln>
        </p:spPr>
        <p:txBody>
          <a:bodyPr lIns="90230" tIns="45116" rIns="90230" bIns="45116"/>
          <a:lstStyle/>
          <a:p>
            <a:pPr marL="457200" indent="-457200">
              <a:defRPr/>
            </a:pPr>
            <a:r>
              <a:rPr lang="en-US" sz="1600" dirty="0" smtClean="0"/>
              <a:t>Windows XP (&amp; Embedded NT4) can run with no paging file</a:t>
            </a:r>
          </a:p>
          <a:p>
            <a:pPr marL="800100" lvl="1" indent="-342900">
              <a:defRPr/>
            </a:pPr>
            <a:r>
              <a:rPr lang="en-US" sz="1400" dirty="0" smtClean="0"/>
              <a:t>NT4/Win2K: zero </a:t>
            </a:r>
            <a:r>
              <a:rPr lang="en-US" sz="1400" dirty="0" err="1" smtClean="0"/>
              <a:t>pagefile</a:t>
            </a:r>
            <a:r>
              <a:rPr lang="en-US" sz="1400" dirty="0" smtClean="0"/>
              <a:t> size actually creates a 20MB temporary page file (\temppf.sys)</a:t>
            </a:r>
          </a:p>
          <a:p>
            <a:pPr marL="800100" lvl="1" indent="-342900">
              <a:defRPr/>
            </a:pPr>
            <a:r>
              <a:rPr lang="en-US" sz="1400" dirty="0" err="1" smtClean="0"/>
              <a:t>WinPE</a:t>
            </a:r>
            <a:r>
              <a:rPr lang="en-US" sz="1400" dirty="0" smtClean="0"/>
              <a:t> never has a </a:t>
            </a:r>
            <a:r>
              <a:rPr lang="en-US" sz="1400" dirty="0" err="1" smtClean="0"/>
              <a:t>pagefile</a:t>
            </a:r>
            <a:endParaRPr lang="hu-HU" sz="1600" dirty="0" smtClean="0"/>
          </a:p>
          <a:p>
            <a:pPr marL="457200" indent="-457200">
              <a:defRPr/>
            </a:pPr>
            <a:endParaRPr lang="hu-HU" sz="1600" dirty="0" smtClean="0"/>
          </a:p>
          <a:p>
            <a:pPr marL="457200" indent="-457200">
              <a:defRPr/>
            </a:pPr>
            <a:r>
              <a:rPr lang="en-US" sz="1600" dirty="0" smtClean="0"/>
              <a:t>Page file maximums:</a:t>
            </a:r>
          </a:p>
          <a:p>
            <a:pPr marL="800100" lvl="1" indent="-342900">
              <a:defRPr/>
            </a:pPr>
            <a:r>
              <a:rPr lang="en-US" sz="1400" dirty="0" smtClean="0"/>
              <a:t>16 page files per system</a:t>
            </a:r>
          </a:p>
          <a:p>
            <a:pPr marL="800100" lvl="1" indent="-342900">
              <a:defRPr/>
            </a:pPr>
            <a:r>
              <a:rPr lang="en-US" sz="1400" dirty="0" smtClean="0"/>
              <a:t>32-bit x86: 4095MB</a:t>
            </a:r>
          </a:p>
          <a:p>
            <a:pPr marL="800100" lvl="1" indent="-342900">
              <a:defRPr/>
            </a:pPr>
            <a:r>
              <a:rPr lang="en-US" sz="1400" dirty="0" smtClean="0"/>
              <a:t>32-bit PAE mode, 64-bit systems: 16 TB</a:t>
            </a:r>
          </a:p>
          <a:p>
            <a:pPr>
              <a:defRPr/>
            </a:pPr>
            <a:endParaRPr lang="hu-HU" dirty="0" smtClean="0"/>
          </a:p>
          <a:p>
            <a:pPr>
              <a:defRPr/>
            </a:pPr>
            <a:r>
              <a:rPr lang="en-US" b="1" dirty="0" smtClean="0"/>
              <a:t>How to configure paging files for optimization and recovery in Windows XP</a:t>
            </a:r>
            <a:r>
              <a:rPr lang="hu-HU" b="1" dirty="0" smtClean="0"/>
              <a:t> </a:t>
            </a:r>
            <a:r>
              <a:rPr lang="hu-HU" dirty="0" smtClean="0"/>
              <a:t>(</a:t>
            </a:r>
            <a:r>
              <a:rPr lang="en-US" dirty="0" smtClean="0"/>
              <a:t>http://support.microsoft.com/kb/314482/en-us</a:t>
            </a:r>
            <a:r>
              <a:rPr lang="hu-HU" dirty="0" smtClean="0"/>
              <a:t>)</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p:cNvSpPr>
          <p:nvPr>
            <p:ph type="sldImg"/>
          </p:nvPr>
        </p:nvSpPr>
        <p:spPr>
          <a:xfrm>
            <a:off x="1173163" y="896938"/>
            <a:ext cx="4765675" cy="3575050"/>
          </a:xfrm>
          <a:ln/>
        </p:spPr>
      </p:sp>
      <p:sp>
        <p:nvSpPr>
          <p:cNvPr id="104450" name="Notes Placeholder 2"/>
          <p:cNvSpPr>
            <a:spLocks noGrp="1"/>
          </p:cNvSpPr>
          <p:nvPr>
            <p:ph type="body" idx="1"/>
          </p:nvPr>
        </p:nvSpPr>
        <p:spPr/>
        <p:txBody>
          <a:bodyPr/>
          <a:lstStyle/>
          <a:p>
            <a:r>
              <a:rPr lang="hu-HU" dirty="0" err="1" smtClean="0"/>
              <a:t>Page</a:t>
            </a:r>
            <a:r>
              <a:rPr lang="hu-HU" dirty="0" smtClean="0"/>
              <a:t> file: GUI: System </a:t>
            </a:r>
            <a:r>
              <a:rPr lang="hu-HU" dirty="0" err="1" smtClean="0"/>
              <a:t>Properties</a:t>
            </a:r>
            <a:r>
              <a:rPr lang="hu-HU" dirty="0" smtClean="0"/>
              <a:t> / Advanced / Performance, </a:t>
            </a:r>
            <a:r>
              <a:rPr lang="hu-HU" dirty="0" err="1" smtClean="0"/>
              <a:t>Settings</a:t>
            </a:r>
            <a:r>
              <a:rPr lang="hu-HU" dirty="0" smtClean="0"/>
              <a:t> / Advanced / </a:t>
            </a:r>
            <a:r>
              <a:rPr lang="hu-HU" dirty="0" err="1" smtClean="0"/>
              <a:t>Virtual</a:t>
            </a:r>
            <a:r>
              <a:rPr lang="hu-HU" dirty="0" smtClean="0"/>
              <a:t> </a:t>
            </a:r>
            <a:r>
              <a:rPr lang="hu-HU" dirty="0" err="1" smtClean="0"/>
              <a:t>Memory</a:t>
            </a:r>
            <a:r>
              <a:rPr lang="hu-HU" dirty="0" smtClean="0"/>
              <a:t>, </a:t>
            </a:r>
            <a:r>
              <a:rPr lang="hu-HU" dirty="0" err="1" smtClean="0"/>
              <a:t>Settings</a:t>
            </a:r>
            <a:endParaRPr lang="hu-HU" dirty="0" smtClean="0"/>
          </a:p>
          <a:p>
            <a:r>
              <a:rPr lang="hu-HU" dirty="0" err="1" smtClean="0"/>
              <a:t>Registry</a:t>
            </a:r>
            <a:r>
              <a:rPr lang="hu-HU" dirty="0" smtClean="0"/>
              <a:t>: HKEY_LOCAL_MACHINE\SYSTEM\</a:t>
            </a:r>
            <a:r>
              <a:rPr lang="hu-HU" dirty="0" err="1" smtClean="0"/>
              <a:t>CurrentControlSet</a:t>
            </a:r>
            <a:r>
              <a:rPr lang="hu-HU" dirty="0" smtClean="0"/>
              <a:t>\</a:t>
            </a:r>
            <a:r>
              <a:rPr lang="hu-HU" dirty="0" err="1" smtClean="0"/>
              <a:t>Control</a:t>
            </a:r>
            <a:r>
              <a:rPr lang="hu-HU" dirty="0" smtClean="0"/>
              <a:t>\Session Manager\</a:t>
            </a:r>
            <a:r>
              <a:rPr lang="hu-HU" dirty="0" err="1" smtClean="0"/>
              <a:t>Memory</a:t>
            </a:r>
            <a:r>
              <a:rPr lang="hu-HU" dirty="0" smtClean="0"/>
              <a:t> Management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173163" y="896938"/>
            <a:ext cx="4765675" cy="3575050"/>
          </a:xfrm>
        </p:spPr>
      </p:sp>
      <p:sp>
        <p:nvSpPr>
          <p:cNvPr id="3" name="Jegyzetek helye 2"/>
          <p:cNvSpPr>
            <a:spLocks noGrp="1"/>
          </p:cNvSpPr>
          <p:nvPr>
            <p:ph type="body" idx="1"/>
          </p:nvPr>
        </p:nvSpPr>
        <p:spPr/>
        <p:txBody>
          <a:bodyPr/>
          <a:lstStyle/>
          <a:p>
            <a:endParaRPr lang="hu-HU"/>
          </a:p>
        </p:txBody>
      </p:sp>
    </p:spTree>
    <p:extLst>
      <p:ext uri="{BB962C8B-B14F-4D97-AF65-F5344CB8AC3E}">
        <p14:creationId xmlns:p14="http://schemas.microsoft.com/office/powerpoint/2010/main" val="833540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p:cNvSpPr>
          <p:nvPr>
            <p:ph type="sldImg"/>
          </p:nvPr>
        </p:nvSpPr>
        <p:spPr>
          <a:xfrm>
            <a:off x="1173163" y="896938"/>
            <a:ext cx="4765675" cy="3575050"/>
          </a:xfrm>
          <a:ln/>
        </p:spPr>
      </p:sp>
      <p:sp>
        <p:nvSpPr>
          <p:cNvPr id="108546" name="Notes Placeholder 2"/>
          <p:cNvSpPr>
            <a:spLocks noGrp="1"/>
          </p:cNvSpPr>
          <p:nvPr>
            <p:ph type="body" idx="1"/>
          </p:nvPr>
        </p:nvSpPr>
        <p:spPr/>
        <p:txBody>
          <a:bodyPr/>
          <a:lstStyle/>
          <a:p>
            <a:r>
              <a:rPr lang="hu-HU" dirty="0" smtClean="0"/>
              <a:t>http://windowshelp.microsoft.com/Windows/en-US/help/e4598b92-b1c1-bc52-5e30-6871dcc59ca01033.mspx</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hu-HU" dirty="0" err="1" smtClean="0"/>
              <a:t>Slides</a:t>
            </a:r>
            <a:r>
              <a:rPr lang="hu-HU" dirty="0" smtClean="0"/>
              <a:t> </a:t>
            </a:r>
            <a:r>
              <a:rPr lang="hu-HU" dirty="0" err="1" smtClean="0"/>
              <a:t>based</a:t>
            </a:r>
            <a:r>
              <a:rPr lang="hu-HU" baseline="0" dirty="0" smtClean="0"/>
              <a:t> </a:t>
            </a:r>
            <a:r>
              <a:rPr lang="hu-HU" baseline="0" dirty="0" err="1" smtClean="0"/>
              <a:t>on</a:t>
            </a:r>
            <a:r>
              <a:rPr lang="hu-HU" dirty="0" smtClean="0"/>
              <a:t> Windows Operating</a:t>
            </a:r>
            <a:r>
              <a:rPr lang="hu-HU" baseline="0" dirty="0" smtClean="0"/>
              <a:t> System Internals Curriculum </a:t>
            </a:r>
            <a:r>
              <a:rPr lang="hu-HU" baseline="0" dirty="0" err="1" smtClean="0"/>
              <a:t>Development</a:t>
            </a:r>
            <a:r>
              <a:rPr lang="hu-HU" baseline="0" dirty="0" smtClean="0"/>
              <a:t> Kit</a:t>
            </a:r>
            <a:endParaRPr lang="hu-H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p:cNvSpPr>
          <p:nvPr>
            <p:ph type="sldImg"/>
          </p:nvPr>
        </p:nvSpPr>
        <p:spPr>
          <a:xfrm>
            <a:off x="1173163" y="896938"/>
            <a:ext cx="4765675" cy="3575050"/>
          </a:xfrm>
          <a:ln/>
        </p:spPr>
      </p:sp>
      <p:sp>
        <p:nvSpPr>
          <p:cNvPr id="114690" name="Notes Placeholder 2"/>
          <p:cNvSpPr>
            <a:spLocks noGrp="1"/>
          </p:cNvSpPr>
          <p:nvPr>
            <p:ph type="body" idx="1"/>
          </p:nvPr>
        </p:nvSpPr>
        <p:spPr/>
        <p:txBody>
          <a:bodyPr/>
          <a:lstStyle/>
          <a:p>
            <a:endParaRPr lang="hu-HU"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hdr" sz="quarter" idx="4294967295"/>
          </p:nvPr>
        </p:nvSpPr>
        <p:spPr bwMode="auto">
          <a:xfrm>
            <a:off x="0" y="0"/>
            <a:ext cx="3076575" cy="511175"/>
          </a:xfrm>
          <a:prstGeom prst="rect">
            <a:avLst/>
          </a:prstGeom>
          <a:noFill/>
          <a:ln>
            <a:miter lim="800000"/>
            <a:headEnd/>
            <a:tailEnd/>
          </a:ln>
        </p:spPr>
        <p:txBody>
          <a:bodyPr lIns="95262" tIns="47631" rIns="95262" bIns="47631"/>
          <a:lstStyle/>
          <a:p>
            <a:pPr algn="ctr" defTabSz="952500" eaLnBrk="0" hangingPunct="0"/>
            <a:r>
              <a:rPr lang="en-GB" sz="1700"/>
              <a:t>Lab Manual - OS5 Memory Management</a:t>
            </a:r>
          </a:p>
        </p:txBody>
      </p:sp>
      <p:sp>
        <p:nvSpPr>
          <p:cNvPr id="116738"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1BEC075F-8756-4037-BA8C-A40B5BCA4142}" type="slidenum">
              <a:rPr lang="en-GB" sz="1700"/>
              <a:pPr algn="ctr" defTabSz="952500" eaLnBrk="0" hangingPunct="0"/>
              <a:t>21</a:t>
            </a:fld>
            <a:endParaRPr lang="en-GB" sz="1700"/>
          </a:p>
        </p:txBody>
      </p:sp>
      <p:sp>
        <p:nvSpPr>
          <p:cNvPr id="116739" name="Rectangle 2"/>
          <p:cNvSpPr>
            <a:spLocks noGrp="1" noRot="1" noChangeAspect="1" noChangeArrowheads="1" noTextEdit="1"/>
          </p:cNvSpPr>
          <p:nvPr>
            <p:ph type="sldImg"/>
          </p:nvPr>
        </p:nvSpPr>
        <p:spPr>
          <a:xfrm>
            <a:off x="1173163" y="896938"/>
            <a:ext cx="4765675" cy="3575050"/>
          </a:xfrm>
          <a:ln/>
        </p:spPr>
      </p:sp>
      <p:sp>
        <p:nvSpPr>
          <p:cNvPr id="116740" name="Rectangle 3"/>
          <p:cNvSpPr>
            <a:spLocks noGrp="1" noChangeArrowheads="1"/>
          </p:cNvSpPr>
          <p:nvPr>
            <p:ph type="body" idx="1"/>
          </p:nvPr>
        </p:nvSpPr>
        <p:spPr/>
        <p:txBody>
          <a:bodyPr/>
          <a:lstStyle/>
          <a:p>
            <a:pPr>
              <a:buFontTx/>
              <a:buChar cha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Slide Image Placeholder 1"/>
          <p:cNvSpPr>
            <a:spLocks noGrp="1" noRot="1" noChangeAspect="1"/>
          </p:cNvSpPr>
          <p:nvPr>
            <p:ph type="sldImg"/>
          </p:nvPr>
        </p:nvSpPr>
        <p:spPr>
          <a:xfrm>
            <a:off x="1173163" y="896938"/>
            <a:ext cx="4765675" cy="3575050"/>
          </a:xfrm>
          <a:ln/>
        </p:spPr>
      </p:sp>
      <p:sp>
        <p:nvSpPr>
          <p:cNvPr id="3" name="Notes Placeholder 2"/>
          <p:cNvSpPr>
            <a:spLocks noGrp="1"/>
          </p:cNvSpPr>
          <p:nvPr>
            <p:ph type="body" idx="1"/>
          </p:nvPr>
        </p:nvSpPr>
        <p:spPr/>
        <p:txBody>
          <a:bodyPr/>
          <a:lstStyle/>
          <a:p>
            <a:pPr>
              <a:defRPr/>
            </a:pPr>
            <a:endParaRPr lang="hu-HU"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a:bodyPr>
          <a:lstStyle/>
          <a:p>
            <a:r>
              <a:rPr lang="en-US" dirty="0" err="1" smtClean="0"/>
              <a:t>MemInfo</a:t>
            </a:r>
            <a:r>
              <a:rPr lang="en-US" dirty="0" smtClean="0"/>
              <a:t>: Peer Inside Memory Manager Behavior on Windows Vista and Server 2008</a:t>
            </a:r>
            <a:endParaRPr lang="hu-HU" dirty="0" smtClean="0"/>
          </a:p>
          <a:p>
            <a:r>
              <a:rPr lang="hu-HU" dirty="0" smtClean="0"/>
              <a:t>http://www.alex-ionescu.com/?p=51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p:cNvSpPr>
          <p:nvPr>
            <p:ph type="sldImg"/>
          </p:nvPr>
        </p:nvSpPr>
        <p:spPr>
          <a:xfrm>
            <a:off x="1173163" y="896938"/>
            <a:ext cx="4765675" cy="3575050"/>
          </a:xfrm>
          <a:ln/>
        </p:spPr>
      </p:sp>
      <p:sp>
        <p:nvSpPr>
          <p:cNvPr id="118786" name="Notes Placeholder 2"/>
          <p:cNvSpPr>
            <a:spLocks noGrp="1"/>
          </p:cNvSpPr>
          <p:nvPr>
            <p:ph type="body" idx="1"/>
          </p:nvPr>
        </p:nvSpPr>
        <p:spPr/>
        <p:txBody>
          <a:bodyPr/>
          <a:lstStyle/>
          <a:p>
            <a:r>
              <a:rPr lang="hu-HU" dirty="0" err="1" smtClean="0"/>
              <a:t>Details</a:t>
            </a:r>
            <a:r>
              <a:rPr lang="hu-HU" dirty="0" smtClean="0"/>
              <a:t>: http://msdn.microsoft.com/msdnmag/issues/01/12/XPKernel/default.aspx</a:t>
            </a:r>
          </a:p>
          <a:p>
            <a:endParaRPr lang="hu-HU"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lnSpcReduction="10000"/>
          </a:bodyPr>
          <a:lstStyle/>
          <a:p>
            <a:r>
              <a:rPr lang="hu-HU" dirty="0" err="1" smtClean="0"/>
              <a:t>Source</a:t>
            </a:r>
            <a:r>
              <a:rPr lang="hu-HU" dirty="0" smtClean="0"/>
              <a:t>: http://technet.microsoft.com/en-us/magazine/cc162480.aspx</a:t>
            </a:r>
          </a:p>
          <a:p>
            <a:endParaRPr lang="hu-HU" dirty="0" smtClean="0"/>
          </a:p>
          <a:p>
            <a:r>
              <a:rPr lang="en-US" dirty="0" smtClean="0"/>
              <a:t>A significant change to the Memory Manager is in the way that it manages physical memory. The Standby List management used by previous versions of Windows has two limitations. First, the prioritization of pages relies only on the recent past behavior of processes and does not anticipate their future memory requirements. Second, the data used for prioritization is limited to the list of pages owned by a process at any given point in time. These shortcomings can result in scenarios like the "after lunch syndrome," where you leave your computer for a while and a memory-intensive system application runs (such as an antivirus scan or disk defragmentation). This application forces the code and data that your active applications had cached in memory to be overwritten by the memory-intensive activities. When you return, you experience sluggish performance as applications have to request their data and code from disk.</a:t>
            </a:r>
          </a:p>
          <a:p>
            <a:r>
              <a:rPr lang="en-US" dirty="0" smtClean="0"/>
              <a:t>Windows XP introduced </a:t>
            </a:r>
            <a:r>
              <a:rPr lang="en-US" dirty="0" err="1" smtClean="0"/>
              <a:t>prefetching</a:t>
            </a:r>
            <a:r>
              <a:rPr lang="en-US" dirty="0" smtClean="0"/>
              <a:t> support that improved boot and application startup performance by performing large disk I/Os to preload memory with code and file system data that it expected, based on previous boots and application launches. Windows Vista goes a big step further with </a:t>
            </a:r>
            <a:r>
              <a:rPr lang="en-US" dirty="0" err="1" smtClean="0"/>
              <a:t>SuperFetch</a:t>
            </a:r>
            <a:r>
              <a:rPr lang="en-US" dirty="0" smtClean="0"/>
              <a:t>, a memory management scheme that enhances the least-recently accessed approach with historical information and proactive memory management.</a:t>
            </a:r>
          </a:p>
          <a:p>
            <a:r>
              <a:rPr lang="en-US" dirty="0" err="1" smtClean="0"/>
              <a:t>SuperFetch</a:t>
            </a:r>
            <a:r>
              <a:rPr lang="en-US" dirty="0" smtClean="0"/>
              <a:t> is implemented in %</a:t>
            </a:r>
            <a:r>
              <a:rPr lang="en-US" dirty="0" err="1" smtClean="0"/>
              <a:t>SystemRoot</a:t>
            </a:r>
            <a:r>
              <a:rPr lang="en-US" dirty="0" smtClean="0"/>
              <a:t>%\System32\Sysmain.dll as a Windows service that runs inside a Service Host process (%</a:t>
            </a:r>
            <a:r>
              <a:rPr lang="en-US" dirty="0" err="1" smtClean="0"/>
              <a:t>SystemRoot</a:t>
            </a:r>
            <a:r>
              <a:rPr lang="en-US" dirty="0" smtClean="0"/>
              <a:t>%\System32\Svchost.exe). The scheme relies on support from the Memory Manager so that it can retrieve page usage histories as well as direct the Memory Manager to preload data and code from files on disk or from a paging file into the Standby List and assign priorities to pages. The </a:t>
            </a:r>
            <a:r>
              <a:rPr lang="en-US" dirty="0" err="1" smtClean="0"/>
              <a:t>SuperFetch</a:t>
            </a:r>
            <a:r>
              <a:rPr lang="en-US" dirty="0" smtClean="0"/>
              <a:t> service essentially extends page-tracking to data and code that was once in memory, but that the Memory Manager has reused to make room for new data and code. It stores this information in scenario files with a .db extension in the %</a:t>
            </a:r>
            <a:r>
              <a:rPr lang="en-US" dirty="0" err="1" smtClean="0"/>
              <a:t>SystemRoot</a:t>
            </a:r>
            <a:r>
              <a:rPr lang="en-US" dirty="0" smtClean="0"/>
              <a:t>%\</a:t>
            </a:r>
            <a:r>
              <a:rPr lang="en-US" dirty="0" err="1" smtClean="0"/>
              <a:t>Prefetch</a:t>
            </a:r>
            <a:r>
              <a:rPr lang="en-US" dirty="0" smtClean="0"/>
              <a:t> directory alongside standard </a:t>
            </a:r>
            <a:r>
              <a:rPr lang="en-US" dirty="0" err="1" smtClean="0"/>
              <a:t>prefetch</a:t>
            </a:r>
            <a:r>
              <a:rPr lang="en-US" dirty="0" smtClean="0"/>
              <a:t> files used to optimize application launch. Using this deep knowledge of memory usage, </a:t>
            </a:r>
            <a:r>
              <a:rPr lang="en-US" dirty="0" err="1" smtClean="0"/>
              <a:t>SuperFetch</a:t>
            </a:r>
            <a:r>
              <a:rPr lang="en-US" dirty="0" smtClean="0"/>
              <a:t> can preload data and code when physical memory becomes available.</a:t>
            </a:r>
          </a:p>
          <a:p>
            <a:r>
              <a:rPr lang="en-US" dirty="0" smtClean="0"/>
              <a:t>Whenever memory becomes free-for example, when an application exits or releases memory-</a:t>
            </a:r>
            <a:r>
              <a:rPr lang="en-US" dirty="0" err="1" smtClean="0"/>
              <a:t>SuperFetch</a:t>
            </a:r>
            <a:r>
              <a:rPr lang="en-US" dirty="0" smtClean="0"/>
              <a:t> asks the Memory Manager to fetch data and code that was recently evicted. This is done at a rate of a few pages per second with Very Low priority I/Os so that the preloading does not impact the user or other active applications. Therefore, if you leave your computer to go to lunch and a memory-intensive background task causes the code and data from your active applications to be evicted from memory while you're gone, </a:t>
            </a:r>
            <a:r>
              <a:rPr lang="en-US" dirty="0" err="1" smtClean="0"/>
              <a:t>SuperFetch</a:t>
            </a:r>
            <a:r>
              <a:rPr lang="en-US" dirty="0" smtClean="0"/>
              <a:t> can often bring all or most of it back into memory before you return. </a:t>
            </a:r>
            <a:r>
              <a:rPr lang="en-US" dirty="0" err="1" smtClean="0"/>
              <a:t>SuperFetch</a:t>
            </a:r>
            <a:r>
              <a:rPr lang="en-US" dirty="0" smtClean="0"/>
              <a:t> also includes specific scenario support for hibernation, standby, Fast User Switching (FUS), and application launch. When the system hibernates, for example, </a:t>
            </a:r>
            <a:r>
              <a:rPr lang="en-US" dirty="0" err="1" smtClean="0"/>
              <a:t>SuperFetch</a:t>
            </a:r>
            <a:r>
              <a:rPr lang="en-US" dirty="0" smtClean="0"/>
              <a:t> stores data and code in the hibernation file that it expects (based on previous hibernations) will be accessed during the subsequent resume. In contrast, when you resume Windows XP, previously cached data must be reread from the disk when it is referenced.</a:t>
            </a:r>
          </a:p>
          <a:p>
            <a:r>
              <a:rPr lang="en-US" dirty="0" smtClean="0"/>
              <a:t>See the sidebar "Watching </a:t>
            </a:r>
            <a:r>
              <a:rPr lang="en-US" dirty="0" err="1" smtClean="0"/>
              <a:t>SuperFetch</a:t>
            </a:r>
            <a:r>
              <a:rPr lang="en-US" dirty="0" smtClean="0"/>
              <a:t>" for a glimpse of how </a:t>
            </a:r>
            <a:r>
              <a:rPr lang="en-US" dirty="0" err="1" smtClean="0"/>
              <a:t>SuperFetch</a:t>
            </a:r>
            <a:r>
              <a:rPr lang="en-US" dirty="0" smtClean="0"/>
              <a:t> impacts available memory.</a:t>
            </a:r>
          </a:p>
          <a:p>
            <a:endParaRPr lang="hu-HU"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p:cNvSpPr>
          <p:nvPr>
            <p:ph type="sldImg"/>
          </p:nvPr>
        </p:nvSpPr>
        <p:spPr>
          <a:xfrm>
            <a:off x="1173163" y="896938"/>
            <a:ext cx="4765675" cy="3575050"/>
          </a:xfrm>
          <a:ln/>
        </p:spPr>
      </p:sp>
      <p:sp>
        <p:nvSpPr>
          <p:cNvPr id="120834" name="Notes Placeholder 2"/>
          <p:cNvSpPr>
            <a:spLocks noGrp="1"/>
          </p:cNvSpPr>
          <p:nvPr>
            <p:ph type="body" idx="1"/>
          </p:nvPr>
        </p:nvSpPr>
        <p:spPr/>
        <p:txBody>
          <a:bodyPr/>
          <a:lstStyle/>
          <a:p>
            <a:endParaRPr lang="hu-HU"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173163" y="896938"/>
            <a:ext cx="4765675" cy="3575050"/>
          </a:xfrm>
        </p:spPr>
      </p:sp>
      <p:sp>
        <p:nvSpPr>
          <p:cNvPr id="3" name="Jegyzetek helye 2"/>
          <p:cNvSpPr>
            <a:spLocks noGrp="1"/>
          </p:cNvSpPr>
          <p:nvPr>
            <p:ph type="body" idx="1"/>
          </p:nvPr>
        </p:nvSpPr>
        <p:spPr/>
        <p:txBody>
          <a:bodyPr/>
          <a:lstStyle/>
          <a:p>
            <a:endParaRPr lang="hu-HU"/>
          </a:p>
        </p:txBody>
      </p:sp>
    </p:spTree>
    <p:extLst>
      <p:ext uri="{BB962C8B-B14F-4D97-AF65-F5344CB8AC3E}">
        <p14:creationId xmlns:p14="http://schemas.microsoft.com/office/powerpoint/2010/main" val="4086483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xfrm>
            <a:off x="1173163" y="896938"/>
            <a:ext cx="4765675" cy="3575050"/>
          </a:xfrm>
          <a:ln/>
        </p:spPr>
      </p:sp>
      <p:sp>
        <p:nvSpPr>
          <p:cNvPr id="82946" name="Notes Placeholder 2"/>
          <p:cNvSpPr>
            <a:spLocks noGrp="1"/>
          </p:cNvSpPr>
          <p:nvPr>
            <p:ph type="body" idx="1"/>
          </p:nvPr>
        </p:nvSpPr>
        <p:spPr/>
        <p:txBody>
          <a:bodyPr/>
          <a:lstStyle/>
          <a:p>
            <a:r>
              <a:rPr lang="en-US" dirty="0" smtClean="0"/>
              <a:t>Configuring the Memory Manager</a:t>
            </a:r>
          </a:p>
          <a:p>
            <a:r>
              <a:rPr lang="en-US" dirty="0" smtClean="0"/>
              <a:t> Like most of Windows, the memory manager attempts to automatically provide optimal system performance for varying workloads on systems of varying sizes and types. While there  are a limited number of registry values you can add and/or modify under the key HKLM\ SYSTEM\</a:t>
            </a:r>
            <a:r>
              <a:rPr lang="en-US" dirty="0" err="1" smtClean="0"/>
              <a:t>CurrentControlSet</a:t>
            </a:r>
            <a:r>
              <a:rPr lang="en-US" dirty="0" smtClean="0"/>
              <a:t>\Control\Session Manager\Memory Management to override  some of these default performance calculations, in general, the memory manager’s default  computations will be sufficient for the majority of workloads. </a:t>
            </a:r>
          </a:p>
          <a:p>
            <a:r>
              <a:rPr lang="en-US" dirty="0" smtClean="0"/>
              <a:t>Many of the thresholds and limits that control memory manager policy decisions are computed at system boot time on the basis of memory size and product type. (Windows 2000 Professional and Windows XP Professional and Home editions are optimized for desktop  interactive use, and Windows Server systems are optimized for running server applications.)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896938"/>
            <a:ext cx="4765675" cy="3575050"/>
          </a:xfrm>
        </p:spPr>
      </p:sp>
      <p:sp>
        <p:nvSpPr>
          <p:cNvPr id="3" name="Notes Placeholder 2"/>
          <p:cNvSpPr>
            <a:spLocks noGrp="1"/>
          </p:cNvSpPr>
          <p:nvPr>
            <p:ph type="body" idx="1"/>
          </p:nvPr>
        </p:nvSpPr>
        <p:spPr/>
        <p:txBody>
          <a:bodyPr>
            <a:normAutofit/>
          </a:bodyPr>
          <a:lstStyle/>
          <a:p>
            <a:endParaRPr lang="hu-H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D8E95339-F83F-457D-87B8-4D32DB735ACA}" type="slidenum">
              <a:rPr lang="en-GB" sz="1700"/>
              <a:pPr algn="ctr" defTabSz="952500" eaLnBrk="0" hangingPunct="0"/>
              <a:t>6</a:t>
            </a:fld>
            <a:endParaRPr lang="en-GB" sz="1700"/>
          </a:p>
        </p:txBody>
      </p:sp>
      <p:sp>
        <p:nvSpPr>
          <p:cNvPr id="86018" name="Rectangle 2"/>
          <p:cNvSpPr>
            <a:spLocks noChangeArrowheads="1"/>
          </p:cNvSpPr>
          <p:nvPr/>
        </p:nvSpPr>
        <p:spPr bwMode="auto">
          <a:xfrm>
            <a:off x="4022725" y="-3175"/>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6019" name="Rectangle 3"/>
          <p:cNvSpPr>
            <a:spLocks noChangeArrowheads="1"/>
          </p:cNvSpPr>
          <p:nvPr/>
        </p:nvSpPr>
        <p:spPr bwMode="auto">
          <a:xfrm>
            <a:off x="4022725" y="9721850"/>
            <a:ext cx="3076575" cy="514350"/>
          </a:xfrm>
          <a:prstGeom prst="rect">
            <a:avLst/>
          </a:prstGeom>
          <a:noFill/>
          <a:ln w="9525">
            <a:noFill/>
            <a:miter lim="800000"/>
            <a:headEnd/>
            <a:tailEnd/>
          </a:ln>
        </p:spPr>
        <p:txBody>
          <a:bodyPr lIns="19509" tIns="0" rIns="19509" bIns="0" anchor="b"/>
          <a:lstStyle/>
          <a:p>
            <a:pPr algn="r" defTabSz="955675" eaLnBrk="0" hangingPunct="0"/>
            <a:r>
              <a:rPr lang="en-US" sz="900" i="1"/>
              <a:t>7</a:t>
            </a:r>
          </a:p>
        </p:txBody>
      </p:sp>
      <p:sp>
        <p:nvSpPr>
          <p:cNvPr id="86020" name="Rectangle 4"/>
          <p:cNvSpPr>
            <a:spLocks noChangeArrowheads="1"/>
          </p:cNvSpPr>
          <p:nvPr/>
        </p:nvSpPr>
        <p:spPr bwMode="auto">
          <a:xfrm>
            <a:off x="0" y="9721850"/>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6021" name="Rectangle 5"/>
          <p:cNvSpPr>
            <a:spLocks noChangeArrowheads="1"/>
          </p:cNvSpPr>
          <p:nvPr/>
        </p:nvSpPr>
        <p:spPr bwMode="auto">
          <a:xfrm>
            <a:off x="0" y="-3175"/>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6022" name="Rectangle 6"/>
          <p:cNvSpPr>
            <a:spLocks noGrp="1" noRot="1" noChangeAspect="1" noChangeArrowheads="1" noTextEdit="1"/>
          </p:cNvSpPr>
          <p:nvPr>
            <p:ph type="sldImg"/>
          </p:nvPr>
        </p:nvSpPr>
        <p:spPr>
          <a:xfrm>
            <a:off x="1006475" y="784225"/>
            <a:ext cx="5089525" cy="3816350"/>
          </a:xfrm>
          <a:ln cap="flat"/>
        </p:spPr>
      </p:sp>
      <p:sp>
        <p:nvSpPr>
          <p:cNvPr id="86023" name="Rectangle 7"/>
          <p:cNvSpPr>
            <a:spLocks noGrp="1" noChangeArrowheads="1"/>
          </p:cNvSpPr>
          <p:nvPr>
            <p:ph type="body" idx="1"/>
          </p:nvPr>
        </p:nvSpPr>
        <p:spPr>
          <a:xfrm>
            <a:off x="962025" y="4813300"/>
            <a:ext cx="5176838" cy="4630738"/>
          </a:xfrm>
        </p:spPr>
        <p:txBody>
          <a:bodyPr lIns="94286" tIns="50395" rIns="94286" bIns="50395"/>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4854CDA9-8A96-4768-8472-8829A22B83F5}" type="slidenum">
              <a:rPr lang="en-GB" sz="1700"/>
              <a:pPr algn="ctr" defTabSz="952500" eaLnBrk="0" hangingPunct="0"/>
              <a:t>7</a:t>
            </a:fld>
            <a:endParaRPr lang="en-GB" sz="1700"/>
          </a:p>
        </p:txBody>
      </p:sp>
      <p:sp>
        <p:nvSpPr>
          <p:cNvPr id="88066" name="Rectangle 2"/>
          <p:cNvSpPr>
            <a:spLocks noChangeArrowheads="1"/>
          </p:cNvSpPr>
          <p:nvPr/>
        </p:nvSpPr>
        <p:spPr bwMode="auto">
          <a:xfrm>
            <a:off x="4022725" y="-3175"/>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8067" name="Rectangle 3"/>
          <p:cNvSpPr>
            <a:spLocks noChangeArrowheads="1"/>
          </p:cNvSpPr>
          <p:nvPr/>
        </p:nvSpPr>
        <p:spPr bwMode="auto">
          <a:xfrm>
            <a:off x="4022725" y="9721850"/>
            <a:ext cx="3076575" cy="514350"/>
          </a:xfrm>
          <a:prstGeom prst="rect">
            <a:avLst/>
          </a:prstGeom>
          <a:noFill/>
          <a:ln w="9525">
            <a:noFill/>
            <a:miter lim="800000"/>
            <a:headEnd/>
            <a:tailEnd/>
          </a:ln>
        </p:spPr>
        <p:txBody>
          <a:bodyPr lIns="19509" tIns="0" rIns="19509" bIns="0" anchor="b"/>
          <a:lstStyle/>
          <a:p>
            <a:pPr algn="r" defTabSz="955675" eaLnBrk="0" hangingPunct="0"/>
            <a:r>
              <a:rPr lang="en-US" sz="900" i="1"/>
              <a:t>7</a:t>
            </a:r>
          </a:p>
        </p:txBody>
      </p:sp>
      <p:sp>
        <p:nvSpPr>
          <p:cNvPr id="88068" name="Rectangle 4"/>
          <p:cNvSpPr>
            <a:spLocks noChangeArrowheads="1"/>
          </p:cNvSpPr>
          <p:nvPr/>
        </p:nvSpPr>
        <p:spPr bwMode="auto">
          <a:xfrm>
            <a:off x="0" y="9721850"/>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8069" name="Rectangle 5"/>
          <p:cNvSpPr>
            <a:spLocks noChangeArrowheads="1"/>
          </p:cNvSpPr>
          <p:nvPr/>
        </p:nvSpPr>
        <p:spPr bwMode="auto">
          <a:xfrm>
            <a:off x="0" y="-3175"/>
            <a:ext cx="3076575" cy="514350"/>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88070" name="Rectangle 6"/>
          <p:cNvSpPr>
            <a:spLocks noGrp="1" noRot="1" noChangeAspect="1" noChangeArrowheads="1" noTextEdit="1"/>
          </p:cNvSpPr>
          <p:nvPr>
            <p:ph type="sldImg"/>
          </p:nvPr>
        </p:nvSpPr>
        <p:spPr>
          <a:xfrm>
            <a:off x="1006475" y="784225"/>
            <a:ext cx="5089525" cy="3816350"/>
          </a:xfrm>
          <a:noFill/>
          <a:ln cap="flat"/>
        </p:spPr>
      </p:sp>
      <p:sp>
        <p:nvSpPr>
          <p:cNvPr id="88071" name="Rectangle 7"/>
          <p:cNvSpPr>
            <a:spLocks noGrp="1" noChangeArrowheads="1"/>
          </p:cNvSpPr>
          <p:nvPr>
            <p:ph type="body" idx="1"/>
          </p:nvPr>
        </p:nvSpPr>
        <p:spPr>
          <a:xfrm>
            <a:off x="962025" y="4813300"/>
            <a:ext cx="5176838" cy="4630738"/>
          </a:xfrm>
          <a:noFill/>
          <a:ln/>
        </p:spPr>
        <p:txBody>
          <a:bodyPr lIns="94286" tIns="50395" rIns="94286" bIns="50395"/>
          <a:lstStyle/>
          <a:p>
            <a:endParaRPr lang="hu-H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10A58EBA-B21A-44DB-A81B-E92AAD53CB65}" type="slidenum">
              <a:rPr lang="en-GB" sz="1700"/>
              <a:pPr algn="ctr" defTabSz="952500" eaLnBrk="0" hangingPunct="0"/>
              <a:t>8</a:t>
            </a:fld>
            <a:endParaRPr lang="en-GB" sz="1700"/>
          </a:p>
        </p:txBody>
      </p:sp>
      <p:sp>
        <p:nvSpPr>
          <p:cNvPr id="90114" name="Rectangle 2"/>
          <p:cNvSpPr>
            <a:spLocks noChangeArrowheads="1"/>
          </p:cNvSpPr>
          <p:nvPr/>
        </p:nvSpPr>
        <p:spPr bwMode="auto">
          <a:xfrm>
            <a:off x="4022725" y="-1588"/>
            <a:ext cx="3076575" cy="512763"/>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5" name="Rectangle 3"/>
          <p:cNvSpPr>
            <a:spLocks noChangeArrowheads="1"/>
          </p:cNvSpPr>
          <p:nvPr/>
        </p:nvSpPr>
        <p:spPr bwMode="auto">
          <a:xfrm>
            <a:off x="4022725" y="9723438"/>
            <a:ext cx="3076575" cy="512762"/>
          </a:xfrm>
          <a:prstGeom prst="rect">
            <a:avLst/>
          </a:prstGeom>
          <a:noFill/>
          <a:ln w="9525">
            <a:noFill/>
            <a:miter lim="800000"/>
            <a:headEnd/>
            <a:tailEnd/>
          </a:ln>
        </p:spPr>
        <p:txBody>
          <a:bodyPr lIns="19728" tIns="0" rIns="19728" bIns="0" anchor="b"/>
          <a:lstStyle/>
          <a:p>
            <a:pPr algn="r" defTabSz="931863" eaLnBrk="0" hangingPunct="0"/>
            <a:r>
              <a:rPr lang="en-US" sz="900" i="1"/>
              <a:t>8</a:t>
            </a:r>
          </a:p>
        </p:txBody>
      </p:sp>
      <p:sp>
        <p:nvSpPr>
          <p:cNvPr id="90116" name="Rectangle 4"/>
          <p:cNvSpPr>
            <a:spLocks noChangeArrowheads="1"/>
          </p:cNvSpPr>
          <p:nvPr/>
        </p:nvSpPr>
        <p:spPr bwMode="auto">
          <a:xfrm>
            <a:off x="0" y="9723438"/>
            <a:ext cx="3076575" cy="512762"/>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7" name="Rectangle 5"/>
          <p:cNvSpPr>
            <a:spLocks noChangeArrowheads="1"/>
          </p:cNvSpPr>
          <p:nvPr/>
        </p:nvSpPr>
        <p:spPr bwMode="auto">
          <a:xfrm>
            <a:off x="0" y="-1588"/>
            <a:ext cx="3076575" cy="512763"/>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8" name="Rectangle 6"/>
          <p:cNvSpPr>
            <a:spLocks noGrp="1" noRot="1" noChangeAspect="1" noChangeArrowheads="1" noTextEdit="1"/>
          </p:cNvSpPr>
          <p:nvPr>
            <p:ph type="sldImg"/>
          </p:nvPr>
        </p:nvSpPr>
        <p:spPr>
          <a:xfrm>
            <a:off x="1006475" y="784225"/>
            <a:ext cx="5089525" cy="3816350"/>
          </a:xfrm>
          <a:noFill/>
          <a:ln cap="flat"/>
        </p:spPr>
      </p:sp>
      <p:sp>
        <p:nvSpPr>
          <p:cNvPr id="366599" name="Rectangle 7"/>
          <p:cNvSpPr>
            <a:spLocks noGrp="1" noChangeArrowheads="1"/>
          </p:cNvSpPr>
          <p:nvPr>
            <p:ph type="body" idx="1"/>
          </p:nvPr>
        </p:nvSpPr>
        <p:spPr>
          <a:xfrm>
            <a:off x="962025" y="4814888"/>
            <a:ext cx="5176838" cy="4630737"/>
          </a:xfrm>
          <a:noFill/>
          <a:ln/>
        </p:spPr>
        <p:txBody>
          <a:bodyPr lIns="92068" tIns="47678" rIns="92068" bIns="47678"/>
          <a:lstStyle/>
          <a:p>
            <a:pPr>
              <a:buFont typeface="Arial" pitchFamily="34" charset="0"/>
              <a:buChar char="•"/>
              <a:defRPr/>
            </a:pPr>
            <a:r>
              <a:rPr lang="hu-HU" dirty="0" smtClean="0"/>
              <a:t> </a:t>
            </a:r>
            <a:r>
              <a:rPr lang="en-US" dirty="0" smtClean="0"/>
              <a:t>No user process can touch another user process address space (without first opening a handle to the process, which means passing through NT security)</a:t>
            </a:r>
            <a:endParaRPr lang="hu-HU" dirty="0" smtClean="0"/>
          </a:p>
          <a:p>
            <a:pPr lvl="1">
              <a:buFont typeface="Arial" pitchFamily="34" charset="0"/>
              <a:buChar char="•"/>
              <a:defRPr/>
            </a:pPr>
            <a:r>
              <a:rPr lang="hu-HU" baseline="0" dirty="0" smtClean="0"/>
              <a:t> </a:t>
            </a:r>
            <a:r>
              <a:rPr lang="en-US" dirty="0" smtClean="0"/>
              <a:t>Separate process page tables prevent this</a:t>
            </a:r>
            <a:r>
              <a:rPr lang="hu-HU" baseline="0" dirty="0" smtClean="0"/>
              <a:t> </a:t>
            </a:r>
          </a:p>
          <a:p>
            <a:pPr lvl="1">
              <a:buFont typeface="Arial" pitchFamily="34" charset="0"/>
              <a:buChar char="•"/>
              <a:defRPr/>
            </a:pPr>
            <a:r>
              <a:rPr lang="en-US" dirty="0" smtClean="0"/>
              <a:t>“Current” page table changed on context switch from a thread in 1 process to a thread in another process</a:t>
            </a:r>
          </a:p>
          <a:p>
            <a:pPr>
              <a:defRPr/>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4294967295"/>
          </p:nvPr>
        </p:nvSpPr>
        <p:spPr bwMode="auto">
          <a:xfrm>
            <a:off x="4021138" y="9721850"/>
            <a:ext cx="3076575" cy="511175"/>
          </a:xfrm>
          <a:prstGeom prst="rect">
            <a:avLst/>
          </a:prstGeom>
          <a:noFill/>
          <a:ln>
            <a:miter lim="800000"/>
            <a:headEnd/>
            <a:tailEnd/>
          </a:ln>
        </p:spPr>
        <p:txBody>
          <a:bodyPr lIns="95262" tIns="47631" rIns="95262" bIns="47631"/>
          <a:lstStyle/>
          <a:p>
            <a:pPr algn="ctr" defTabSz="952500" eaLnBrk="0" hangingPunct="0"/>
            <a:fld id="{10A58EBA-B21A-44DB-A81B-E92AAD53CB65}" type="slidenum">
              <a:rPr lang="en-GB" sz="1700"/>
              <a:pPr algn="ctr" defTabSz="952500" eaLnBrk="0" hangingPunct="0"/>
              <a:t>9</a:t>
            </a:fld>
            <a:endParaRPr lang="en-GB" sz="1700"/>
          </a:p>
        </p:txBody>
      </p:sp>
      <p:sp>
        <p:nvSpPr>
          <p:cNvPr id="90114" name="Rectangle 2"/>
          <p:cNvSpPr>
            <a:spLocks noChangeArrowheads="1"/>
          </p:cNvSpPr>
          <p:nvPr/>
        </p:nvSpPr>
        <p:spPr bwMode="auto">
          <a:xfrm>
            <a:off x="4022725" y="-1588"/>
            <a:ext cx="3076575" cy="512763"/>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5" name="Rectangle 3"/>
          <p:cNvSpPr>
            <a:spLocks noChangeArrowheads="1"/>
          </p:cNvSpPr>
          <p:nvPr/>
        </p:nvSpPr>
        <p:spPr bwMode="auto">
          <a:xfrm>
            <a:off x="4022725" y="9723438"/>
            <a:ext cx="3076575" cy="512762"/>
          </a:xfrm>
          <a:prstGeom prst="rect">
            <a:avLst/>
          </a:prstGeom>
          <a:noFill/>
          <a:ln w="9525">
            <a:noFill/>
            <a:miter lim="800000"/>
            <a:headEnd/>
            <a:tailEnd/>
          </a:ln>
        </p:spPr>
        <p:txBody>
          <a:bodyPr lIns="19728" tIns="0" rIns="19728" bIns="0" anchor="b"/>
          <a:lstStyle/>
          <a:p>
            <a:pPr algn="r" defTabSz="931863" eaLnBrk="0" hangingPunct="0"/>
            <a:r>
              <a:rPr lang="en-US" sz="900" i="1"/>
              <a:t>8</a:t>
            </a:r>
          </a:p>
        </p:txBody>
      </p:sp>
      <p:sp>
        <p:nvSpPr>
          <p:cNvPr id="90116" name="Rectangle 4"/>
          <p:cNvSpPr>
            <a:spLocks noChangeArrowheads="1"/>
          </p:cNvSpPr>
          <p:nvPr/>
        </p:nvSpPr>
        <p:spPr bwMode="auto">
          <a:xfrm>
            <a:off x="0" y="9723438"/>
            <a:ext cx="3076575" cy="512762"/>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7" name="Rectangle 5"/>
          <p:cNvSpPr>
            <a:spLocks noChangeArrowheads="1"/>
          </p:cNvSpPr>
          <p:nvPr/>
        </p:nvSpPr>
        <p:spPr bwMode="auto">
          <a:xfrm>
            <a:off x="0" y="-1588"/>
            <a:ext cx="3076575" cy="512763"/>
          </a:xfrm>
          <a:prstGeom prst="rect">
            <a:avLst/>
          </a:prstGeom>
          <a:noFill/>
          <a:ln w="9525">
            <a:noFill/>
            <a:miter lim="800000"/>
            <a:headEnd/>
            <a:tailEnd/>
          </a:ln>
        </p:spPr>
        <p:txBody>
          <a:bodyPr wrap="none" lIns="95262" tIns="47631" rIns="95262" bIns="47631" anchor="ctr"/>
          <a:lstStyle/>
          <a:p>
            <a:pPr algn="ctr" defTabSz="952500" eaLnBrk="0" hangingPunct="0"/>
            <a:endParaRPr lang="hu-HU" sz="1700"/>
          </a:p>
        </p:txBody>
      </p:sp>
      <p:sp>
        <p:nvSpPr>
          <p:cNvPr id="90118" name="Rectangle 6"/>
          <p:cNvSpPr>
            <a:spLocks noGrp="1" noRot="1" noChangeAspect="1" noChangeArrowheads="1" noTextEdit="1"/>
          </p:cNvSpPr>
          <p:nvPr>
            <p:ph type="sldImg"/>
          </p:nvPr>
        </p:nvSpPr>
        <p:spPr>
          <a:xfrm>
            <a:off x="1006475" y="784225"/>
            <a:ext cx="5089525" cy="3816350"/>
          </a:xfrm>
          <a:noFill/>
          <a:ln cap="flat"/>
        </p:spPr>
      </p:sp>
      <p:sp>
        <p:nvSpPr>
          <p:cNvPr id="366599" name="Rectangle 7"/>
          <p:cNvSpPr>
            <a:spLocks noGrp="1" noChangeArrowheads="1"/>
          </p:cNvSpPr>
          <p:nvPr>
            <p:ph type="body" idx="1"/>
          </p:nvPr>
        </p:nvSpPr>
        <p:spPr>
          <a:xfrm>
            <a:off x="962025" y="4814888"/>
            <a:ext cx="5176838" cy="4630737"/>
          </a:xfrm>
          <a:noFill/>
          <a:ln/>
        </p:spPr>
        <p:txBody>
          <a:bodyPr lIns="92068" tIns="47678" rIns="92068" bIns="47678"/>
          <a:lstStyle/>
          <a:p>
            <a:pPr marL="228600" lvl="0" indent="-228600"/>
            <a:r>
              <a:rPr lang="en-US" sz="1600" dirty="0" smtClean="0"/>
              <a:t>No user process can touch kernel memory</a:t>
            </a:r>
          </a:p>
          <a:p>
            <a:pPr marL="228600" lvl="0" indent="-228600">
              <a:buFont typeface="Arial" pitchFamily="34" charset="0"/>
              <a:buChar char="•"/>
            </a:pPr>
            <a:r>
              <a:rPr lang="en-US" sz="1600" dirty="0" smtClean="0"/>
              <a:t>Page protection in process page tables prevent this</a:t>
            </a:r>
          </a:p>
          <a:p>
            <a:pPr marL="228600" lvl="0" indent="-228600">
              <a:buFont typeface="Arial" pitchFamily="34" charset="0"/>
              <a:buChar char="•"/>
            </a:pPr>
            <a:r>
              <a:rPr lang="en-US" sz="1600" dirty="0" smtClean="0"/>
              <a:t>OS pages only accessible from “kernel mode”</a:t>
            </a:r>
          </a:p>
          <a:p>
            <a:pPr marL="228600" lvl="0" indent="-228600">
              <a:buFont typeface="Arial" pitchFamily="34" charset="0"/>
              <a:buChar char="•"/>
            </a:pPr>
            <a:r>
              <a:rPr lang="en-US" sz="1600" dirty="0" smtClean="0"/>
              <a:t>Threads change from user to kernel mode and back (via a secure interface) to execute kernel code</a:t>
            </a:r>
            <a:r>
              <a:rPr lang="hu-HU" sz="1600" dirty="0" smtClean="0"/>
              <a:t>,</a:t>
            </a:r>
            <a:r>
              <a:rPr lang="hu-HU" sz="1600" baseline="0" dirty="0" smtClean="0"/>
              <a:t> </a:t>
            </a:r>
            <a:r>
              <a:rPr lang="hu-HU" sz="1600" baseline="0" dirty="0" err="1" smtClean="0"/>
              <a:t>this</a:t>
            </a:r>
            <a:r>
              <a:rPr lang="hu-HU" sz="1600" baseline="0" dirty="0" smtClean="0"/>
              <a:t> d</a:t>
            </a:r>
            <a:r>
              <a:rPr lang="en-US" sz="1600" dirty="0" err="1" smtClean="0"/>
              <a:t>oes</a:t>
            </a:r>
            <a:r>
              <a:rPr lang="en-US" sz="1600" dirty="0" smtClean="0"/>
              <a:t> not affect scheduling (not a context switch)</a:t>
            </a:r>
          </a:p>
          <a:p>
            <a:pPr marL="1143000" lvl="2" indent="-228600"/>
            <a:endParaRPr lang="hu-HU" sz="1600" dirty="0" smtClean="0"/>
          </a:p>
          <a:p>
            <a:r>
              <a:rPr lang="hu-HU" sz="1600" b="1" dirty="0" err="1" smtClean="0"/>
              <a:t>Dynamic</a:t>
            </a:r>
            <a:r>
              <a:rPr lang="hu-HU" sz="1600" b="1" dirty="0" smtClean="0"/>
              <a:t> Kernel </a:t>
            </a:r>
            <a:r>
              <a:rPr lang="hu-HU" sz="1600" b="1" dirty="0" err="1" smtClean="0"/>
              <a:t>Address</a:t>
            </a:r>
            <a:r>
              <a:rPr lang="hu-HU" sz="1600" b="1" dirty="0" smtClean="0"/>
              <a:t> </a:t>
            </a:r>
            <a:r>
              <a:rPr lang="hu-HU" sz="1600" b="1" dirty="0" err="1" smtClean="0"/>
              <a:t>Space</a:t>
            </a:r>
            <a:r>
              <a:rPr lang="hu-HU" sz="1600" dirty="0" smtClean="0"/>
              <a:t>: </a:t>
            </a:r>
            <a:r>
              <a:rPr lang="en-US" sz="1600" dirty="0" smtClean="0"/>
              <a:t>Windows and the applications that run on it have bumped their heads on the address space limits of 32-bit processors. The Windows kernel is constrained by default to 2GB, or half the total 32-bit virtual address space, with the other half reserved for use by the process whose thread is currently running on the CPU. Inside its half, the kernel has to map itself, device drivers, the file system cache, kernel stacks, per-session code data structures, and both non-paged (locked-in physical memory) and paged buffers allocated by device drivers. Prior to Windows Vista, the Memory Manager determined at boot time how much of the address space to assign to these different purposes, but this inflexibility sometimes led to situations where one of the regions became full while others still had plenty of available space. The exhaustion of an area can lead to application failures and prevent device drivers from completing I/O operations.</a:t>
            </a:r>
          </a:p>
          <a:p>
            <a:r>
              <a:rPr lang="en-US" sz="1600" dirty="0" smtClean="0"/>
              <a:t>In 32-bit Windows Vista, the Memory Manager dynamically manages the kernel's address space, allocating and </a:t>
            </a:r>
            <a:r>
              <a:rPr lang="en-US" sz="1600" dirty="0" err="1" smtClean="0"/>
              <a:t>deallocating</a:t>
            </a:r>
            <a:r>
              <a:rPr lang="en-US" sz="1600" dirty="0" smtClean="0"/>
              <a:t> space to various uses as the demands of the workload require. Thus, the amount of virtual memory used to store paged buffers can grow when device drivers ask for more, and it can shrink when the drivers release it. Windows Vista will therefore be able to handle a wider variety of workloads and likewise the 32-bit version of the forthcoming Windows Server</a:t>
            </a:r>
            <a:r>
              <a:rPr lang="en-US" sz="1600" baseline="30000" dirty="0" smtClean="0"/>
              <a:t>®</a:t>
            </a:r>
            <a:r>
              <a:rPr lang="en-US" sz="1600" dirty="0" smtClean="0"/>
              <a:t> code-named "Longhorn," will scale to handle more concurrent Terminal Server users.</a:t>
            </a:r>
          </a:p>
          <a:p>
            <a:r>
              <a:rPr lang="en-US" sz="1600" dirty="0" smtClean="0"/>
              <a:t>Of course, on 64-bit Windows Vista systems, address space constraints are not currently a practical limitation and therefore require no special treatment as they are configured to their maximums.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477000"/>
            <a:ext cx="9144000" cy="381000"/>
          </a:xfrm>
          <a:prstGeom prst="rect">
            <a:avLst/>
          </a:prstGeom>
          <a:solidFill>
            <a:srgbClr val="072970"/>
          </a:solidFill>
          <a:ln w="9525">
            <a:noFill/>
            <a:miter lim="800000"/>
            <a:headEnd/>
            <a:tailEnd/>
          </a:ln>
          <a:effectLst/>
        </p:spPr>
        <p:txBody>
          <a:bodyPr wrap="none" anchor="ctr"/>
          <a:lstStyle/>
          <a:p>
            <a:pPr algn="ctr" eaLnBrk="0" hangingPunct="0">
              <a:defRPr/>
            </a:pPr>
            <a:endParaRPr lang="hu-HU"/>
          </a:p>
        </p:txBody>
      </p:sp>
      <p:pic>
        <p:nvPicPr>
          <p:cNvPr id="5" name="Picture 6" descr="logo1_footer"/>
          <p:cNvPicPr>
            <a:picLocks noChangeAspect="1" noChangeArrowheads="1"/>
          </p:cNvPicPr>
          <p:nvPr/>
        </p:nvPicPr>
        <p:blipFill>
          <a:blip r:embed="rId2" cstate="print"/>
          <a:srcRect/>
          <a:stretch>
            <a:fillRect/>
          </a:stretch>
        </p:blipFill>
        <p:spPr bwMode="auto">
          <a:xfrm>
            <a:off x="7391400" y="6496050"/>
            <a:ext cx="642938" cy="333375"/>
          </a:xfrm>
          <a:prstGeom prst="rect">
            <a:avLst/>
          </a:prstGeom>
          <a:noFill/>
          <a:ln w="9525">
            <a:noFill/>
            <a:miter lim="800000"/>
            <a:headEnd/>
            <a:tailEnd/>
          </a:ln>
        </p:spPr>
      </p:pic>
      <p:pic>
        <p:nvPicPr>
          <p:cNvPr id="6" name="Picture 7" descr="TUD"/>
          <p:cNvPicPr>
            <a:picLocks noChangeAspect="1" noChangeArrowheads="1"/>
          </p:cNvPicPr>
          <p:nvPr/>
        </p:nvPicPr>
        <p:blipFill>
          <a:blip r:embed="rId3" cstate="print"/>
          <a:srcRect/>
          <a:stretch>
            <a:fillRect/>
          </a:stretch>
        </p:blipFill>
        <p:spPr bwMode="auto">
          <a:xfrm>
            <a:off x="8167688" y="6503988"/>
            <a:ext cx="890587" cy="334962"/>
          </a:xfrm>
          <a:prstGeom prst="rect">
            <a:avLst/>
          </a:prstGeom>
          <a:noFill/>
          <a:ln w="9525">
            <a:noFill/>
            <a:miter lim="800000"/>
            <a:headEnd/>
            <a:tailEnd/>
          </a:ln>
        </p:spPr>
      </p:pic>
      <p:sp>
        <p:nvSpPr>
          <p:cNvPr id="7" name="Text Box 8"/>
          <p:cNvSpPr txBox="1">
            <a:spLocks noChangeArrowheads="1"/>
          </p:cNvSpPr>
          <p:nvPr/>
        </p:nvSpPr>
        <p:spPr bwMode="auto">
          <a:xfrm>
            <a:off x="0" y="6521450"/>
            <a:ext cx="1597025" cy="336550"/>
          </a:xfrm>
          <a:prstGeom prst="rect">
            <a:avLst/>
          </a:prstGeom>
          <a:noFill/>
          <a:ln w="19050" algn="ctr">
            <a:noFill/>
            <a:miter lim="800000"/>
            <a:headEnd/>
            <a:tailEnd/>
          </a:ln>
          <a:effectLst/>
        </p:spPr>
        <p:txBody>
          <a:bodyPr>
            <a:spAutoFit/>
          </a:bodyPr>
          <a:lstStyle/>
          <a:p>
            <a:pPr defTabSz="762000" eaLnBrk="0" hangingPunct="0">
              <a:defRPr/>
            </a:pPr>
            <a:r>
              <a:rPr lang="en-US" sz="800">
                <a:solidFill>
                  <a:schemeClr val="bg1"/>
                </a:solidFill>
                <a:latin typeface="Arial" charset="0"/>
              </a:rPr>
              <a:t>© Neeraj Suri</a:t>
            </a:r>
          </a:p>
          <a:p>
            <a:pPr defTabSz="762000" eaLnBrk="0" hangingPunct="0">
              <a:defRPr/>
            </a:pPr>
            <a:r>
              <a:rPr lang="en-US" sz="800">
                <a:solidFill>
                  <a:schemeClr val="bg1"/>
                </a:solidFill>
                <a:latin typeface="Arial" charset="0"/>
              </a:rPr>
              <a:t>EU-NSF ICT March 2006</a:t>
            </a:r>
          </a:p>
        </p:txBody>
      </p:sp>
      <p:sp>
        <p:nvSpPr>
          <p:cNvPr id="8" name="Rectangle 9"/>
          <p:cNvSpPr>
            <a:spLocks noChangeArrowheads="1"/>
          </p:cNvSpPr>
          <p:nvPr/>
        </p:nvSpPr>
        <p:spPr bwMode="auto">
          <a:xfrm>
            <a:off x="0" y="6365875"/>
            <a:ext cx="9144000" cy="501650"/>
          </a:xfrm>
          <a:prstGeom prst="rect">
            <a:avLst/>
          </a:prstGeom>
          <a:solidFill>
            <a:srgbClr val="762536"/>
          </a:solidFill>
          <a:ln w="12700">
            <a:noFill/>
            <a:miter lim="800000"/>
            <a:headEnd/>
            <a:tailEnd/>
          </a:ln>
          <a:effectLst/>
        </p:spPr>
        <p:txBody>
          <a:bodyPr wrap="none" anchor="ctr"/>
          <a:lstStyle/>
          <a:p>
            <a:pPr algn="ctr" eaLnBrk="0" hangingPunct="0">
              <a:defRPr/>
            </a:pPr>
            <a:endParaRPr lang="hu-HU"/>
          </a:p>
        </p:txBody>
      </p:sp>
      <p:sp>
        <p:nvSpPr>
          <p:cNvPr id="9" name="Text Box 10"/>
          <p:cNvSpPr txBox="1">
            <a:spLocks noChangeArrowheads="1"/>
          </p:cNvSpPr>
          <p:nvPr/>
        </p:nvSpPr>
        <p:spPr bwMode="auto">
          <a:xfrm>
            <a:off x="-17463" y="6413500"/>
            <a:ext cx="3649663" cy="396875"/>
          </a:xfrm>
          <a:prstGeom prst="rect">
            <a:avLst/>
          </a:prstGeom>
          <a:noFill/>
          <a:ln w="12700" algn="ctr">
            <a:noFill/>
            <a:miter lim="800000"/>
            <a:headEnd/>
            <a:tailEnd/>
          </a:ln>
          <a:effectLst/>
        </p:spPr>
        <p:txBody>
          <a:bodyPr>
            <a:spAutoFit/>
          </a:bodyPr>
          <a:lstStyle/>
          <a:p>
            <a:pPr defTabSz="762000" eaLnBrk="0" hangingPunct="0">
              <a:defRPr/>
            </a:pPr>
            <a:r>
              <a:rPr lang="hu-HU" sz="1000" b="1" dirty="0">
                <a:solidFill>
                  <a:schemeClr val="bg1"/>
                </a:solidFill>
                <a:latin typeface="Arial" charset="0"/>
              </a:rPr>
              <a:t>Budapesti Műszaki és Gazdaságtudományi Egyetem</a:t>
            </a:r>
          </a:p>
          <a:p>
            <a:pPr defTabSz="762000" eaLnBrk="0" hangingPunct="0">
              <a:defRPr/>
            </a:pPr>
            <a:r>
              <a:rPr lang="hu-HU" sz="1000" b="1" dirty="0">
                <a:solidFill>
                  <a:schemeClr val="bg1"/>
                </a:solidFill>
                <a:latin typeface="Arial" charset="0"/>
              </a:rPr>
              <a:t>Méréstechnika és Információs Rendszerek Tanszék</a:t>
            </a:r>
          </a:p>
        </p:txBody>
      </p:sp>
      <p:pic>
        <p:nvPicPr>
          <p:cNvPr id="10" name="Picture 15" descr="ftsrg_logo_kicsi_100"/>
          <p:cNvPicPr>
            <a:picLocks noChangeAspect="1" noChangeArrowheads="1"/>
          </p:cNvPicPr>
          <p:nvPr/>
        </p:nvPicPr>
        <p:blipFill>
          <a:blip r:embed="rId4" cstate="print"/>
          <a:srcRect/>
          <a:stretch>
            <a:fillRect/>
          </a:stretch>
        </p:blipFill>
        <p:spPr bwMode="auto">
          <a:xfrm>
            <a:off x="3549650" y="4970463"/>
            <a:ext cx="2047875" cy="952500"/>
          </a:xfrm>
          <a:prstGeom prst="rect">
            <a:avLst/>
          </a:prstGeom>
          <a:noFill/>
          <a:ln w="9525">
            <a:noFill/>
            <a:miter lim="800000"/>
            <a:headEnd/>
            <a:tailEnd/>
          </a:ln>
        </p:spPr>
      </p:pic>
      <p:pic>
        <p:nvPicPr>
          <p:cNvPr id="11" name="Picture 18" descr="muegyetem_logo_bordo"/>
          <p:cNvPicPr>
            <a:picLocks noChangeAspect="1" noChangeArrowheads="1"/>
          </p:cNvPicPr>
          <p:nvPr/>
        </p:nvPicPr>
        <p:blipFill>
          <a:blip r:embed="rId5" cstate="print"/>
          <a:srcRect/>
          <a:stretch>
            <a:fillRect/>
          </a:stretch>
        </p:blipFill>
        <p:spPr bwMode="auto">
          <a:xfrm>
            <a:off x="7456488" y="6384925"/>
            <a:ext cx="1666875" cy="473075"/>
          </a:xfrm>
          <a:prstGeom prst="rect">
            <a:avLst/>
          </a:prstGeom>
          <a:noFill/>
          <a:ln w="9525">
            <a:noFill/>
            <a:miter lim="800000"/>
            <a:headEnd/>
            <a:tailEnd/>
          </a:ln>
        </p:spPr>
      </p:pic>
      <p:sp>
        <p:nvSpPr>
          <p:cNvPr id="12" name="Rectangle 20"/>
          <p:cNvSpPr>
            <a:spLocks noChangeArrowheads="1"/>
          </p:cNvSpPr>
          <p:nvPr/>
        </p:nvSpPr>
        <p:spPr bwMode="auto">
          <a:xfrm>
            <a:off x="0" y="0"/>
            <a:ext cx="9144000" cy="501650"/>
          </a:xfrm>
          <a:prstGeom prst="rect">
            <a:avLst/>
          </a:prstGeom>
          <a:solidFill>
            <a:srgbClr val="762536"/>
          </a:solidFill>
          <a:ln w="12700">
            <a:noFill/>
            <a:miter lim="800000"/>
            <a:headEnd/>
            <a:tailEnd/>
          </a:ln>
          <a:effectLst/>
        </p:spPr>
        <p:txBody>
          <a:bodyPr wrap="none" anchor="ctr"/>
          <a:lstStyle/>
          <a:p>
            <a:pPr algn="ctr" eaLnBrk="0" hangingPunct="0">
              <a:defRPr/>
            </a:pPr>
            <a:endParaRPr lang="hu-HU"/>
          </a:p>
        </p:txBody>
      </p:sp>
      <p:sp>
        <p:nvSpPr>
          <p:cNvPr id="951299" name="Rectangle 3"/>
          <p:cNvSpPr>
            <a:spLocks noGrp="1" noChangeArrowheads="1"/>
          </p:cNvSpPr>
          <p:nvPr>
            <p:ph type="ctrTitle"/>
          </p:nvPr>
        </p:nvSpPr>
        <p:spPr>
          <a:xfrm>
            <a:off x="685800" y="1241425"/>
            <a:ext cx="7772400" cy="1470025"/>
          </a:xfrm>
          <a:noFill/>
        </p:spPr>
        <p:txBody>
          <a:bodyPr/>
          <a:lstStyle>
            <a:lvl1pPr>
              <a:defRPr/>
            </a:lvl1pPr>
          </a:lstStyle>
          <a:p>
            <a:r>
              <a:rPr lang="en-US" smtClean="0"/>
              <a:t>Click to edit Master title style</a:t>
            </a:r>
            <a:endParaRPr lang="en-US"/>
          </a:p>
        </p:txBody>
      </p:sp>
      <p:sp>
        <p:nvSpPr>
          <p:cNvPr id="951300" name="Rectangle 4"/>
          <p:cNvSpPr>
            <a:spLocks noGrp="1" noChangeArrowheads="1"/>
          </p:cNvSpPr>
          <p:nvPr>
            <p:ph type="subTitle" idx="1"/>
          </p:nvPr>
        </p:nvSpPr>
        <p:spPr>
          <a:xfrm>
            <a:off x="1371600" y="2997200"/>
            <a:ext cx="6400800" cy="1752600"/>
          </a:xfrm>
        </p:spPr>
        <p:txBody>
          <a:bodyPr/>
          <a:lstStyle>
            <a:lvl1pPr marL="0" indent="0" algn="ctr">
              <a:buFont typeface="Wingdings 2" pitchFamily="18" charset="2"/>
              <a:buNone/>
              <a:defRPr/>
            </a:lvl1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3"/>
            <a:ext cx="8229600" cy="1143000"/>
          </a:xfrm>
        </p:spPr>
        <p:txBody>
          <a:bodyPr/>
          <a:lstStyle/>
          <a:p>
            <a:r>
              <a:rPr lang="en-US" smtClean="0"/>
              <a:t>Click to edit Master title style</a:t>
            </a:r>
            <a:endParaRPr lang="hu-HU"/>
          </a:p>
        </p:txBody>
      </p:sp>
      <p:sp>
        <p:nvSpPr>
          <p:cNvPr id="3" name="Table Placeholder 2"/>
          <p:cNvSpPr>
            <a:spLocks noGrp="1"/>
          </p:cNvSpPr>
          <p:nvPr>
            <p:ph type="tbl" idx="1"/>
          </p:nvPr>
        </p:nvSpPr>
        <p:spPr>
          <a:xfrm>
            <a:off x="457200" y="1625600"/>
            <a:ext cx="8229600" cy="4602163"/>
          </a:xfrm>
        </p:spPr>
        <p:txBody>
          <a:bodyPr/>
          <a:lstStyle/>
          <a:p>
            <a:pPr lvl="0"/>
            <a:endParaRPr lang="hu-HU" noProof="0"/>
          </a:p>
        </p:txBody>
      </p:sp>
      <p:sp>
        <p:nvSpPr>
          <p:cNvPr id="4" name="Footer Placeholder 3"/>
          <p:cNvSpPr>
            <a:spLocks noGrp="1"/>
          </p:cNvSpPr>
          <p:nvPr>
            <p:ph type="ftr" sz="quarter" idx="10"/>
          </p:nvPr>
        </p:nvSpPr>
        <p:spPr>
          <a:xfrm>
            <a:off x="609600" y="6629400"/>
            <a:ext cx="7543800" cy="228600"/>
          </a:xfrm>
          <a:prstGeom prst="rect">
            <a:avLst/>
          </a:prstGeom>
        </p:spPr>
        <p:txBody>
          <a:bodyPr/>
          <a:lstStyle>
            <a:lvl1pPr algn="ctr" eaLnBrk="0" hangingPunct="0">
              <a:defRPr/>
            </a:lvl1pPr>
          </a:lstStyle>
          <a:p>
            <a:pPr>
              <a:defRPr/>
            </a:pPr>
            <a:r>
              <a:rPr lang="de-DE"/>
              <a:t>Windows Operating System Internals - by David A. Solomon and Mark E. Russinovich with Andreas Polze</a:t>
            </a:r>
            <a:endParaRPr lang="en-GB"/>
          </a:p>
        </p:txBody>
      </p:sp>
      <p:sp>
        <p:nvSpPr>
          <p:cNvPr id="5" name="Slide Number Placeholder 4"/>
          <p:cNvSpPr>
            <a:spLocks noGrp="1"/>
          </p:cNvSpPr>
          <p:nvPr>
            <p:ph type="sldNum" sz="quarter" idx="11"/>
          </p:nvPr>
        </p:nvSpPr>
        <p:spPr>
          <a:xfrm>
            <a:off x="8763000" y="6629400"/>
            <a:ext cx="381000" cy="228600"/>
          </a:xfrm>
          <a:prstGeom prst="rect">
            <a:avLst/>
          </a:prstGeom>
        </p:spPr>
        <p:txBody>
          <a:bodyPr/>
          <a:lstStyle>
            <a:lvl1pPr algn="ctr" eaLnBrk="0" hangingPunct="0">
              <a:defRPr/>
            </a:lvl1pPr>
          </a:lstStyle>
          <a:p>
            <a:pPr>
              <a:defRPr/>
            </a:pPr>
            <a:fld id="{A8729375-E929-4A33-A51C-8C467E2CF70B}" type="slidenum">
              <a:rPr lang="en-GB"/>
              <a:pPr>
                <a:defRPr/>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small" baseline="0"/>
            </a:lvl1pPr>
          </a:lstStyle>
          <a:p>
            <a:r>
              <a:rPr lang="en-US" dirty="0" smtClean="0"/>
              <a:t>Click to edit Master title style</a:t>
            </a:r>
            <a:endParaRPr lang="hu-H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3048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762000"/>
            <a:ext cx="41910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smtClean="0"/>
              <a:t>Click to edit Master title style</a:t>
            </a:r>
            <a:endParaRPr lang="hu-HU"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hu-H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3"/>
            <a:ext cx="8229600" cy="1143000"/>
          </a:xfrm>
        </p:spPr>
        <p:txBody>
          <a:bodyPr/>
          <a:lstStyle/>
          <a:p>
            <a:r>
              <a:rPr lang="en-US" smtClean="0"/>
              <a:t>Click to edit Master title style</a:t>
            </a:r>
            <a:endParaRPr lang="hu-HU"/>
          </a:p>
        </p:txBody>
      </p:sp>
      <p:sp>
        <p:nvSpPr>
          <p:cNvPr id="3" name="Text Placeholder 2"/>
          <p:cNvSpPr>
            <a:spLocks noGrp="1"/>
          </p:cNvSpPr>
          <p:nvPr>
            <p:ph type="body" sz="half" idx="1"/>
          </p:nvPr>
        </p:nvSpPr>
        <p:spPr>
          <a:xfrm>
            <a:off x="457200" y="1625600"/>
            <a:ext cx="4038600" cy="460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lipArt Placeholder 3"/>
          <p:cNvSpPr>
            <a:spLocks noGrp="1"/>
          </p:cNvSpPr>
          <p:nvPr>
            <p:ph type="clipArt" sz="half" idx="2"/>
          </p:nvPr>
        </p:nvSpPr>
        <p:spPr>
          <a:xfrm>
            <a:off x="4648200" y="1625600"/>
            <a:ext cx="4038600" cy="4602163"/>
          </a:xfrm>
        </p:spPr>
        <p:txBody>
          <a:bodyPr/>
          <a:lstStyle/>
          <a:p>
            <a:pPr lvl="0"/>
            <a:endParaRPr lang="hu-HU" noProof="0"/>
          </a:p>
        </p:txBody>
      </p:sp>
      <p:sp>
        <p:nvSpPr>
          <p:cNvPr id="5" name="Footer Placeholder 4"/>
          <p:cNvSpPr>
            <a:spLocks noGrp="1"/>
          </p:cNvSpPr>
          <p:nvPr>
            <p:ph type="ftr" sz="quarter" idx="10"/>
          </p:nvPr>
        </p:nvSpPr>
        <p:spPr>
          <a:xfrm>
            <a:off x="609600" y="6629400"/>
            <a:ext cx="7543800" cy="228600"/>
          </a:xfrm>
          <a:prstGeom prst="rect">
            <a:avLst/>
          </a:prstGeom>
        </p:spPr>
        <p:txBody>
          <a:bodyPr/>
          <a:lstStyle>
            <a:lvl1pPr algn="ctr" eaLnBrk="0" hangingPunct="0">
              <a:defRPr/>
            </a:lvl1pPr>
          </a:lstStyle>
          <a:p>
            <a:pPr>
              <a:defRPr/>
            </a:pPr>
            <a:r>
              <a:rPr lang="de-DE"/>
              <a:t>Windows Operating System Internals - by David A. Solomon and Mark E. Russinovich with Andreas Polze</a:t>
            </a:r>
            <a:endParaRPr lang="en-GB"/>
          </a:p>
        </p:txBody>
      </p:sp>
      <p:sp>
        <p:nvSpPr>
          <p:cNvPr id="6" name="Slide Number Placeholder 5"/>
          <p:cNvSpPr>
            <a:spLocks noGrp="1"/>
          </p:cNvSpPr>
          <p:nvPr>
            <p:ph type="sldNum" sz="quarter" idx="11"/>
          </p:nvPr>
        </p:nvSpPr>
        <p:spPr>
          <a:xfrm>
            <a:off x="8763000" y="6629400"/>
            <a:ext cx="381000" cy="228600"/>
          </a:xfrm>
          <a:prstGeom prst="rect">
            <a:avLst/>
          </a:prstGeom>
        </p:spPr>
        <p:txBody>
          <a:bodyPr/>
          <a:lstStyle>
            <a:lvl1pPr algn="ctr" eaLnBrk="0" hangingPunct="0">
              <a:defRPr/>
            </a:lvl1pPr>
          </a:lstStyle>
          <a:p>
            <a:pPr>
              <a:defRPr/>
            </a:pPr>
            <a:fld id="{6FB6941D-B0F7-4368-8AB0-BC21839ABA44}" type="slidenum">
              <a:rPr lang="en-GB"/>
              <a:pPr>
                <a:defRPr/>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0" y="6477000"/>
            <a:ext cx="9144000" cy="381000"/>
          </a:xfrm>
          <a:prstGeom prst="rect">
            <a:avLst/>
          </a:prstGeom>
          <a:solidFill>
            <a:srgbClr val="762536"/>
          </a:solidFill>
          <a:ln w="9525">
            <a:noFill/>
            <a:miter lim="800000"/>
            <a:headEnd/>
            <a:tailEnd/>
          </a:ln>
          <a:effectLst/>
        </p:spPr>
        <p:txBody>
          <a:bodyPr wrap="none" anchor="ctr"/>
          <a:lstStyle/>
          <a:p>
            <a:pPr algn="ctr" eaLnBrk="0" hangingPunct="0">
              <a:defRPr/>
            </a:pPr>
            <a:endParaRPr lang="hu-HU"/>
          </a:p>
        </p:txBody>
      </p:sp>
      <p:sp>
        <p:nvSpPr>
          <p:cNvPr id="1027" name="Rectangle 5"/>
          <p:cNvSpPr>
            <a:spLocks noGrp="1" noChangeArrowheads="1"/>
          </p:cNvSpPr>
          <p:nvPr>
            <p:ph type="title"/>
          </p:nvPr>
        </p:nvSpPr>
        <p:spPr bwMode="auto">
          <a:xfrm>
            <a:off x="0" y="0"/>
            <a:ext cx="9144000" cy="638175"/>
          </a:xfrm>
          <a:prstGeom prst="rect">
            <a:avLst/>
          </a:prstGeom>
          <a:solidFill>
            <a:srgbClr val="762536"/>
          </a:solid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a:t>
            </a:r>
          </a:p>
        </p:txBody>
      </p:sp>
      <p:sp>
        <p:nvSpPr>
          <p:cNvPr id="1028" name="Rectangle 6"/>
          <p:cNvSpPr>
            <a:spLocks noGrp="1" noChangeArrowheads="1"/>
          </p:cNvSpPr>
          <p:nvPr>
            <p:ph type="body" idx="1"/>
          </p:nvPr>
        </p:nvSpPr>
        <p:spPr bwMode="auto">
          <a:xfrm>
            <a:off x="304800" y="762000"/>
            <a:ext cx="8534400" cy="5562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hu-HU" smtClean="0"/>
              <a:t>Section</a:t>
            </a:r>
          </a:p>
          <a:p>
            <a:pPr lvl="1"/>
            <a:r>
              <a:rPr lang="hu-HU" smtClean="0"/>
              <a:t>Subsection</a:t>
            </a:r>
          </a:p>
          <a:p>
            <a:pPr lvl="2"/>
            <a:r>
              <a:rPr lang="hu-HU" smtClean="0"/>
              <a:t>Subsubsection</a:t>
            </a:r>
          </a:p>
          <a:p>
            <a:pPr lvl="3"/>
            <a:r>
              <a:rPr lang="hu-HU" smtClean="0"/>
              <a:t>Sub…</a:t>
            </a:r>
            <a:endParaRPr lang="en-US" smtClean="0"/>
          </a:p>
          <a:p>
            <a:pPr lvl="3"/>
            <a:endParaRPr lang="en-US" smtClean="0"/>
          </a:p>
        </p:txBody>
      </p:sp>
      <p:sp>
        <p:nvSpPr>
          <p:cNvPr id="1060" name="Text Box 36"/>
          <p:cNvSpPr txBox="1">
            <a:spLocks noChangeArrowheads="1"/>
          </p:cNvSpPr>
          <p:nvPr/>
        </p:nvSpPr>
        <p:spPr bwMode="auto">
          <a:xfrm>
            <a:off x="2551113" y="6561138"/>
            <a:ext cx="4081462" cy="228600"/>
          </a:xfrm>
          <a:prstGeom prst="rect">
            <a:avLst/>
          </a:prstGeom>
          <a:noFill/>
          <a:ln w="19050" algn="ctr">
            <a:noFill/>
            <a:miter lim="800000"/>
            <a:headEnd/>
            <a:tailEnd/>
          </a:ln>
          <a:effectLst/>
        </p:spPr>
        <p:txBody>
          <a:bodyPr>
            <a:spAutoFit/>
          </a:bodyPr>
          <a:lstStyle/>
          <a:p>
            <a:pPr algn="ctr" defTabSz="762000" eaLnBrk="0" hangingPunct="0">
              <a:defRPr/>
            </a:pPr>
            <a:r>
              <a:rPr lang="en-US" sz="900" noProof="0" dirty="0" smtClean="0">
                <a:solidFill>
                  <a:schemeClr val="bg1"/>
                </a:solidFill>
                <a:latin typeface="+mj-lt"/>
              </a:rPr>
              <a:t>Operating systems</a:t>
            </a:r>
            <a:endParaRPr lang="en-US" sz="900" noProof="0" dirty="0">
              <a:solidFill>
                <a:schemeClr val="bg1"/>
              </a:solidFill>
              <a:latin typeface="+mj-lt"/>
            </a:endParaRPr>
          </a:p>
        </p:txBody>
      </p:sp>
      <p:pic>
        <p:nvPicPr>
          <p:cNvPr id="1030" name="Picture 38" descr="ftsrg_logo_kicsi_100"/>
          <p:cNvPicPr>
            <a:picLocks noChangeAspect="1" noChangeArrowheads="1"/>
          </p:cNvPicPr>
          <p:nvPr/>
        </p:nvPicPr>
        <p:blipFill>
          <a:blip r:embed="rId12" cstate="print"/>
          <a:srcRect/>
          <a:stretch>
            <a:fillRect/>
          </a:stretch>
        </p:blipFill>
        <p:spPr bwMode="auto">
          <a:xfrm>
            <a:off x="0" y="6489700"/>
            <a:ext cx="736600" cy="342900"/>
          </a:xfrm>
          <a:prstGeom prst="rect">
            <a:avLst/>
          </a:prstGeom>
          <a:noFill/>
          <a:ln w="9525">
            <a:noFill/>
            <a:miter lim="800000"/>
            <a:headEnd/>
            <a:tailEnd/>
          </a:ln>
        </p:spPr>
      </p:pic>
      <p:pic>
        <p:nvPicPr>
          <p:cNvPr id="1031" name="Picture 41" descr="muegyetem_logo_bordo"/>
          <p:cNvPicPr>
            <a:picLocks noChangeAspect="1" noChangeArrowheads="1"/>
          </p:cNvPicPr>
          <p:nvPr/>
        </p:nvPicPr>
        <p:blipFill>
          <a:blip r:embed="rId13" cstate="print"/>
          <a:srcRect/>
          <a:stretch>
            <a:fillRect/>
          </a:stretch>
        </p:blipFill>
        <p:spPr bwMode="auto">
          <a:xfrm>
            <a:off x="7794625" y="6475413"/>
            <a:ext cx="1349375" cy="3825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60" r:id="rId9"/>
    <p:sldLayoutId id="2147483661" r:id="rId10"/>
  </p:sldLayoutIdLst>
  <p:transition/>
  <p:timing>
    <p:tnLst>
      <p:par>
        <p:cTn id="1" dur="indefinite" restart="never" nodeType="tmRoot"/>
      </p:par>
    </p:tnLst>
  </p:timing>
  <p:txStyles>
    <p:titleStyle>
      <a:lvl1pPr algn="ctr" defTabSz="762000" rtl="0" fontAlgn="base">
        <a:spcBef>
          <a:spcPct val="0"/>
        </a:spcBef>
        <a:spcAft>
          <a:spcPct val="0"/>
        </a:spcAft>
        <a:defRPr sz="3200">
          <a:solidFill>
            <a:schemeClr val="bg1"/>
          </a:solidFill>
          <a:latin typeface="+mj-lt"/>
          <a:ea typeface="+mj-ea"/>
          <a:cs typeface="+mj-cs"/>
        </a:defRPr>
      </a:lvl1pPr>
      <a:lvl2pPr algn="ctr" defTabSz="762000" rtl="0" fontAlgn="base">
        <a:spcBef>
          <a:spcPct val="0"/>
        </a:spcBef>
        <a:spcAft>
          <a:spcPct val="0"/>
        </a:spcAft>
        <a:defRPr sz="3200">
          <a:solidFill>
            <a:schemeClr val="bg1"/>
          </a:solidFill>
          <a:latin typeface="Verdana" pitchFamily="34" charset="0"/>
        </a:defRPr>
      </a:lvl2pPr>
      <a:lvl3pPr algn="ctr" defTabSz="762000" rtl="0" fontAlgn="base">
        <a:spcBef>
          <a:spcPct val="0"/>
        </a:spcBef>
        <a:spcAft>
          <a:spcPct val="0"/>
        </a:spcAft>
        <a:defRPr sz="3200">
          <a:solidFill>
            <a:schemeClr val="bg1"/>
          </a:solidFill>
          <a:latin typeface="Verdana" pitchFamily="34" charset="0"/>
        </a:defRPr>
      </a:lvl3pPr>
      <a:lvl4pPr algn="ctr" defTabSz="762000" rtl="0" fontAlgn="base">
        <a:spcBef>
          <a:spcPct val="0"/>
        </a:spcBef>
        <a:spcAft>
          <a:spcPct val="0"/>
        </a:spcAft>
        <a:defRPr sz="3200">
          <a:solidFill>
            <a:schemeClr val="bg1"/>
          </a:solidFill>
          <a:latin typeface="Verdana" pitchFamily="34" charset="0"/>
        </a:defRPr>
      </a:lvl4pPr>
      <a:lvl5pPr algn="ctr" defTabSz="762000" rtl="0" fontAlgn="base">
        <a:spcBef>
          <a:spcPct val="0"/>
        </a:spcBef>
        <a:spcAft>
          <a:spcPct val="0"/>
        </a:spcAft>
        <a:defRPr sz="3200">
          <a:solidFill>
            <a:schemeClr val="bg1"/>
          </a:solidFill>
          <a:latin typeface="Verdana" pitchFamily="34" charset="0"/>
        </a:defRPr>
      </a:lvl5pPr>
      <a:lvl6pPr marL="457200" algn="ctr" defTabSz="762000" rtl="0" eaLnBrk="1" fontAlgn="base" hangingPunct="1">
        <a:spcBef>
          <a:spcPct val="0"/>
        </a:spcBef>
        <a:spcAft>
          <a:spcPct val="0"/>
        </a:spcAft>
        <a:defRPr sz="3200">
          <a:solidFill>
            <a:schemeClr val="bg1"/>
          </a:solidFill>
          <a:latin typeface="Verdana" pitchFamily="34" charset="0"/>
        </a:defRPr>
      </a:lvl6pPr>
      <a:lvl7pPr marL="914400" algn="ctr" defTabSz="762000" rtl="0" eaLnBrk="1" fontAlgn="base" hangingPunct="1">
        <a:spcBef>
          <a:spcPct val="0"/>
        </a:spcBef>
        <a:spcAft>
          <a:spcPct val="0"/>
        </a:spcAft>
        <a:defRPr sz="3200">
          <a:solidFill>
            <a:schemeClr val="bg1"/>
          </a:solidFill>
          <a:latin typeface="Verdana" pitchFamily="34" charset="0"/>
        </a:defRPr>
      </a:lvl7pPr>
      <a:lvl8pPr marL="1371600" algn="ctr" defTabSz="762000" rtl="0" eaLnBrk="1" fontAlgn="base" hangingPunct="1">
        <a:spcBef>
          <a:spcPct val="0"/>
        </a:spcBef>
        <a:spcAft>
          <a:spcPct val="0"/>
        </a:spcAft>
        <a:defRPr sz="3200">
          <a:solidFill>
            <a:schemeClr val="bg1"/>
          </a:solidFill>
          <a:latin typeface="Verdana" pitchFamily="34" charset="0"/>
        </a:defRPr>
      </a:lvl8pPr>
      <a:lvl9pPr marL="1828800" algn="ctr" defTabSz="762000"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fontAlgn="base">
        <a:spcBef>
          <a:spcPct val="20000"/>
        </a:spcBef>
        <a:spcAft>
          <a:spcPct val="0"/>
        </a:spcAft>
        <a:buClr>
          <a:srgbClr val="762536"/>
        </a:buClr>
        <a:buFont typeface="Wingdings 2" pitchFamily="18" charset="2"/>
        <a:buChar char="¡"/>
        <a:defRPr sz="3200">
          <a:solidFill>
            <a:srgbClr val="000000"/>
          </a:solidFill>
          <a:latin typeface="+mn-lt"/>
          <a:ea typeface="+mn-ea"/>
          <a:cs typeface="+mn-cs"/>
        </a:defRPr>
      </a:lvl1pPr>
      <a:lvl2pPr marL="742950" indent="-285750" algn="l" rtl="0" fontAlgn="base">
        <a:spcBef>
          <a:spcPct val="20000"/>
        </a:spcBef>
        <a:spcAft>
          <a:spcPct val="0"/>
        </a:spcAft>
        <a:buClr>
          <a:srgbClr val="762536"/>
        </a:buClr>
        <a:buFont typeface="Arial" charset="0"/>
        <a:buChar char="−"/>
        <a:defRPr sz="2800">
          <a:solidFill>
            <a:srgbClr val="000000"/>
          </a:solidFill>
          <a:latin typeface="+mn-lt"/>
        </a:defRPr>
      </a:lvl2pPr>
      <a:lvl3pPr marL="1143000" indent="-228600" algn="l" rtl="0" fontAlgn="base">
        <a:spcBef>
          <a:spcPct val="20000"/>
        </a:spcBef>
        <a:spcAft>
          <a:spcPct val="0"/>
        </a:spcAft>
        <a:buClr>
          <a:srgbClr val="762536"/>
        </a:buClr>
        <a:buFont typeface="Arial" charset="0"/>
        <a:buChar char="●"/>
        <a:defRPr sz="2400">
          <a:solidFill>
            <a:srgbClr val="000000"/>
          </a:solidFill>
          <a:latin typeface="+mn-lt"/>
        </a:defRPr>
      </a:lvl3pPr>
      <a:lvl4pPr marL="1600200" indent="-228600" algn="l" rtl="0" fontAlgn="base">
        <a:spcBef>
          <a:spcPct val="20000"/>
        </a:spcBef>
        <a:spcAft>
          <a:spcPct val="0"/>
        </a:spcAft>
        <a:buClr>
          <a:srgbClr val="762536"/>
        </a:buClr>
        <a:buFont typeface="Wingdings 2" pitchFamily="18" charset="2"/>
        <a:buChar char="¤"/>
        <a:defRPr sz="2000">
          <a:solidFill>
            <a:srgbClr val="000000"/>
          </a:solidFill>
          <a:latin typeface="+mn-lt"/>
        </a:defRPr>
      </a:lvl4pPr>
      <a:lvl5pPr marL="2057400" indent="-228600" algn="l" defTabSz="762000" rtl="0" fontAlgn="base">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5pPr>
      <a:lvl6pPr marL="25146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6pPr>
      <a:lvl7pPr marL="29718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7pPr>
      <a:lvl8pPr marL="34290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8pPr>
      <a:lvl9pPr marL="3886200" indent="-228600" algn="l" defTabSz="762000" rtl="0" eaLnBrk="1" fontAlgn="base" hangingPunct="1">
        <a:spcBef>
          <a:spcPct val="20000"/>
        </a:spcBef>
        <a:spcAft>
          <a:spcPct val="0"/>
        </a:spcAft>
        <a:buSzPct val="100000"/>
        <a:buChar char="•"/>
        <a:defRPr sz="1600">
          <a:solidFill>
            <a:schemeClr val="tx1"/>
          </a:solidFill>
          <a:effectLst>
            <a:outerShdw blurRad="38100" dist="38100" dir="2700000" algn="tl">
              <a:srgbClr val="C0C0C0"/>
            </a:outerShdw>
          </a:effectLst>
          <a:latin typeface="Arial Narrow" pitchFamily="34" charset="0"/>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cademicresourcecenter.net/curriculum/pfv.aspx?ID=619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msdn.microsoft.com/msdnmag/issues/01/12/XPKernel/default.asp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alex-ionescu.com/?p=51" TargetMode="External"/><Relationship Id="rId5" Type="http://schemas.openxmlformats.org/officeDocument/2006/relationships/hyperlink" Target="http://mywebpages.comcast.net/SupportCD/XPMyths.html" TargetMode="External"/><Relationship Id="rId4" Type="http://schemas.openxmlformats.org/officeDocument/2006/relationships/hyperlink" Target="http://www.microsoft.com/technet/technetmag/issues/2007/02/VistaKernel/default.asp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itle 5"/>
          <p:cNvSpPr>
            <a:spLocks noGrp="1"/>
          </p:cNvSpPr>
          <p:nvPr>
            <p:ph type="subTitle" idx="1"/>
          </p:nvPr>
        </p:nvSpPr>
        <p:spPr>
          <a:xfrm>
            <a:off x="1371600" y="3124792"/>
            <a:ext cx="6400800" cy="1752600"/>
          </a:xfrm>
        </p:spPr>
        <p:txBody>
          <a:bodyPr/>
          <a:lstStyle/>
          <a:p>
            <a:r>
              <a:rPr lang="en-US" sz="2400" noProof="0" smtClean="0"/>
              <a:t>Zoltán Micskei</a:t>
            </a:r>
          </a:p>
          <a:p>
            <a:endParaRPr lang="en-US" sz="2000" noProof="0" smtClean="0"/>
          </a:p>
          <a:p>
            <a:r>
              <a:rPr lang="en-US" sz="2000" noProof="0" smtClean="0"/>
              <a:t>http://www.mit.bme.hu/~micskeiz</a:t>
            </a:r>
          </a:p>
          <a:p>
            <a:endParaRPr lang="en-US" sz="2000" noProof="0" smtClean="0"/>
          </a:p>
        </p:txBody>
      </p:sp>
      <p:sp>
        <p:nvSpPr>
          <p:cNvPr id="4" name="TextBox 3"/>
          <p:cNvSpPr txBox="1"/>
          <p:nvPr/>
        </p:nvSpPr>
        <p:spPr>
          <a:xfrm>
            <a:off x="0" y="35512"/>
            <a:ext cx="9144000" cy="400110"/>
          </a:xfrm>
          <a:prstGeom prst="rect">
            <a:avLst/>
          </a:prstGeom>
          <a:noFill/>
        </p:spPr>
        <p:txBody>
          <a:bodyPr wrap="square" rtlCol="0">
            <a:noAutofit/>
          </a:bodyPr>
          <a:lstStyle/>
          <a:p>
            <a:pPr algn="ctr"/>
            <a:r>
              <a:rPr lang="en-US" sz="2000" dirty="0" smtClean="0">
                <a:solidFill>
                  <a:schemeClr val="bg1"/>
                </a:solidFill>
                <a:latin typeface="+mn-lt"/>
              </a:rPr>
              <a:t>Operating Systems</a:t>
            </a:r>
          </a:p>
          <a:p>
            <a:endParaRPr lang="hu-HU" sz="2000" dirty="0">
              <a:solidFill>
                <a:schemeClr val="bg1"/>
              </a:solidFill>
              <a:latin typeface="+mn-lt"/>
            </a:endParaRPr>
          </a:p>
        </p:txBody>
      </p:sp>
      <p:sp>
        <p:nvSpPr>
          <p:cNvPr id="5" name="Rectangle 2"/>
          <p:cNvSpPr txBox="1">
            <a:spLocks noChangeArrowheads="1"/>
          </p:cNvSpPr>
          <p:nvPr/>
        </p:nvSpPr>
        <p:spPr bwMode="auto">
          <a:xfrm>
            <a:off x="785034" y="1011056"/>
            <a:ext cx="7772400" cy="1470025"/>
          </a:xfrm>
          <a:prstGeom prst="rect">
            <a:avLst/>
          </a:prstGeom>
          <a:solidFill>
            <a:schemeClr val="tx1"/>
          </a:solidFill>
          <a:ln w="12700">
            <a:noFill/>
            <a:miter lim="800000"/>
            <a:headEnd/>
            <a:tailEnd/>
          </a:ln>
        </p:spPr>
        <p:txBody>
          <a:bodyPr vert="horz" wrap="square" lIns="90488" tIns="44450" rIns="90488" bIns="44450" numCol="1" anchor="ctr" anchorCtr="0" compatLnSpc="1">
            <a:prstTxWarp prst="textNoShape">
              <a:avLst/>
            </a:prstTxWarp>
          </a:bodyPr>
          <a:lstStyle/>
          <a:p>
            <a:pPr algn="ctr" defTabSz="762000"/>
            <a:r>
              <a:rPr lang="en-US" sz="4000" kern="0" dirty="0" smtClean="0">
                <a:solidFill>
                  <a:schemeClr val="bg1"/>
                </a:solidFill>
                <a:latin typeface="+mj-lt"/>
                <a:ea typeface="+mj-ea"/>
                <a:cs typeface="+mj-cs"/>
              </a:rPr>
              <a:t>Memory Management in Windows</a:t>
            </a:r>
            <a:endParaRPr kumimoji="0" lang="en-US" sz="4000" b="0" i="0" u="none" strike="noStrike" kern="0" cap="none" spc="0" normalizeH="0" baseline="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Address Space Load Randomization</a:t>
            </a:r>
            <a:endParaRPr lang="en-US" noProof="0"/>
          </a:p>
        </p:txBody>
      </p:sp>
      <p:sp>
        <p:nvSpPr>
          <p:cNvPr id="3" name="Content Placeholder 2"/>
          <p:cNvSpPr>
            <a:spLocks noGrp="1"/>
          </p:cNvSpPr>
          <p:nvPr>
            <p:ph idx="1"/>
          </p:nvPr>
        </p:nvSpPr>
        <p:spPr>
          <a:xfrm>
            <a:off x="304800" y="762000"/>
            <a:ext cx="5087815" cy="5562600"/>
          </a:xfrm>
        </p:spPr>
        <p:txBody>
          <a:bodyPr/>
          <a:lstStyle/>
          <a:p>
            <a:endParaRPr lang="en-US" noProof="0" smtClean="0"/>
          </a:p>
          <a:p>
            <a:endParaRPr lang="en-US" noProof="0" smtClean="0"/>
          </a:p>
          <a:p>
            <a:r>
              <a:rPr lang="en-US" noProof="0" smtClean="0"/>
              <a:t>Change in Vista</a:t>
            </a:r>
          </a:p>
          <a:p>
            <a:r>
              <a:rPr lang="en-US" noProof="0" smtClean="0"/>
              <a:t>Security goal</a:t>
            </a:r>
          </a:p>
          <a:p>
            <a:r>
              <a:rPr lang="en-US" noProof="0" smtClean="0"/>
              <a:t>System EXEs and DLLs are loaded at a random location</a:t>
            </a:r>
            <a:endParaRPr lang="en-US" noProof="0"/>
          </a:p>
        </p:txBody>
      </p:sp>
      <p:pic>
        <p:nvPicPr>
          <p:cNvPr id="205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05401" y="977317"/>
            <a:ext cx="4079964" cy="5106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r>
              <a:rPr lang="en-US" noProof="0" smtClean="0"/>
              <a:t>Memory allocation</a:t>
            </a:r>
          </a:p>
        </p:txBody>
      </p:sp>
      <p:sp>
        <p:nvSpPr>
          <p:cNvPr id="93186" name="Content Placeholder 2"/>
          <p:cNvSpPr>
            <a:spLocks noGrp="1"/>
          </p:cNvSpPr>
          <p:nvPr>
            <p:ph idx="1"/>
          </p:nvPr>
        </p:nvSpPr>
        <p:spPr/>
        <p:txBody>
          <a:bodyPr/>
          <a:lstStyle/>
          <a:p>
            <a:endParaRPr lang="en-US" noProof="0" smtClean="0"/>
          </a:p>
          <a:p>
            <a:r>
              <a:rPr lang="en-US" noProof="0" smtClean="0"/>
              <a:t>Two steps</a:t>
            </a:r>
          </a:p>
          <a:p>
            <a:endParaRPr lang="en-US" b="1" noProof="0" smtClean="0"/>
          </a:p>
          <a:p>
            <a:r>
              <a:rPr lang="en-US" b="1" noProof="0" smtClean="0"/>
              <a:t>Reserve</a:t>
            </a:r>
            <a:r>
              <a:rPr lang="en-US" noProof="0" smtClean="0"/>
              <a:t>: reserving virtual address space</a:t>
            </a:r>
          </a:p>
          <a:p>
            <a:r>
              <a:rPr lang="en-US" b="1" noProof="0" smtClean="0"/>
              <a:t>Commit</a:t>
            </a:r>
            <a:r>
              <a:rPr lang="en-US" noProof="0" smtClean="0"/>
              <a:t>: allocating the virtual memory</a:t>
            </a:r>
          </a:p>
          <a:p>
            <a:endParaRPr lang="en-US" noProof="0" smtClean="0"/>
          </a:p>
          <a:p>
            <a:r>
              <a:rPr lang="en-US" noProof="0" smtClean="0"/>
              <a:t>Only commits what is really needed</a:t>
            </a:r>
          </a:p>
          <a:p>
            <a:endParaRPr lang="en-US" noProof="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Number Placeholder 4"/>
          <p:cNvSpPr>
            <a:spLocks noGrp="1"/>
          </p:cNvSpPr>
          <p:nvPr>
            <p:ph type="sldNum" sz="quarter" idx="4294967295"/>
          </p:nvPr>
        </p:nvSpPr>
        <p:spPr bwMode="auto">
          <a:xfrm>
            <a:off x="8763000" y="6629400"/>
            <a:ext cx="381000" cy="228600"/>
          </a:xfrm>
          <a:prstGeom prst="rect">
            <a:avLst/>
          </a:prstGeom>
          <a:noFill/>
          <a:ln>
            <a:miter lim="800000"/>
            <a:headEnd/>
            <a:tailEnd/>
          </a:ln>
        </p:spPr>
        <p:txBody>
          <a:bodyPr/>
          <a:lstStyle/>
          <a:p>
            <a:pPr algn="ctr" eaLnBrk="0" hangingPunct="0"/>
            <a:fld id="{769F44A5-BE3F-4F0E-93AF-9C63D7B1BD0A}" type="slidenum">
              <a:rPr lang="en-US" smtClean="0"/>
              <a:pPr algn="ctr" eaLnBrk="0" hangingPunct="0"/>
              <a:t>12</a:t>
            </a:fld>
            <a:endParaRPr lang="en-US"/>
          </a:p>
        </p:txBody>
      </p:sp>
      <p:sp>
        <p:nvSpPr>
          <p:cNvPr id="95234" name="Rectangle 2"/>
          <p:cNvSpPr>
            <a:spLocks noGrp="1" noChangeArrowheads="1"/>
          </p:cNvSpPr>
          <p:nvPr>
            <p:ph type="title"/>
          </p:nvPr>
        </p:nvSpPr>
        <p:spPr/>
        <p:txBody>
          <a:bodyPr lIns="92075" tIns="46038" rIns="92075" bIns="46038"/>
          <a:lstStyle/>
          <a:p>
            <a:r>
              <a:rPr lang="en-US" smtClean="0"/>
              <a:t>Shared memory</a:t>
            </a:r>
          </a:p>
        </p:txBody>
      </p:sp>
      <p:sp>
        <p:nvSpPr>
          <p:cNvPr id="95235" name="Rectangle 4"/>
          <p:cNvSpPr>
            <a:spLocks noChangeArrowheads="1"/>
          </p:cNvSpPr>
          <p:nvPr/>
        </p:nvSpPr>
        <p:spPr bwMode="auto">
          <a:xfrm>
            <a:off x="0" y="1781855"/>
            <a:ext cx="1227138" cy="387928"/>
          </a:xfrm>
          <a:prstGeom prst="rect">
            <a:avLst/>
          </a:prstGeom>
          <a:noFill/>
          <a:ln w="9525">
            <a:noFill/>
            <a:miter lim="800000"/>
            <a:headEnd/>
            <a:tailEnd/>
          </a:ln>
        </p:spPr>
        <p:txBody>
          <a:bodyPr wrap="square" lIns="77788" tIns="39688" rIns="77788" bIns="39688">
            <a:spAutoFit/>
          </a:bodyPr>
          <a:lstStyle/>
          <a:p>
            <a:pPr algn="r" defTabSz="777875" eaLnBrk="0" hangingPunct="0"/>
            <a:r>
              <a:rPr lang="en-US" sz="2000" b="1">
                <a:solidFill>
                  <a:schemeClr val="tx2"/>
                </a:solidFill>
                <a:latin typeface="+mn-lt"/>
              </a:rPr>
              <a:t>00000000</a:t>
            </a:r>
          </a:p>
        </p:txBody>
      </p:sp>
      <p:sp>
        <p:nvSpPr>
          <p:cNvPr id="95236" name="Rectangle 5"/>
          <p:cNvSpPr>
            <a:spLocks noChangeArrowheads="1"/>
          </p:cNvSpPr>
          <p:nvPr/>
        </p:nvSpPr>
        <p:spPr bwMode="auto">
          <a:xfrm>
            <a:off x="121067" y="4284663"/>
            <a:ext cx="1106073" cy="387928"/>
          </a:xfrm>
          <a:prstGeom prst="rect">
            <a:avLst/>
          </a:prstGeom>
          <a:noFill/>
          <a:ln w="9525">
            <a:noFill/>
            <a:miter lim="800000"/>
            <a:headEnd/>
            <a:tailEnd/>
          </a:ln>
        </p:spPr>
        <p:txBody>
          <a:bodyPr wrap="none" lIns="77788" tIns="39688" rIns="77788" bIns="39688">
            <a:spAutoFit/>
          </a:bodyPr>
          <a:lstStyle/>
          <a:p>
            <a:pPr algn="r" defTabSz="777875" eaLnBrk="0" hangingPunct="0"/>
            <a:r>
              <a:rPr lang="en-US" sz="2000" b="1">
                <a:solidFill>
                  <a:schemeClr val="tx2"/>
                </a:solidFill>
                <a:latin typeface="+mn-lt"/>
              </a:rPr>
              <a:t>7FFFFFFF</a:t>
            </a:r>
          </a:p>
        </p:txBody>
      </p:sp>
      <p:grpSp>
        <p:nvGrpSpPr>
          <p:cNvPr id="95237" name="Group 6"/>
          <p:cNvGrpSpPr>
            <a:grpSpLocks/>
          </p:cNvGrpSpPr>
          <p:nvPr/>
        </p:nvGrpSpPr>
        <p:grpSpPr bwMode="auto">
          <a:xfrm>
            <a:off x="1304925" y="1820863"/>
            <a:ext cx="1857375" cy="2573337"/>
            <a:chOff x="822" y="1147"/>
            <a:chExt cx="1170" cy="1621"/>
          </a:xfrm>
        </p:grpSpPr>
        <p:sp>
          <p:nvSpPr>
            <p:cNvPr id="344071" name="Rectangle 7"/>
            <p:cNvSpPr>
              <a:spLocks noChangeArrowheads="1"/>
            </p:cNvSpPr>
            <p:nvPr/>
          </p:nvSpPr>
          <p:spPr bwMode="auto">
            <a:xfrm>
              <a:off x="822" y="1147"/>
              <a:ext cx="1170" cy="1621"/>
            </a:xfrm>
            <a:prstGeom prst="rect">
              <a:avLst/>
            </a:prstGeom>
            <a:gradFill rotWithShape="0">
              <a:gsLst>
                <a:gs pos="0">
                  <a:srgbClr val="C1CEFF">
                    <a:gamma/>
                    <a:shade val="89804"/>
                    <a:invGamma/>
                  </a:srgbClr>
                </a:gs>
                <a:gs pos="100000">
                  <a:srgbClr val="C1CEFF"/>
                </a:gs>
              </a:gsLst>
              <a:lin ang="5400000" scaled="1"/>
            </a:gradFill>
            <a:ln w="12700">
              <a:no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smtClean="0">
                  <a:solidFill>
                    <a:schemeClr val="accent2"/>
                  </a:solidFill>
                  <a:latin typeface="+mn-lt"/>
                </a:rPr>
                <a:t>User mode</a:t>
              </a:r>
              <a:endParaRPr lang="en-US" sz="2400" b="1">
                <a:solidFill>
                  <a:schemeClr val="accent2"/>
                </a:solidFill>
                <a:latin typeface="+mn-lt"/>
              </a:endParaRPr>
            </a:p>
            <a:p>
              <a:pPr algn="ctr" defTabSz="777875" eaLnBrk="0" hangingPunct="0">
                <a:defRPr/>
              </a:pPr>
              <a:r>
                <a:rPr lang="en-US" sz="2400" b="1">
                  <a:solidFill>
                    <a:schemeClr val="accent2"/>
                  </a:solidFill>
                  <a:latin typeface="+mn-lt"/>
                </a:rPr>
                <a:t>v.a.s.</a:t>
              </a:r>
            </a:p>
          </p:txBody>
        </p:sp>
        <p:sp>
          <p:nvSpPr>
            <p:cNvPr id="95257" name="Rectangle 8"/>
            <p:cNvSpPr>
              <a:spLocks noChangeArrowheads="1"/>
            </p:cNvSpPr>
            <p:nvPr/>
          </p:nvSpPr>
          <p:spPr bwMode="auto">
            <a:xfrm>
              <a:off x="826" y="2299"/>
              <a:ext cx="1162" cy="190"/>
            </a:xfrm>
            <a:prstGeom prst="rect">
              <a:avLst/>
            </a:prstGeom>
            <a:solidFill>
              <a:srgbClr val="C1CEFF"/>
            </a:solidFill>
            <a:ln w="12700">
              <a:solidFill>
                <a:schemeClr val="accent4"/>
              </a:solidFill>
              <a:miter lim="800000"/>
              <a:headEnd/>
              <a:tailEnd/>
            </a:ln>
          </p:spPr>
          <p:txBody>
            <a:bodyPr wrap="none" anchor="ctr"/>
            <a:lstStyle/>
            <a:p>
              <a:pPr algn="ctr" eaLnBrk="0" hangingPunct="0"/>
              <a:endParaRPr lang="en-US" sz="2400">
                <a:latin typeface="+mn-lt"/>
              </a:endParaRPr>
            </a:p>
          </p:txBody>
        </p:sp>
      </p:grpSp>
      <p:sp>
        <p:nvSpPr>
          <p:cNvPr id="344073" name="Rectangle 9"/>
          <p:cNvSpPr>
            <a:spLocks noChangeArrowheads="1"/>
          </p:cNvSpPr>
          <p:nvPr/>
        </p:nvSpPr>
        <p:spPr bwMode="auto">
          <a:xfrm>
            <a:off x="6834188" y="1820863"/>
            <a:ext cx="1857375" cy="2573337"/>
          </a:xfrm>
          <a:prstGeom prst="rect">
            <a:avLst/>
          </a:prstGeom>
          <a:gradFill rotWithShape="0">
            <a:gsLst>
              <a:gs pos="0">
                <a:srgbClr val="C1CEFF">
                  <a:gamma/>
                  <a:shade val="89804"/>
                  <a:invGamma/>
                </a:srgbClr>
              </a:gs>
              <a:gs pos="100000">
                <a:srgbClr val="C1CEFF"/>
              </a:gs>
            </a:gsLst>
            <a:lin ang="5400000" scaled="1"/>
          </a:gradFill>
          <a:ln w="12700">
            <a:no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smtClean="0">
                <a:solidFill>
                  <a:schemeClr val="accent2"/>
                </a:solidFill>
                <a:latin typeface="+mn-lt"/>
              </a:rPr>
              <a:t>User mode</a:t>
            </a:r>
            <a:endParaRPr lang="en-US" sz="2400" b="1">
              <a:solidFill>
                <a:schemeClr val="accent2"/>
              </a:solidFill>
              <a:latin typeface="+mn-lt"/>
            </a:endParaRPr>
          </a:p>
          <a:p>
            <a:pPr algn="ctr" defTabSz="777875" eaLnBrk="0" hangingPunct="0">
              <a:defRPr/>
            </a:pPr>
            <a:r>
              <a:rPr lang="en-US" sz="2400" b="1">
                <a:solidFill>
                  <a:schemeClr val="accent2"/>
                </a:solidFill>
                <a:latin typeface="+mn-lt"/>
              </a:rPr>
              <a:t>v.a.s.</a:t>
            </a:r>
          </a:p>
        </p:txBody>
      </p:sp>
      <p:sp>
        <p:nvSpPr>
          <p:cNvPr id="95239" name="Rectangle 10"/>
          <p:cNvSpPr>
            <a:spLocks noChangeArrowheads="1"/>
          </p:cNvSpPr>
          <p:nvPr/>
        </p:nvSpPr>
        <p:spPr bwMode="auto">
          <a:xfrm>
            <a:off x="6840538" y="2235200"/>
            <a:ext cx="1844675" cy="301625"/>
          </a:xfrm>
          <a:prstGeom prst="rect">
            <a:avLst/>
          </a:prstGeom>
          <a:solidFill>
            <a:srgbClr val="C1CEFF"/>
          </a:solidFill>
          <a:ln w="12700">
            <a:solidFill>
              <a:schemeClr val="accent4"/>
            </a:solidFill>
            <a:miter lim="800000"/>
            <a:headEnd/>
            <a:tailEnd/>
          </a:ln>
        </p:spPr>
        <p:txBody>
          <a:bodyPr wrap="none" anchor="ctr"/>
          <a:lstStyle/>
          <a:p>
            <a:pPr algn="ctr" eaLnBrk="0" hangingPunct="0"/>
            <a:endParaRPr lang="en-US" sz="2400">
              <a:latin typeface="+mn-lt"/>
            </a:endParaRPr>
          </a:p>
        </p:txBody>
      </p:sp>
      <p:sp>
        <p:nvSpPr>
          <p:cNvPr id="95240" name="Rectangle 11"/>
          <p:cNvSpPr>
            <a:spLocks noChangeArrowheads="1"/>
          </p:cNvSpPr>
          <p:nvPr/>
        </p:nvSpPr>
        <p:spPr bwMode="auto">
          <a:xfrm>
            <a:off x="1405165" y="1358220"/>
            <a:ext cx="1374800" cy="462307"/>
          </a:xfrm>
          <a:prstGeom prst="rect">
            <a:avLst/>
          </a:prstGeom>
          <a:noFill/>
          <a:ln w="9525">
            <a:noFill/>
            <a:miter lim="800000"/>
            <a:headEnd/>
            <a:tailEnd/>
          </a:ln>
        </p:spPr>
        <p:txBody>
          <a:bodyPr wrap="none" lIns="92075" tIns="46038" rIns="92075" bIns="46038">
            <a:spAutoFit/>
          </a:bodyPr>
          <a:lstStyle/>
          <a:p>
            <a:pPr algn="ctr" eaLnBrk="0" hangingPunct="0"/>
            <a:r>
              <a:rPr lang="en-US" sz="2400" b="1" smtClean="0">
                <a:latin typeface="+mn-lt"/>
              </a:rPr>
              <a:t>Process 1</a:t>
            </a:r>
            <a:endParaRPr lang="en-US" sz="2400" b="1">
              <a:latin typeface="+mn-lt"/>
            </a:endParaRPr>
          </a:p>
        </p:txBody>
      </p:sp>
      <p:sp>
        <p:nvSpPr>
          <p:cNvPr id="95241" name="Rectangle 12"/>
          <p:cNvSpPr>
            <a:spLocks noChangeArrowheads="1"/>
          </p:cNvSpPr>
          <p:nvPr/>
        </p:nvSpPr>
        <p:spPr bwMode="auto">
          <a:xfrm>
            <a:off x="7004499" y="1358217"/>
            <a:ext cx="1374800" cy="462307"/>
          </a:xfrm>
          <a:prstGeom prst="rect">
            <a:avLst/>
          </a:prstGeom>
          <a:noFill/>
          <a:ln w="9525">
            <a:noFill/>
            <a:miter lim="800000"/>
            <a:headEnd/>
            <a:tailEnd/>
          </a:ln>
        </p:spPr>
        <p:txBody>
          <a:bodyPr wrap="none" lIns="92075" tIns="46038" rIns="92075" bIns="46038">
            <a:spAutoFit/>
          </a:bodyPr>
          <a:lstStyle/>
          <a:p>
            <a:pPr algn="ctr" eaLnBrk="0" hangingPunct="0"/>
            <a:r>
              <a:rPr lang="en-US" sz="2400" b="1" smtClean="0">
                <a:latin typeface="+mn-lt"/>
              </a:rPr>
              <a:t>Process 2</a:t>
            </a:r>
            <a:endParaRPr lang="en-US" sz="2400" b="1">
              <a:latin typeface="+mn-lt"/>
            </a:endParaRPr>
          </a:p>
        </p:txBody>
      </p:sp>
      <p:sp>
        <p:nvSpPr>
          <p:cNvPr id="95242" name="Rectangle 13"/>
          <p:cNvSpPr>
            <a:spLocks noChangeArrowheads="1"/>
          </p:cNvSpPr>
          <p:nvPr/>
        </p:nvSpPr>
        <p:spPr bwMode="auto">
          <a:xfrm>
            <a:off x="4321175" y="4621213"/>
            <a:ext cx="1830388" cy="1644650"/>
          </a:xfrm>
          <a:prstGeom prst="rect">
            <a:avLst/>
          </a:prstGeom>
          <a:solidFill>
            <a:schemeClr val="accent2"/>
          </a:solidFill>
          <a:ln w="12700">
            <a:noFill/>
            <a:miter lim="800000"/>
            <a:headEnd/>
            <a:tailEnd/>
          </a:ln>
        </p:spPr>
        <p:txBody>
          <a:bodyPr wrap="none" lIns="92075" tIns="46038" rIns="92075" bIns="46038" anchor="ctr"/>
          <a:lstStyle/>
          <a:p>
            <a:pPr algn="ctr" eaLnBrk="0" hangingPunct="0"/>
            <a:r>
              <a:rPr lang="en-US" sz="2400" b="1" smtClean="0">
                <a:solidFill>
                  <a:schemeClr val="bg2"/>
                </a:solidFill>
                <a:latin typeface="+mn-lt"/>
              </a:rPr>
              <a:t>Physical</a:t>
            </a:r>
          </a:p>
          <a:p>
            <a:pPr algn="ctr" eaLnBrk="0" hangingPunct="0"/>
            <a:r>
              <a:rPr lang="en-US" sz="2400" b="1" smtClean="0">
                <a:solidFill>
                  <a:schemeClr val="bg2"/>
                </a:solidFill>
                <a:latin typeface="+mn-lt"/>
              </a:rPr>
              <a:t>memory</a:t>
            </a:r>
            <a:endParaRPr lang="en-US" sz="2400" b="1">
              <a:solidFill>
                <a:schemeClr val="bg2"/>
              </a:solidFill>
              <a:latin typeface="+mn-lt"/>
            </a:endParaRPr>
          </a:p>
        </p:txBody>
      </p:sp>
      <p:grpSp>
        <p:nvGrpSpPr>
          <p:cNvPr id="95243" name="Group 14"/>
          <p:cNvGrpSpPr>
            <a:grpSpLocks/>
          </p:cNvGrpSpPr>
          <p:nvPr/>
        </p:nvGrpSpPr>
        <p:grpSpPr bwMode="auto">
          <a:xfrm>
            <a:off x="3990975" y="1820863"/>
            <a:ext cx="2122488" cy="1916112"/>
            <a:chOff x="2514" y="1147"/>
            <a:chExt cx="1337" cy="1207"/>
          </a:xfrm>
        </p:grpSpPr>
        <p:sp>
          <p:nvSpPr>
            <p:cNvPr id="95250" name="Oval 15"/>
            <p:cNvSpPr>
              <a:spLocks noChangeArrowheads="1"/>
            </p:cNvSpPr>
            <p:nvPr/>
          </p:nvSpPr>
          <p:spPr bwMode="auto">
            <a:xfrm>
              <a:off x="2518" y="1720"/>
              <a:ext cx="1333" cy="634"/>
            </a:xfrm>
            <a:prstGeom prst="ellipse">
              <a:avLst/>
            </a:prstGeom>
            <a:gradFill rotWithShape="0">
              <a:gsLst>
                <a:gs pos="0">
                  <a:srgbClr val="E3CCA7"/>
                </a:gs>
                <a:gs pos="50000">
                  <a:srgbClr val="FDE3BA"/>
                </a:gs>
                <a:gs pos="100000">
                  <a:srgbClr val="E3CCA7"/>
                </a:gs>
              </a:gsLst>
              <a:lin ang="0" scaled="1"/>
            </a:gradFill>
            <a:ln w="12700">
              <a:solidFill>
                <a:schemeClr val="accent4"/>
              </a:solidFill>
              <a:round/>
              <a:headEnd/>
              <a:tailEnd/>
            </a:ln>
          </p:spPr>
          <p:txBody>
            <a:bodyPr wrap="none" anchor="ctr"/>
            <a:lstStyle/>
            <a:p>
              <a:pPr algn="ctr" eaLnBrk="0" hangingPunct="0"/>
              <a:endParaRPr lang="en-US" sz="2400">
                <a:latin typeface="+mn-lt"/>
              </a:endParaRPr>
            </a:p>
          </p:txBody>
        </p:sp>
        <p:sp>
          <p:nvSpPr>
            <p:cNvPr id="95251" name="Rectangle 16"/>
            <p:cNvSpPr>
              <a:spLocks noChangeArrowheads="1"/>
            </p:cNvSpPr>
            <p:nvPr/>
          </p:nvSpPr>
          <p:spPr bwMode="auto">
            <a:xfrm>
              <a:off x="2518" y="1422"/>
              <a:ext cx="1328" cy="628"/>
            </a:xfrm>
            <a:prstGeom prst="rect">
              <a:avLst/>
            </a:prstGeom>
            <a:gradFill rotWithShape="0">
              <a:gsLst>
                <a:gs pos="0">
                  <a:srgbClr val="E3CCA7"/>
                </a:gs>
                <a:gs pos="50000">
                  <a:srgbClr val="FDE3BA"/>
                </a:gs>
                <a:gs pos="100000">
                  <a:srgbClr val="E3CCA7"/>
                </a:gs>
              </a:gsLst>
              <a:lin ang="0" scaled="1"/>
            </a:gradFill>
            <a:ln w="9525">
              <a:noFill/>
              <a:miter lim="800000"/>
              <a:headEnd/>
              <a:tailEnd/>
            </a:ln>
          </p:spPr>
          <p:txBody>
            <a:bodyPr wrap="none" anchor="ctr"/>
            <a:lstStyle/>
            <a:p>
              <a:pPr algn="ctr" eaLnBrk="0" hangingPunct="0"/>
              <a:endParaRPr lang="en-US" sz="2400">
                <a:latin typeface="+mn-lt"/>
              </a:endParaRPr>
            </a:p>
          </p:txBody>
        </p:sp>
        <p:sp>
          <p:nvSpPr>
            <p:cNvPr id="95252" name="Oval 17"/>
            <p:cNvSpPr>
              <a:spLocks noChangeArrowheads="1"/>
            </p:cNvSpPr>
            <p:nvPr/>
          </p:nvSpPr>
          <p:spPr bwMode="auto">
            <a:xfrm>
              <a:off x="2527" y="1147"/>
              <a:ext cx="1318" cy="529"/>
            </a:xfrm>
            <a:prstGeom prst="ellipse">
              <a:avLst/>
            </a:prstGeom>
            <a:gradFill rotWithShape="0">
              <a:gsLst>
                <a:gs pos="0">
                  <a:srgbClr val="E3CCA7"/>
                </a:gs>
                <a:gs pos="100000">
                  <a:srgbClr val="FDE3BA"/>
                </a:gs>
              </a:gsLst>
              <a:lin ang="2700000" scaled="1"/>
            </a:gradFill>
            <a:ln w="12700">
              <a:solidFill>
                <a:schemeClr val="accent4"/>
              </a:solidFill>
              <a:round/>
              <a:headEnd/>
              <a:tailEnd/>
            </a:ln>
          </p:spPr>
          <p:txBody>
            <a:bodyPr wrap="none" anchor="ctr"/>
            <a:lstStyle/>
            <a:p>
              <a:pPr algn="ctr" eaLnBrk="0" hangingPunct="0"/>
              <a:endParaRPr lang="en-US" sz="2400">
                <a:latin typeface="+mn-lt"/>
              </a:endParaRPr>
            </a:p>
          </p:txBody>
        </p:sp>
        <p:sp>
          <p:nvSpPr>
            <p:cNvPr id="95253" name="Line 18"/>
            <p:cNvSpPr>
              <a:spLocks noChangeShapeType="1"/>
            </p:cNvSpPr>
            <p:nvPr/>
          </p:nvSpPr>
          <p:spPr bwMode="auto">
            <a:xfrm>
              <a:off x="2514" y="1459"/>
              <a:ext cx="0" cy="638"/>
            </a:xfrm>
            <a:prstGeom prst="line">
              <a:avLst/>
            </a:prstGeom>
            <a:noFill/>
            <a:ln w="12700">
              <a:solidFill>
                <a:schemeClr val="tx1"/>
              </a:solidFill>
              <a:round/>
              <a:headEnd type="none" w="sm" len="sm"/>
              <a:tailEnd type="none" w="sm" len="sm"/>
            </a:ln>
          </p:spPr>
          <p:txBody>
            <a:bodyPr wrap="none" anchor="ctr"/>
            <a:lstStyle/>
            <a:p>
              <a:endParaRPr lang="en-US" sz="2400">
                <a:latin typeface="+mn-lt"/>
              </a:endParaRPr>
            </a:p>
          </p:txBody>
        </p:sp>
        <p:sp>
          <p:nvSpPr>
            <p:cNvPr id="95254" name="Line 19"/>
            <p:cNvSpPr>
              <a:spLocks noChangeShapeType="1"/>
            </p:cNvSpPr>
            <p:nvPr/>
          </p:nvSpPr>
          <p:spPr bwMode="auto">
            <a:xfrm>
              <a:off x="3846" y="1447"/>
              <a:ext cx="0" cy="650"/>
            </a:xfrm>
            <a:prstGeom prst="line">
              <a:avLst/>
            </a:prstGeom>
            <a:noFill/>
            <a:ln w="12700">
              <a:solidFill>
                <a:schemeClr val="tx1"/>
              </a:solidFill>
              <a:round/>
              <a:headEnd type="none" w="sm" len="sm"/>
              <a:tailEnd type="none" w="sm" len="sm"/>
            </a:ln>
          </p:spPr>
          <p:txBody>
            <a:bodyPr wrap="none" anchor="ctr"/>
            <a:lstStyle/>
            <a:p>
              <a:endParaRPr lang="en-US" sz="2400">
                <a:latin typeface="+mn-lt"/>
              </a:endParaRPr>
            </a:p>
          </p:txBody>
        </p:sp>
        <p:sp>
          <p:nvSpPr>
            <p:cNvPr id="95255" name="Rectangle 20"/>
            <p:cNvSpPr>
              <a:spLocks noChangeArrowheads="1"/>
            </p:cNvSpPr>
            <p:nvPr/>
          </p:nvSpPr>
          <p:spPr bwMode="auto">
            <a:xfrm>
              <a:off x="3202" y="1768"/>
              <a:ext cx="289" cy="460"/>
            </a:xfrm>
            <a:prstGeom prst="rect">
              <a:avLst/>
            </a:prstGeom>
            <a:solidFill>
              <a:srgbClr val="C1CEFF"/>
            </a:solidFill>
            <a:ln w="12700">
              <a:solidFill>
                <a:schemeClr val="tx1"/>
              </a:solidFill>
              <a:miter lim="800000"/>
              <a:headEnd/>
              <a:tailEnd/>
            </a:ln>
          </p:spPr>
          <p:txBody>
            <a:bodyPr wrap="none" anchor="ctr"/>
            <a:lstStyle/>
            <a:p>
              <a:pPr algn="ctr" eaLnBrk="0" hangingPunct="0"/>
              <a:endParaRPr lang="en-US" sz="2400">
                <a:latin typeface="+mn-lt"/>
              </a:endParaRPr>
            </a:p>
          </p:txBody>
        </p:sp>
      </p:grpSp>
      <p:sp>
        <p:nvSpPr>
          <p:cNvPr id="95244" name="Rectangle 21"/>
          <p:cNvSpPr>
            <a:spLocks noChangeArrowheads="1"/>
          </p:cNvSpPr>
          <p:nvPr/>
        </p:nvSpPr>
        <p:spPr bwMode="auto">
          <a:xfrm>
            <a:off x="5530850" y="4830763"/>
            <a:ext cx="187325" cy="158750"/>
          </a:xfrm>
          <a:prstGeom prst="rect">
            <a:avLst/>
          </a:prstGeom>
          <a:solidFill>
            <a:srgbClr val="C1CEFF"/>
          </a:solidFill>
          <a:ln w="12700">
            <a:solidFill>
              <a:schemeClr val="accent4"/>
            </a:solidFill>
            <a:miter lim="800000"/>
            <a:headEnd/>
            <a:tailEnd/>
          </a:ln>
        </p:spPr>
        <p:txBody>
          <a:bodyPr wrap="none" anchor="ctr"/>
          <a:lstStyle/>
          <a:p>
            <a:pPr algn="ctr" eaLnBrk="0" hangingPunct="0"/>
            <a:endParaRPr lang="en-US" sz="2400">
              <a:latin typeface="+mn-lt"/>
            </a:endParaRPr>
          </a:p>
        </p:txBody>
      </p:sp>
      <p:sp>
        <p:nvSpPr>
          <p:cNvPr id="95245" name="Freeform 22"/>
          <p:cNvSpPr>
            <a:spLocks/>
          </p:cNvSpPr>
          <p:nvPr/>
        </p:nvSpPr>
        <p:spPr bwMode="auto">
          <a:xfrm>
            <a:off x="3184525" y="3652838"/>
            <a:ext cx="2327275" cy="1339850"/>
          </a:xfrm>
          <a:custGeom>
            <a:avLst/>
            <a:gdLst>
              <a:gd name="T0" fmla="*/ 0 w 1466"/>
              <a:gd name="T1" fmla="*/ 0 h 844"/>
              <a:gd name="T2" fmla="*/ 0 w 1466"/>
              <a:gd name="T3" fmla="*/ 191 h 844"/>
              <a:gd name="T4" fmla="*/ 1465 w 1466"/>
              <a:gd name="T5" fmla="*/ 843 h 844"/>
              <a:gd name="T6" fmla="*/ 1465 w 1466"/>
              <a:gd name="T7" fmla="*/ 740 h 844"/>
              <a:gd name="T8" fmla="*/ 0 w 1466"/>
              <a:gd name="T9" fmla="*/ 0 h 844"/>
              <a:gd name="T10" fmla="*/ 0 60000 65536"/>
              <a:gd name="T11" fmla="*/ 0 60000 65536"/>
              <a:gd name="T12" fmla="*/ 0 60000 65536"/>
              <a:gd name="T13" fmla="*/ 0 60000 65536"/>
              <a:gd name="T14" fmla="*/ 0 60000 65536"/>
              <a:gd name="T15" fmla="*/ 0 w 1466"/>
              <a:gd name="T16" fmla="*/ 0 h 844"/>
              <a:gd name="T17" fmla="*/ 1466 w 1466"/>
              <a:gd name="T18" fmla="*/ 844 h 844"/>
            </a:gdLst>
            <a:ahLst/>
            <a:cxnLst>
              <a:cxn ang="T10">
                <a:pos x="T0" y="T1"/>
              </a:cxn>
              <a:cxn ang="T11">
                <a:pos x="T2" y="T3"/>
              </a:cxn>
              <a:cxn ang="T12">
                <a:pos x="T4" y="T5"/>
              </a:cxn>
              <a:cxn ang="T13">
                <a:pos x="T6" y="T7"/>
              </a:cxn>
              <a:cxn ang="T14">
                <a:pos x="T8" y="T9"/>
              </a:cxn>
            </a:cxnLst>
            <a:rect l="T15" t="T16" r="T17" b="T18"/>
            <a:pathLst>
              <a:path w="1466" h="844">
                <a:moveTo>
                  <a:pt x="0" y="0"/>
                </a:moveTo>
                <a:lnTo>
                  <a:pt x="0" y="191"/>
                </a:lnTo>
                <a:lnTo>
                  <a:pt x="1465" y="843"/>
                </a:lnTo>
                <a:lnTo>
                  <a:pt x="1465" y="740"/>
                </a:lnTo>
                <a:lnTo>
                  <a:pt x="0" y="0"/>
                </a:lnTo>
              </a:path>
            </a:pathLst>
          </a:custGeom>
          <a:solidFill>
            <a:schemeClr val="tx2">
              <a:alpha val="50195"/>
            </a:schemeClr>
          </a:solidFill>
          <a:ln w="9525" cap="rnd">
            <a:noFill/>
            <a:round/>
            <a:headEnd/>
            <a:tailEnd/>
          </a:ln>
        </p:spPr>
        <p:txBody>
          <a:bodyPr/>
          <a:lstStyle/>
          <a:p>
            <a:pPr algn="ctr" eaLnBrk="0" hangingPunct="0"/>
            <a:endParaRPr lang="en-US" sz="2400">
              <a:latin typeface="+mn-lt"/>
            </a:endParaRPr>
          </a:p>
        </p:txBody>
      </p:sp>
      <p:sp>
        <p:nvSpPr>
          <p:cNvPr id="95246" name="Freeform 23"/>
          <p:cNvSpPr>
            <a:spLocks/>
          </p:cNvSpPr>
          <p:nvPr/>
        </p:nvSpPr>
        <p:spPr bwMode="auto">
          <a:xfrm>
            <a:off x="3181350" y="2811463"/>
            <a:ext cx="1887538" cy="1133475"/>
          </a:xfrm>
          <a:custGeom>
            <a:avLst/>
            <a:gdLst>
              <a:gd name="T0" fmla="*/ 1188 w 1189"/>
              <a:gd name="T1" fmla="*/ 0 h 714"/>
              <a:gd name="T2" fmla="*/ 1188 w 1189"/>
              <a:gd name="T3" fmla="*/ 452 h 714"/>
              <a:gd name="T4" fmla="*/ 0 w 1189"/>
              <a:gd name="T5" fmla="*/ 713 h 714"/>
              <a:gd name="T6" fmla="*/ 0 w 1189"/>
              <a:gd name="T7" fmla="*/ 536 h 714"/>
              <a:gd name="T8" fmla="*/ 1188 w 1189"/>
              <a:gd name="T9" fmla="*/ 0 h 714"/>
              <a:gd name="T10" fmla="*/ 0 60000 65536"/>
              <a:gd name="T11" fmla="*/ 0 60000 65536"/>
              <a:gd name="T12" fmla="*/ 0 60000 65536"/>
              <a:gd name="T13" fmla="*/ 0 60000 65536"/>
              <a:gd name="T14" fmla="*/ 0 60000 65536"/>
              <a:gd name="T15" fmla="*/ 0 w 1189"/>
              <a:gd name="T16" fmla="*/ 0 h 714"/>
              <a:gd name="T17" fmla="*/ 1189 w 1189"/>
              <a:gd name="T18" fmla="*/ 714 h 714"/>
            </a:gdLst>
            <a:ahLst/>
            <a:cxnLst>
              <a:cxn ang="T10">
                <a:pos x="T0" y="T1"/>
              </a:cxn>
              <a:cxn ang="T11">
                <a:pos x="T2" y="T3"/>
              </a:cxn>
              <a:cxn ang="T12">
                <a:pos x="T4" y="T5"/>
              </a:cxn>
              <a:cxn ang="T13">
                <a:pos x="T6" y="T7"/>
              </a:cxn>
              <a:cxn ang="T14">
                <a:pos x="T8" y="T9"/>
              </a:cxn>
            </a:cxnLst>
            <a:rect l="T15" t="T16" r="T17" b="T18"/>
            <a:pathLst>
              <a:path w="1189" h="714">
                <a:moveTo>
                  <a:pt x="1188" y="0"/>
                </a:moveTo>
                <a:lnTo>
                  <a:pt x="1188" y="452"/>
                </a:lnTo>
                <a:lnTo>
                  <a:pt x="0" y="713"/>
                </a:lnTo>
                <a:lnTo>
                  <a:pt x="0" y="536"/>
                </a:lnTo>
                <a:lnTo>
                  <a:pt x="1188" y="0"/>
                </a:lnTo>
              </a:path>
            </a:pathLst>
          </a:custGeom>
          <a:solidFill>
            <a:schemeClr val="tx2">
              <a:alpha val="50195"/>
            </a:schemeClr>
          </a:solidFill>
          <a:ln w="9525" cap="rnd">
            <a:noFill/>
            <a:round/>
            <a:headEnd/>
            <a:tailEnd/>
          </a:ln>
        </p:spPr>
        <p:txBody>
          <a:bodyPr/>
          <a:lstStyle/>
          <a:p>
            <a:pPr algn="ctr" eaLnBrk="0" hangingPunct="0"/>
            <a:endParaRPr lang="en-US" sz="2400">
              <a:latin typeface="+mn-lt"/>
            </a:endParaRPr>
          </a:p>
        </p:txBody>
      </p:sp>
      <p:sp>
        <p:nvSpPr>
          <p:cNvPr id="95247" name="Freeform 24"/>
          <p:cNvSpPr>
            <a:spLocks/>
          </p:cNvSpPr>
          <p:nvPr/>
        </p:nvSpPr>
        <p:spPr bwMode="auto">
          <a:xfrm>
            <a:off x="5562600" y="2243138"/>
            <a:ext cx="1254125" cy="1292225"/>
          </a:xfrm>
          <a:custGeom>
            <a:avLst/>
            <a:gdLst>
              <a:gd name="T0" fmla="*/ 789 w 790"/>
              <a:gd name="T1" fmla="*/ 0 h 814"/>
              <a:gd name="T2" fmla="*/ 789 w 790"/>
              <a:gd name="T3" fmla="*/ 180 h 814"/>
              <a:gd name="T4" fmla="*/ 0 w 790"/>
              <a:gd name="T5" fmla="*/ 813 h 814"/>
              <a:gd name="T6" fmla="*/ 0 w 790"/>
              <a:gd name="T7" fmla="*/ 353 h 814"/>
              <a:gd name="T8" fmla="*/ 789 w 790"/>
              <a:gd name="T9" fmla="*/ 0 h 814"/>
              <a:gd name="T10" fmla="*/ 0 60000 65536"/>
              <a:gd name="T11" fmla="*/ 0 60000 65536"/>
              <a:gd name="T12" fmla="*/ 0 60000 65536"/>
              <a:gd name="T13" fmla="*/ 0 60000 65536"/>
              <a:gd name="T14" fmla="*/ 0 60000 65536"/>
              <a:gd name="T15" fmla="*/ 0 w 790"/>
              <a:gd name="T16" fmla="*/ 0 h 814"/>
              <a:gd name="T17" fmla="*/ 790 w 790"/>
              <a:gd name="T18" fmla="*/ 814 h 814"/>
            </a:gdLst>
            <a:ahLst/>
            <a:cxnLst>
              <a:cxn ang="T10">
                <a:pos x="T0" y="T1"/>
              </a:cxn>
              <a:cxn ang="T11">
                <a:pos x="T2" y="T3"/>
              </a:cxn>
              <a:cxn ang="T12">
                <a:pos x="T4" y="T5"/>
              </a:cxn>
              <a:cxn ang="T13">
                <a:pos x="T6" y="T7"/>
              </a:cxn>
              <a:cxn ang="T14">
                <a:pos x="T8" y="T9"/>
              </a:cxn>
            </a:cxnLst>
            <a:rect l="T15" t="T16" r="T17" b="T18"/>
            <a:pathLst>
              <a:path w="790" h="814">
                <a:moveTo>
                  <a:pt x="789" y="0"/>
                </a:moveTo>
                <a:lnTo>
                  <a:pt x="789" y="180"/>
                </a:lnTo>
                <a:lnTo>
                  <a:pt x="0" y="813"/>
                </a:lnTo>
                <a:lnTo>
                  <a:pt x="0" y="353"/>
                </a:lnTo>
                <a:lnTo>
                  <a:pt x="789" y="0"/>
                </a:lnTo>
              </a:path>
            </a:pathLst>
          </a:custGeom>
          <a:solidFill>
            <a:schemeClr val="tx2">
              <a:alpha val="50195"/>
            </a:schemeClr>
          </a:solidFill>
          <a:ln w="9525" cap="rnd">
            <a:noFill/>
            <a:round/>
            <a:headEnd/>
            <a:tailEnd/>
          </a:ln>
        </p:spPr>
        <p:txBody>
          <a:bodyPr/>
          <a:lstStyle/>
          <a:p>
            <a:pPr algn="ctr" eaLnBrk="0" hangingPunct="0"/>
            <a:endParaRPr lang="en-US" sz="2400">
              <a:latin typeface="+mn-lt"/>
            </a:endParaRPr>
          </a:p>
        </p:txBody>
      </p:sp>
      <p:sp>
        <p:nvSpPr>
          <p:cNvPr id="95248" name="Freeform 25"/>
          <p:cNvSpPr>
            <a:spLocks/>
          </p:cNvSpPr>
          <p:nvPr/>
        </p:nvSpPr>
        <p:spPr bwMode="auto">
          <a:xfrm>
            <a:off x="5737225" y="2243138"/>
            <a:ext cx="1074738" cy="2744787"/>
          </a:xfrm>
          <a:custGeom>
            <a:avLst/>
            <a:gdLst>
              <a:gd name="T0" fmla="*/ 676 w 677"/>
              <a:gd name="T1" fmla="*/ 0 h 1729"/>
              <a:gd name="T2" fmla="*/ 676 w 677"/>
              <a:gd name="T3" fmla="*/ 183 h 1729"/>
              <a:gd name="T4" fmla="*/ 1 w 677"/>
              <a:gd name="T5" fmla="*/ 1728 h 1729"/>
              <a:gd name="T6" fmla="*/ 0 w 677"/>
              <a:gd name="T7" fmla="*/ 1627 h 1729"/>
              <a:gd name="T8" fmla="*/ 676 w 677"/>
              <a:gd name="T9" fmla="*/ 0 h 1729"/>
              <a:gd name="T10" fmla="*/ 0 60000 65536"/>
              <a:gd name="T11" fmla="*/ 0 60000 65536"/>
              <a:gd name="T12" fmla="*/ 0 60000 65536"/>
              <a:gd name="T13" fmla="*/ 0 60000 65536"/>
              <a:gd name="T14" fmla="*/ 0 60000 65536"/>
              <a:gd name="T15" fmla="*/ 0 w 677"/>
              <a:gd name="T16" fmla="*/ 0 h 1729"/>
              <a:gd name="T17" fmla="*/ 677 w 677"/>
              <a:gd name="T18" fmla="*/ 1729 h 1729"/>
            </a:gdLst>
            <a:ahLst/>
            <a:cxnLst>
              <a:cxn ang="T10">
                <a:pos x="T0" y="T1"/>
              </a:cxn>
              <a:cxn ang="T11">
                <a:pos x="T2" y="T3"/>
              </a:cxn>
              <a:cxn ang="T12">
                <a:pos x="T4" y="T5"/>
              </a:cxn>
              <a:cxn ang="T13">
                <a:pos x="T6" y="T7"/>
              </a:cxn>
              <a:cxn ang="T14">
                <a:pos x="T8" y="T9"/>
              </a:cxn>
            </a:cxnLst>
            <a:rect l="T15" t="T16" r="T17" b="T18"/>
            <a:pathLst>
              <a:path w="677" h="1729">
                <a:moveTo>
                  <a:pt x="676" y="0"/>
                </a:moveTo>
                <a:lnTo>
                  <a:pt x="676" y="183"/>
                </a:lnTo>
                <a:lnTo>
                  <a:pt x="1" y="1728"/>
                </a:lnTo>
                <a:lnTo>
                  <a:pt x="0" y="1627"/>
                </a:lnTo>
                <a:lnTo>
                  <a:pt x="676" y="0"/>
                </a:lnTo>
              </a:path>
            </a:pathLst>
          </a:custGeom>
          <a:solidFill>
            <a:schemeClr val="tx2">
              <a:alpha val="50195"/>
            </a:schemeClr>
          </a:solidFill>
          <a:ln w="9525" cap="rnd">
            <a:noFill/>
            <a:round/>
            <a:headEnd/>
            <a:tailEnd/>
          </a:ln>
        </p:spPr>
        <p:txBody>
          <a:bodyPr/>
          <a:lstStyle/>
          <a:p>
            <a:pPr algn="ctr" eaLnBrk="0" hangingPunct="0"/>
            <a:endParaRPr lang="en-US" sz="2400">
              <a:latin typeface="+mn-lt"/>
            </a:endParaRPr>
          </a:p>
        </p:txBody>
      </p:sp>
      <p:sp>
        <p:nvSpPr>
          <p:cNvPr id="27" name="Rectangle 3"/>
          <p:cNvSpPr txBox="1">
            <a:spLocks noChangeArrowheads="1"/>
          </p:cNvSpPr>
          <p:nvPr/>
        </p:nvSpPr>
        <p:spPr bwMode="auto">
          <a:xfrm>
            <a:off x="777875" y="684213"/>
            <a:ext cx="7151688" cy="639762"/>
          </a:xfrm>
          <a:prstGeom prst="rect">
            <a:avLst/>
          </a:prstGeom>
          <a:noFill/>
          <a:ln w="12700">
            <a:noFill/>
            <a:miter lim="800000"/>
            <a:headEnd/>
            <a:tailEnd/>
          </a:ln>
          <a:effectLst/>
        </p:spPr>
        <p:txBody>
          <a:bodyPr lIns="92075" tIns="46038" rIns="92075" bIns="46038"/>
          <a:lstStyle/>
          <a:p>
            <a:pPr marL="342900" indent="-342900">
              <a:lnSpc>
                <a:spcPct val="90000"/>
              </a:lnSpc>
              <a:spcBef>
                <a:spcPct val="20000"/>
              </a:spcBef>
              <a:buClr>
                <a:srgbClr val="762536"/>
              </a:buClr>
              <a:buFont typeface="Wingdings 2" pitchFamily="18" charset="2"/>
              <a:buChar char="¡"/>
              <a:defRPr/>
            </a:pPr>
            <a:r>
              <a:rPr lang="en-US" sz="2400" kern="0" smtClean="0">
                <a:solidFill>
                  <a:srgbClr val="000000"/>
                </a:solidFill>
                <a:latin typeface="+mn-lt"/>
              </a:rPr>
              <a:t>E.g. multiple processes use the same file</a:t>
            </a:r>
            <a:endParaRPr lang="en-US" sz="2400" kern="0">
              <a:solidFill>
                <a:srgbClr val="000000"/>
              </a:solidFill>
              <a:latin typeface="+mn-lt"/>
            </a:endParaRPr>
          </a:p>
        </p:txBody>
      </p:sp>
      <p:sp>
        <p:nvSpPr>
          <p:cNvPr id="28" name="Rectangle 11"/>
          <p:cNvSpPr>
            <a:spLocks noChangeArrowheads="1"/>
          </p:cNvSpPr>
          <p:nvPr/>
        </p:nvSpPr>
        <p:spPr bwMode="auto">
          <a:xfrm>
            <a:off x="4529365" y="1303791"/>
            <a:ext cx="726161" cy="462307"/>
          </a:xfrm>
          <a:prstGeom prst="rect">
            <a:avLst/>
          </a:prstGeom>
          <a:noFill/>
          <a:ln w="9525">
            <a:noFill/>
            <a:miter lim="800000"/>
            <a:headEnd/>
            <a:tailEnd/>
          </a:ln>
        </p:spPr>
        <p:txBody>
          <a:bodyPr wrap="none" lIns="92075" tIns="46038" rIns="92075" bIns="46038">
            <a:spAutoFit/>
          </a:bodyPr>
          <a:lstStyle/>
          <a:p>
            <a:pPr algn="ctr" eaLnBrk="0" hangingPunct="0"/>
            <a:r>
              <a:rPr lang="en-US" sz="2400" b="1" smtClean="0">
                <a:latin typeface="+mn-lt"/>
              </a:rPr>
              <a:t>Disk</a:t>
            </a:r>
            <a:endParaRPr lang="en-US" sz="2400" b="1">
              <a:latin typeface="+mn-lt"/>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r>
              <a:rPr lang="en-US" noProof="0" smtClean="0"/>
              <a:t>Working Set</a:t>
            </a:r>
          </a:p>
        </p:txBody>
      </p:sp>
      <p:sp>
        <p:nvSpPr>
          <p:cNvPr id="536579" name="Rectangle 3"/>
          <p:cNvSpPr>
            <a:spLocks noGrp="1" noChangeArrowheads="1"/>
          </p:cNvSpPr>
          <p:nvPr>
            <p:ph idx="1"/>
          </p:nvPr>
        </p:nvSpPr>
        <p:spPr>
          <a:xfrm>
            <a:off x="0" y="762000"/>
            <a:ext cx="9144000" cy="5562600"/>
          </a:xfrm>
        </p:spPr>
        <p:txBody>
          <a:bodyPr/>
          <a:lstStyle/>
          <a:p>
            <a:pPr>
              <a:lnSpc>
                <a:spcPct val="90000"/>
              </a:lnSpc>
            </a:pPr>
            <a:endParaRPr lang="en-US" noProof="0" smtClean="0"/>
          </a:p>
          <a:p>
            <a:pPr>
              <a:lnSpc>
                <a:spcPct val="90000"/>
              </a:lnSpc>
            </a:pPr>
            <a:r>
              <a:rPr lang="en-US" noProof="0" smtClean="0"/>
              <a:t>Working</a:t>
            </a:r>
            <a:r>
              <a:rPr lang="en-US" sz="2800" noProof="0" smtClean="0"/>
              <a:t> </a:t>
            </a:r>
            <a:r>
              <a:rPr lang="en-US" noProof="0" smtClean="0"/>
              <a:t>Set:</a:t>
            </a:r>
          </a:p>
          <a:p>
            <a:pPr lvl="1">
              <a:lnSpc>
                <a:spcPct val="90000"/>
              </a:lnSpc>
            </a:pPr>
            <a:r>
              <a:rPr lang="en-US" noProof="0" smtClean="0"/>
              <a:t>Physical memory pages belonging to a process</a:t>
            </a:r>
          </a:p>
          <a:p>
            <a:pPr lvl="1">
              <a:lnSpc>
                <a:spcPct val="90000"/>
              </a:lnSpc>
            </a:pPr>
            <a:r>
              <a:rPr lang="en-US" noProof="0" smtClean="0"/>
              <a:t>Can be accessed without a page fault</a:t>
            </a:r>
          </a:p>
          <a:p>
            <a:pPr>
              <a:lnSpc>
                <a:spcPct val="90000"/>
              </a:lnSpc>
            </a:pPr>
            <a:endParaRPr lang="en-US" noProof="0" smtClean="0"/>
          </a:p>
          <a:p>
            <a:pPr>
              <a:lnSpc>
                <a:spcPct val="90000"/>
              </a:lnSpc>
            </a:pPr>
            <a:r>
              <a:rPr lang="en-US" noProof="0" smtClean="0"/>
              <a:t>Working set limit:  </a:t>
            </a:r>
          </a:p>
          <a:p>
            <a:pPr lvl="1">
              <a:lnSpc>
                <a:spcPct val="90000"/>
              </a:lnSpc>
            </a:pPr>
            <a:r>
              <a:rPr lang="en-US" noProof="0" smtClean="0"/>
              <a:t>Maximal physical memory a process can have</a:t>
            </a:r>
          </a:p>
          <a:p>
            <a:pPr lvl="1">
              <a:lnSpc>
                <a:spcPct val="90000"/>
              </a:lnSpc>
            </a:pPr>
            <a:r>
              <a:rPr lang="en-US" noProof="0" smtClean="0"/>
              <a:t>If reached, should switch pages:</a:t>
            </a:r>
          </a:p>
          <a:p>
            <a:pPr lvl="2">
              <a:lnSpc>
                <a:spcPct val="90000"/>
              </a:lnSpc>
            </a:pPr>
            <a:r>
              <a:rPr lang="en-US" sz="2000" noProof="0" smtClean="0"/>
              <a:t>NT 4.0: modified FIFO algorithm</a:t>
            </a:r>
          </a:p>
          <a:p>
            <a:pPr lvl="2">
              <a:lnSpc>
                <a:spcPct val="90000"/>
              </a:lnSpc>
            </a:pPr>
            <a:r>
              <a:rPr lang="en-US" sz="2000" noProof="0" smtClean="0"/>
              <a:t>Windows 2000: Least Recently Used (UP systems)</a:t>
            </a:r>
          </a:p>
          <a:p>
            <a:pPr lvl="1">
              <a:lnSpc>
                <a:spcPct val="90000"/>
              </a:lnSpc>
            </a:pPr>
            <a:r>
              <a:rPr lang="en-US" noProof="0" smtClean="0"/>
              <a:t>If free memory falls under a limit: </a:t>
            </a:r>
            <a:r>
              <a:rPr lang="en-US" i="1" noProof="0" smtClean="0"/>
              <a:t>trimming</a:t>
            </a:r>
          </a:p>
        </p:txBody>
      </p:sp>
      <p:sp>
        <p:nvSpPr>
          <p:cNvPr id="97283" name="Slide Number Placeholder 4"/>
          <p:cNvSpPr>
            <a:spLocks noGrp="1"/>
          </p:cNvSpPr>
          <p:nvPr>
            <p:ph type="sldNum" sz="quarter" idx="4294967295"/>
          </p:nvPr>
        </p:nvSpPr>
        <p:spPr bwMode="auto">
          <a:xfrm>
            <a:off x="8763000" y="6629400"/>
            <a:ext cx="381000" cy="228600"/>
          </a:xfrm>
          <a:prstGeom prst="rect">
            <a:avLst/>
          </a:prstGeom>
          <a:noFill/>
          <a:ln>
            <a:miter lim="800000"/>
            <a:headEnd/>
            <a:tailEnd/>
          </a:ln>
        </p:spPr>
        <p:txBody>
          <a:bodyPr/>
          <a:lstStyle/>
          <a:p>
            <a:pPr algn="ctr" eaLnBrk="0" hangingPunct="0"/>
            <a:fld id="{94DF439F-77E0-436B-8BAB-092F9EB96432}" type="slidenum">
              <a:rPr lang="en-GB"/>
              <a:pPr algn="ctr" eaLnBrk="0" hangingPunct="0"/>
              <a:t>13</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6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36579">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365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6579">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6579">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6579">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6579">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36579">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65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6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Number Placeholder 3"/>
          <p:cNvSpPr>
            <a:spLocks noGrp="1"/>
          </p:cNvSpPr>
          <p:nvPr>
            <p:ph type="sldNum" sz="quarter" idx="4294967295"/>
          </p:nvPr>
        </p:nvSpPr>
        <p:spPr bwMode="auto">
          <a:xfrm>
            <a:off x="8763000" y="6629400"/>
            <a:ext cx="381000" cy="228600"/>
          </a:xfrm>
          <a:prstGeom prst="rect">
            <a:avLst/>
          </a:prstGeom>
          <a:noFill/>
          <a:ln>
            <a:miter lim="800000"/>
            <a:headEnd/>
            <a:tailEnd/>
          </a:ln>
        </p:spPr>
        <p:txBody>
          <a:bodyPr/>
          <a:lstStyle/>
          <a:p>
            <a:pPr algn="ctr" eaLnBrk="0" hangingPunct="0"/>
            <a:fld id="{EBDF57ED-30FF-49D2-BBDB-A666EA5F7E68}" type="slidenum">
              <a:rPr lang="en-GB"/>
              <a:pPr algn="ctr" eaLnBrk="0" hangingPunct="0"/>
              <a:t>14</a:t>
            </a:fld>
            <a:endParaRPr lang="en-GB"/>
          </a:p>
        </p:txBody>
      </p:sp>
      <p:sp>
        <p:nvSpPr>
          <p:cNvPr id="99330" name="Rectangle 2"/>
          <p:cNvSpPr>
            <a:spLocks noGrp="1" noChangeArrowheads="1"/>
          </p:cNvSpPr>
          <p:nvPr>
            <p:ph type="title"/>
          </p:nvPr>
        </p:nvSpPr>
        <p:spPr/>
        <p:txBody>
          <a:bodyPr/>
          <a:lstStyle/>
          <a:p>
            <a:r>
              <a:rPr lang="en-US" noProof="0" smtClean="0"/>
              <a:t>Lifecycle of physical pages</a:t>
            </a:r>
          </a:p>
        </p:txBody>
      </p:sp>
      <p:sp>
        <p:nvSpPr>
          <p:cNvPr id="380931" name="Rectangle 3"/>
          <p:cNvSpPr>
            <a:spLocks noChangeArrowheads="1"/>
          </p:cNvSpPr>
          <p:nvPr/>
        </p:nvSpPr>
        <p:spPr bwMode="auto">
          <a:xfrm>
            <a:off x="2990850" y="2309813"/>
            <a:ext cx="858838" cy="954087"/>
          </a:xfrm>
          <a:prstGeom prst="rect">
            <a:avLst/>
          </a:prstGeom>
          <a:solidFill>
            <a:srgbClr val="FFCC99"/>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Standby</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sp>
        <p:nvSpPr>
          <p:cNvPr id="380932" name="Rectangle 4"/>
          <p:cNvSpPr>
            <a:spLocks noChangeArrowheads="1"/>
          </p:cNvSpPr>
          <p:nvPr/>
        </p:nvSpPr>
        <p:spPr bwMode="auto">
          <a:xfrm>
            <a:off x="7186613" y="2324100"/>
            <a:ext cx="620712" cy="3335338"/>
          </a:xfrm>
          <a:prstGeom prst="rect">
            <a:avLst/>
          </a:prstGeom>
          <a:solidFill>
            <a:srgbClr val="FFCCFF"/>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dirty="0">
                <a:solidFill>
                  <a:schemeClr val="accent4"/>
                </a:solidFill>
                <a:latin typeface="+mn-lt"/>
              </a:rPr>
              <a:t>Zero</a:t>
            </a:r>
          </a:p>
          <a:p>
            <a:pPr algn="ctr" eaLnBrk="0" hangingPunct="0">
              <a:defRPr/>
            </a:pPr>
            <a:r>
              <a:rPr lang="en-US" sz="1400" b="1" dirty="0">
                <a:solidFill>
                  <a:schemeClr val="accent4"/>
                </a:solidFill>
                <a:latin typeface="+mn-lt"/>
              </a:rPr>
              <a:t>Page</a:t>
            </a:r>
          </a:p>
          <a:p>
            <a:pPr algn="ctr" eaLnBrk="0" hangingPunct="0">
              <a:defRPr/>
            </a:pPr>
            <a:r>
              <a:rPr lang="en-US" sz="1400" b="1" dirty="0">
                <a:solidFill>
                  <a:schemeClr val="accent4"/>
                </a:solidFill>
                <a:latin typeface="+mn-lt"/>
              </a:rPr>
              <a:t>List</a:t>
            </a:r>
          </a:p>
        </p:txBody>
      </p:sp>
      <p:sp>
        <p:nvSpPr>
          <p:cNvPr id="380933" name="Rectangle 5"/>
          <p:cNvSpPr>
            <a:spLocks noChangeArrowheads="1"/>
          </p:cNvSpPr>
          <p:nvPr/>
        </p:nvSpPr>
        <p:spPr bwMode="auto">
          <a:xfrm>
            <a:off x="5076825" y="2324100"/>
            <a:ext cx="663575" cy="3340100"/>
          </a:xfrm>
          <a:prstGeom prst="rect">
            <a:avLst/>
          </a:prstGeom>
          <a:solidFill>
            <a:srgbClr val="DDDDDD"/>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Free</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sp>
        <p:nvSpPr>
          <p:cNvPr id="380934" name="Rectangle 6"/>
          <p:cNvSpPr>
            <a:spLocks noChangeArrowheads="1"/>
          </p:cNvSpPr>
          <p:nvPr/>
        </p:nvSpPr>
        <p:spPr bwMode="auto">
          <a:xfrm>
            <a:off x="504825" y="2862263"/>
            <a:ext cx="873125" cy="1530350"/>
          </a:xfrm>
          <a:prstGeom prst="rect">
            <a:avLst/>
          </a:prstGeom>
          <a:solidFill>
            <a:srgbClr val="FFCCFF"/>
          </a:solidFill>
          <a:ln w="12700">
            <a:solidFill>
              <a:schemeClr val="accent4"/>
            </a:solidFill>
            <a:miter lim="800000"/>
            <a:headEnd/>
            <a:tailEnd/>
          </a:ln>
          <a:effectLst/>
        </p:spPr>
        <p:txBody>
          <a:bodyPr wrap="none" anchor="ctr"/>
          <a:lstStyle/>
          <a:p>
            <a:pPr algn="ctr" eaLnBrk="0" hangingPunct="0">
              <a:defRPr/>
            </a:pPr>
            <a:endParaRPr lang="hu-HU">
              <a:solidFill>
                <a:schemeClr val="accent4"/>
              </a:solidFill>
              <a:latin typeface="+mn-lt"/>
            </a:endParaRPr>
          </a:p>
        </p:txBody>
      </p:sp>
      <p:sp>
        <p:nvSpPr>
          <p:cNvPr id="380935" name="Rectangle 7"/>
          <p:cNvSpPr>
            <a:spLocks noChangeArrowheads="1"/>
          </p:cNvSpPr>
          <p:nvPr/>
        </p:nvSpPr>
        <p:spPr bwMode="auto">
          <a:xfrm>
            <a:off x="657225" y="3014663"/>
            <a:ext cx="873125" cy="1530350"/>
          </a:xfrm>
          <a:prstGeom prst="rect">
            <a:avLst/>
          </a:prstGeom>
          <a:solidFill>
            <a:srgbClr val="FFCCFF"/>
          </a:solidFill>
          <a:ln w="12700">
            <a:solidFill>
              <a:schemeClr val="accent4"/>
            </a:solidFill>
            <a:miter lim="800000"/>
            <a:headEnd/>
            <a:tailEnd/>
          </a:ln>
          <a:effectLst/>
        </p:spPr>
        <p:txBody>
          <a:bodyPr wrap="none" anchor="ctr"/>
          <a:lstStyle/>
          <a:p>
            <a:pPr algn="ctr" eaLnBrk="0" hangingPunct="0">
              <a:defRPr/>
            </a:pPr>
            <a:endParaRPr lang="hu-HU">
              <a:solidFill>
                <a:schemeClr val="accent4"/>
              </a:solidFill>
              <a:latin typeface="+mn-lt"/>
            </a:endParaRPr>
          </a:p>
        </p:txBody>
      </p:sp>
      <p:sp>
        <p:nvSpPr>
          <p:cNvPr id="380936" name="Rectangle 8"/>
          <p:cNvSpPr>
            <a:spLocks noChangeArrowheads="1"/>
          </p:cNvSpPr>
          <p:nvPr/>
        </p:nvSpPr>
        <p:spPr bwMode="auto">
          <a:xfrm>
            <a:off x="809625" y="3167063"/>
            <a:ext cx="873125" cy="1530350"/>
          </a:xfrm>
          <a:prstGeom prst="rect">
            <a:avLst/>
          </a:prstGeom>
          <a:solidFill>
            <a:srgbClr val="FFCCFF"/>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dirty="0">
                <a:solidFill>
                  <a:schemeClr val="accent4"/>
                </a:solidFill>
                <a:latin typeface="+mn-lt"/>
              </a:rPr>
              <a:t>Process</a:t>
            </a:r>
          </a:p>
          <a:p>
            <a:pPr algn="ctr" eaLnBrk="0" hangingPunct="0">
              <a:defRPr/>
            </a:pPr>
            <a:r>
              <a:rPr lang="en-US" sz="1400" b="1" dirty="0">
                <a:solidFill>
                  <a:schemeClr val="accent4"/>
                </a:solidFill>
                <a:latin typeface="+mn-lt"/>
              </a:rPr>
              <a:t>Working</a:t>
            </a:r>
          </a:p>
          <a:p>
            <a:pPr algn="ctr" eaLnBrk="0" hangingPunct="0">
              <a:defRPr/>
            </a:pPr>
            <a:r>
              <a:rPr lang="en-US" sz="1400" b="1" dirty="0">
                <a:solidFill>
                  <a:schemeClr val="accent4"/>
                </a:solidFill>
                <a:latin typeface="+mn-lt"/>
              </a:rPr>
              <a:t>Sets</a:t>
            </a:r>
          </a:p>
        </p:txBody>
      </p:sp>
      <p:sp>
        <p:nvSpPr>
          <p:cNvPr id="380937" name="Arc 9"/>
          <p:cNvSpPr>
            <a:spLocks/>
          </p:cNvSpPr>
          <p:nvPr/>
        </p:nvSpPr>
        <p:spPr bwMode="auto">
          <a:xfrm>
            <a:off x="4041775" y="1670050"/>
            <a:ext cx="1257300" cy="6254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38" name="Arc 10"/>
          <p:cNvSpPr>
            <a:spLocks/>
          </p:cNvSpPr>
          <p:nvPr/>
        </p:nvSpPr>
        <p:spPr bwMode="auto">
          <a:xfrm>
            <a:off x="1108075" y="1670050"/>
            <a:ext cx="2911475" cy="1139825"/>
          </a:xfrm>
          <a:custGeom>
            <a:avLst/>
            <a:gdLst>
              <a:gd name="G0" fmla="+- 21600 0 0"/>
              <a:gd name="G1" fmla="+- 21600 0 0"/>
              <a:gd name="G2" fmla="+- 21600 0 0"/>
              <a:gd name="T0" fmla="*/ 0 w 21971"/>
              <a:gd name="T1" fmla="*/ 21600 h 21600"/>
              <a:gd name="T2" fmla="*/ 21971 w 21971"/>
              <a:gd name="T3" fmla="*/ 3 h 21600"/>
              <a:gd name="T4" fmla="*/ 21600 w 21971"/>
              <a:gd name="T5" fmla="*/ 21600 h 21600"/>
            </a:gdLst>
            <a:ahLst/>
            <a:cxnLst>
              <a:cxn ang="0">
                <a:pos x="T0" y="T1"/>
              </a:cxn>
              <a:cxn ang="0">
                <a:pos x="T2" y="T3"/>
              </a:cxn>
              <a:cxn ang="0">
                <a:pos x="T4" y="T5"/>
              </a:cxn>
            </a:cxnLst>
            <a:rect l="0" t="0" r="r" b="b"/>
            <a:pathLst>
              <a:path w="21971" h="21600" fill="none" extrusionOk="0">
                <a:moveTo>
                  <a:pt x="0" y="21600"/>
                </a:moveTo>
                <a:cubicBezTo>
                  <a:pt x="0" y="9670"/>
                  <a:pt x="9670" y="0"/>
                  <a:pt x="21600" y="0"/>
                </a:cubicBezTo>
                <a:cubicBezTo>
                  <a:pt x="21723" y="0"/>
                  <a:pt x="21847" y="1"/>
                  <a:pt x="21970" y="3"/>
                </a:cubicBezTo>
              </a:path>
              <a:path w="21971" h="21600" stroke="0" extrusionOk="0">
                <a:moveTo>
                  <a:pt x="0" y="21600"/>
                </a:moveTo>
                <a:cubicBezTo>
                  <a:pt x="0" y="9670"/>
                  <a:pt x="9670" y="0"/>
                  <a:pt x="21600" y="0"/>
                </a:cubicBezTo>
                <a:cubicBezTo>
                  <a:pt x="21723" y="0"/>
                  <a:pt x="21847" y="1"/>
                  <a:pt x="21970" y="3"/>
                </a:cubicBezTo>
                <a:lnTo>
                  <a:pt x="21600" y="21600"/>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39" name="Rectangle 11"/>
          <p:cNvSpPr>
            <a:spLocks noChangeArrowheads="1"/>
          </p:cNvSpPr>
          <p:nvPr/>
        </p:nvSpPr>
        <p:spPr bwMode="gray">
          <a:xfrm>
            <a:off x="2667000" y="1371600"/>
            <a:ext cx="1219200" cy="557213"/>
          </a:xfrm>
          <a:prstGeom prst="rect">
            <a:avLst/>
          </a:prstGeom>
          <a:solidFill>
            <a:srgbClr val="FFFF66"/>
          </a:solidFill>
          <a:ln w="9525">
            <a:solidFill>
              <a:schemeClr val="accent4"/>
            </a:solidFill>
            <a:miter lim="800000"/>
            <a:headEnd/>
            <a:tailEnd/>
          </a:ln>
          <a:effectLst/>
        </p:spPr>
        <p:txBody>
          <a:bodyPr lIns="46038" tIns="0" rIns="46038" bIns="0">
            <a:spAutoFit/>
          </a:bodyPr>
          <a:lstStyle/>
          <a:p>
            <a:pPr algn="ctr" eaLnBrk="0" hangingPunct="0">
              <a:spcBef>
                <a:spcPct val="50000"/>
              </a:spcBef>
              <a:defRPr/>
            </a:pPr>
            <a:r>
              <a:rPr lang="en-US" sz="1200" b="1">
                <a:solidFill>
                  <a:schemeClr val="accent4"/>
                </a:solidFill>
                <a:latin typeface="+mn-lt"/>
              </a:rPr>
              <a:t>page read from disk or kernel allocations</a:t>
            </a:r>
          </a:p>
        </p:txBody>
      </p:sp>
      <p:sp>
        <p:nvSpPr>
          <p:cNvPr id="380940" name="Arc 12"/>
          <p:cNvSpPr>
            <a:spLocks/>
          </p:cNvSpPr>
          <p:nvPr/>
        </p:nvSpPr>
        <p:spPr bwMode="auto">
          <a:xfrm>
            <a:off x="871538" y="1143000"/>
            <a:ext cx="3171825" cy="1657350"/>
          </a:xfrm>
          <a:custGeom>
            <a:avLst/>
            <a:gdLst>
              <a:gd name="G0" fmla="+- 21600 0 0"/>
              <a:gd name="G1" fmla="+- 21600 0 0"/>
              <a:gd name="G2" fmla="+- 21600 0 0"/>
              <a:gd name="T0" fmla="*/ 0 w 21600"/>
              <a:gd name="T1" fmla="*/ 21600 h 21600"/>
              <a:gd name="T2" fmla="*/ 21589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3" y="6"/>
                  <a:pt x="21589" y="0"/>
                </a:cubicBezTo>
              </a:path>
              <a:path w="21600" h="21600" stroke="0" extrusionOk="0">
                <a:moveTo>
                  <a:pt x="0" y="21600"/>
                </a:moveTo>
                <a:cubicBezTo>
                  <a:pt x="0" y="9674"/>
                  <a:pt x="9663" y="6"/>
                  <a:pt x="21589" y="0"/>
                </a:cubicBezTo>
                <a:lnTo>
                  <a:pt x="21600" y="21600"/>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1" name="Arc 13"/>
          <p:cNvSpPr>
            <a:spLocks/>
          </p:cNvSpPr>
          <p:nvPr/>
        </p:nvSpPr>
        <p:spPr bwMode="auto">
          <a:xfrm>
            <a:off x="4041775" y="1143000"/>
            <a:ext cx="3471863" cy="10096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2" name="Rectangle 14"/>
          <p:cNvSpPr>
            <a:spLocks noChangeArrowheads="1"/>
          </p:cNvSpPr>
          <p:nvPr/>
        </p:nvSpPr>
        <p:spPr bwMode="gray">
          <a:xfrm>
            <a:off x="441325" y="1292225"/>
            <a:ext cx="1158875" cy="466725"/>
          </a:xfrm>
          <a:prstGeom prst="rect">
            <a:avLst/>
          </a:prstGeom>
          <a:solidFill>
            <a:srgbClr val="FFFF66"/>
          </a:solidFill>
          <a:ln w="9525">
            <a:solidFill>
              <a:schemeClr val="accent4"/>
            </a:solidFill>
            <a:miter lim="800000"/>
            <a:headEnd/>
            <a:tailEnd/>
          </a:ln>
          <a:effectLst/>
        </p:spPr>
        <p:txBody>
          <a:bodyPr lIns="92075" tIns="46038" rIns="92075" bIns="46038">
            <a:spAutoFit/>
          </a:bodyPr>
          <a:lstStyle/>
          <a:p>
            <a:pPr algn="ctr" eaLnBrk="0" hangingPunct="0">
              <a:spcBef>
                <a:spcPct val="50000"/>
              </a:spcBef>
              <a:defRPr/>
            </a:pPr>
            <a:r>
              <a:rPr lang="en-US" sz="1200" b="1">
                <a:solidFill>
                  <a:schemeClr val="accent4"/>
                </a:solidFill>
                <a:latin typeface="+mn-lt"/>
              </a:rPr>
              <a:t>demand zero page faults</a:t>
            </a:r>
          </a:p>
        </p:txBody>
      </p:sp>
      <p:sp>
        <p:nvSpPr>
          <p:cNvPr id="380943" name="Arc 15"/>
          <p:cNvSpPr>
            <a:spLocks/>
          </p:cNvSpPr>
          <p:nvPr/>
        </p:nvSpPr>
        <p:spPr bwMode="auto">
          <a:xfrm>
            <a:off x="1295400" y="4781550"/>
            <a:ext cx="1619250" cy="12319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4" name="Rectangle 16"/>
          <p:cNvSpPr>
            <a:spLocks noChangeArrowheads="1"/>
          </p:cNvSpPr>
          <p:nvPr/>
        </p:nvSpPr>
        <p:spPr bwMode="gray">
          <a:xfrm>
            <a:off x="1511300" y="5213350"/>
            <a:ext cx="1265238" cy="466725"/>
          </a:xfrm>
          <a:prstGeom prst="rect">
            <a:avLst/>
          </a:prstGeom>
          <a:solidFill>
            <a:srgbClr val="FFFF66"/>
          </a:solidFill>
          <a:ln w="9525">
            <a:solidFill>
              <a:schemeClr val="accent4"/>
            </a:solidFill>
            <a:miter lim="800000"/>
            <a:headEnd/>
            <a:tailEnd/>
          </a:ln>
          <a:effectLst/>
        </p:spPr>
        <p:txBody>
          <a:bodyPr lIns="92075" tIns="46038" rIns="92075" bIns="46038" anchorCtr="1">
            <a:spAutoFit/>
          </a:bodyPr>
          <a:lstStyle/>
          <a:p>
            <a:pPr algn="ctr" eaLnBrk="0" hangingPunct="0">
              <a:spcBef>
                <a:spcPct val="50000"/>
              </a:spcBef>
              <a:defRPr/>
            </a:pPr>
            <a:r>
              <a:rPr lang="en-US" sz="1200" b="1" dirty="0">
                <a:solidFill>
                  <a:schemeClr val="accent4"/>
                </a:solidFill>
                <a:latin typeface="+mn-lt"/>
              </a:rPr>
              <a:t>working set replacement</a:t>
            </a:r>
          </a:p>
        </p:txBody>
      </p:sp>
      <p:grpSp>
        <p:nvGrpSpPr>
          <p:cNvPr id="2" name="Group 17"/>
          <p:cNvGrpSpPr>
            <a:grpSpLocks/>
          </p:cNvGrpSpPr>
          <p:nvPr/>
        </p:nvGrpSpPr>
        <p:grpSpPr bwMode="auto">
          <a:xfrm>
            <a:off x="2914650" y="3297238"/>
            <a:ext cx="1155700" cy="2717800"/>
            <a:chOff x="1836" y="2145"/>
            <a:chExt cx="728" cy="1712"/>
          </a:xfrm>
        </p:grpSpPr>
        <p:grpSp>
          <p:nvGrpSpPr>
            <p:cNvPr id="99370" name="Group 18"/>
            <p:cNvGrpSpPr>
              <a:grpSpLocks/>
            </p:cNvGrpSpPr>
            <p:nvPr/>
          </p:nvGrpSpPr>
          <p:grpSpPr bwMode="auto">
            <a:xfrm>
              <a:off x="2033" y="2145"/>
              <a:ext cx="531" cy="1392"/>
              <a:chOff x="1985" y="2125"/>
              <a:chExt cx="531" cy="1392"/>
            </a:xfrm>
          </p:grpSpPr>
          <p:sp>
            <p:nvSpPr>
              <p:cNvPr id="380947" name="Arc 19"/>
              <p:cNvSpPr>
                <a:spLocks/>
              </p:cNvSpPr>
              <p:nvPr/>
            </p:nvSpPr>
            <p:spPr bwMode="auto">
              <a:xfrm>
                <a:off x="1985" y="2125"/>
                <a:ext cx="531" cy="488"/>
              </a:xfrm>
              <a:custGeom>
                <a:avLst/>
                <a:gdLst>
                  <a:gd name="G0" fmla="+- 0 0 0"/>
                  <a:gd name="G1" fmla="+- 15814 0 0"/>
                  <a:gd name="G2" fmla="+- 21600 0 0"/>
                  <a:gd name="T0" fmla="*/ 14713 w 21600"/>
                  <a:gd name="T1" fmla="*/ 0 h 15814"/>
                  <a:gd name="T2" fmla="*/ 21600 w 21600"/>
                  <a:gd name="T3" fmla="*/ 15814 h 15814"/>
                  <a:gd name="T4" fmla="*/ 0 w 21600"/>
                  <a:gd name="T5" fmla="*/ 15814 h 15814"/>
                </a:gdLst>
                <a:ahLst/>
                <a:cxnLst>
                  <a:cxn ang="0">
                    <a:pos x="T0" y="T1"/>
                  </a:cxn>
                  <a:cxn ang="0">
                    <a:pos x="T2" y="T3"/>
                  </a:cxn>
                  <a:cxn ang="0">
                    <a:pos x="T4" y="T5"/>
                  </a:cxn>
                </a:cxnLst>
                <a:rect l="0" t="0" r="r" b="b"/>
                <a:pathLst>
                  <a:path w="21600" h="15814" fill="none" extrusionOk="0">
                    <a:moveTo>
                      <a:pt x="14713" y="-1"/>
                    </a:moveTo>
                    <a:cubicBezTo>
                      <a:pt x="19105" y="4086"/>
                      <a:pt x="21600" y="9814"/>
                      <a:pt x="21600" y="15814"/>
                    </a:cubicBezTo>
                  </a:path>
                  <a:path w="21600" h="15814" stroke="0" extrusionOk="0">
                    <a:moveTo>
                      <a:pt x="14713" y="-1"/>
                    </a:moveTo>
                    <a:cubicBezTo>
                      <a:pt x="19105" y="4086"/>
                      <a:pt x="21600" y="9814"/>
                      <a:pt x="21600" y="15814"/>
                    </a:cubicBezTo>
                    <a:lnTo>
                      <a:pt x="0" y="15814"/>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48" name="Line 20"/>
              <p:cNvSpPr>
                <a:spLocks noChangeShapeType="1"/>
              </p:cNvSpPr>
              <p:nvPr/>
            </p:nvSpPr>
            <p:spPr bwMode="auto">
              <a:xfrm>
                <a:off x="2514" y="2609"/>
                <a:ext cx="0" cy="908"/>
              </a:xfrm>
              <a:prstGeom prst="line">
                <a:avLst/>
              </a:prstGeom>
              <a:noFill/>
              <a:ln w="12700">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grpSp>
          <p:nvGrpSpPr>
            <p:cNvPr id="99371" name="Group 21"/>
            <p:cNvGrpSpPr>
              <a:grpSpLocks/>
            </p:cNvGrpSpPr>
            <p:nvPr/>
          </p:nvGrpSpPr>
          <p:grpSpPr bwMode="auto">
            <a:xfrm>
              <a:off x="1836" y="3541"/>
              <a:ext cx="728" cy="316"/>
              <a:chOff x="1788" y="3521"/>
              <a:chExt cx="728" cy="316"/>
            </a:xfrm>
          </p:grpSpPr>
          <p:sp>
            <p:nvSpPr>
              <p:cNvPr id="380950" name="Arc 22"/>
              <p:cNvSpPr>
                <a:spLocks/>
              </p:cNvSpPr>
              <p:nvPr/>
            </p:nvSpPr>
            <p:spPr bwMode="auto">
              <a:xfrm>
                <a:off x="1788" y="3603"/>
                <a:ext cx="322" cy="23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1" name="Arc 23"/>
              <p:cNvSpPr>
                <a:spLocks/>
              </p:cNvSpPr>
              <p:nvPr/>
            </p:nvSpPr>
            <p:spPr bwMode="auto">
              <a:xfrm>
                <a:off x="1806" y="3521"/>
                <a:ext cx="710" cy="316"/>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grpSp>
      <p:sp>
        <p:nvSpPr>
          <p:cNvPr id="380952" name="Rectangle 24"/>
          <p:cNvSpPr>
            <a:spLocks noChangeArrowheads="1"/>
          </p:cNvSpPr>
          <p:nvPr/>
        </p:nvSpPr>
        <p:spPr bwMode="auto">
          <a:xfrm>
            <a:off x="2986088" y="4676775"/>
            <a:ext cx="858837" cy="860425"/>
          </a:xfrm>
          <a:prstGeom prst="rect">
            <a:avLst/>
          </a:prstGeom>
          <a:solidFill>
            <a:srgbClr val="FFCC99"/>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Modified</a:t>
            </a:r>
          </a:p>
          <a:p>
            <a:pPr algn="ctr" eaLnBrk="0" hangingPunct="0">
              <a:defRPr/>
            </a:pPr>
            <a:r>
              <a:rPr lang="en-US" sz="1400" b="1">
                <a:solidFill>
                  <a:schemeClr val="accent4"/>
                </a:solidFill>
                <a:latin typeface="+mn-lt"/>
              </a:rPr>
              <a:t>Page</a:t>
            </a:r>
            <a:br>
              <a:rPr lang="en-US" sz="1400" b="1">
                <a:solidFill>
                  <a:schemeClr val="accent4"/>
                </a:solidFill>
                <a:latin typeface="+mn-lt"/>
              </a:rPr>
            </a:br>
            <a:r>
              <a:rPr lang="en-US" sz="1400" b="1">
                <a:solidFill>
                  <a:schemeClr val="accent4"/>
                </a:solidFill>
                <a:latin typeface="+mn-lt"/>
              </a:rPr>
              <a:t>List</a:t>
            </a:r>
          </a:p>
        </p:txBody>
      </p:sp>
      <p:grpSp>
        <p:nvGrpSpPr>
          <p:cNvPr id="5" name="Group 25"/>
          <p:cNvGrpSpPr>
            <a:grpSpLocks/>
          </p:cNvGrpSpPr>
          <p:nvPr/>
        </p:nvGrpSpPr>
        <p:grpSpPr bwMode="auto">
          <a:xfrm>
            <a:off x="2952750" y="3298825"/>
            <a:ext cx="968375" cy="1381125"/>
            <a:chOff x="1860" y="2146"/>
            <a:chExt cx="610" cy="870"/>
          </a:xfrm>
        </p:grpSpPr>
        <p:sp>
          <p:nvSpPr>
            <p:cNvPr id="380954" name="AutoShape 26"/>
            <p:cNvSpPr>
              <a:spLocks noChangeArrowheads="1"/>
            </p:cNvSpPr>
            <p:nvPr/>
          </p:nvSpPr>
          <p:spPr bwMode="blackWhite">
            <a:xfrm>
              <a:off x="1860" y="2314"/>
              <a:ext cx="610" cy="528"/>
            </a:xfrm>
            <a:prstGeom prst="hexagon">
              <a:avLst>
                <a:gd name="adj" fmla="val 28877"/>
                <a:gd name="vf" fmla="val 115470"/>
              </a:avLst>
            </a:prstGeom>
            <a:solidFill>
              <a:srgbClr val="CCFF99"/>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200" b="1">
                  <a:solidFill>
                    <a:schemeClr val="accent4"/>
                  </a:solidFill>
                  <a:latin typeface="+mn-lt"/>
                </a:rPr>
                <a:t>modified</a:t>
              </a:r>
            </a:p>
            <a:p>
              <a:pPr algn="ctr" eaLnBrk="0" hangingPunct="0">
                <a:defRPr/>
              </a:pPr>
              <a:r>
                <a:rPr lang="en-US" sz="1200" b="1">
                  <a:solidFill>
                    <a:schemeClr val="accent4"/>
                  </a:solidFill>
                  <a:latin typeface="+mn-lt"/>
                </a:rPr>
                <a:t>page</a:t>
              </a:r>
            </a:p>
            <a:p>
              <a:pPr algn="ctr" eaLnBrk="0" hangingPunct="0">
                <a:defRPr/>
              </a:pPr>
              <a:r>
                <a:rPr lang="en-US" sz="1200" b="1">
                  <a:solidFill>
                    <a:schemeClr val="accent4"/>
                  </a:solidFill>
                  <a:latin typeface="+mn-lt"/>
                </a:rPr>
                <a:t>writer</a:t>
              </a:r>
            </a:p>
          </p:txBody>
        </p:sp>
        <p:sp>
          <p:nvSpPr>
            <p:cNvPr id="380955" name="Line 27"/>
            <p:cNvSpPr>
              <a:spLocks noChangeShapeType="1"/>
            </p:cNvSpPr>
            <p:nvPr/>
          </p:nvSpPr>
          <p:spPr bwMode="auto">
            <a:xfrm>
              <a:off x="2159" y="2146"/>
              <a:ext cx="0" cy="173"/>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6" name="Line 28"/>
            <p:cNvSpPr>
              <a:spLocks noChangeShapeType="1"/>
            </p:cNvSpPr>
            <p:nvPr/>
          </p:nvSpPr>
          <p:spPr bwMode="auto">
            <a:xfrm>
              <a:off x="2156" y="2855"/>
              <a:ext cx="0" cy="161"/>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grpSp>
        <p:nvGrpSpPr>
          <p:cNvPr id="6" name="Group 29"/>
          <p:cNvGrpSpPr>
            <a:grpSpLocks/>
          </p:cNvGrpSpPr>
          <p:nvPr/>
        </p:nvGrpSpPr>
        <p:grpSpPr bwMode="auto">
          <a:xfrm>
            <a:off x="3429000" y="1970088"/>
            <a:ext cx="1981200" cy="4089400"/>
            <a:chOff x="2112" y="1289"/>
            <a:chExt cx="1165" cy="2576"/>
          </a:xfrm>
        </p:grpSpPr>
        <p:sp>
          <p:nvSpPr>
            <p:cNvPr id="380958" name="Arc 30"/>
            <p:cNvSpPr>
              <a:spLocks/>
            </p:cNvSpPr>
            <p:nvPr/>
          </p:nvSpPr>
          <p:spPr bwMode="auto">
            <a:xfrm>
              <a:off x="2408" y="1290"/>
              <a:ext cx="378" cy="123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59" name="Arc 31"/>
            <p:cNvSpPr>
              <a:spLocks/>
            </p:cNvSpPr>
            <p:nvPr/>
          </p:nvSpPr>
          <p:spPr bwMode="auto">
            <a:xfrm>
              <a:off x="2112" y="1289"/>
              <a:ext cx="286" cy="206"/>
            </a:xfrm>
            <a:custGeom>
              <a:avLst/>
              <a:gdLst>
                <a:gd name="G0" fmla="+- 21600 0 0"/>
                <a:gd name="G1" fmla="+- 21600 0 0"/>
                <a:gd name="G2" fmla="+- 21600 0 0"/>
                <a:gd name="T0" fmla="*/ 0 w 21600"/>
                <a:gd name="T1" fmla="*/ 21600 h 21600"/>
                <a:gd name="T2" fmla="*/ 2152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0" name="Arc 32"/>
            <p:cNvSpPr>
              <a:spLocks/>
            </p:cNvSpPr>
            <p:nvPr/>
          </p:nvSpPr>
          <p:spPr bwMode="auto">
            <a:xfrm>
              <a:off x="2785" y="2497"/>
              <a:ext cx="331" cy="1368"/>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1" name="Arc 33"/>
            <p:cNvSpPr>
              <a:spLocks/>
            </p:cNvSpPr>
            <p:nvPr/>
          </p:nvSpPr>
          <p:spPr bwMode="auto">
            <a:xfrm>
              <a:off x="3118" y="3662"/>
              <a:ext cx="159" cy="203"/>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sp>
        <p:nvSpPr>
          <p:cNvPr id="380962" name="AutoShape 34"/>
          <p:cNvSpPr>
            <a:spLocks noChangeArrowheads="1"/>
          </p:cNvSpPr>
          <p:nvPr/>
        </p:nvSpPr>
        <p:spPr bwMode="blackWhite">
          <a:xfrm>
            <a:off x="6019800" y="3548063"/>
            <a:ext cx="844550" cy="801687"/>
          </a:xfrm>
          <a:prstGeom prst="hexagon">
            <a:avLst>
              <a:gd name="adj" fmla="val 26332"/>
              <a:gd name="vf" fmla="val 115470"/>
            </a:avLst>
          </a:prstGeom>
          <a:solidFill>
            <a:srgbClr val="CCFF99"/>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200" b="1" dirty="0">
                <a:solidFill>
                  <a:schemeClr val="accent4"/>
                </a:solidFill>
                <a:latin typeface="+mn-lt"/>
              </a:rPr>
              <a:t>zero</a:t>
            </a:r>
          </a:p>
          <a:p>
            <a:pPr algn="ctr" eaLnBrk="0" hangingPunct="0">
              <a:defRPr/>
            </a:pPr>
            <a:r>
              <a:rPr lang="en-US" sz="1200" b="1" dirty="0">
                <a:solidFill>
                  <a:schemeClr val="accent4"/>
                </a:solidFill>
                <a:latin typeface="+mn-lt"/>
              </a:rPr>
              <a:t>page</a:t>
            </a:r>
          </a:p>
          <a:p>
            <a:pPr algn="ctr" eaLnBrk="0" hangingPunct="0">
              <a:defRPr/>
            </a:pPr>
            <a:r>
              <a:rPr lang="en-US" sz="1200" b="1" dirty="0">
                <a:solidFill>
                  <a:schemeClr val="accent4"/>
                </a:solidFill>
                <a:latin typeface="+mn-lt"/>
              </a:rPr>
              <a:t>thread</a:t>
            </a:r>
          </a:p>
        </p:txBody>
      </p:sp>
      <p:sp>
        <p:nvSpPr>
          <p:cNvPr id="380963" name="Arc 35"/>
          <p:cNvSpPr>
            <a:spLocks/>
          </p:cNvSpPr>
          <p:nvPr/>
        </p:nvSpPr>
        <p:spPr bwMode="auto">
          <a:xfrm>
            <a:off x="5813425" y="2014538"/>
            <a:ext cx="628650" cy="14716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4"/>
            </a:solidFill>
            <a:round/>
            <a:headEnd type="none" w="sm" len="sm"/>
            <a:tailEnd type="stealth" w="med" len="lg"/>
          </a:ln>
          <a:effectLst/>
        </p:spPr>
        <p:txBody>
          <a:bodyPr wrap="none" anchor="ctr"/>
          <a:lstStyle/>
          <a:p>
            <a:pPr algn="ctr" eaLnBrk="0" hangingPunct="0">
              <a:defRPr/>
            </a:pPr>
            <a:endParaRPr lang="hu-HU">
              <a:solidFill>
                <a:schemeClr val="accent4"/>
              </a:solidFill>
              <a:latin typeface="+mn-lt"/>
            </a:endParaRPr>
          </a:p>
        </p:txBody>
      </p:sp>
      <p:sp>
        <p:nvSpPr>
          <p:cNvPr id="380964" name="Arc 36"/>
          <p:cNvSpPr>
            <a:spLocks/>
          </p:cNvSpPr>
          <p:nvPr/>
        </p:nvSpPr>
        <p:spPr bwMode="auto">
          <a:xfrm>
            <a:off x="6440488" y="4384675"/>
            <a:ext cx="627062" cy="17272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accent4"/>
            </a:solidFill>
            <a:round/>
            <a:headEnd/>
            <a:tailEnd/>
          </a:ln>
          <a:effectLst/>
        </p:spPr>
        <p:txBody>
          <a:bodyPr wrap="none" anchor="ctr"/>
          <a:lstStyle/>
          <a:p>
            <a:pPr algn="ctr" eaLnBrk="0" hangingPunct="0">
              <a:defRPr/>
            </a:pPr>
            <a:endParaRPr lang="hu-HU">
              <a:solidFill>
                <a:schemeClr val="accent4"/>
              </a:solidFill>
              <a:latin typeface="+mn-lt"/>
            </a:endParaRPr>
          </a:p>
        </p:txBody>
      </p:sp>
      <p:sp>
        <p:nvSpPr>
          <p:cNvPr id="380965" name="Arc 37"/>
          <p:cNvSpPr>
            <a:spLocks/>
          </p:cNvSpPr>
          <p:nvPr/>
        </p:nvSpPr>
        <p:spPr bwMode="auto">
          <a:xfrm>
            <a:off x="7070725" y="5737225"/>
            <a:ext cx="422275" cy="376238"/>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6" name="Arc 38"/>
          <p:cNvSpPr>
            <a:spLocks/>
          </p:cNvSpPr>
          <p:nvPr/>
        </p:nvSpPr>
        <p:spPr bwMode="auto">
          <a:xfrm>
            <a:off x="5514975" y="2014538"/>
            <a:ext cx="280988" cy="279400"/>
          </a:xfrm>
          <a:custGeom>
            <a:avLst/>
            <a:gdLst>
              <a:gd name="G0" fmla="+- 21600 0 0"/>
              <a:gd name="G1" fmla="+- 21600 0 0"/>
              <a:gd name="G2" fmla="+- 21600 0 0"/>
              <a:gd name="T0" fmla="*/ 0 w 21600"/>
              <a:gd name="T1" fmla="*/ 21600 h 21600"/>
              <a:gd name="T2" fmla="*/ 21478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18"/>
                  <a:pt x="9596" y="67"/>
                  <a:pt x="21478" y="0"/>
                </a:cubicBezTo>
              </a:path>
              <a:path w="21600" h="21600" stroke="0" extrusionOk="0">
                <a:moveTo>
                  <a:pt x="0" y="21600"/>
                </a:moveTo>
                <a:cubicBezTo>
                  <a:pt x="0" y="9718"/>
                  <a:pt x="9596" y="67"/>
                  <a:pt x="21478" y="0"/>
                </a:cubicBezTo>
                <a:lnTo>
                  <a:pt x="21600" y="21600"/>
                </a:lnTo>
                <a:close/>
              </a:path>
            </a:pathLst>
          </a:custGeom>
          <a:noFill/>
          <a:ln w="12700" cap="rnd">
            <a:solidFill>
              <a:schemeClr val="accent4"/>
            </a:solidFill>
            <a:round/>
            <a:headEnd type="none" w="sm" len="sm"/>
            <a:tailEnd type="none" w="sm" len="sm"/>
          </a:ln>
          <a:effectLst/>
        </p:spPr>
        <p:txBody>
          <a:bodyPr wrap="none" anchor="ctr"/>
          <a:lstStyle/>
          <a:p>
            <a:pPr algn="ctr" eaLnBrk="0" hangingPunct="0">
              <a:defRPr/>
            </a:pPr>
            <a:endParaRPr lang="hu-HU">
              <a:solidFill>
                <a:schemeClr val="accent4"/>
              </a:solidFill>
              <a:latin typeface="+mn-lt"/>
            </a:endParaRPr>
          </a:p>
        </p:txBody>
      </p:sp>
      <p:grpSp>
        <p:nvGrpSpPr>
          <p:cNvPr id="7" name="Group 39"/>
          <p:cNvGrpSpPr>
            <a:grpSpLocks/>
          </p:cNvGrpSpPr>
          <p:nvPr/>
        </p:nvGrpSpPr>
        <p:grpSpPr bwMode="auto">
          <a:xfrm>
            <a:off x="1812925" y="2813050"/>
            <a:ext cx="1085850" cy="2328863"/>
            <a:chOff x="1142" y="1840"/>
            <a:chExt cx="684" cy="1467"/>
          </a:xfrm>
        </p:grpSpPr>
        <p:sp>
          <p:nvSpPr>
            <p:cNvPr id="380968" name="Line 40"/>
            <p:cNvSpPr>
              <a:spLocks noChangeShapeType="1"/>
            </p:cNvSpPr>
            <p:nvPr/>
          </p:nvSpPr>
          <p:spPr bwMode="gray">
            <a:xfrm flipV="1">
              <a:off x="1142" y="1840"/>
              <a:ext cx="684" cy="432"/>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69" name="Line 41"/>
            <p:cNvSpPr>
              <a:spLocks noChangeShapeType="1"/>
            </p:cNvSpPr>
            <p:nvPr/>
          </p:nvSpPr>
          <p:spPr bwMode="gray">
            <a:xfrm flipV="1">
              <a:off x="1178" y="2011"/>
              <a:ext cx="639" cy="360"/>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70" name="Line 42"/>
            <p:cNvSpPr>
              <a:spLocks noChangeShapeType="1"/>
            </p:cNvSpPr>
            <p:nvPr/>
          </p:nvSpPr>
          <p:spPr bwMode="gray">
            <a:xfrm>
              <a:off x="1178" y="2776"/>
              <a:ext cx="612" cy="306"/>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sp>
          <p:nvSpPr>
            <p:cNvPr id="380971" name="Rectangle 43"/>
            <p:cNvSpPr>
              <a:spLocks noChangeArrowheads="1"/>
            </p:cNvSpPr>
            <p:nvPr/>
          </p:nvSpPr>
          <p:spPr bwMode="gray">
            <a:xfrm>
              <a:off x="1301" y="2349"/>
              <a:ext cx="357" cy="408"/>
            </a:xfrm>
            <a:prstGeom prst="rect">
              <a:avLst/>
            </a:prstGeom>
            <a:solidFill>
              <a:srgbClr val="FFFF66"/>
            </a:solidFill>
            <a:ln w="9525">
              <a:solidFill>
                <a:schemeClr val="accent4"/>
              </a:solidFill>
              <a:miter lim="800000"/>
              <a:headEnd/>
              <a:tailEnd/>
            </a:ln>
            <a:effectLst/>
          </p:spPr>
          <p:txBody>
            <a:bodyPr wrap="none" lIns="92075" tIns="46038" rIns="92075" bIns="46038" anchorCtr="1">
              <a:spAutoFit/>
            </a:bodyPr>
            <a:lstStyle/>
            <a:p>
              <a:pPr algn="ctr" eaLnBrk="0" hangingPunct="0">
                <a:defRPr/>
              </a:pPr>
              <a:r>
                <a:rPr lang="en-US" sz="1200" b="1">
                  <a:solidFill>
                    <a:schemeClr val="accent4"/>
                  </a:solidFill>
                  <a:latin typeface="+mn-lt"/>
                </a:rPr>
                <a:t>“soft”</a:t>
              </a:r>
            </a:p>
            <a:p>
              <a:pPr algn="ctr" eaLnBrk="0" hangingPunct="0">
                <a:defRPr/>
              </a:pPr>
              <a:r>
                <a:rPr lang="en-US" sz="1200" b="1">
                  <a:solidFill>
                    <a:schemeClr val="accent4"/>
                  </a:solidFill>
                  <a:latin typeface="+mn-lt"/>
                </a:rPr>
                <a:t>page</a:t>
              </a:r>
            </a:p>
            <a:p>
              <a:pPr algn="ctr" eaLnBrk="0" hangingPunct="0">
                <a:defRPr/>
              </a:pPr>
              <a:r>
                <a:rPr lang="en-US" sz="1200" b="1">
                  <a:solidFill>
                    <a:schemeClr val="accent4"/>
                  </a:solidFill>
                  <a:latin typeface="+mn-lt"/>
                </a:rPr>
                <a:t>faults</a:t>
              </a:r>
            </a:p>
          </p:txBody>
        </p:sp>
        <p:sp>
          <p:nvSpPr>
            <p:cNvPr id="380972" name="Line 44"/>
            <p:cNvSpPr>
              <a:spLocks noChangeShapeType="1"/>
            </p:cNvSpPr>
            <p:nvPr/>
          </p:nvSpPr>
          <p:spPr bwMode="gray">
            <a:xfrm>
              <a:off x="1184" y="2944"/>
              <a:ext cx="615" cy="363"/>
            </a:xfrm>
            <a:prstGeom prst="line">
              <a:avLst/>
            </a:prstGeom>
            <a:noFill/>
            <a:ln w="12700">
              <a:solidFill>
                <a:schemeClr val="accent4"/>
              </a:solidFill>
              <a:round/>
              <a:headEnd type="stealth" w="med" len="lg"/>
              <a:tailEnd type="none" w="sm" len="sm"/>
            </a:ln>
            <a:effectLst/>
          </p:spPr>
          <p:txBody>
            <a:bodyPr wrap="none" anchor="ctr"/>
            <a:lstStyle/>
            <a:p>
              <a:pPr algn="ctr" eaLnBrk="0" hangingPunct="0">
                <a:defRPr/>
              </a:pPr>
              <a:endParaRPr lang="hu-HU">
                <a:solidFill>
                  <a:schemeClr val="accent4"/>
                </a:solidFill>
                <a:latin typeface="+mn-lt"/>
              </a:endParaRPr>
            </a:p>
          </p:txBody>
        </p:sp>
      </p:grpSp>
      <p:sp>
        <p:nvSpPr>
          <p:cNvPr id="380973" name="Rectangle 45"/>
          <p:cNvSpPr>
            <a:spLocks noChangeArrowheads="1"/>
          </p:cNvSpPr>
          <p:nvPr/>
        </p:nvSpPr>
        <p:spPr bwMode="auto">
          <a:xfrm>
            <a:off x="8293100" y="2998788"/>
            <a:ext cx="622300" cy="2238375"/>
          </a:xfrm>
          <a:prstGeom prst="rect">
            <a:avLst/>
          </a:prstGeom>
          <a:solidFill>
            <a:srgbClr val="CCFFFF"/>
          </a:solidFill>
          <a:ln w="12700">
            <a:solidFill>
              <a:schemeClr val="accent4"/>
            </a:solidFill>
            <a:miter lim="800000"/>
            <a:headEnd/>
            <a:tailEnd/>
          </a:ln>
          <a:effectLst/>
        </p:spPr>
        <p:txBody>
          <a:bodyPr wrap="none" lIns="92075" tIns="46038" rIns="92075" bIns="46038" anchor="ctr"/>
          <a:lstStyle/>
          <a:p>
            <a:pPr algn="ctr" eaLnBrk="0" hangingPunct="0">
              <a:defRPr/>
            </a:pPr>
            <a:r>
              <a:rPr lang="en-US" sz="1400" b="1">
                <a:solidFill>
                  <a:schemeClr val="accent4"/>
                </a:solidFill>
                <a:latin typeface="+mn-lt"/>
              </a:rPr>
              <a:t>Bad</a:t>
            </a:r>
          </a:p>
          <a:p>
            <a:pPr algn="ctr" eaLnBrk="0" hangingPunct="0">
              <a:defRPr/>
            </a:pPr>
            <a:r>
              <a:rPr lang="en-US" sz="1400" b="1">
                <a:solidFill>
                  <a:schemeClr val="accent4"/>
                </a:solidFill>
                <a:latin typeface="+mn-lt"/>
              </a:rPr>
              <a:t>Page</a:t>
            </a:r>
          </a:p>
          <a:p>
            <a:pPr algn="ctr" eaLnBrk="0" hangingPunct="0">
              <a:defRPr/>
            </a:pPr>
            <a:r>
              <a:rPr lang="en-US" sz="1400" b="1">
                <a:solidFill>
                  <a:schemeClr val="accent4"/>
                </a:solidFill>
                <a:latin typeface="+mn-lt"/>
              </a:rPr>
              <a:t>List</a:t>
            </a:r>
          </a:p>
        </p:txBody>
      </p:sp>
      <p:sp>
        <p:nvSpPr>
          <p:cNvPr id="380974" name="Freeform 46"/>
          <p:cNvSpPr>
            <a:spLocks/>
          </p:cNvSpPr>
          <p:nvPr/>
        </p:nvSpPr>
        <p:spPr bwMode="auto">
          <a:xfrm>
            <a:off x="539750" y="4724400"/>
            <a:ext cx="5259388" cy="1644650"/>
          </a:xfrm>
          <a:custGeom>
            <a:avLst/>
            <a:gdLst/>
            <a:ahLst/>
            <a:cxnLst>
              <a:cxn ang="0">
                <a:pos x="284" y="0"/>
              </a:cxn>
              <a:cxn ang="0">
                <a:pos x="428" y="864"/>
              </a:cxn>
              <a:cxn ang="0">
                <a:pos x="2853" y="1031"/>
              </a:cxn>
              <a:cxn ang="0">
                <a:pos x="3189" y="876"/>
              </a:cxn>
              <a:cxn ang="0">
                <a:pos x="3180" y="667"/>
              </a:cxn>
            </a:cxnLst>
            <a:rect l="0" t="0" r="r" b="b"/>
            <a:pathLst>
              <a:path w="3313" h="1036">
                <a:moveTo>
                  <a:pt x="284" y="0"/>
                </a:moveTo>
                <a:cubicBezTo>
                  <a:pt x="164" y="348"/>
                  <a:pt x="0" y="692"/>
                  <a:pt x="428" y="864"/>
                </a:cubicBezTo>
                <a:cubicBezTo>
                  <a:pt x="856" y="1036"/>
                  <a:pt x="2393" y="1029"/>
                  <a:pt x="2853" y="1031"/>
                </a:cubicBezTo>
                <a:cubicBezTo>
                  <a:pt x="3313" y="1033"/>
                  <a:pt x="3135" y="936"/>
                  <a:pt x="3189" y="876"/>
                </a:cubicBezTo>
                <a:cubicBezTo>
                  <a:pt x="3243" y="816"/>
                  <a:pt x="3184" y="716"/>
                  <a:pt x="3180" y="667"/>
                </a:cubicBezTo>
              </a:path>
            </a:pathLst>
          </a:custGeom>
          <a:noFill/>
          <a:ln w="12700" cap="flat" cmpd="sng">
            <a:solidFill>
              <a:schemeClr val="accent4"/>
            </a:solidFill>
            <a:prstDash val="solid"/>
            <a:round/>
            <a:headEnd type="none" w="med" len="med"/>
            <a:tailEnd type="triangle" w="med" len="med"/>
          </a:ln>
          <a:effectLst/>
        </p:spPr>
        <p:txBody>
          <a:bodyPr wrap="none" tIns="0" anchor="ctr"/>
          <a:lstStyle/>
          <a:p>
            <a:pPr algn="ctr" eaLnBrk="0" hangingPunct="0">
              <a:defRPr/>
            </a:pPr>
            <a:endParaRPr lang="hu-HU">
              <a:solidFill>
                <a:schemeClr val="accent4"/>
              </a:solidFill>
              <a:latin typeface="+mn-lt"/>
            </a:endParaRPr>
          </a:p>
        </p:txBody>
      </p:sp>
      <p:sp>
        <p:nvSpPr>
          <p:cNvPr id="380975" name="Rectangle 47"/>
          <p:cNvSpPr>
            <a:spLocks noChangeArrowheads="1"/>
          </p:cNvSpPr>
          <p:nvPr/>
        </p:nvSpPr>
        <p:spPr bwMode="gray">
          <a:xfrm>
            <a:off x="457200" y="5867400"/>
            <a:ext cx="1295400" cy="466725"/>
          </a:xfrm>
          <a:prstGeom prst="rect">
            <a:avLst/>
          </a:prstGeom>
          <a:solidFill>
            <a:srgbClr val="FFFF66"/>
          </a:solidFill>
          <a:ln w="9525">
            <a:solidFill>
              <a:schemeClr val="accent4"/>
            </a:solidFill>
            <a:miter lim="800000"/>
            <a:headEnd/>
            <a:tailEnd/>
          </a:ln>
          <a:effectLst/>
        </p:spPr>
        <p:txBody>
          <a:bodyPr lIns="92075" tIns="46038" rIns="92075" bIns="46038" anchorCtr="1">
            <a:spAutoFit/>
          </a:bodyPr>
          <a:lstStyle/>
          <a:p>
            <a:pPr algn="ctr" eaLnBrk="0" hangingPunct="0">
              <a:spcBef>
                <a:spcPct val="50000"/>
              </a:spcBef>
              <a:defRPr/>
            </a:pPr>
            <a:r>
              <a:rPr lang="en-US" sz="1200" b="1">
                <a:solidFill>
                  <a:schemeClr val="accent4"/>
                </a:solidFill>
                <a:latin typeface="+mn-lt"/>
              </a:rPr>
              <a:t>Private pages at process exit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09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09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09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09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09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09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09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8097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8097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809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809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09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096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096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8096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09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09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096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8094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8094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809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809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animBg="1"/>
      <p:bldP spid="380932" grpId="0" animBg="1"/>
      <p:bldP spid="380933" grpId="0" animBg="1"/>
      <p:bldP spid="380934" grpId="0" animBg="1"/>
      <p:bldP spid="380935" grpId="0" animBg="1"/>
      <p:bldP spid="380936" grpId="0" animBg="1"/>
      <p:bldP spid="380937" grpId="0" animBg="1"/>
      <p:bldP spid="380938" grpId="0" animBg="1"/>
      <p:bldP spid="380939" grpId="0" animBg="1"/>
      <p:bldP spid="380940" grpId="0" animBg="1"/>
      <p:bldP spid="380941" grpId="0" animBg="1"/>
      <p:bldP spid="380942" grpId="0" animBg="1"/>
      <p:bldP spid="380943" grpId="0" animBg="1"/>
      <p:bldP spid="380944" grpId="0" animBg="1"/>
      <p:bldP spid="380952" grpId="0" animBg="1"/>
      <p:bldP spid="380962" grpId="0" animBg="1"/>
      <p:bldP spid="380963" grpId="0" animBg="1"/>
      <p:bldP spid="380964" grpId="0" animBg="1"/>
      <p:bldP spid="380965" grpId="0" animBg="1"/>
      <p:bldP spid="380966" grpId="0" animBg="1"/>
      <p:bldP spid="380973" grpId="0" animBg="1"/>
      <p:bldP spid="380974" grpId="0" animBg="1"/>
      <p:bldP spid="38097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r>
              <a:rPr lang="en-US" noProof="0" smtClean="0"/>
              <a:t>Page file</a:t>
            </a:r>
          </a:p>
        </p:txBody>
      </p:sp>
      <p:sp>
        <p:nvSpPr>
          <p:cNvPr id="357379" name="Rectangle 3"/>
          <p:cNvSpPr>
            <a:spLocks noGrp="1" noChangeArrowheads="1"/>
          </p:cNvSpPr>
          <p:nvPr>
            <p:ph idx="1"/>
          </p:nvPr>
        </p:nvSpPr>
        <p:spPr/>
        <p:txBody>
          <a:bodyPr/>
          <a:lstStyle/>
          <a:p>
            <a:pPr marL="457200" indent="-457200">
              <a:defRPr/>
            </a:pPr>
            <a:r>
              <a:rPr lang="en-US" sz="2800" noProof="0" dirty="0" smtClean="0"/>
              <a:t>What?</a:t>
            </a:r>
          </a:p>
          <a:p>
            <a:pPr marL="800100" lvl="1" indent="-342900">
              <a:defRPr/>
            </a:pPr>
            <a:r>
              <a:rPr lang="en-US" sz="2400" noProof="0" dirty="0" smtClean="0"/>
              <a:t>Only modified data, not the code</a:t>
            </a:r>
          </a:p>
          <a:p>
            <a:pPr marL="457200" indent="-457200">
              <a:defRPr/>
            </a:pPr>
            <a:r>
              <a:rPr lang="en-US" sz="2800" noProof="0" dirty="0" smtClean="0"/>
              <a:t>When?</a:t>
            </a:r>
          </a:p>
          <a:p>
            <a:pPr marL="800100" lvl="1" indent="-342900">
              <a:defRPr/>
            </a:pPr>
            <a:r>
              <a:rPr lang="en-US" sz="2400" noProof="0" dirty="0" smtClean="0"/>
              <a:t>Also if there is free memory</a:t>
            </a:r>
          </a:p>
          <a:p>
            <a:pPr marL="800100" lvl="1" indent="-342900">
              <a:defRPr/>
            </a:pPr>
            <a:r>
              <a:rPr lang="en-US" sz="2400" noProof="0" dirty="0" smtClean="0"/>
              <a:t>Processes cannot use as much physical memory as they like</a:t>
            </a:r>
          </a:p>
          <a:p>
            <a:pPr marL="800100" lvl="1" indent="-342900">
              <a:defRPr/>
            </a:pPr>
            <a:r>
              <a:rPr lang="en-US" sz="2400" noProof="0" dirty="0" smtClean="0"/>
              <a:t>Reservation for new processes</a:t>
            </a:r>
            <a:endParaRPr lang="en-US" noProof="0" dirty="0" smtClean="0"/>
          </a:p>
          <a:p>
            <a:pPr marL="457200" indent="-457200">
              <a:defRPr/>
            </a:pPr>
            <a:r>
              <a:rPr lang="en-US" sz="2800" noProof="0" dirty="0" smtClean="0"/>
              <a:t>One page file for each partition</a:t>
            </a:r>
          </a:p>
          <a:p>
            <a:pPr marL="857250" lvl="1" indent="-457200">
              <a:defRPr/>
            </a:pPr>
            <a:r>
              <a:rPr lang="en-US" sz="2400" noProof="0" dirty="0" smtClean="0"/>
              <a:t>Recommended</a:t>
            </a:r>
            <a:r>
              <a:rPr lang="hu-HU" sz="2400" noProof="0" dirty="0" smtClean="0"/>
              <a:t>:</a:t>
            </a:r>
            <a:r>
              <a:rPr lang="en-US" sz="2400" noProof="0" dirty="0" smtClean="0"/>
              <a:t> not on the system drive</a:t>
            </a:r>
          </a:p>
          <a:p>
            <a:pPr marL="857250" lvl="1" indent="-457200">
              <a:defRPr/>
            </a:pPr>
            <a:r>
              <a:rPr lang="en-US" sz="2400" noProof="0" dirty="0" smtClean="0"/>
              <a:t>But create a small one for the crash dump file</a:t>
            </a:r>
          </a:p>
          <a:p>
            <a:pPr marL="457200" indent="-457200">
              <a:defRPr/>
            </a:pPr>
            <a:r>
              <a:rPr lang="en-US" sz="2800" noProof="0" dirty="0" smtClean="0"/>
              <a:t>Recommended size</a:t>
            </a:r>
          </a:p>
          <a:p>
            <a:pPr marL="857250" lvl="1" indent="-457200">
              <a:defRPr/>
            </a:pPr>
            <a:r>
              <a:rPr lang="en-US" sz="2400" noProof="0" dirty="0" smtClean="0"/>
              <a:t>1,5 times physical memory (?), Fixed size (?)</a:t>
            </a:r>
          </a:p>
          <a:p>
            <a:pPr marL="400050">
              <a:defRPr/>
            </a:pPr>
            <a:endParaRPr lang="en-US" noProof="0" dirty="0" smtClean="0"/>
          </a:p>
          <a:p>
            <a:pPr marL="800100" lvl="1" indent="-342900">
              <a:defRPr/>
            </a:pPr>
            <a:endParaRPr lang="en-US" sz="2400" noProof="0" dirty="0"/>
          </a:p>
        </p:txBody>
      </p:sp>
      <p:sp>
        <p:nvSpPr>
          <p:cNvPr id="101379" name="Slide Number Placeholder 4"/>
          <p:cNvSpPr>
            <a:spLocks noGrp="1"/>
          </p:cNvSpPr>
          <p:nvPr>
            <p:ph type="sldNum" sz="quarter" idx="4294967295"/>
          </p:nvPr>
        </p:nvSpPr>
        <p:spPr bwMode="auto">
          <a:xfrm>
            <a:off x="8763000" y="6629400"/>
            <a:ext cx="381000" cy="228600"/>
          </a:xfrm>
          <a:prstGeom prst="rect">
            <a:avLst/>
          </a:prstGeom>
          <a:noFill/>
          <a:ln>
            <a:miter lim="800000"/>
            <a:headEnd/>
            <a:tailEnd/>
          </a:ln>
        </p:spPr>
        <p:txBody>
          <a:bodyPr/>
          <a:lstStyle/>
          <a:p>
            <a:pPr algn="ctr" eaLnBrk="0" hangingPunct="0"/>
            <a:fld id="{FC6CBB62-8F4F-43F5-8CEE-BB5389B6F84C}" type="slidenum">
              <a:rPr lang="en-GB"/>
              <a:pPr algn="ctr" eaLnBrk="0" hangingPunct="0"/>
              <a:t>15</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73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73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73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73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737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737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737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737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737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5737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3"/>
          <p:cNvSpPr>
            <a:spLocks noGrp="1"/>
          </p:cNvSpPr>
          <p:nvPr>
            <p:ph type="title"/>
          </p:nvPr>
        </p:nvSpPr>
        <p:spPr/>
        <p:txBody>
          <a:bodyPr/>
          <a:lstStyle/>
          <a:p>
            <a:r>
              <a:rPr lang="en-US" noProof="0" smtClean="0"/>
              <a:t>DEMO</a:t>
            </a:r>
          </a:p>
        </p:txBody>
      </p:sp>
      <p:sp>
        <p:nvSpPr>
          <p:cNvPr id="103426" name="Content Placeholder 4"/>
          <p:cNvSpPr>
            <a:spLocks noGrp="1"/>
          </p:cNvSpPr>
          <p:nvPr>
            <p:ph idx="1"/>
          </p:nvPr>
        </p:nvSpPr>
        <p:spPr/>
        <p:txBody>
          <a:bodyPr/>
          <a:lstStyle/>
          <a:p>
            <a:endParaRPr lang="hu-HU" noProof="0" dirty="0" smtClean="0"/>
          </a:p>
          <a:p>
            <a:r>
              <a:rPr lang="en-US" noProof="0" dirty="0" smtClean="0"/>
              <a:t>Changing the size of the page file</a:t>
            </a:r>
          </a:p>
          <a:p>
            <a:pPr lvl="1"/>
            <a:r>
              <a:rPr lang="en-US" noProof="0" dirty="0" smtClean="0"/>
              <a:t>GUI</a:t>
            </a:r>
          </a:p>
          <a:p>
            <a:pPr lvl="1"/>
            <a:r>
              <a:rPr lang="en-US" noProof="0" dirty="0" err="1" smtClean="0"/>
              <a:t>regedit</a:t>
            </a:r>
            <a:endParaRPr lang="en-US" noProof="0" dirty="0" smtClean="0"/>
          </a:p>
          <a:p>
            <a:endParaRPr lang="en-US" noProof="0" dirty="0" smtClean="0"/>
          </a:p>
          <a:p>
            <a:r>
              <a:rPr lang="en-US" noProof="0" dirty="0" err="1" smtClean="0"/>
              <a:t>Perfmon</a:t>
            </a:r>
            <a:r>
              <a:rPr lang="en-US" noProof="0" dirty="0" smtClean="0"/>
              <a:t>: Page file utilization (%)</a:t>
            </a:r>
          </a:p>
          <a:p>
            <a:endParaRPr lang="en-US" noProof="0" dirty="0" smtClean="0"/>
          </a:p>
          <a:p>
            <a:r>
              <a:rPr lang="en-US" noProof="0" dirty="0" err="1" smtClean="0"/>
              <a:t>Sysinternals</a:t>
            </a:r>
            <a:r>
              <a:rPr lang="en-US" noProof="0" dirty="0" smtClean="0"/>
              <a:t>: pagedfrg.exe</a:t>
            </a:r>
          </a:p>
        </p:txBody>
      </p:sp>
      <p:sp>
        <p:nvSpPr>
          <p:cNvPr id="103427" name="Text Placeholder 5"/>
          <p:cNvSpPr>
            <a:spLocks noGrp="1"/>
          </p:cNvSpPr>
          <p:nvPr>
            <p:ph type="body" sz="half" idx="2"/>
          </p:nvPr>
        </p:nvSpPr>
        <p:spPr/>
        <p:txBody>
          <a:bodyPr/>
          <a:lstStyle/>
          <a:p>
            <a:endParaRPr lang="en-US" noProof="0" smtClean="0"/>
          </a:p>
          <a:p>
            <a:r>
              <a:rPr lang="en-US" noProof="0" smtClean="0"/>
              <a:t>Page file</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4"/>
          <p:cNvSpPr>
            <a:spLocks noGrp="1"/>
          </p:cNvSpPr>
          <p:nvPr>
            <p:ph type="title"/>
          </p:nvPr>
        </p:nvSpPr>
        <p:spPr/>
        <p:txBody>
          <a:bodyPr/>
          <a:lstStyle/>
          <a:p>
            <a:r>
              <a:rPr lang="en-US" noProof="0" smtClean="0"/>
              <a:t>Memory usage</a:t>
            </a:r>
          </a:p>
        </p:txBody>
      </p:sp>
      <p:sp>
        <p:nvSpPr>
          <p:cNvPr id="105474" name="Content Placeholder 5"/>
          <p:cNvSpPr>
            <a:spLocks noGrp="1"/>
          </p:cNvSpPr>
          <p:nvPr>
            <p:ph idx="1"/>
          </p:nvPr>
        </p:nvSpPr>
        <p:spPr/>
        <p:txBody>
          <a:bodyPr/>
          <a:lstStyle/>
          <a:p>
            <a:endParaRPr lang="en-US" noProof="0" smtClean="0"/>
          </a:p>
          <a:p>
            <a:endParaRPr lang="en-US" noProof="0" smtClean="0"/>
          </a:p>
          <a:p>
            <a:endParaRPr lang="en-US" noProof="0" smtClean="0"/>
          </a:p>
          <a:p>
            <a:pPr>
              <a:buNone/>
            </a:pPr>
            <a:r>
              <a:rPr lang="en-US" noProof="0" smtClean="0"/>
              <a:t>Simple question:</a:t>
            </a:r>
          </a:p>
          <a:p>
            <a:pPr>
              <a:buNone/>
            </a:pPr>
            <a:r>
              <a:rPr lang="en-US" noProof="0" smtClean="0"/>
              <a:t>How much memory does a process consume and for what?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4"/>
          <p:cNvSpPr>
            <a:spLocks noGrp="1"/>
          </p:cNvSpPr>
          <p:nvPr>
            <p:ph type="title"/>
          </p:nvPr>
        </p:nvSpPr>
        <p:spPr/>
        <p:txBody>
          <a:bodyPr/>
          <a:lstStyle/>
          <a:p>
            <a:r>
              <a:rPr lang="en-US" noProof="0" smtClean="0"/>
              <a:t>Process memory usage - 0</a:t>
            </a:r>
          </a:p>
        </p:txBody>
      </p:sp>
      <p:sp>
        <p:nvSpPr>
          <p:cNvPr id="106498" name="Content Placeholder 5"/>
          <p:cNvSpPr>
            <a:spLocks noGrp="1"/>
          </p:cNvSpPr>
          <p:nvPr>
            <p:ph idx="1"/>
          </p:nvPr>
        </p:nvSpPr>
        <p:spPr>
          <a:xfrm>
            <a:off x="304800" y="762000"/>
            <a:ext cx="4930775" cy="5562600"/>
          </a:xfrm>
        </p:spPr>
        <p:txBody>
          <a:bodyPr/>
          <a:lstStyle/>
          <a:p>
            <a:r>
              <a:rPr lang="en-US" noProof="0" smtClean="0"/>
              <a:t>Task manager</a:t>
            </a:r>
          </a:p>
        </p:txBody>
      </p:sp>
      <p:sp>
        <p:nvSpPr>
          <p:cNvPr id="9" name="Content Placeholder 5"/>
          <p:cNvSpPr txBox="1">
            <a:spLocks/>
          </p:cNvSpPr>
          <p:nvPr/>
        </p:nvSpPr>
        <p:spPr bwMode="auto">
          <a:xfrm>
            <a:off x="5019675" y="1416050"/>
            <a:ext cx="4124325" cy="3841750"/>
          </a:xfrm>
          <a:prstGeom prst="rect">
            <a:avLst/>
          </a:prstGeom>
          <a:noFill/>
          <a:ln w="12700">
            <a:noFill/>
            <a:miter lim="800000"/>
            <a:headEnd/>
            <a:tailEnd/>
          </a:ln>
          <a:effectLst/>
        </p:spPr>
        <p:txBody>
          <a:bodyPr lIns="90488" tIns="44450" rIns="90488" bIns="44450"/>
          <a:lstStyle/>
          <a:p>
            <a:pPr marL="342900" indent="-342900">
              <a:spcBef>
                <a:spcPct val="20000"/>
              </a:spcBef>
              <a:buClr>
                <a:srgbClr val="762536"/>
              </a:buClr>
              <a:buFont typeface="Wingdings 2" pitchFamily="18" charset="2"/>
              <a:buChar char="¡"/>
              <a:defRPr/>
            </a:pPr>
            <a:r>
              <a:rPr lang="hu-HU" sz="3200" kern="0" dirty="0" smtClean="0">
                <a:solidFill>
                  <a:srgbClr val="000000"/>
                </a:solidFill>
                <a:latin typeface="+mn-lt"/>
              </a:rPr>
              <a:t>Update </a:t>
            </a:r>
            <a:r>
              <a:rPr lang="hu-HU" sz="3200" kern="0" dirty="0" err="1" smtClean="0">
                <a:solidFill>
                  <a:srgbClr val="000000"/>
                </a:solidFill>
                <a:latin typeface="+mn-lt"/>
              </a:rPr>
              <a:t>speed</a:t>
            </a:r>
            <a:endParaRPr lang="hu-HU" sz="3200" kern="0" dirty="0">
              <a:solidFill>
                <a:srgbClr val="000000"/>
              </a:solidFill>
              <a:latin typeface="+mn-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16" y="1623206"/>
            <a:ext cx="4313726" cy="4464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9675" y="2512363"/>
            <a:ext cx="4032282" cy="1947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409" y="1159944"/>
            <a:ext cx="8410836" cy="2352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1" name="Title 4"/>
          <p:cNvSpPr>
            <a:spLocks noGrp="1"/>
          </p:cNvSpPr>
          <p:nvPr>
            <p:ph type="title"/>
          </p:nvPr>
        </p:nvSpPr>
        <p:spPr/>
        <p:txBody>
          <a:bodyPr/>
          <a:lstStyle/>
          <a:p>
            <a:r>
              <a:rPr lang="en-US" smtClean="0"/>
              <a:t>Process memory usage - 1</a:t>
            </a:r>
          </a:p>
        </p:txBody>
      </p:sp>
      <p:sp>
        <p:nvSpPr>
          <p:cNvPr id="8" name="Oval 7"/>
          <p:cNvSpPr>
            <a:spLocks noChangeArrowheads="1"/>
          </p:cNvSpPr>
          <p:nvPr/>
        </p:nvSpPr>
        <p:spPr bwMode="auto">
          <a:xfrm>
            <a:off x="3467027" y="665603"/>
            <a:ext cx="457200"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smtClean="0">
                <a:solidFill>
                  <a:schemeClr val="bg2"/>
                </a:solidFill>
              </a:rPr>
              <a:t>1</a:t>
            </a:r>
            <a:endParaRPr lang="en-US" sz="1800" b="1">
              <a:solidFill>
                <a:schemeClr val="bg2"/>
              </a:solidFill>
            </a:endParaRPr>
          </a:p>
        </p:txBody>
      </p:sp>
      <p:sp>
        <p:nvSpPr>
          <p:cNvPr id="9" name="Oval 8"/>
          <p:cNvSpPr>
            <a:spLocks noChangeArrowheads="1"/>
          </p:cNvSpPr>
          <p:nvPr/>
        </p:nvSpPr>
        <p:spPr bwMode="auto">
          <a:xfrm>
            <a:off x="5816009" y="667565"/>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dirty="0" smtClean="0">
                <a:solidFill>
                  <a:schemeClr val="bg2"/>
                </a:solidFill>
              </a:rPr>
              <a:t>2</a:t>
            </a:r>
            <a:endParaRPr lang="en-US" sz="1800" b="1" dirty="0">
              <a:solidFill>
                <a:schemeClr val="bg2"/>
              </a:solidFill>
            </a:endParaRPr>
          </a:p>
        </p:txBody>
      </p:sp>
      <p:sp>
        <p:nvSpPr>
          <p:cNvPr id="10" name="Oval 9"/>
          <p:cNvSpPr>
            <a:spLocks noChangeArrowheads="1"/>
          </p:cNvSpPr>
          <p:nvPr/>
        </p:nvSpPr>
        <p:spPr bwMode="auto">
          <a:xfrm>
            <a:off x="141767" y="3841640"/>
            <a:ext cx="458788" cy="519112"/>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smtClean="0">
                <a:solidFill>
                  <a:schemeClr val="bg2"/>
                </a:solidFill>
              </a:rPr>
              <a:t>1</a:t>
            </a:r>
            <a:endParaRPr lang="en-US" sz="1800" b="1">
              <a:solidFill>
                <a:schemeClr val="bg2"/>
              </a:solidFill>
            </a:endParaRPr>
          </a:p>
        </p:txBody>
      </p:sp>
      <p:sp>
        <p:nvSpPr>
          <p:cNvPr id="11" name="TextBox 10"/>
          <p:cNvSpPr txBox="1">
            <a:spLocks noChangeArrowheads="1"/>
          </p:cNvSpPr>
          <p:nvPr/>
        </p:nvSpPr>
        <p:spPr bwMode="auto">
          <a:xfrm>
            <a:off x="781354" y="3517458"/>
            <a:ext cx="7193074" cy="1569660"/>
          </a:xfrm>
          <a:prstGeom prst="rect">
            <a:avLst/>
          </a:prstGeom>
          <a:noFill/>
          <a:ln w="9525">
            <a:noFill/>
            <a:miter lim="800000"/>
            <a:headEnd/>
            <a:tailEnd/>
          </a:ln>
        </p:spPr>
        <p:txBody>
          <a:bodyPr wrap="square">
            <a:spAutoFit/>
          </a:bodyPr>
          <a:lstStyle/>
          <a:p>
            <a:pPr eaLnBrk="0" hangingPunct="0"/>
            <a:r>
              <a:rPr lang="en-US" sz="2400" dirty="0" smtClean="0">
                <a:latin typeface="+mn-lt"/>
              </a:rPr>
              <a:t>Memory - Working </a:t>
            </a:r>
            <a:r>
              <a:rPr lang="hu-HU" sz="2400" dirty="0" smtClean="0">
                <a:latin typeface="+mn-lt"/>
              </a:rPr>
              <a:t>S</a:t>
            </a:r>
            <a:r>
              <a:rPr lang="en-US" sz="2400" dirty="0" smtClean="0">
                <a:latin typeface="+mn-lt"/>
              </a:rPr>
              <a:t>et</a:t>
            </a:r>
          </a:p>
          <a:p>
            <a:pPr lvl="1" eaLnBrk="0" hangingPunct="0">
              <a:buFont typeface="Arial" pitchFamily="34" charset="0"/>
              <a:buChar char="•"/>
            </a:pPr>
            <a:r>
              <a:rPr lang="en-US" sz="2400" dirty="0" smtClean="0">
                <a:latin typeface="+mn-lt"/>
              </a:rPr>
              <a:t> shared pages also</a:t>
            </a:r>
          </a:p>
          <a:p>
            <a:pPr eaLnBrk="0" hangingPunct="0"/>
            <a:r>
              <a:rPr lang="en-US" sz="2400" dirty="0" smtClean="0">
                <a:latin typeface="+mn-lt"/>
              </a:rPr>
              <a:t>Memory – Private Working Set</a:t>
            </a:r>
          </a:p>
          <a:p>
            <a:pPr lvl="1" eaLnBrk="0" hangingPunct="0">
              <a:buFont typeface="Arial" pitchFamily="34" charset="0"/>
              <a:buChar char="•"/>
            </a:pPr>
            <a:r>
              <a:rPr lang="en-US" sz="2400" dirty="0" smtClean="0">
                <a:latin typeface="+mn-lt"/>
              </a:rPr>
              <a:t>  without shared pages</a:t>
            </a:r>
          </a:p>
        </p:txBody>
      </p:sp>
      <p:sp>
        <p:nvSpPr>
          <p:cNvPr id="12" name="Oval 11"/>
          <p:cNvSpPr>
            <a:spLocks noChangeArrowheads="1"/>
          </p:cNvSpPr>
          <p:nvPr/>
        </p:nvSpPr>
        <p:spPr bwMode="auto">
          <a:xfrm>
            <a:off x="142321" y="4673417"/>
            <a:ext cx="458787" cy="519112"/>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smtClean="0">
                <a:solidFill>
                  <a:schemeClr val="bg2"/>
                </a:solidFill>
              </a:rPr>
              <a:t>2</a:t>
            </a:r>
            <a:endParaRPr lang="en-US" sz="1800" b="1">
              <a:solidFill>
                <a:schemeClr val="bg2"/>
              </a:solidFill>
            </a:endParaRPr>
          </a:p>
        </p:txBody>
      </p:sp>
      <p:sp>
        <p:nvSpPr>
          <p:cNvPr id="13" name="TextBox 12"/>
          <p:cNvSpPr txBox="1">
            <a:spLocks noChangeArrowheads="1"/>
          </p:cNvSpPr>
          <p:nvPr/>
        </p:nvSpPr>
        <p:spPr bwMode="auto">
          <a:xfrm>
            <a:off x="723014" y="5332634"/>
            <a:ext cx="8027877" cy="1200329"/>
          </a:xfrm>
          <a:prstGeom prst="rect">
            <a:avLst/>
          </a:prstGeom>
          <a:noFill/>
          <a:ln w="9525">
            <a:noFill/>
            <a:miter lim="800000"/>
            <a:headEnd/>
            <a:tailEnd/>
          </a:ln>
        </p:spPr>
        <p:txBody>
          <a:bodyPr wrap="square">
            <a:spAutoFit/>
          </a:bodyPr>
          <a:lstStyle/>
          <a:p>
            <a:pPr eaLnBrk="0" hangingPunct="0"/>
            <a:r>
              <a:rPr lang="en-US" sz="2400" smtClean="0">
                <a:latin typeface="+mn-lt"/>
              </a:rPr>
              <a:t>Memory – Commit size</a:t>
            </a:r>
          </a:p>
          <a:p>
            <a:pPr lvl="1" eaLnBrk="0" hangingPunct="0">
              <a:buFont typeface="Arial" charset="0"/>
              <a:buChar char="•"/>
            </a:pPr>
            <a:r>
              <a:rPr lang="en-US" sz="2400" smtClean="0">
                <a:latin typeface="+mn-lt"/>
              </a:rPr>
              <a:t> private virtual memory</a:t>
            </a:r>
          </a:p>
          <a:p>
            <a:pPr lvl="1" eaLnBrk="0" hangingPunct="0">
              <a:buFont typeface="Arial" charset="0"/>
              <a:buChar char="•"/>
            </a:pPr>
            <a:r>
              <a:rPr lang="en-US" sz="2400" smtClean="0">
                <a:latin typeface="+mn-lt"/>
              </a:rPr>
              <a:t> this goes to the page file</a:t>
            </a:r>
            <a:endParaRPr lang="en-US" sz="2400">
              <a:latin typeface="+mn-lt"/>
            </a:endParaRPr>
          </a:p>
        </p:txBody>
      </p:sp>
      <p:sp>
        <p:nvSpPr>
          <p:cNvPr id="16" name="Oval 15"/>
          <p:cNvSpPr>
            <a:spLocks noChangeArrowheads="1"/>
          </p:cNvSpPr>
          <p:nvPr/>
        </p:nvSpPr>
        <p:spPr bwMode="auto">
          <a:xfrm>
            <a:off x="7136219" y="678307"/>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dirty="0" smtClean="0">
                <a:solidFill>
                  <a:schemeClr val="bg2"/>
                </a:solidFill>
              </a:rPr>
              <a:t>3</a:t>
            </a:r>
            <a:endParaRPr lang="en-US" sz="1800" b="1" dirty="0">
              <a:solidFill>
                <a:schemeClr val="bg2"/>
              </a:solidFill>
            </a:endParaRPr>
          </a:p>
        </p:txBody>
      </p:sp>
      <p:sp>
        <p:nvSpPr>
          <p:cNvPr id="17" name="Oval 16"/>
          <p:cNvSpPr>
            <a:spLocks noChangeArrowheads="1"/>
          </p:cNvSpPr>
          <p:nvPr/>
        </p:nvSpPr>
        <p:spPr bwMode="auto">
          <a:xfrm>
            <a:off x="124040" y="5687350"/>
            <a:ext cx="458788" cy="520700"/>
          </a:xfrm>
          <a:prstGeom prst="ellipse">
            <a:avLst/>
          </a:prstGeom>
          <a:solidFill>
            <a:srgbClr val="762536"/>
          </a:solidFill>
          <a:ln w="19050" algn="ctr">
            <a:solidFill>
              <a:schemeClr val="tx1"/>
            </a:solidFill>
            <a:round/>
            <a:headEnd/>
            <a:tailEnd/>
          </a:ln>
        </p:spPr>
        <p:txBody>
          <a:bodyPr wrap="none">
            <a:spAutoFit/>
          </a:bodyPr>
          <a:lstStyle/>
          <a:p>
            <a:pPr algn="ctr" defTabSz="762000" eaLnBrk="0" hangingPunct="0"/>
            <a:r>
              <a:rPr lang="en-US" sz="1800" b="1" smtClean="0">
                <a:solidFill>
                  <a:schemeClr val="bg2"/>
                </a:solidFill>
              </a:rPr>
              <a:t>3</a:t>
            </a:r>
            <a:endParaRPr lang="en-US" sz="1800" b="1">
              <a:solidFill>
                <a:schemeClr val="bg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animBg="1"/>
      <p:bldP spid="13" grpId="0"/>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noProof="0" smtClean="0"/>
              <a:t>Copyright Notice</a:t>
            </a:r>
            <a:endParaRPr lang="en-US" sz="1800" noProof="0" smtClean="0"/>
          </a:p>
        </p:txBody>
      </p:sp>
      <p:sp>
        <p:nvSpPr>
          <p:cNvPr id="272387" name="Rectangle 3"/>
          <p:cNvSpPr>
            <a:spLocks noGrp="1" noChangeArrowheads="1"/>
          </p:cNvSpPr>
          <p:nvPr>
            <p:ph idx="1"/>
          </p:nvPr>
        </p:nvSpPr>
        <p:spPr/>
        <p:txBody>
          <a:bodyPr/>
          <a:lstStyle/>
          <a:p>
            <a:pPr eaLnBrk="1" hangingPunct="1">
              <a:defRPr/>
            </a:pPr>
            <a:endParaRPr lang="en-US" sz="2400" noProof="0" smtClean="0"/>
          </a:p>
          <a:p>
            <a:pPr eaLnBrk="1" hangingPunct="1">
              <a:defRPr/>
            </a:pPr>
            <a:r>
              <a:rPr lang="en-US" sz="2400" noProof="0" smtClean="0"/>
              <a:t>These materials are part of the </a:t>
            </a:r>
            <a:r>
              <a:rPr lang="en-US" sz="2400" i="1" noProof="0" smtClean="0"/>
              <a:t>Windows Operating System Internals Curriculum Development Kit,</a:t>
            </a:r>
            <a:r>
              <a:rPr lang="en-US" sz="2400" noProof="0" smtClean="0"/>
              <a:t> developed by David A. Solomon and Mark E. Russinovich with Andreas Polze</a:t>
            </a:r>
          </a:p>
          <a:p>
            <a:pPr eaLnBrk="1" hangingPunct="1">
              <a:defRPr/>
            </a:pPr>
            <a:r>
              <a:rPr lang="en-US" sz="2400" noProof="0" smtClean="0"/>
              <a:t>Microsoft has licensed these materials from David Solomon Expert Seminars, Inc. for distribution to academic organizations solely for use in academic environments (and not for commercial use)</a:t>
            </a:r>
          </a:p>
          <a:p>
            <a:pPr>
              <a:defRPr/>
            </a:pPr>
            <a:endParaRPr lang="en-US" sz="2400" noProof="0" smtClean="0"/>
          </a:p>
          <a:p>
            <a:pPr>
              <a:defRPr/>
            </a:pPr>
            <a:r>
              <a:rPr lang="en-US" sz="2000" noProof="0" smtClean="0">
                <a:hlinkClick r:id="rId3"/>
              </a:rPr>
              <a:t>http://www.academicresourcecenter.net/curriculum/pfv.aspx?ID=6191</a:t>
            </a:r>
            <a:endParaRPr lang="en-US" sz="2000" noProof="0" smtClean="0"/>
          </a:p>
          <a:p>
            <a:pPr>
              <a:defRPr/>
            </a:pPr>
            <a:endParaRPr lang="en-US" sz="2400" noProof="0" smtClean="0"/>
          </a:p>
          <a:p>
            <a:pPr>
              <a:defRPr/>
            </a:pPr>
            <a:r>
              <a:rPr lang="en-US" sz="2400" noProof="0" smtClean="0"/>
              <a:t>© 2000-2005 David A. Solomon and Mark Russinovich</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p:nvPr>
        </p:nvSpPr>
        <p:spPr/>
        <p:txBody>
          <a:bodyPr/>
          <a:lstStyle/>
          <a:p>
            <a:r>
              <a:rPr lang="en-US" noProof="0" smtClean="0"/>
              <a:t>Process memory usage - 2</a:t>
            </a:r>
          </a:p>
        </p:txBody>
      </p:sp>
      <p:sp>
        <p:nvSpPr>
          <p:cNvPr id="113666" name="Content Placeholder 2"/>
          <p:cNvSpPr>
            <a:spLocks noGrp="1"/>
          </p:cNvSpPr>
          <p:nvPr>
            <p:ph idx="1"/>
          </p:nvPr>
        </p:nvSpPr>
        <p:spPr>
          <a:xfrm>
            <a:off x="304800" y="762000"/>
            <a:ext cx="3979863" cy="5562600"/>
          </a:xfrm>
        </p:spPr>
        <p:txBody>
          <a:bodyPr/>
          <a:lstStyle/>
          <a:p>
            <a:r>
              <a:rPr lang="en-US" noProof="0" smtClean="0"/>
              <a:t>Process Explorer:</a:t>
            </a:r>
          </a:p>
          <a:p>
            <a:pPr lvl="1"/>
            <a:r>
              <a:rPr lang="en-US" noProof="0" smtClean="0"/>
              <a:t>Details in the process property</a:t>
            </a:r>
          </a:p>
          <a:p>
            <a:endParaRPr lang="en-US" noProof="0" smtClean="0"/>
          </a:p>
          <a:p>
            <a:r>
              <a:rPr lang="en-US" noProof="0" smtClean="0"/>
              <a:t>Virtual Memory</a:t>
            </a:r>
          </a:p>
          <a:p>
            <a:r>
              <a:rPr lang="en-US" noProof="0" smtClean="0"/>
              <a:t>Physical Memory</a:t>
            </a:r>
          </a:p>
          <a:p>
            <a:pPr lvl="1"/>
            <a:endParaRPr lang="en-US" noProof="0" smtClean="0"/>
          </a:p>
        </p:txBody>
      </p:sp>
      <p:pic>
        <p:nvPicPr>
          <p:cNvPr id="113667" name="Picture 2"/>
          <p:cNvPicPr>
            <a:picLocks noChangeAspect="1" noChangeArrowheads="1"/>
          </p:cNvPicPr>
          <p:nvPr/>
        </p:nvPicPr>
        <p:blipFill>
          <a:blip r:embed="rId3" cstate="print"/>
          <a:srcRect/>
          <a:stretch>
            <a:fillRect/>
          </a:stretch>
        </p:blipFill>
        <p:spPr bwMode="auto">
          <a:xfrm>
            <a:off x="4276725" y="806450"/>
            <a:ext cx="4867275" cy="54578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p:nvPr>
        </p:nvSpPr>
        <p:spPr/>
        <p:txBody>
          <a:bodyPr/>
          <a:lstStyle/>
          <a:p>
            <a:r>
              <a:rPr lang="en-US" noProof="0" smtClean="0"/>
              <a:t>DEMO</a:t>
            </a:r>
          </a:p>
        </p:txBody>
      </p:sp>
      <p:sp>
        <p:nvSpPr>
          <p:cNvPr id="115714" name="Content Placeholder 5"/>
          <p:cNvSpPr>
            <a:spLocks noGrp="1"/>
          </p:cNvSpPr>
          <p:nvPr>
            <p:ph idx="1"/>
          </p:nvPr>
        </p:nvSpPr>
        <p:spPr/>
        <p:txBody>
          <a:bodyPr/>
          <a:lstStyle/>
          <a:p>
            <a:r>
              <a:rPr lang="hu-HU" noProof="0" dirty="0" err="1" smtClean="0"/>
              <a:t>Sysinternals</a:t>
            </a:r>
            <a:r>
              <a:rPr lang="hu-HU" dirty="0" smtClean="0"/>
              <a:t> </a:t>
            </a:r>
            <a:r>
              <a:rPr lang="hu-HU" dirty="0" err="1" smtClean="0"/>
              <a:t>VMmap</a:t>
            </a:r>
            <a:endParaRPr lang="en-US" noProof="0" dirty="0" smtClean="0"/>
          </a:p>
          <a:p>
            <a:endParaRPr lang="en-US" noProof="0" dirty="0" smtClean="0"/>
          </a:p>
        </p:txBody>
      </p:sp>
      <p:sp>
        <p:nvSpPr>
          <p:cNvPr id="115715" name="Rectangle 3"/>
          <p:cNvSpPr>
            <a:spLocks noGrp="1" noChangeArrowheads="1"/>
          </p:cNvSpPr>
          <p:nvPr>
            <p:ph type="body" sz="half" idx="2"/>
          </p:nvPr>
        </p:nvSpPr>
        <p:spPr/>
        <p:txBody>
          <a:bodyPr/>
          <a:lstStyle/>
          <a:p>
            <a:pPr marL="342900" indent="-342900"/>
            <a:r>
              <a:rPr lang="en-US" sz="2800" noProof="0" smtClean="0"/>
              <a:t>Process memory usage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6751" y="1092131"/>
            <a:ext cx="5300975" cy="443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9569" name="Title 1"/>
          <p:cNvSpPr>
            <a:spLocks noGrp="1"/>
          </p:cNvSpPr>
          <p:nvPr>
            <p:ph type="title"/>
          </p:nvPr>
        </p:nvSpPr>
        <p:spPr/>
        <p:txBody>
          <a:bodyPr/>
          <a:lstStyle/>
          <a:p>
            <a:r>
              <a:rPr lang="en-US" smtClean="0"/>
              <a:t>System memory usage </a:t>
            </a:r>
          </a:p>
        </p:txBody>
      </p:sp>
      <p:sp>
        <p:nvSpPr>
          <p:cNvPr id="6" name="Oval 5"/>
          <p:cNvSpPr>
            <a:spLocks noChangeArrowheads="1"/>
          </p:cNvSpPr>
          <p:nvPr/>
        </p:nvSpPr>
        <p:spPr bwMode="auto">
          <a:xfrm>
            <a:off x="5298926" y="4235909"/>
            <a:ext cx="376238" cy="346075"/>
          </a:xfrm>
          <a:prstGeom prst="ellipse">
            <a:avLst/>
          </a:prstGeom>
          <a:solidFill>
            <a:srgbClr val="762536"/>
          </a:solidFill>
          <a:ln w="19050" algn="ctr">
            <a:solidFill>
              <a:schemeClr val="tx1"/>
            </a:solidFill>
            <a:round/>
            <a:headEnd/>
            <a:tailEnd/>
          </a:ln>
        </p:spPr>
        <p:txBody>
          <a:bodyPr>
            <a:spAutoFit/>
          </a:bodyPr>
          <a:lstStyle/>
          <a:p>
            <a:pPr algn="ctr" defTabSz="762000" eaLnBrk="0" hangingPunct="0"/>
            <a:r>
              <a:rPr lang="en-US" sz="1000" b="1" dirty="0" smtClean="0">
                <a:solidFill>
                  <a:schemeClr val="bg2"/>
                </a:solidFill>
              </a:rPr>
              <a:t>1</a:t>
            </a:r>
            <a:endParaRPr lang="en-US" sz="1000" b="1" dirty="0">
              <a:solidFill>
                <a:schemeClr val="bg2"/>
              </a:solidFill>
            </a:endParaRPr>
          </a:p>
        </p:txBody>
      </p:sp>
      <p:sp>
        <p:nvSpPr>
          <p:cNvPr id="8" name="TextBox 7"/>
          <p:cNvSpPr txBox="1">
            <a:spLocks noChangeArrowheads="1"/>
          </p:cNvSpPr>
          <p:nvPr/>
        </p:nvSpPr>
        <p:spPr bwMode="auto">
          <a:xfrm>
            <a:off x="195741" y="1123248"/>
            <a:ext cx="3567113" cy="1323439"/>
          </a:xfrm>
          <a:prstGeom prst="rect">
            <a:avLst/>
          </a:prstGeom>
          <a:noFill/>
          <a:ln w="9525">
            <a:noFill/>
            <a:miter lim="800000"/>
            <a:headEnd/>
            <a:tailEnd/>
          </a:ln>
        </p:spPr>
        <p:txBody>
          <a:bodyPr>
            <a:spAutoFit/>
          </a:bodyPr>
          <a:lstStyle/>
          <a:p>
            <a:pPr eaLnBrk="0" hangingPunct="0">
              <a:buFont typeface="Arial" charset="0"/>
              <a:buChar char="•"/>
            </a:pPr>
            <a:r>
              <a:rPr lang="en-US" sz="2000" smtClean="0">
                <a:latin typeface="+mn-lt"/>
              </a:rPr>
              <a:t> All committed virtual memory</a:t>
            </a:r>
          </a:p>
          <a:p>
            <a:pPr eaLnBrk="0" hangingPunct="0">
              <a:buFont typeface="Arial" charset="0"/>
              <a:buChar char="•"/>
            </a:pPr>
            <a:r>
              <a:rPr lang="en-US" sz="2000" smtClean="0">
                <a:solidFill>
                  <a:srgbClr val="762536"/>
                </a:solidFill>
                <a:latin typeface="Calibri"/>
              </a:rPr>
              <a:t> This should go to the page file, does not mean it is currently in the page file</a:t>
            </a:r>
            <a:endParaRPr lang="en-US" sz="2000">
              <a:latin typeface="+mn-lt"/>
            </a:endParaRPr>
          </a:p>
        </p:txBody>
      </p:sp>
      <p:sp>
        <p:nvSpPr>
          <p:cNvPr id="10" name="Oval 9"/>
          <p:cNvSpPr>
            <a:spLocks noChangeArrowheads="1"/>
          </p:cNvSpPr>
          <p:nvPr/>
        </p:nvSpPr>
        <p:spPr bwMode="auto">
          <a:xfrm>
            <a:off x="6161760" y="4273799"/>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dirty="0" smtClean="0">
                <a:solidFill>
                  <a:schemeClr val="bg2"/>
                </a:solidFill>
              </a:rPr>
              <a:t>2</a:t>
            </a:r>
            <a:endParaRPr lang="en-US" sz="1000" b="1" dirty="0">
              <a:solidFill>
                <a:schemeClr val="bg2"/>
              </a:solidFill>
            </a:endParaRPr>
          </a:p>
        </p:txBody>
      </p:sp>
      <p:sp>
        <p:nvSpPr>
          <p:cNvPr id="11" name="TextBox 10"/>
          <p:cNvSpPr txBox="1">
            <a:spLocks noChangeArrowheads="1"/>
          </p:cNvSpPr>
          <p:nvPr/>
        </p:nvSpPr>
        <p:spPr bwMode="auto">
          <a:xfrm>
            <a:off x="138223" y="3311326"/>
            <a:ext cx="4119452" cy="707886"/>
          </a:xfrm>
          <a:prstGeom prst="rect">
            <a:avLst/>
          </a:prstGeom>
          <a:noFill/>
          <a:ln w="9525">
            <a:noFill/>
            <a:miter lim="800000"/>
            <a:headEnd/>
            <a:tailEnd/>
          </a:ln>
        </p:spPr>
        <p:txBody>
          <a:bodyPr wrap="square">
            <a:spAutoFit/>
          </a:bodyPr>
          <a:lstStyle/>
          <a:p>
            <a:pPr eaLnBrk="0" hangingPunct="0"/>
            <a:r>
              <a:rPr lang="en-US" sz="2000" smtClean="0">
                <a:latin typeface="+mn-lt"/>
              </a:rPr>
              <a:t>Commit limit: physical memory + actual size of the page files</a:t>
            </a:r>
            <a:endParaRPr lang="en-US" sz="2000">
              <a:latin typeface="+mn-lt"/>
            </a:endParaRPr>
          </a:p>
        </p:txBody>
      </p:sp>
      <p:sp>
        <p:nvSpPr>
          <p:cNvPr id="12" name="Oval 11"/>
          <p:cNvSpPr>
            <a:spLocks noChangeArrowheads="1"/>
          </p:cNvSpPr>
          <p:nvPr/>
        </p:nvSpPr>
        <p:spPr bwMode="auto">
          <a:xfrm>
            <a:off x="155649" y="768794"/>
            <a:ext cx="376238" cy="346075"/>
          </a:xfrm>
          <a:prstGeom prst="ellipse">
            <a:avLst/>
          </a:prstGeom>
          <a:solidFill>
            <a:srgbClr val="762536"/>
          </a:solidFill>
          <a:ln w="19050" algn="ctr">
            <a:solidFill>
              <a:schemeClr val="tx1"/>
            </a:solidFill>
            <a:round/>
            <a:headEnd/>
            <a:tailEnd/>
          </a:ln>
        </p:spPr>
        <p:txBody>
          <a:bodyPr>
            <a:spAutoFit/>
          </a:bodyPr>
          <a:lstStyle/>
          <a:p>
            <a:pPr algn="ctr" defTabSz="762000" eaLnBrk="0" hangingPunct="0"/>
            <a:r>
              <a:rPr lang="en-US" sz="1000" b="1" smtClean="0">
                <a:solidFill>
                  <a:schemeClr val="bg2"/>
                </a:solidFill>
              </a:rPr>
              <a:t>1</a:t>
            </a:r>
            <a:endParaRPr lang="en-US" sz="1000" b="1">
              <a:solidFill>
                <a:schemeClr val="bg2"/>
              </a:solidFill>
            </a:endParaRPr>
          </a:p>
        </p:txBody>
      </p:sp>
      <p:sp>
        <p:nvSpPr>
          <p:cNvPr id="13" name="Oval 12"/>
          <p:cNvSpPr>
            <a:spLocks noChangeArrowheads="1"/>
          </p:cNvSpPr>
          <p:nvPr/>
        </p:nvSpPr>
        <p:spPr bwMode="auto">
          <a:xfrm>
            <a:off x="155649" y="2938114"/>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smtClean="0">
                <a:solidFill>
                  <a:schemeClr val="bg2"/>
                </a:solidFill>
              </a:rPr>
              <a:t>2</a:t>
            </a:r>
            <a:endParaRPr lang="en-US" sz="1000" b="1">
              <a:solidFill>
                <a:schemeClr val="bg2"/>
              </a:solidFill>
            </a:endParaRPr>
          </a:p>
        </p:txBody>
      </p:sp>
      <p:sp>
        <p:nvSpPr>
          <p:cNvPr id="14" name="Oval 13"/>
          <p:cNvSpPr>
            <a:spLocks noChangeArrowheads="1"/>
          </p:cNvSpPr>
          <p:nvPr/>
        </p:nvSpPr>
        <p:spPr bwMode="auto">
          <a:xfrm>
            <a:off x="137928" y="4408947"/>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smtClean="0">
                <a:solidFill>
                  <a:schemeClr val="bg2"/>
                </a:solidFill>
              </a:rPr>
              <a:t>3</a:t>
            </a:r>
            <a:endParaRPr lang="en-US" sz="1000" b="1">
              <a:solidFill>
                <a:schemeClr val="bg2"/>
              </a:solidFill>
            </a:endParaRPr>
          </a:p>
        </p:txBody>
      </p:sp>
      <p:sp>
        <p:nvSpPr>
          <p:cNvPr id="15" name="Oval 14"/>
          <p:cNvSpPr>
            <a:spLocks noChangeArrowheads="1"/>
          </p:cNvSpPr>
          <p:nvPr/>
        </p:nvSpPr>
        <p:spPr bwMode="auto">
          <a:xfrm>
            <a:off x="5298926" y="3724351"/>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smtClean="0">
                <a:solidFill>
                  <a:schemeClr val="bg2"/>
                </a:solidFill>
              </a:rPr>
              <a:t>3</a:t>
            </a:r>
            <a:endParaRPr lang="en-US" sz="1000" b="1">
              <a:solidFill>
                <a:schemeClr val="bg2"/>
              </a:solidFill>
            </a:endParaRPr>
          </a:p>
        </p:txBody>
      </p:sp>
      <p:sp>
        <p:nvSpPr>
          <p:cNvPr id="16" name="TextBox 15"/>
          <p:cNvSpPr txBox="1">
            <a:spLocks noChangeArrowheads="1"/>
          </p:cNvSpPr>
          <p:nvPr/>
        </p:nvSpPr>
        <p:spPr bwMode="auto">
          <a:xfrm>
            <a:off x="152400" y="4835323"/>
            <a:ext cx="4119452" cy="400110"/>
          </a:xfrm>
          <a:prstGeom prst="rect">
            <a:avLst/>
          </a:prstGeom>
          <a:noFill/>
          <a:ln w="9525">
            <a:noFill/>
            <a:miter lim="800000"/>
            <a:headEnd/>
            <a:tailEnd/>
          </a:ln>
        </p:spPr>
        <p:txBody>
          <a:bodyPr wrap="square">
            <a:spAutoFit/>
          </a:bodyPr>
          <a:lstStyle/>
          <a:p>
            <a:pPr eaLnBrk="0" hangingPunct="0"/>
            <a:r>
              <a:rPr lang="en-US" sz="2000" smtClean="0">
                <a:latin typeface="+mn-lt"/>
              </a:rPr>
              <a:t>~ Active memory pages</a:t>
            </a:r>
            <a:endParaRPr lang="en-US" sz="2000">
              <a:latin typeface="+mn-lt"/>
            </a:endParaRPr>
          </a:p>
        </p:txBody>
      </p:sp>
      <p:sp>
        <p:nvSpPr>
          <p:cNvPr id="17" name="Oval 16"/>
          <p:cNvSpPr>
            <a:spLocks noChangeArrowheads="1"/>
          </p:cNvSpPr>
          <p:nvPr/>
        </p:nvSpPr>
        <p:spPr bwMode="auto">
          <a:xfrm>
            <a:off x="6850316" y="3661877"/>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dirty="0" smtClean="0">
                <a:solidFill>
                  <a:schemeClr val="bg2"/>
                </a:solidFill>
              </a:rPr>
              <a:t>4</a:t>
            </a:r>
            <a:endParaRPr lang="en-US" sz="1000" b="1" dirty="0">
              <a:solidFill>
                <a:schemeClr val="bg2"/>
              </a:solidFill>
            </a:endParaRPr>
          </a:p>
        </p:txBody>
      </p:sp>
      <p:sp>
        <p:nvSpPr>
          <p:cNvPr id="18" name="Oval 17"/>
          <p:cNvSpPr>
            <a:spLocks noChangeArrowheads="1"/>
          </p:cNvSpPr>
          <p:nvPr/>
        </p:nvSpPr>
        <p:spPr bwMode="auto">
          <a:xfrm>
            <a:off x="148560" y="5344634"/>
            <a:ext cx="376238" cy="346234"/>
          </a:xfrm>
          <a:prstGeom prst="ellipse">
            <a:avLst/>
          </a:prstGeom>
          <a:solidFill>
            <a:srgbClr val="762536"/>
          </a:solidFill>
          <a:ln w="19050" algn="ctr">
            <a:solidFill>
              <a:schemeClr val="tx1"/>
            </a:solidFill>
            <a:round/>
            <a:headEnd/>
            <a:tailEnd/>
          </a:ln>
        </p:spPr>
        <p:txBody>
          <a:bodyPr wrap="square">
            <a:spAutoFit/>
          </a:bodyPr>
          <a:lstStyle/>
          <a:p>
            <a:pPr algn="ctr" defTabSz="762000" eaLnBrk="0" hangingPunct="0"/>
            <a:r>
              <a:rPr lang="en-US" sz="1000" b="1" smtClean="0">
                <a:solidFill>
                  <a:schemeClr val="bg2"/>
                </a:solidFill>
              </a:rPr>
              <a:t>4</a:t>
            </a:r>
            <a:endParaRPr lang="en-US" sz="1000" b="1">
              <a:solidFill>
                <a:schemeClr val="bg2"/>
              </a:solidFill>
            </a:endParaRPr>
          </a:p>
        </p:txBody>
      </p:sp>
      <p:sp>
        <p:nvSpPr>
          <p:cNvPr id="19" name="TextBox 18"/>
          <p:cNvSpPr txBox="1">
            <a:spLocks noChangeArrowheads="1"/>
          </p:cNvSpPr>
          <p:nvPr/>
        </p:nvSpPr>
        <p:spPr bwMode="auto">
          <a:xfrm>
            <a:off x="198474" y="5763898"/>
            <a:ext cx="4119452" cy="400110"/>
          </a:xfrm>
          <a:prstGeom prst="rect">
            <a:avLst/>
          </a:prstGeom>
          <a:noFill/>
          <a:ln w="9525">
            <a:noFill/>
            <a:miter lim="800000"/>
            <a:headEnd/>
            <a:tailEnd/>
          </a:ln>
        </p:spPr>
        <p:txBody>
          <a:bodyPr wrap="square">
            <a:spAutoFit/>
          </a:bodyPr>
          <a:lstStyle/>
          <a:p>
            <a:pPr eaLnBrk="0" hangingPunct="0"/>
            <a:r>
              <a:rPr lang="hu-HU" sz="2000" dirty="0" err="1" smtClean="0">
                <a:latin typeface="+mn-lt"/>
              </a:rPr>
              <a:t>Standby</a:t>
            </a:r>
            <a:r>
              <a:rPr lang="hu-HU" sz="2000" dirty="0" smtClean="0">
                <a:latin typeface="+mn-lt"/>
              </a:rPr>
              <a:t> </a:t>
            </a:r>
            <a:r>
              <a:rPr lang="hu-HU" sz="2000" dirty="0" err="1" smtClean="0">
                <a:latin typeface="+mn-lt"/>
              </a:rPr>
              <a:t>list</a:t>
            </a:r>
            <a:endParaRPr lang="en-US" sz="20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animBg="1"/>
      <p:bldP spid="11" grpId="0"/>
      <p:bldP spid="12" grpId="0" animBg="1"/>
      <p:bldP spid="13" grpId="0" animBg="1"/>
      <p:bldP spid="14" grpId="0" animBg="1"/>
      <p:bldP spid="15" grpId="0" animBg="1"/>
      <p:bldP spid="16" grpId="0"/>
      <p:bldP spid="17" grpId="0" animBg="1"/>
      <p:bldP spid="18" grpId="0" animBg="1"/>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noProof="0" smtClean="0"/>
              <a:t>Demo</a:t>
            </a:r>
            <a:endParaRPr lang="en-US" noProof="0"/>
          </a:p>
        </p:txBody>
      </p:sp>
      <p:sp>
        <p:nvSpPr>
          <p:cNvPr id="4" name="Text Placeholder 3"/>
          <p:cNvSpPr>
            <a:spLocks noGrp="1"/>
          </p:cNvSpPr>
          <p:nvPr>
            <p:ph type="body" sz="half" idx="2"/>
          </p:nvPr>
        </p:nvSpPr>
        <p:spPr>
          <a:xfrm>
            <a:off x="3466214" y="244254"/>
            <a:ext cx="3008313" cy="1191141"/>
          </a:xfrm>
        </p:spPr>
        <p:txBody>
          <a:bodyPr anchor="ctr"/>
          <a:lstStyle/>
          <a:p>
            <a:r>
              <a:rPr lang="hu-HU" sz="2800" noProof="0" dirty="0" err="1" smtClean="0"/>
              <a:t>Resource</a:t>
            </a:r>
            <a:r>
              <a:rPr lang="hu-HU" sz="2800" noProof="0" dirty="0" smtClean="0"/>
              <a:t> monitor</a:t>
            </a:r>
            <a:endParaRPr lang="en-US" sz="2800" noProof="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9470" y="1621865"/>
            <a:ext cx="6140255" cy="4612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r>
              <a:rPr lang="en-US" noProof="0" smtClean="0"/>
              <a:t>Optimalization: Prefetch (Windows XP)</a:t>
            </a:r>
          </a:p>
        </p:txBody>
      </p:sp>
      <p:sp>
        <p:nvSpPr>
          <p:cNvPr id="306179" name="Rectangle 3"/>
          <p:cNvSpPr>
            <a:spLocks noGrp="1" noChangeArrowheads="1"/>
          </p:cNvSpPr>
          <p:nvPr>
            <p:ph idx="1"/>
          </p:nvPr>
        </p:nvSpPr>
        <p:spPr/>
        <p:txBody>
          <a:bodyPr/>
          <a:lstStyle/>
          <a:p>
            <a:pPr marL="457200" indent="-457200">
              <a:defRPr/>
            </a:pPr>
            <a:endParaRPr lang="en-US" noProof="0" dirty="0" smtClean="0"/>
          </a:p>
          <a:p>
            <a:pPr marL="457200" indent="-457200">
              <a:defRPr/>
            </a:pPr>
            <a:r>
              <a:rPr lang="en-US" noProof="0" dirty="0" smtClean="0"/>
              <a:t>Many page fault at the start of the application</a:t>
            </a:r>
          </a:p>
          <a:p>
            <a:pPr marL="457200" indent="-457200">
              <a:defRPr/>
            </a:pPr>
            <a:r>
              <a:rPr lang="en-US" noProof="0" dirty="0" smtClean="0"/>
              <a:t>Always the same pages are needed</a:t>
            </a:r>
          </a:p>
          <a:p>
            <a:pPr marL="457200" indent="-457200">
              <a:defRPr/>
            </a:pPr>
            <a:r>
              <a:rPr lang="en-US" noProof="0" dirty="0" err="1" smtClean="0"/>
              <a:t>Prefetch</a:t>
            </a:r>
            <a:r>
              <a:rPr lang="en-US" noProof="0" dirty="0" smtClean="0"/>
              <a:t>: watching the first 10 </a:t>
            </a:r>
            <a:r>
              <a:rPr lang="hu-HU" noProof="0" dirty="0" err="1" smtClean="0"/>
              <a:t>seconds</a:t>
            </a:r>
            <a:endParaRPr lang="en-US" noProof="0" dirty="0" smtClean="0"/>
          </a:p>
          <a:p>
            <a:pPr marL="457200" indent="-457200">
              <a:defRPr/>
            </a:pPr>
            <a:r>
              <a:rPr lang="en-US" noProof="0" dirty="0" err="1" smtClean="0"/>
              <a:t>Prefetch</a:t>
            </a:r>
            <a:r>
              <a:rPr lang="en-US" noProof="0" dirty="0" smtClean="0"/>
              <a:t> “trace file”: \Windows\</a:t>
            </a:r>
            <a:r>
              <a:rPr lang="en-US" noProof="0" dirty="0" err="1" smtClean="0"/>
              <a:t>Prefetch</a:t>
            </a:r>
            <a:endParaRPr lang="en-US" noProof="0" dirty="0" smtClean="0"/>
          </a:p>
          <a:p>
            <a:pPr marL="850900" lvl="1" indent="-392113">
              <a:defRPr/>
            </a:pPr>
            <a:r>
              <a:rPr lang="en-US" noProof="0" dirty="0" smtClean="0"/>
              <a:t>Name: .EXE-&lt;hash from full path&gt;.</a:t>
            </a:r>
            <a:r>
              <a:rPr lang="en-US" noProof="0" dirty="0" err="1" smtClean="0"/>
              <a:t>pf</a:t>
            </a:r>
            <a:endParaRPr lang="en-US" noProof="0" dirty="0" smtClean="0"/>
          </a:p>
          <a:p>
            <a:pPr marL="457200" indent="-457200">
              <a:defRPr/>
            </a:pPr>
            <a:r>
              <a:rPr lang="en-US" noProof="0" dirty="0" smtClean="0"/>
              <a:t>On next startup</a:t>
            </a:r>
          </a:p>
          <a:p>
            <a:pPr marL="850900" lvl="1" indent="-392113">
              <a:defRPr/>
            </a:pPr>
            <a:r>
              <a:rPr lang="en-US" noProof="0" dirty="0" smtClean="0"/>
              <a:t>Needed pages are loaded </a:t>
            </a:r>
            <a:r>
              <a:rPr lang="en-US" i="1" noProof="0" dirty="0" smtClean="0"/>
              <a:t>asynchronously</a:t>
            </a:r>
            <a:endParaRPr lang="en-US" noProof="0" dirty="0" smtClean="0"/>
          </a:p>
          <a:p>
            <a:pPr marL="450850" indent="-392113">
              <a:defRPr/>
            </a:pPr>
            <a:r>
              <a:rPr lang="en-US" noProof="0" dirty="0" smtClean="0"/>
              <a:t>Watching the boot sequence also</a:t>
            </a:r>
          </a:p>
          <a:p>
            <a:pPr marL="850900" lvl="1" indent="-392113">
              <a:buFontTx/>
              <a:buNone/>
              <a:defRPr/>
            </a:pPr>
            <a:endParaRPr lang="en-US" noProof="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61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61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61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61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6179">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61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617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6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Another: Superfetch (Vista)</a:t>
            </a:r>
            <a:endParaRPr lang="en-US" noProof="0"/>
          </a:p>
        </p:txBody>
      </p:sp>
      <p:sp>
        <p:nvSpPr>
          <p:cNvPr id="3" name="Content Placeholder 2"/>
          <p:cNvSpPr>
            <a:spLocks noGrp="1"/>
          </p:cNvSpPr>
          <p:nvPr>
            <p:ph idx="1"/>
          </p:nvPr>
        </p:nvSpPr>
        <p:spPr/>
        <p:txBody>
          <a:bodyPr/>
          <a:lstStyle/>
          <a:p>
            <a:r>
              <a:rPr lang="en-US" noProof="0" smtClean="0"/>
              <a:t>8 priorities to the memory pages</a:t>
            </a:r>
          </a:p>
          <a:p>
            <a:pPr lvl="1"/>
            <a:r>
              <a:rPr lang="en-US" noProof="0" smtClean="0"/>
              <a:t>8 standby list for each priority</a:t>
            </a:r>
          </a:p>
          <a:p>
            <a:r>
              <a:rPr lang="en-US" noProof="0" smtClean="0"/>
              <a:t>Monitoring the usage of pages</a:t>
            </a:r>
          </a:p>
          <a:p>
            <a:r>
              <a:rPr lang="en-US" noProof="0" smtClean="0"/>
              <a:t>After memory deallocations pages are slowly moved back to the standby list</a:t>
            </a:r>
          </a:p>
          <a:p>
            <a:endParaRPr lang="en-US" noProof="0" smtClean="0"/>
          </a:p>
        </p:txBody>
      </p:sp>
      <p:pic>
        <p:nvPicPr>
          <p:cNvPr id="6147" name="Picture 3"/>
          <p:cNvPicPr>
            <a:picLocks noChangeAspect="1" noChangeArrowheads="1"/>
          </p:cNvPicPr>
          <p:nvPr/>
        </p:nvPicPr>
        <p:blipFill>
          <a:blip r:embed="rId3" cstate="print"/>
          <a:srcRect/>
          <a:stretch>
            <a:fillRect/>
          </a:stretch>
        </p:blipFill>
        <p:spPr bwMode="auto">
          <a:xfrm>
            <a:off x="1255417" y="3920646"/>
            <a:ext cx="5910927" cy="179897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5"/>
          <p:cNvSpPr>
            <a:spLocks noGrp="1"/>
          </p:cNvSpPr>
          <p:nvPr>
            <p:ph type="title"/>
          </p:nvPr>
        </p:nvSpPr>
        <p:spPr/>
        <p:txBody>
          <a:bodyPr/>
          <a:lstStyle/>
          <a:p>
            <a:endParaRPr lang="en-US" noProof="0" smtClean="0"/>
          </a:p>
        </p:txBody>
      </p:sp>
      <p:sp>
        <p:nvSpPr>
          <p:cNvPr id="119810" name="Content Placeholder 2"/>
          <p:cNvSpPr>
            <a:spLocks noGrp="1"/>
          </p:cNvSpPr>
          <p:nvPr>
            <p:ph idx="1"/>
          </p:nvPr>
        </p:nvSpPr>
        <p:spPr/>
        <p:txBody>
          <a:bodyPr/>
          <a:lstStyle/>
          <a:p>
            <a:r>
              <a:rPr lang="en-US" noProof="0" smtClean="0"/>
              <a:t>Process Monitor: files used at application startup</a:t>
            </a:r>
          </a:p>
          <a:p>
            <a:endParaRPr lang="en-US" noProof="0" smtClean="0"/>
          </a:p>
          <a:p>
            <a:r>
              <a:rPr lang="en-US" noProof="0" smtClean="0"/>
              <a:t>Prefetch files</a:t>
            </a:r>
          </a:p>
          <a:p>
            <a:pPr lvl="1"/>
            <a:r>
              <a:rPr lang="en-US" noProof="0" smtClean="0"/>
              <a:t>C:\Windows\Prefetch</a:t>
            </a:r>
          </a:p>
          <a:p>
            <a:r>
              <a:rPr lang="en-US" noProof="0" smtClean="0"/>
              <a:t>Layout.ini</a:t>
            </a:r>
          </a:p>
          <a:p>
            <a:endParaRPr lang="en-US" noProof="0" smtClean="0"/>
          </a:p>
          <a:p>
            <a:r>
              <a:rPr lang="en-US" noProof="0" smtClean="0"/>
              <a:t>Content of a prefetch file:</a:t>
            </a:r>
          </a:p>
          <a:p>
            <a:pPr lvl="1"/>
            <a:r>
              <a:rPr lang="en-US" noProof="0" smtClean="0"/>
              <a:t>strings.exe</a:t>
            </a:r>
          </a:p>
        </p:txBody>
      </p:sp>
      <p:sp>
        <p:nvSpPr>
          <p:cNvPr id="119811" name="Text Placeholder 6"/>
          <p:cNvSpPr>
            <a:spLocks noGrp="1"/>
          </p:cNvSpPr>
          <p:nvPr>
            <p:ph type="body" sz="half" idx="2"/>
          </p:nvPr>
        </p:nvSpPr>
        <p:spPr/>
        <p:txBody>
          <a:bodyPr/>
          <a:lstStyle/>
          <a:p>
            <a:endParaRPr lang="en-US" noProof="0" smtClean="0"/>
          </a:p>
          <a:p>
            <a:r>
              <a:rPr lang="en-US" noProof="0" smtClean="0"/>
              <a:t>Prefetch</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p:nvPr>
        </p:nvSpPr>
        <p:spPr/>
        <p:txBody>
          <a:bodyPr/>
          <a:lstStyle/>
          <a:p>
            <a:r>
              <a:rPr lang="en-US" noProof="0" smtClean="0"/>
              <a:t>Summary</a:t>
            </a:r>
          </a:p>
        </p:txBody>
      </p:sp>
      <p:sp>
        <p:nvSpPr>
          <p:cNvPr id="121858" name="Content Placeholder 2"/>
          <p:cNvSpPr>
            <a:spLocks noGrp="1"/>
          </p:cNvSpPr>
          <p:nvPr>
            <p:ph idx="1"/>
          </p:nvPr>
        </p:nvSpPr>
        <p:spPr/>
        <p:txBody>
          <a:bodyPr/>
          <a:lstStyle/>
          <a:p>
            <a:endParaRPr lang="en-US" noProof="0" smtClean="0"/>
          </a:p>
          <a:p>
            <a:r>
              <a:rPr lang="en-US" noProof="0" smtClean="0"/>
              <a:t>Virtual memory, paging</a:t>
            </a:r>
          </a:p>
          <a:p>
            <a:endParaRPr lang="en-US" noProof="0" smtClean="0"/>
          </a:p>
          <a:p>
            <a:r>
              <a:rPr lang="en-US" noProof="0" smtClean="0"/>
              <a:t>Multiple optimalization</a:t>
            </a:r>
          </a:p>
          <a:p>
            <a:endParaRPr lang="en-US" noProof="0" smtClean="0"/>
          </a:p>
          <a:p>
            <a:r>
              <a:rPr lang="en-US" noProof="0" smtClean="0"/>
              <a:t>Analysing memory usage</a:t>
            </a:r>
          </a:p>
          <a:p>
            <a:pPr lvl="1"/>
            <a:r>
              <a:rPr lang="en-US" noProof="0" smtClean="0"/>
              <a:t>Task manager: quick summary</a:t>
            </a:r>
          </a:p>
          <a:p>
            <a:pPr lvl="1"/>
            <a:r>
              <a:rPr lang="en-US" noProof="0" smtClean="0"/>
              <a:t>Process Explorer, Meminfo: details</a:t>
            </a:r>
          </a:p>
          <a:p>
            <a:pPr lvl="1"/>
            <a:endParaRPr lang="en-US" noProof="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p:txBody>
          <a:bodyPr/>
          <a:lstStyle/>
          <a:p>
            <a:r>
              <a:rPr lang="en-US" noProof="0" smtClean="0"/>
              <a:t>To read</a:t>
            </a:r>
          </a:p>
        </p:txBody>
      </p:sp>
      <p:sp>
        <p:nvSpPr>
          <p:cNvPr id="122882" name="Content Placeholder 2"/>
          <p:cNvSpPr>
            <a:spLocks noGrp="1"/>
          </p:cNvSpPr>
          <p:nvPr>
            <p:ph idx="1"/>
          </p:nvPr>
        </p:nvSpPr>
        <p:spPr/>
        <p:txBody>
          <a:bodyPr/>
          <a:lstStyle/>
          <a:p>
            <a:r>
              <a:rPr lang="en-US" noProof="0" dirty="0" smtClean="0">
                <a:hlinkClick r:id="rId3"/>
              </a:rPr>
              <a:t>Windows XP Kernel Improvements</a:t>
            </a:r>
            <a:r>
              <a:rPr lang="en-US" noProof="0" dirty="0" smtClean="0"/>
              <a:t>: </a:t>
            </a:r>
            <a:r>
              <a:rPr lang="en-US" noProof="0" dirty="0" err="1" smtClean="0"/>
              <a:t>Prefetch</a:t>
            </a:r>
            <a:endParaRPr lang="en-US" noProof="0" dirty="0" smtClean="0"/>
          </a:p>
          <a:p>
            <a:r>
              <a:rPr lang="en-US" noProof="0" dirty="0" smtClean="0">
                <a:hlinkClick r:id="rId4"/>
              </a:rPr>
              <a:t>Inside the Windows Vista Kernel</a:t>
            </a:r>
            <a:r>
              <a:rPr lang="en-US" noProof="0" dirty="0" smtClean="0"/>
              <a:t>:</a:t>
            </a:r>
          </a:p>
          <a:p>
            <a:pPr lvl="1"/>
            <a:r>
              <a:rPr lang="en-US" noProof="0" dirty="0" smtClean="0"/>
              <a:t>1. part: Multimedia Class Scheduler</a:t>
            </a:r>
          </a:p>
          <a:p>
            <a:pPr lvl="1"/>
            <a:r>
              <a:rPr lang="en-US" noProof="0" dirty="0" smtClean="0"/>
              <a:t>2. part: </a:t>
            </a:r>
            <a:r>
              <a:rPr lang="en-US" noProof="0" dirty="0" err="1" smtClean="0"/>
              <a:t>Superfetch</a:t>
            </a:r>
            <a:r>
              <a:rPr lang="en-US" noProof="0" dirty="0" smtClean="0"/>
              <a:t>, Ready*</a:t>
            </a:r>
          </a:p>
          <a:p>
            <a:endParaRPr lang="en-US" noProof="0" dirty="0" smtClean="0"/>
          </a:p>
          <a:p>
            <a:r>
              <a:rPr lang="en-US" noProof="0" dirty="0" smtClean="0">
                <a:hlinkClick r:id="rId5"/>
              </a:rPr>
              <a:t>XP Myths</a:t>
            </a:r>
            <a:r>
              <a:rPr lang="en-US" noProof="0" dirty="0" smtClean="0"/>
              <a:t>: </a:t>
            </a:r>
            <a:r>
              <a:rPr lang="en-US" noProof="0" dirty="0" err="1" smtClean="0"/>
              <a:t>Prefetch</a:t>
            </a:r>
            <a:r>
              <a:rPr lang="en-US" noProof="0" dirty="0" smtClean="0"/>
              <a:t> and other misconceptions</a:t>
            </a:r>
          </a:p>
          <a:p>
            <a:endParaRPr lang="en-US" noProof="0" dirty="0" smtClean="0"/>
          </a:p>
          <a:p>
            <a:r>
              <a:rPr lang="en-US" noProof="0" dirty="0" err="1" smtClean="0">
                <a:hlinkClick r:id="rId6"/>
              </a:rPr>
              <a:t>MemInfo</a:t>
            </a:r>
            <a:r>
              <a:rPr lang="en-US" noProof="0" dirty="0" smtClean="0"/>
              <a:t>: Peer Inside Memory Manager Behavior on Windows Vista and Server 2008</a:t>
            </a:r>
          </a:p>
          <a:p>
            <a:endParaRPr lang="en-US" noProof="0" dirty="0" smtClean="0"/>
          </a:p>
          <a:p>
            <a:endParaRPr lang="en-US" noProof="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Question</a:t>
            </a:r>
            <a:endParaRPr lang="en-US" noProof="0"/>
          </a:p>
        </p:txBody>
      </p:sp>
      <p:sp>
        <p:nvSpPr>
          <p:cNvPr id="3" name="Content Placeholder 2"/>
          <p:cNvSpPr>
            <a:spLocks noGrp="1"/>
          </p:cNvSpPr>
          <p:nvPr>
            <p:ph idx="1"/>
          </p:nvPr>
        </p:nvSpPr>
        <p:spPr>
          <a:xfrm>
            <a:off x="1129562" y="1801913"/>
            <a:ext cx="6382871" cy="2232212"/>
          </a:xfrm>
        </p:spPr>
        <p:txBody>
          <a:bodyPr/>
          <a:lstStyle/>
          <a:p>
            <a:pPr>
              <a:buNone/>
            </a:pPr>
            <a:r>
              <a:rPr lang="en-US" noProof="0" smtClean="0"/>
              <a:t>How much free memory do I</a:t>
            </a:r>
          </a:p>
          <a:p>
            <a:pPr>
              <a:buNone/>
            </a:pPr>
            <a:r>
              <a:rPr lang="en-US" noProof="0" smtClean="0"/>
              <a:t>have right now?</a:t>
            </a:r>
            <a:endParaRPr lang="en-US" noProof="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3"/>
          <p:cNvSpPr>
            <a:spLocks noGrp="1"/>
          </p:cNvSpPr>
          <p:nvPr>
            <p:ph type="title"/>
          </p:nvPr>
        </p:nvSpPr>
        <p:spPr/>
        <p:txBody>
          <a:bodyPr/>
          <a:lstStyle/>
          <a:p>
            <a:r>
              <a:rPr lang="en-US" noProof="0" smtClean="0"/>
              <a:t>Basics of memory management in Windows</a:t>
            </a:r>
          </a:p>
        </p:txBody>
      </p:sp>
      <p:sp>
        <p:nvSpPr>
          <p:cNvPr id="5" name="Content Placeholder 4"/>
          <p:cNvSpPr>
            <a:spLocks noGrp="1"/>
          </p:cNvSpPr>
          <p:nvPr>
            <p:ph idx="1"/>
          </p:nvPr>
        </p:nvSpPr>
        <p:spPr/>
        <p:txBody>
          <a:bodyPr/>
          <a:lstStyle/>
          <a:p>
            <a:r>
              <a:rPr lang="en-US" noProof="0" dirty="0" smtClean="0"/>
              <a:t>Virtual memory</a:t>
            </a:r>
          </a:p>
          <a:p>
            <a:pPr lvl="1"/>
            <a:r>
              <a:rPr lang="en-US" noProof="0" dirty="0" smtClean="0"/>
              <a:t>Hiding physical memory, paging...</a:t>
            </a:r>
          </a:p>
          <a:p>
            <a:r>
              <a:rPr lang="en-US" noProof="0" dirty="0" smtClean="0"/>
              <a:t>Efficiency</a:t>
            </a:r>
          </a:p>
          <a:p>
            <a:pPr lvl="1"/>
            <a:r>
              <a:rPr lang="en-US" noProof="0" dirty="0" smtClean="0"/>
              <a:t>demand driven paging</a:t>
            </a:r>
          </a:p>
          <a:p>
            <a:pPr lvl="1"/>
            <a:r>
              <a:rPr lang="en-US" noProof="0" dirty="0" smtClean="0"/>
              <a:t>memory sharing, copy-on-write</a:t>
            </a:r>
          </a:p>
          <a:p>
            <a:pPr lvl="1"/>
            <a:r>
              <a:rPr lang="en-US" noProof="0" dirty="0" smtClean="0"/>
              <a:t>file caching in memory (section object)</a:t>
            </a:r>
          </a:p>
          <a:p>
            <a:r>
              <a:rPr lang="en-US" noProof="0" dirty="0" smtClean="0"/>
              <a:t>Security</a:t>
            </a:r>
          </a:p>
          <a:p>
            <a:pPr lvl="1"/>
            <a:r>
              <a:rPr lang="en-US" noProof="0" dirty="0" smtClean="0"/>
              <a:t>separate address space for every process</a:t>
            </a:r>
          </a:p>
          <a:p>
            <a:pPr lvl="1"/>
            <a:r>
              <a:rPr lang="en-US" noProof="0" dirty="0" smtClean="0"/>
              <a:t>accessing through handles (access token)</a:t>
            </a:r>
            <a:br>
              <a:rPr lang="en-US" noProof="0" dirty="0" smtClean="0"/>
            </a:br>
            <a:endParaRPr lang="en-US" noProof="0" dirty="0" smtClean="0"/>
          </a:p>
          <a:p>
            <a:pPr lvl="1"/>
            <a:endParaRPr lang="en-US" noProof="0" dirty="0" smtClean="0"/>
          </a:p>
          <a:p>
            <a:endParaRPr lang="en-US" noProof="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lstStyle/>
          <a:p>
            <a:r>
              <a:rPr lang="en-US" smtClean="0"/>
              <a:t>Maximal physical memory (GB)</a:t>
            </a:r>
          </a:p>
        </p:txBody>
      </p:sp>
      <p:graphicFrame>
        <p:nvGraphicFramePr>
          <p:cNvPr id="383034" name="Group 58"/>
          <p:cNvGraphicFramePr>
            <a:graphicFrameLocks noGrp="1"/>
          </p:cNvGraphicFramePr>
          <p:nvPr>
            <p:ph idx="1"/>
          </p:nvPr>
        </p:nvGraphicFramePr>
        <p:xfrm>
          <a:off x="520995" y="786803"/>
          <a:ext cx="7889357" cy="4999344"/>
        </p:xfrm>
        <a:graphic>
          <a:graphicData uri="http://schemas.openxmlformats.org/drawingml/2006/table">
            <a:tbl>
              <a:tblPr/>
              <a:tblGrid>
                <a:gridCol w="2868186"/>
                <a:gridCol w="1633171"/>
                <a:gridCol w="1673723"/>
                <a:gridCol w="1714277"/>
              </a:tblGrid>
              <a:tr h="875851">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endParaRPr kumimoji="0" lang="en-US" sz="2400" b="1" i="0" u="none" strike="noStrike" cap="none" normalizeH="0" baseline="0" dirty="0" smtClean="0">
                        <a:ln>
                          <a:noFill/>
                        </a:ln>
                        <a:solidFill>
                          <a:schemeClr val="bg2"/>
                        </a:solidFill>
                        <a:effectLst/>
                        <a:latin typeface="+mn-lt"/>
                      </a:endParaRPr>
                    </a:p>
                  </a:txBody>
                  <a:tcPr marL="95139" marR="95139" marT="0"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solidFill>
                            <a:schemeClr val="bg2"/>
                          </a:solidFill>
                          <a:effectLst/>
                        </a:rPr>
                        <a:t>x86</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solidFill>
                            <a:schemeClr val="bg2"/>
                          </a:solidFill>
                          <a:effectLst/>
                        </a:rPr>
                        <a:t>x64 </a:t>
                      </a:r>
                      <a:r>
                        <a:rPr kumimoji="0" lang="hu-HU" sz="2800" u="none" strike="noStrike" cap="none" normalizeH="0" baseline="0" dirty="0" smtClean="0">
                          <a:ln>
                            <a:noFill/>
                          </a:ln>
                          <a:solidFill>
                            <a:schemeClr val="bg2"/>
                          </a:solidFill>
                          <a:effectLst/>
                        </a:rPr>
                        <a:t/>
                      </a:r>
                      <a:br>
                        <a:rPr kumimoji="0" lang="hu-HU" sz="2800" u="none" strike="noStrike" cap="none" normalizeH="0" baseline="0" dirty="0" smtClean="0">
                          <a:ln>
                            <a:noFill/>
                          </a:ln>
                          <a:solidFill>
                            <a:schemeClr val="bg2"/>
                          </a:solidFill>
                          <a:effectLst/>
                        </a:rPr>
                      </a:br>
                      <a:r>
                        <a:rPr kumimoji="0" lang="en-US" sz="2800" u="none" strike="noStrike" cap="none" normalizeH="0" baseline="0" dirty="0" smtClean="0">
                          <a:ln>
                            <a:noFill/>
                          </a:ln>
                          <a:solidFill>
                            <a:schemeClr val="bg2"/>
                          </a:solidFill>
                          <a:effectLst/>
                        </a:rPr>
                        <a:t>64-bit</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solidFill>
                            <a:schemeClr val="bg2"/>
                          </a:solidFill>
                          <a:effectLst/>
                        </a:rPr>
                        <a:t>IA-64 </a:t>
                      </a:r>
                      <a:r>
                        <a:rPr kumimoji="0" lang="hu-HU" sz="2800" u="none" strike="noStrike" cap="none" normalizeH="0" baseline="0" dirty="0" smtClean="0">
                          <a:ln>
                            <a:noFill/>
                          </a:ln>
                          <a:solidFill>
                            <a:schemeClr val="bg2"/>
                          </a:solidFill>
                          <a:effectLst/>
                        </a:rPr>
                        <a:t/>
                      </a:r>
                      <a:br>
                        <a:rPr kumimoji="0" lang="hu-HU" sz="2800" u="none" strike="noStrike" cap="none" normalizeH="0" baseline="0" dirty="0" smtClean="0">
                          <a:ln>
                            <a:noFill/>
                          </a:ln>
                          <a:solidFill>
                            <a:schemeClr val="bg2"/>
                          </a:solidFill>
                          <a:effectLst/>
                        </a:rPr>
                      </a:br>
                      <a:r>
                        <a:rPr kumimoji="0" lang="en-US" sz="2800" u="none" strike="noStrike" cap="none" normalizeH="0" baseline="0" dirty="0" smtClean="0">
                          <a:ln>
                            <a:noFill/>
                          </a:ln>
                          <a:solidFill>
                            <a:schemeClr val="bg2"/>
                          </a:solidFill>
                          <a:effectLst/>
                        </a:rPr>
                        <a:t>64-bit</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kern="1200" cap="none" normalizeH="0" baseline="0" dirty="0" smtClean="0">
                          <a:ln>
                            <a:noFill/>
                          </a:ln>
                          <a:solidFill>
                            <a:schemeClr val="bg2"/>
                          </a:solidFill>
                          <a:effectLst/>
                        </a:rPr>
                        <a:t>Vista Basic</a:t>
                      </a:r>
                      <a:endParaRPr kumimoji="0" lang="en-US" sz="2400" b="1" u="none" strike="noStrike" kern="1200" cap="none" normalizeH="0" baseline="0" dirty="0" smtClean="0">
                        <a:ln>
                          <a:noFill/>
                        </a:ln>
                        <a:solidFill>
                          <a:schemeClr val="bg2"/>
                        </a:solidFill>
                        <a:effectLst/>
                        <a:latin typeface="+mn-lt"/>
                        <a:ea typeface="+mn-ea"/>
                        <a:cs typeface="+mn-cs"/>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kern="1200" cap="none" normalizeH="0" baseline="0" dirty="0" smtClean="0">
                          <a:ln>
                            <a:noFill/>
                          </a:ln>
                          <a:effectLst/>
                        </a:rPr>
                        <a:t>4</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kern="1200" cap="none" normalizeH="0" baseline="0" dirty="0" smtClean="0">
                          <a:ln>
                            <a:noFill/>
                          </a:ln>
                          <a:effectLst/>
                        </a:rPr>
                        <a:t>8</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kern="1200" cap="none" normalizeH="0" baseline="0" dirty="0" smtClean="0">
                          <a:ln>
                            <a:noFill/>
                          </a:ln>
                          <a:solidFill>
                            <a:schemeClr val="bg2"/>
                          </a:solidFill>
                          <a:effectLst/>
                        </a:rPr>
                        <a:t>Vista Business</a:t>
                      </a:r>
                      <a:endParaRPr kumimoji="0" lang="en-US" sz="2400" b="1" u="none" strike="noStrike" kern="1200" cap="none" normalizeH="0" baseline="0" dirty="0" smtClean="0">
                        <a:ln>
                          <a:noFill/>
                        </a:ln>
                        <a:solidFill>
                          <a:schemeClr val="bg2"/>
                        </a:solidFill>
                        <a:effectLst/>
                        <a:latin typeface="+mn-lt"/>
                        <a:ea typeface="+mn-ea"/>
                        <a:cs typeface="+mn-cs"/>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kern="1200" cap="none" normalizeH="0" baseline="0" dirty="0" smtClean="0">
                          <a:ln>
                            <a:noFill/>
                          </a:ln>
                          <a:effectLst/>
                        </a:rPr>
                        <a:t>4</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kern="1200" cap="none" normalizeH="0" baseline="0" dirty="0" smtClean="0">
                          <a:ln>
                            <a:noFill/>
                          </a:ln>
                          <a:effectLst/>
                        </a:rPr>
                        <a:t>128</a:t>
                      </a:r>
                      <a:endParaRPr kumimoji="0" lang="en-US" sz="2800" b="1" u="none" strike="noStrike" kern="1200" cap="none" normalizeH="0" baseline="0" dirty="0" smtClean="0">
                        <a:ln>
                          <a:noFill/>
                        </a:ln>
                        <a:solidFill>
                          <a:schemeClr val="dk1"/>
                        </a:solidFill>
                        <a:effectLst/>
                        <a:latin typeface="+mn-lt"/>
                        <a:ea typeface="+mn-ea"/>
                        <a:cs typeface="+mn-cs"/>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r h="81753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en-US" sz="2400" u="none" strike="noStrike" cap="none" normalizeH="0" baseline="0" dirty="0" smtClean="0">
                          <a:ln>
                            <a:noFill/>
                          </a:ln>
                          <a:solidFill>
                            <a:schemeClr val="bg2"/>
                          </a:solidFill>
                          <a:effectLst/>
                        </a:rPr>
                        <a:t>Server 200</a:t>
                      </a:r>
                      <a:r>
                        <a:rPr kumimoji="0" lang="hu-HU" sz="2400" u="none" strike="noStrike" cap="none" normalizeH="0" baseline="0" dirty="0" smtClean="0">
                          <a:ln>
                            <a:noFill/>
                          </a:ln>
                          <a:solidFill>
                            <a:schemeClr val="bg2"/>
                          </a:solidFill>
                          <a:effectLst/>
                        </a:rPr>
                        <a:t>8</a:t>
                      </a:r>
                      <a:r>
                        <a:rPr kumimoji="0" lang="en-US" sz="2400" u="none" strike="noStrike" cap="none" normalizeH="0" baseline="0" dirty="0" smtClean="0">
                          <a:ln>
                            <a:noFill/>
                          </a:ln>
                          <a:solidFill>
                            <a:schemeClr val="bg2"/>
                          </a:solidFill>
                          <a:effectLst/>
                        </a:rPr>
                        <a:t>  Standard</a:t>
                      </a:r>
                      <a:endParaRPr kumimoji="0" lang="en-US" sz="24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effectLst/>
                        </a:rPr>
                        <a:t>4</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cap="none" normalizeH="0" baseline="0" dirty="0" smtClean="0">
                          <a:ln>
                            <a:noFill/>
                          </a:ln>
                          <a:effectLst/>
                        </a:rPr>
                        <a:t>32</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r h="815743">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en-US" sz="2400" u="none" strike="noStrike" cap="none" normalizeH="0" baseline="0" dirty="0" smtClean="0">
                          <a:ln>
                            <a:noFill/>
                          </a:ln>
                          <a:solidFill>
                            <a:schemeClr val="bg2"/>
                          </a:solidFill>
                          <a:effectLst/>
                        </a:rPr>
                        <a:t>Server 200</a:t>
                      </a:r>
                      <a:r>
                        <a:rPr kumimoji="0" lang="hu-HU" sz="2400" u="none" strike="noStrike" cap="none" normalizeH="0" baseline="0" dirty="0" smtClean="0">
                          <a:ln>
                            <a:noFill/>
                          </a:ln>
                          <a:solidFill>
                            <a:schemeClr val="bg2"/>
                          </a:solidFill>
                          <a:effectLst/>
                        </a:rPr>
                        <a:t>8</a:t>
                      </a:r>
                      <a:r>
                        <a:rPr kumimoji="0" lang="en-US" sz="2400" u="none" strike="noStrike" cap="none" normalizeH="0" baseline="0" dirty="0" smtClean="0">
                          <a:ln>
                            <a:noFill/>
                          </a:ln>
                          <a:solidFill>
                            <a:schemeClr val="bg2"/>
                          </a:solidFill>
                          <a:effectLst/>
                        </a:rPr>
                        <a:t> Enterprise</a:t>
                      </a:r>
                      <a:endParaRPr kumimoji="0" lang="en-US" sz="2400" b="1" i="0" u="none" strike="noStrike" cap="none" normalizeH="0" baseline="0" dirty="0" smtClean="0">
                        <a:ln>
                          <a:noFill/>
                        </a:ln>
                        <a:solidFill>
                          <a:schemeClr val="bg2"/>
                        </a:solidFill>
                        <a:effectLst/>
                        <a:latin typeface="+mn-lt"/>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cap="none" normalizeH="0" baseline="0" dirty="0" smtClean="0">
                          <a:ln>
                            <a:noFill/>
                          </a:ln>
                          <a:effectLst/>
                        </a:rPr>
                        <a:t>64</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cap="none" normalizeH="0" baseline="0" dirty="0" smtClean="0">
                          <a:ln>
                            <a:noFill/>
                          </a:ln>
                          <a:effectLst/>
                        </a:rPr>
                        <a:t>2048</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r h="835422">
                <a:tc>
                  <a:txBody>
                    <a:bodyPr/>
                    <a:lstStyle/>
                    <a:p>
                      <a:pPr marL="0" marR="0" lvl="0" indent="0" algn="l" defTabSz="914400" rtl="0" eaLnBrk="1" fontAlgn="base" latinLnBrk="0" hangingPunct="1">
                        <a:lnSpc>
                          <a:spcPct val="100000"/>
                        </a:lnSpc>
                        <a:spcBef>
                          <a:spcPct val="20000"/>
                        </a:spcBef>
                        <a:spcAft>
                          <a:spcPct val="20000"/>
                        </a:spcAft>
                        <a:buClrTx/>
                        <a:buSzPct val="110000"/>
                        <a:buFontTx/>
                        <a:buNone/>
                        <a:tabLst/>
                      </a:pPr>
                      <a:r>
                        <a:rPr kumimoji="0" lang="hu-HU" sz="2400" u="none" strike="noStrike" kern="1200" cap="none" normalizeH="0" baseline="0" dirty="0" err="1" smtClean="0">
                          <a:ln>
                            <a:noFill/>
                          </a:ln>
                          <a:solidFill>
                            <a:schemeClr val="bg2"/>
                          </a:solidFill>
                          <a:effectLst/>
                        </a:rPr>
                        <a:t>Itanium</a:t>
                      </a:r>
                      <a:endParaRPr kumimoji="0" lang="en-US" sz="2400" b="1" u="none" strike="noStrike" kern="1200" cap="none" normalizeH="0" baseline="0" dirty="0" smtClean="0">
                        <a:ln>
                          <a:noFill/>
                        </a:ln>
                        <a:solidFill>
                          <a:schemeClr val="bg2"/>
                        </a:solidFill>
                        <a:effectLst/>
                        <a:latin typeface="+mn-lt"/>
                        <a:ea typeface="+mn-ea"/>
                        <a:cs typeface="+mn-cs"/>
                      </a:endParaRPr>
                    </a:p>
                  </a:txBody>
                  <a:tcPr marL="95139" marR="95139" marT="0" anchor="ctr" horzOverflow="overflow">
                    <a:solidFill>
                      <a:schemeClr val="accent2"/>
                    </a:solidFill>
                  </a:tcPr>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defRPr/>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defRPr/>
                      </a:pPr>
                      <a:r>
                        <a:rPr kumimoji="0" lang="en-US" sz="2800" u="none" strike="noStrike" cap="none" normalizeH="0" baseline="0" dirty="0" smtClean="0">
                          <a:ln>
                            <a:noFill/>
                          </a:ln>
                          <a:effectLst/>
                        </a:rPr>
                        <a:t>n/a</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c>
                  <a:txBody>
                    <a:bodyPr/>
                    <a:lstStyle/>
                    <a:p>
                      <a:pPr marL="0" marR="0" lvl="0" indent="0" algn="ctr" defTabSz="914400" rtl="0" eaLnBrk="1" fontAlgn="base" latinLnBrk="0" hangingPunct="1">
                        <a:lnSpc>
                          <a:spcPct val="100000"/>
                        </a:lnSpc>
                        <a:spcBef>
                          <a:spcPct val="20000"/>
                        </a:spcBef>
                        <a:spcAft>
                          <a:spcPct val="20000"/>
                        </a:spcAft>
                        <a:buClrTx/>
                        <a:buSzPct val="110000"/>
                        <a:buFontTx/>
                        <a:buNone/>
                        <a:tabLst/>
                      </a:pPr>
                      <a:r>
                        <a:rPr kumimoji="0" lang="hu-HU" sz="2800" u="none" strike="noStrike" cap="none" normalizeH="0" baseline="0" dirty="0" smtClean="0">
                          <a:ln>
                            <a:noFill/>
                          </a:ln>
                          <a:effectLst/>
                        </a:rPr>
                        <a:t>2048</a:t>
                      </a:r>
                      <a:endParaRPr kumimoji="0" lang="en-US" sz="2800" b="1" i="0" u="none" strike="noStrike" cap="none" normalizeH="0" baseline="0" dirty="0" smtClean="0">
                        <a:ln>
                          <a:noFill/>
                        </a:ln>
                        <a:solidFill>
                          <a:schemeClr val="bg2"/>
                        </a:solidFill>
                        <a:effectLst/>
                        <a:latin typeface="+mn-lt"/>
                      </a:endParaRPr>
                    </a:p>
                  </a:txBody>
                  <a:tcPr marL="95139" marR="95139" marT="0" anchor="ctr" horzOverflow="overflow"/>
                </a:tc>
              </a:tr>
            </a:tbl>
          </a:graphicData>
        </a:graphic>
      </p:graphicFrame>
      <p:sp>
        <p:nvSpPr>
          <p:cNvPr id="4" name="Rounded Rectangular Callout 3"/>
          <p:cNvSpPr/>
          <p:nvPr/>
        </p:nvSpPr>
        <p:spPr bwMode="auto">
          <a:xfrm>
            <a:off x="329609" y="818708"/>
            <a:ext cx="3468783" cy="1073887"/>
          </a:xfrm>
          <a:prstGeom prst="wedgeRoundRectCallout">
            <a:avLst>
              <a:gd name="adj1" fmla="val 52430"/>
              <a:gd name="adj2" fmla="val 165524"/>
              <a:gd name="adj3" fmla="val 16667"/>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normAutofit/>
          </a:bodyPr>
          <a:lstStyle/>
          <a:p>
            <a:pPr algn="ctr" defTabSz="762000" eaLnBrk="0" hangingPunct="0"/>
            <a:r>
              <a:rPr lang="en-US" sz="2400" smtClean="0">
                <a:solidFill>
                  <a:schemeClr val="accent4"/>
                </a:solidFill>
              </a:rPr>
              <a:t>max 4 GB can be handled</a:t>
            </a:r>
          </a:p>
          <a:p>
            <a:pPr algn="ctr" defTabSz="762000" eaLnBrk="0" hangingPunct="0"/>
            <a:r>
              <a:rPr lang="en-US" sz="2400" smtClean="0">
                <a:solidFill>
                  <a:schemeClr val="accent4"/>
                </a:solidFill>
              </a:rPr>
              <a:t>on 32 bit</a:t>
            </a:r>
          </a:p>
        </p:txBody>
      </p:sp>
      <p:sp>
        <p:nvSpPr>
          <p:cNvPr id="5" name="Oval 4"/>
          <p:cNvSpPr/>
          <p:nvPr/>
        </p:nvSpPr>
        <p:spPr bwMode="auto">
          <a:xfrm>
            <a:off x="3848982" y="1892589"/>
            <a:ext cx="723017" cy="2044411"/>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omic Sans MS" pitchFamily="66" charset="0"/>
            </a:endParaRPr>
          </a:p>
        </p:txBody>
      </p:sp>
      <p:sp>
        <p:nvSpPr>
          <p:cNvPr id="7" name="Oval 6"/>
          <p:cNvSpPr/>
          <p:nvPr/>
        </p:nvSpPr>
        <p:spPr bwMode="auto">
          <a:xfrm>
            <a:off x="3841893" y="4362911"/>
            <a:ext cx="744279" cy="476071"/>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7620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Comic Sans MS" pitchFamily="66" charset="0"/>
            </a:endParaRPr>
          </a:p>
        </p:txBody>
      </p:sp>
      <p:sp>
        <p:nvSpPr>
          <p:cNvPr id="8" name="Rounded Rectangular Callout 7"/>
          <p:cNvSpPr/>
          <p:nvPr/>
        </p:nvSpPr>
        <p:spPr bwMode="auto">
          <a:xfrm>
            <a:off x="127592" y="5617536"/>
            <a:ext cx="4295552" cy="1073887"/>
          </a:xfrm>
          <a:prstGeom prst="wedgeRoundRectCallout">
            <a:avLst>
              <a:gd name="adj1" fmla="val 36235"/>
              <a:gd name="adj2" fmla="val -131507"/>
              <a:gd name="adj3" fmla="val 16667"/>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normAutofit/>
          </a:bodyPr>
          <a:lstStyle/>
          <a:p>
            <a:pPr algn="ctr" defTabSz="762000" eaLnBrk="0" hangingPunct="0"/>
            <a:r>
              <a:rPr lang="en-US" sz="2400" smtClean="0">
                <a:solidFill>
                  <a:schemeClr val="accent4"/>
                </a:solidFill>
              </a:rPr>
              <a:t>Physical Address Extension (PAE)</a:t>
            </a:r>
          </a:p>
          <a:p>
            <a:pPr algn="ctr" defTabSz="762000" eaLnBrk="0" hangingPunct="0"/>
            <a:r>
              <a:rPr lang="en-US" sz="2400" smtClean="0">
                <a:solidFill>
                  <a:schemeClr val="accent4"/>
                </a:solidFill>
              </a:rPr>
              <a:t>36 address bit: CPU + OS support</a:t>
            </a:r>
          </a:p>
        </p:txBody>
      </p:sp>
      <p:sp>
        <p:nvSpPr>
          <p:cNvPr id="9" name="Rounded Rectangular Callout 8"/>
          <p:cNvSpPr/>
          <p:nvPr/>
        </p:nvSpPr>
        <p:spPr bwMode="auto">
          <a:xfrm>
            <a:off x="5675217" y="1630327"/>
            <a:ext cx="3468783" cy="1073887"/>
          </a:xfrm>
          <a:prstGeom prst="wedgeRoundRectCallout">
            <a:avLst>
              <a:gd name="adj1" fmla="val -38300"/>
              <a:gd name="adj2" fmla="val 210080"/>
              <a:gd name="adj3" fmla="val 16667"/>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normAutofit/>
          </a:bodyPr>
          <a:lstStyle/>
          <a:p>
            <a:pPr algn="ctr" defTabSz="762000" eaLnBrk="0" hangingPunct="0"/>
            <a:r>
              <a:rPr lang="en-US" sz="2400" smtClean="0">
                <a:solidFill>
                  <a:schemeClr val="accent4"/>
                </a:solidFill>
              </a:rPr>
              <a:t>64 bit: much larger</a:t>
            </a:r>
          </a:p>
          <a:p>
            <a:pPr algn="ctr" defTabSz="762000" eaLnBrk="0" hangingPunct="0"/>
            <a:r>
              <a:rPr lang="en-US" sz="2400" smtClean="0">
                <a:solidFill>
                  <a:schemeClr val="accent4"/>
                </a:solidFill>
              </a:rPr>
              <a:t>memory</a:t>
            </a:r>
          </a:p>
        </p:txBody>
      </p:sp>
      <p:sp>
        <p:nvSpPr>
          <p:cNvPr id="10" name="Rounded Rectangular Callout 9"/>
          <p:cNvSpPr/>
          <p:nvPr/>
        </p:nvSpPr>
        <p:spPr bwMode="auto">
          <a:xfrm>
            <a:off x="4610983" y="5784113"/>
            <a:ext cx="4405426" cy="1073887"/>
          </a:xfrm>
          <a:prstGeom prst="wedgeRoundRectCallout">
            <a:avLst>
              <a:gd name="adj1" fmla="val 19938"/>
              <a:gd name="adj2" fmla="val -70119"/>
              <a:gd name="adj3" fmla="val 16667"/>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none" lIns="91440" tIns="45720" rIns="91440" bIns="45720" numCol="1" rtlCol="0" anchor="ctr" anchorCtr="0" compatLnSpc="1">
            <a:prstTxWarp prst="textNoShape">
              <a:avLst/>
            </a:prstTxWarp>
            <a:normAutofit/>
          </a:bodyPr>
          <a:lstStyle/>
          <a:p>
            <a:pPr algn="ctr" defTabSz="762000" eaLnBrk="0" hangingPunct="0"/>
            <a:r>
              <a:rPr lang="en-US" sz="2400" smtClean="0">
                <a:solidFill>
                  <a:schemeClr val="accent4"/>
                </a:solidFill>
              </a:rPr>
              <a:t>Itanium: Intel server arch.,</a:t>
            </a:r>
          </a:p>
          <a:p>
            <a:pPr algn="ctr" defTabSz="762000" eaLnBrk="0" hangingPunct="0"/>
            <a:r>
              <a:rPr lang="en-US" sz="2400" smtClean="0">
                <a:solidFill>
                  <a:schemeClr val="accent4"/>
                </a:solidFill>
              </a:rPr>
              <a:t>not so popular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6"/>
          <p:cNvSpPr>
            <a:spLocks noGrp="1" noChangeArrowheads="1"/>
          </p:cNvSpPr>
          <p:nvPr>
            <p:ph type="title"/>
          </p:nvPr>
        </p:nvSpPr>
        <p:spPr/>
        <p:txBody>
          <a:bodyPr/>
          <a:lstStyle/>
          <a:p>
            <a:r>
              <a:rPr lang="en-US" smtClean="0"/>
              <a:t>32-bit x86 address space</a:t>
            </a:r>
          </a:p>
        </p:txBody>
      </p:sp>
      <p:sp>
        <p:nvSpPr>
          <p:cNvPr id="322562" name="Rectangle 2"/>
          <p:cNvSpPr>
            <a:spLocks noChangeArrowheads="1"/>
          </p:cNvSpPr>
          <p:nvPr/>
        </p:nvSpPr>
        <p:spPr bwMode="auto">
          <a:xfrm>
            <a:off x="1368425" y="2264436"/>
            <a:ext cx="2046288" cy="17081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sz="2400">
              <a:solidFill>
                <a:schemeClr val="bg2"/>
              </a:solidFill>
            </a:endParaRPr>
          </a:p>
        </p:txBody>
      </p:sp>
      <p:sp>
        <p:nvSpPr>
          <p:cNvPr id="322563" name="Rectangle 3"/>
          <p:cNvSpPr>
            <a:spLocks noChangeArrowheads="1"/>
          </p:cNvSpPr>
          <p:nvPr/>
        </p:nvSpPr>
        <p:spPr bwMode="auto">
          <a:xfrm>
            <a:off x="1487488" y="2451100"/>
            <a:ext cx="2079625" cy="162718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sz="2400">
              <a:solidFill>
                <a:schemeClr val="bg2"/>
              </a:solidFill>
            </a:endParaRPr>
          </a:p>
        </p:txBody>
      </p:sp>
      <p:sp>
        <p:nvSpPr>
          <p:cNvPr id="322564" name="Rectangle 4"/>
          <p:cNvSpPr>
            <a:spLocks noChangeArrowheads="1"/>
          </p:cNvSpPr>
          <p:nvPr/>
        </p:nvSpPr>
        <p:spPr bwMode="auto">
          <a:xfrm>
            <a:off x="1640665" y="2667298"/>
            <a:ext cx="2132013" cy="1582738"/>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46038" tIns="39688" rIns="46038" bIns="39688" anchor="ctr"/>
          <a:lstStyle/>
          <a:p>
            <a:pPr algn="ctr" defTabSz="777875" eaLnBrk="0" hangingPunct="0">
              <a:defRPr/>
            </a:pPr>
            <a:r>
              <a:rPr lang="en-US" sz="2400" b="1">
                <a:solidFill>
                  <a:schemeClr val="bg2"/>
                </a:solidFill>
              </a:rPr>
              <a:t>2 </a:t>
            </a:r>
            <a:r>
              <a:rPr lang="en-US" sz="2400" b="1" smtClean="0">
                <a:solidFill>
                  <a:schemeClr val="bg2"/>
                </a:solidFill>
              </a:rPr>
              <a:t>GB</a:t>
            </a:r>
          </a:p>
          <a:p>
            <a:pPr algn="ctr" defTabSz="777875" eaLnBrk="0" hangingPunct="0">
              <a:defRPr/>
            </a:pPr>
            <a:r>
              <a:rPr lang="en-US" sz="2400" b="1" smtClean="0">
                <a:solidFill>
                  <a:schemeClr val="bg2"/>
                </a:solidFill>
              </a:rPr>
              <a:t>for user </a:t>
            </a:r>
          </a:p>
          <a:p>
            <a:pPr algn="ctr" defTabSz="777875" eaLnBrk="0" hangingPunct="0">
              <a:defRPr/>
            </a:pPr>
            <a:r>
              <a:rPr lang="en-US" sz="2400" b="1" smtClean="0">
                <a:solidFill>
                  <a:schemeClr val="bg2"/>
                </a:solidFill>
              </a:rPr>
              <a:t>process</a:t>
            </a:r>
            <a:endParaRPr lang="en-US" sz="2400" b="1">
              <a:solidFill>
                <a:schemeClr val="bg2"/>
              </a:solidFill>
            </a:endParaRPr>
          </a:p>
        </p:txBody>
      </p:sp>
      <p:sp>
        <p:nvSpPr>
          <p:cNvPr id="322565" name="Rectangle 5"/>
          <p:cNvSpPr>
            <a:spLocks noChangeArrowheads="1"/>
          </p:cNvSpPr>
          <p:nvPr/>
        </p:nvSpPr>
        <p:spPr bwMode="auto">
          <a:xfrm>
            <a:off x="1585913" y="4510088"/>
            <a:ext cx="2133600" cy="1655762"/>
          </a:xfrm>
          <a:prstGeom prst="rect">
            <a:avLst/>
          </a:prstGeom>
          <a:gradFill rotWithShape="0">
            <a:gsLst>
              <a:gs pos="0">
                <a:schemeClr val="accent2">
                  <a:gamma/>
                  <a:shade val="89804"/>
                  <a:invGamma/>
                </a:schemeClr>
              </a:gs>
              <a:gs pos="50000">
                <a:schemeClr val="accent2"/>
              </a:gs>
              <a:gs pos="100000">
                <a:schemeClr val="accent2">
                  <a:gamma/>
                  <a:shade val="89804"/>
                  <a:invGamma/>
                </a:schemeClr>
              </a:gs>
            </a:gsLst>
            <a:lin ang="5400000" scaled="1"/>
          </a:gradFill>
          <a:ln w="12700">
            <a:solidFill>
              <a:schemeClr val="accent2"/>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smtClean="0">
                <a:solidFill>
                  <a:schemeClr val="bg2"/>
                </a:solidFill>
                <a:latin typeface="+mn-lt"/>
              </a:rPr>
              <a:t>2 </a:t>
            </a:r>
            <a:r>
              <a:rPr lang="en-US" sz="2400" b="1">
                <a:solidFill>
                  <a:schemeClr val="bg2"/>
                </a:solidFill>
                <a:latin typeface="+mn-lt"/>
              </a:rPr>
              <a:t>GB</a:t>
            </a:r>
          </a:p>
          <a:p>
            <a:pPr algn="ctr" defTabSz="777875" eaLnBrk="0" hangingPunct="0">
              <a:defRPr/>
            </a:pPr>
            <a:r>
              <a:rPr lang="en-US" sz="2400" b="1" smtClean="0">
                <a:solidFill>
                  <a:schemeClr val="bg2"/>
                </a:solidFill>
                <a:latin typeface="+mn-lt"/>
              </a:rPr>
              <a:t>system</a:t>
            </a:r>
          </a:p>
          <a:p>
            <a:pPr algn="ctr" defTabSz="777875" eaLnBrk="0" hangingPunct="0">
              <a:defRPr/>
            </a:pPr>
            <a:r>
              <a:rPr lang="en-US" sz="2400" b="1" smtClean="0">
                <a:solidFill>
                  <a:schemeClr val="bg2"/>
                </a:solidFill>
                <a:latin typeface="+mn-lt"/>
              </a:rPr>
              <a:t>space</a:t>
            </a:r>
            <a:endParaRPr lang="en-US" sz="2400" b="1">
              <a:solidFill>
                <a:schemeClr val="bg2"/>
              </a:solidFill>
              <a:latin typeface="+mn-lt"/>
            </a:endParaRPr>
          </a:p>
        </p:txBody>
      </p:sp>
      <p:sp>
        <p:nvSpPr>
          <p:cNvPr id="322567" name="Rectangle 7"/>
          <p:cNvSpPr>
            <a:spLocks noChangeArrowheads="1"/>
          </p:cNvSpPr>
          <p:nvPr/>
        </p:nvSpPr>
        <p:spPr bwMode="auto">
          <a:xfrm>
            <a:off x="4959052" y="2233529"/>
            <a:ext cx="2046288" cy="22844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sz="2400">
              <a:latin typeface="+mn-lt"/>
            </a:endParaRPr>
          </a:p>
        </p:txBody>
      </p:sp>
      <p:sp>
        <p:nvSpPr>
          <p:cNvPr id="322568" name="Rectangle 8"/>
          <p:cNvSpPr>
            <a:spLocks noChangeArrowheads="1"/>
          </p:cNvSpPr>
          <p:nvPr/>
        </p:nvSpPr>
        <p:spPr bwMode="auto">
          <a:xfrm>
            <a:off x="5131280" y="2542398"/>
            <a:ext cx="2079625" cy="234632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sz="2400">
              <a:latin typeface="+mn-lt"/>
            </a:endParaRPr>
          </a:p>
        </p:txBody>
      </p:sp>
      <p:sp>
        <p:nvSpPr>
          <p:cNvPr id="322569" name="Rectangle 9"/>
          <p:cNvSpPr>
            <a:spLocks noChangeArrowheads="1"/>
          </p:cNvSpPr>
          <p:nvPr/>
        </p:nvSpPr>
        <p:spPr bwMode="auto">
          <a:xfrm>
            <a:off x="5326989" y="2811761"/>
            <a:ext cx="2132013" cy="237331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46038" tIns="39688" rIns="46038" bIns="39688" anchor="ctr"/>
          <a:lstStyle/>
          <a:p>
            <a:pPr algn="ctr" defTabSz="777875" eaLnBrk="0" hangingPunct="0">
              <a:defRPr/>
            </a:pPr>
            <a:r>
              <a:rPr lang="en-US" sz="2400" b="1">
                <a:solidFill>
                  <a:schemeClr val="bg2"/>
                </a:solidFill>
                <a:latin typeface="+mn-lt"/>
              </a:rPr>
              <a:t>3 GB</a:t>
            </a:r>
          </a:p>
          <a:p>
            <a:pPr algn="ctr" defTabSz="777875" eaLnBrk="0" hangingPunct="0">
              <a:defRPr/>
            </a:pPr>
            <a:r>
              <a:rPr lang="en-US" sz="2400" b="1" smtClean="0">
                <a:solidFill>
                  <a:schemeClr val="bg2"/>
                </a:solidFill>
                <a:latin typeface="+mn-lt"/>
              </a:rPr>
              <a:t>for user</a:t>
            </a:r>
          </a:p>
          <a:p>
            <a:pPr algn="ctr" defTabSz="777875" eaLnBrk="0" hangingPunct="0">
              <a:defRPr/>
            </a:pPr>
            <a:r>
              <a:rPr lang="en-US" sz="2400" b="1" smtClean="0">
                <a:solidFill>
                  <a:schemeClr val="bg2"/>
                </a:solidFill>
              </a:rPr>
              <a:t>process</a:t>
            </a:r>
            <a:endParaRPr lang="en-US" sz="2400" b="1">
              <a:solidFill>
                <a:schemeClr val="bg2"/>
              </a:solidFill>
              <a:latin typeface="+mn-lt"/>
            </a:endParaRPr>
          </a:p>
        </p:txBody>
      </p:sp>
      <p:sp>
        <p:nvSpPr>
          <p:cNvPr id="322570" name="Rectangle 10"/>
          <p:cNvSpPr>
            <a:spLocks noChangeArrowheads="1"/>
          </p:cNvSpPr>
          <p:nvPr/>
        </p:nvSpPr>
        <p:spPr bwMode="auto">
          <a:xfrm>
            <a:off x="5302250" y="5410200"/>
            <a:ext cx="2133600" cy="792163"/>
          </a:xfrm>
          <a:prstGeom prst="rect">
            <a:avLst/>
          </a:prstGeom>
          <a:gradFill rotWithShape="0">
            <a:gsLst>
              <a:gs pos="0">
                <a:schemeClr val="accent2">
                  <a:gamma/>
                  <a:shade val="89804"/>
                  <a:invGamma/>
                </a:schemeClr>
              </a:gs>
              <a:gs pos="50000">
                <a:schemeClr val="accent2"/>
              </a:gs>
              <a:gs pos="100000">
                <a:schemeClr val="accent2">
                  <a:gamma/>
                  <a:shade val="89804"/>
                  <a:invGamma/>
                </a:schemeClr>
              </a:gs>
            </a:gsLst>
            <a:lin ang="5400000" scaled="1"/>
          </a:gradFill>
          <a:ln w="12700">
            <a:solidFill>
              <a:schemeClr val="accent2"/>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a:solidFill>
                  <a:schemeClr val="bg2"/>
                </a:solidFill>
                <a:latin typeface="+mn-lt"/>
              </a:rPr>
              <a:t>1 GB</a:t>
            </a:r>
          </a:p>
          <a:p>
            <a:pPr algn="ctr" defTabSz="777875" eaLnBrk="0" hangingPunct="0">
              <a:defRPr/>
            </a:pPr>
            <a:r>
              <a:rPr lang="en-US" sz="2400" b="1" smtClean="0">
                <a:solidFill>
                  <a:schemeClr val="bg2"/>
                </a:solidFill>
                <a:latin typeface="+mn-lt"/>
              </a:rPr>
              <a:t>system</a:t>
            </a:r>
            <a:endParaRPr lang="en-US" sz="2400" b="1">
              <a:solidFill>
                <a:schemeClr val="bg2"/>
              </a:solidFill>
              <a:latin typeface="+mn-lt"/>
            </a:endParaRPr>
          </a:p>
        </p:txBody>
      </p:sp>
      <p:sp>
        <p:nvSpPr>
          <p:cNvPr id="85002" name="Text Box 11"/>
          <p:cNvSpPr txBox="1">
            <a:spLocks noChangeArrowheads="1"/>
          </p:cNvSpPr>
          <p:nvPr/>
        </p:nvSpPr>
        <p:spPr bwMode="auto">
          <a:xfrm>
            <a:off x="1311275" y="1447800"/>
            <a:ext cx="2430463" cy="477838"/>
          </a:xfrm>
          <a:prstGeom prst="rect">
            <a:avLst/>
          </a:prstGeom>
          <a:noFill/>
          <a:ln w="12700">
            <a:noFill/>
            <a:miter lim="800000"/>
            <a:headEnd/>
            <a:tailEnd/>
          </a:ln>
        </p:spPr>
        <p:txBody>
          <a:bodyPr tIns="0">
            <a:spAutoFit/>
          </a:bodyPr>
          <a:lstStyle/>
          <a:p>
            <a:pPr algn="ctr" eaLnBrk="0" hangingPunct="0">
              <a:spcBef>
                <a:spcPct val="50000"/>
              </a:spcBef>
            </a:pPr>
            <a:r>
              <a:rPr lang="en-US" sz="2800" b="1" smtClean="0">
                <a:latin typeface="+mn-lt"/>
              </a:rPr>
              <a:t>Default</a:t>
            </a:r>
            <a:endParaRPr lang="en-US" sz="2800" b="1">
              <a:latin typeface="+mn-lt"/>
            </a:endParaRPr>
          </a:p>
        </p:txBody>
      </p:sp>
      <p:sp>
        <p:nvSpPr>
          <p:cNvPr id="24589" name="Text Box 12"/>
          <p:cNvSpPr txBox="1">
            <a:spLocks noChangeArrowheads="1"/>
          </p:cNvSpPr>
          <p:nvPr/>
        </p:nvSpPr>
        <p:spPr bwMode="auto">
          <a:xfrm>
            <a:off x="4967288" y="1492250"/>
            <a:ext cx="2987675" cy="473075"/>
          </a:xfrm>
          <a:prstGeom prst="rect">
            <a:avLst/>
          </a:prstGeom>
          <a:noFill/>
          <a:ln w="12700">
            <a:noFill/>
            <a:miter lim="800000"/>
            <a:headEnd/>
            <a:tailEnd/>
          </a:ln>
        </p:spPr>
        <p:txBody>
          <a:bodyPr tIns="0">
            <a:spAutoFit/>
          </a:bodyPr>
          <a:lstStyle/>
          <a:p>
            <a:pPr algn="ctr" eaLnBrk="0" hangingPunct="0">
              <a:spcBef>
                <a:spcPct val="50000"/>
              </a:spcBef>
            </a:pPr>
            <a:r>
              <a:rPr lang="en-US" sz="2800" b="1" smtClean="0">
                <a:latin typeface="+mn-lt"/>
              </a:rPr>
              <a:t>/3GB switch</a:t>
            </a:r>
            <a:endParaRPr lang="en-US" sz="2800" b="1">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256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25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25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257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7" grpId="0" animBg="1"/>
      <p:bldP spid="322568" grpId="0" animBg="1"/>
      <p:bldP spid="322569" grpId="0" animBg="1"/>
      <p:bldP spid="322570" grpId="0" animBg="1"/>
      <p:bldP spid="2458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6"/>
          <p:cNvSpPr>
            <a:spLocks noGrp="1" noChangeArrowheads="1"/>
          </p:cNvSpPr>
          <p:nvPr>
            <p:ph type="title"/>
          </p:nvPr>
        </p:nvSpPr>
        <p:spPr/>
        <p:txBody>
          <a:bodyPr/>
          <a:lstStyle/>
          <a:p>
            <a:r>
              <a:rPr lang="en-US" smtClean="0"/>
              <a:t>64-bit address space</a:t>
            </a:r>
          </a:p>
        </p:txBody>
      </p:sp>
      <p:sp>
        <p:nvSpPr>
          <p:cNvPr id="87042" name="Rectangle 13"/>
          <p:cNvSpPr>
            <a:spLocks noGrp="1" noChangeArrowheads="1"/>
          </p:cNvSpPr>
          <p:nvPr>
            <p:ph idx="1"/>
          </p:nvPr>
        </p:nvSpPr>
        <p:spPr>
          <a:xfrm>
            <a:off x="304800" y="773723"/>
            <a:ext cx="8534400" cy="5562600"/>
          </a:xfrm>
        </p:spPr>
        <p:txBody>
          <a:bodyPr lIns="92075" tIns="46038" rIns="92075" bIns="46038"/>
          <a:lstStyle/>
          <a:p>
            <a:pPr>
              <a:lnSpc>
                <a:spcPct val="90000"/>
              </a:lnSpc>
            </a:pPr>
            <a:r>
              <a:rPr lang="en-US" sz="2400" smtClean="0"/>
              <a:t>64-bit = 17,179,869,184 GB</a:t>
            </a:r>
          </a:p>
          <a:p>
            <a:pPr lvl="1">
              <a:lnSpc>
                <a:spcPct val="90000"/>
              </a:lnSpc>
            </a:pPr>
            <a:r>
              <a:rPr lang="en-US" sz="2000" smtClean="0"/>
              <a:t>x64 currently supports 48 address bit = 262,144 GB</a:t>
            </a:r>
          </a:p>
        </p:txBody>
      </p:sp>
      <p:sp>
        <p:nvSpPr>
          <p:cNvPr id="361474" name="Rectangle 2"/>
          <p:cNvSpPr>
            <a:spLocks noChangeArrowheads="1"/>
          </p:cNvSpPr>
          <p:nvPr/>
        </p:nvSpPr>
        <p:spPr bwMode="auto">
          <a:xfrm>
            <a:off x="3112188" y="2539521"/>
            <a:ext cx="2046288" cy="170815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a:solidFill>
                <a:schemeClr val="bg2"/>
              </a:solidFill>
            </a:endParaRPr>
          </a:p>
        </p:txBody>
      </p:sp>
      <p:sp>
        <p:nvSpPr>
          <p:cNvPr id="361475" name="Rectangle 3"/>
          <p:cNvSpPr>
            <a:spLocks noChangeArrowheads="1"/>
          </p:cNvSpPr>
          <p:nvPr/>
        </p:nvSpPr>
        <p:spPr bwMode="auto">
          <a:xfrm>
            <a:off x="3231251" y="2758084"/>
            <a:ext cx="2079625" cy="162718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algn="ctr" eaLnBrk="0" hangingPunct="0">
              <a:defRPr/>
            </a:pPr>
            <a:endParaRPr lang="en-US">
              <a:solidFill>
                <a:schemeClr val="bg2"/>
              </a:solidFill>
            </a:endParaRPr>
          </a:p>
        </p:txBody>
      </p:sp>
      <p:sp>
        <p:nvSpPr>
          <p:cNvPr id="361476" name="Rectangle 4"/>
          <p:cNvSpPr>
            <a:spLocks noChangeArrowheads="1"/>
          </p:cNvSpPr>
          <p:nvPr/>
        </p:nvSpPr>
        <p:spPr bwMode="auto">
          <a:xfrm>
            <a:off x="3395061" y="2931750"/>
            <a:ext cx="2132013" cy="158273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lIns="46038" tIns="39688" rIns="46038" bIns="39688" anchor="ctr"/>
          <a:lstStyle/>
          <a:p>
            <a:pPr algn="ctr" defTabSz="777875" eaLnBrk="0" hangingPunct="0">
              <a:defRPr/>
            </a:pPr>
            <a:r>
              <a:rPr lang="en-US" sz="1800" b="1">
                <a:solidFill>
                  <a:schemeClr val="bg2"/>
                </a:solidFill>
              </a:rPr>
              <a:t>8192 GB</a:t>
            </a:r>
          </a:p>
          <a:p>
            <a:pPr algn="ctr" defTabSz="777875" eaLnBrk="0" hangingPunct="0">
              <a:defRPr/>
            </a:pPr>
            <a:r>
              <a:rPr lang="en-US" sz="1800" b="1">
                <a:solidFill>
                  <a:schemeClr val="bg2"/>
                </a:solidFill>
              </a:rPr>
              <a:t>(8 TB)</a:t>
            </a:r>
          </a:p>
          <a:p>
            <a:pPr algn="ctr" defTabSz="777875" eaLnBrk="0" hangingPunct="0">
              <a:defRPr/>
            </a:pPr>
            <a:r>
              <a:rPr lang="en-US" sz="1800" b="1" smtClean="0">
                <a:solidFill>
                  <a:schemeClr val="bg2"/>
                </a:solidFill>
              </a:rPr>
              <a:t>for user</a:t>
            </a:r>
          </a:p>
          <a:p>
            <a:pPr algn="ctr" defTabSz="777875" eaLnBrk="0" hangingPunct="0">
              <a:defRPr/>
            </a:pPr>
            <a:r>
              <a:rPr lang="en-US" sz="1800" b="1" smtClean="0">
                <a:solidFill>
                  <a:schemeClr val="bg2"/>
                </a:solidFill>
              </a:rPr>
              <a:t>process</a:t>
            </a:r>
            <a:endParaRPr lang="en-US" sz="1800" b="1">
              <a:solidFill>
                <a:schemeClr val="bg2"/>
              </a:solidFill>
            </a:endParaRPr>
          </a:p>
        </p:txBody>
      </p:sp>
      <p:sp>
        <p:nvSpPr>
          <p:cNvPr id="361477" name="Rectangle 5"/>
          <p:cNvSpPr>
            <a:spLocks noChangeArrowheads="1"/>
          </p:cNvSpPr>
          <p:nvPr/>
        </p:nvSpPr>
        <p:spPr bwMode="auto">
          <a:xfrm>
            <a:off x="3329676" y="4811298"/>
            <a:ext cx="2133600" cy="1331913"/>
          </a:xfrm>
          <a:prstGeom prst="rect">
            <a:avLst/>
          </a:prstGeom>
          <a:gradFill rotWithShape="0">
            <a:gsLst>
              <a:gs pos="0">
                <a:schemeClr val="accent2">
                  <a:gamma/>
                  <a:shade val="89804"/>
                  <a:invGamma/>
                </a:schemeClr>
              </a:gs>
              <a:gs pos="50000">
                <a:schemeClr val="accent2"/>
              </a:gs>
              <a:gs pos="100000">
                <a:schemeClr val="accent2">
                  <a:gamma/>
                  <a:shade val="89804"/>
                  <a:invGamma/>
                </a:schemeClr>
              </a:gs>
            </a:gsLst>
            <a:lin ang="5400000" scaled="1"/>
          </a:gradFill>
          <a:ln w="12700">
            <a:solidFill>
              <a:schemeClr val="accent2"/>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2400" b="1">
                <a:solidFill>
                  <a:schemeClr val="bg2"/>
                </a:solidFill>
                <a:latin typeface="+mn-lt"/>
              </a:rPr>
              <a:t>6657 GB</a:t>
            </a:r>
          </a:p>
          <a:p>
            <a:pPr algn="ctr" defTabSz="777875" eaLnBrk="0" hangingPunct="0">
              <a:defRPr/>
            </a:pPr>
            <a:r>
              <a:rPr lang="en-US" sz="2400" b="1" smtClean="0">
                <a:solidFill>
                  <a:schemeClr val="bg2"/>
                </a:solidFill>
                <a:latin typeface="+mn-lt"/>
              </a:rPr>
              <a:t>system</a:t>
            </a:r>
          </a:p>
          <a:p>
            <a:pPr algn="ctr" defTabSz="777875" eaLnBrk="0" hangingPunct="0">
              <a:defRPr/>
            </a:pPr>
            <a:r>
              <a:rPr lang="en-US" sz="2400" b="1" smtClean="0">
                <a:solidFill>
                  <a:schemeClr val="bg2"/>
                </a:solidFill>
                <a:latin typeface="+mn-lt"/>
              </a:rPr>
              <a:t>space</a:t>
            </a:r>
            <a:endParaRPr lang="en-US" sz="2400" b="1">
              <a:solidFill>
                <a:schemeClr val="bg2"/>
              </a:solidFill>
              <a:latin typeface="+mn-lt"/>
            </a:endParaRPr>
          </a:p>
        </p:txBody>
      </p:sp>
      <p:sp>
        <p:nvSpPr>
          <p:cNvPr id="87051" name="Text Box 11"/>
          <p:cNvSpPr txBox="1">
            <a:spLocks noChangeArrowheads="1"/>
          </p:cNvSpPr>
          <p:nvPr/>
        </p:nvSpPr>
        <p:spPr bwMode="auto">
          <a:xfrm>
            <a:off x="3086197" y="1926599"/>
            <a:ext cx="2465388" cy="473075"/>
          </a:xfrm>
          <a:prstGeom prst="rect">
            <a:avLst/>
          </a:prstGeom>
          <a:noFill/>
          <a:ln w="12700">
            <a:noFill/>
            <a:miter lim="800000"/>
            <a:headEnd/>
            <a:tailEnd/>
          </a:ln>
        </p:spPr>
        <p:txBody>
          <a:bodyPr tIns="0">
            <a:spAutoFit/>
          </a:bodyPr>
          <a:lstStyle/>
          <a:p>
            <a:pPr algn="ctr" eaLnBrk="0" hangingPunct="0">
              <a:spcBef>
                <a:spcPct val="50000"/>
              </a:spcBef>
            </a:pPr>
            <a:r>
              <a:rPr lang="en-US" sz="2800" b="1">
                <a:latin typeface="+mn-lt"/>
              </a:rPr>
              <a:t>x64</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en-US"/>
          </a:p>
        </p:txBody>
      </p:sp>
      <p:sp>
        <p:nvSpPr>
          <p:cNvPr id="89091" name="Rectangle 7"/>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en-US"/>
          </a:p>
        </p:txBody>
      </p:sp>
      <p:sp>
        <p:nvSpPr>
          <p:cNvPr id="89092" name="Freeform 8"/>
          <p:cNvSpPr>
            <a:spLocks/>
          </p:cNvSpPr>
          <p:nvPr/>
        </p:nvSpPr>
        <p:spPr bwMode="auto">
          <a:xfrm>
            <a:off x="682211" y="1757363"/>
            <a:ext cx="3860800" cy="4373562"/>
          </a:xfrm>
          <a:custGeom>
            <a:avLst/>
            <a:gdLst>
              <a:gd name="T0" fmla="*/ 2431 w 2432"/>
              <a:gd name="T1" fmla="*/ 1185 h 2755"/>
              <a:gd name="T2" fmla="*/ 0 w 2432"/>
              <a:gd name="T3" fmla="*/ 2754 h 2755"/>
              <a:gd name="T4" fmla="*/ 0 w 2432"/>
              <a:gd name="T5" fmla="*/ 0 h 2755"/>
              <a:gd name="T6" fmla="*/ 2431 w 2432"/>
              <a:gd name="T7" fmla="*/ 297 h 2755"/>
              <a:gd name="T8" fmla="*/ 2431 w 2432"/>
              <a:gd name="T9" fmla="*/ 1185 h 2755"/>
              <a:gd name="T10" fmla="*/ 0 60000 65536"/>
              <a:gd name="T11" fmla="*/ 0 60000 65536"/>
              <a:gd name="T12" fmla="*/ 0 60000 65536"/>
              <a:gd name="T13" fmla="*/ 0 60000 65536"/>
              <a:gd name="T14" fmla="*/ 0 60000 65536"/>
              <a:gd name="T15" fmla="*/ 0 w 2432"/>
              <a:gd name="T16" fmla="*/ 0 h 2755"/>
              <a:gd name="T17" fmla="*/ 2432 w 2432"/>
              <a:gd name="T18" fmla="*/ 2755 h 2755"/>
            </a:gdLst>
            <a:ahLst/>
            <a:cxnLst>
              <a:cxn ang="T10">
                <a:pos x="T0" y="T1"/>
              </a:cxn>
              <a:cxn ang="T11">
                <a:pos x="T2" y="T3"/>
              </a:cxn>
              <a:cxn ang="T12">
                <a:pos x="T4" y="T5"/>
              </a:cxn>
              <a:cxn ang="T13">
                <a:pos x="T6" y="T7"/>
              </a:cxn>
              <a:cxn ang="T14">
                <a:pos x="T8" y="T9"/>
              </a:cxn>
            </a:cxnLst>
            <a:rect l="T15" t="T16" r="T17" b="T18"/>
            <a:pathLst>
              <a:path w="2432" h="2755">
                <a:moveTo>
                  <a:pt x="2431" y="1185"/>
                </a:moveTo>
                <a:lnTo>
                  <a:pt x="0" y="2754"/>
                </a:lnTo>
                <a:lnTo>
                  <a:pt x="0" y="0"/>
                </a:lnTo>
                <a:lnTo>
                  <a:pt x="2431" y="297"/>
                </a:lnTo>
                <a:lnTo>
                  <a:pt x="2431" y="1185"/>
                </a:lnTo>
              </a:path>
            </a:pathLst>
          </a:custGeom>
          <a:solidFill>
            <a:schemeClr val="accent6"/>
          </a:solidFill>
          <a:ln w="9525" cap="rnd">
            <a:noFill/>
            <a:round/>
            <a:headEnd/>
            <a:tailEnd/>
          </a:ln>
        </p:spPr>
        <p:txBody>
          <a:bodyPr/>
          <a:lstStyle/>
          <a:p>
            <a:pPr algn="ctr" eaLnBrk="0" hangingPunct="0"/>
            <a:endParaRPr lang="en-US"/>
          </a:p>
        </p:txBody>
      </p:sp>
      <p:sp>
        <p:nvSpPr>
          <p:cNvPr id="89093" name="Rectangle 10"/>
          <p:cNvSpPr>
            <a:spLocks noGrp="1" noChangeArrowheads="1"/>
          </p:cNvSpPr>
          <p:nvPr>
            <p:ph type="body" sz="half" idx="1"/>
          </p:nvPr>
        </p:nvSpPr>
        <p:spPr>
          <a:xfrm>
            <a:off x="254266" y="1219200"/>
            <a:ext cx="4136983" cy="4602163"/>
          </a:xfrm>
        </p:spPr>
        <p:txBody>
          <a:bodyPr lIns="92075" tIns="46038" rIns="92075" bIns="46038"/>
          <a:lstStyle/>
          <a:p>
            <a:pPr>
              <a:buNone/>
            </a:pPr>
            <a:r>
              <a:rPr lang="en-US" sz="2400" smtClean="0"/>
              <a:t>User address space</a:t>
            </a:r>
            <a:r>
              <a:rPr lang="en-US" smtClean="0"/>
              <a:t>:</a:t>
            </a:r>
            <a:endParaRPr lang="en-US" sz="2400" smtClean="0"/>
          </a:p>
          <a:p>
            <a:pPr lvl="1"/>
            <a:endParaRPr lang="en-US" sz="2000" smtClean="0"/>
          </a:p>
          <a:p>
            <a:pPr lvl="1"/>
            <a:r>
              <a:rPr lang="en-US" sz="2000" smtClean="0"/>
              <a:t>The running application</a:t>
            </a:r>
            <a:br>
              <a:rPr lang="en-US" sz="2000" smtClean="0"/>
            </a:br>
            <a:r>
              <a:rPr lang="en-US" sz="2000" smtClean="0"/>
              <a:t>(.EXE and .DLLs)</a:t>
            </a:r>
          </a:p>
          <a:p>
            <a:pPr lvl="1"/>
            <a:r>
              <a:rPr lang="en-US" sz="2000" smtClean="0"/>
              <a:t>User space stack for</a:t>
            </a:r>
            <a:br>
              <a:rPr lang="en-US" sz="2000" smtClean="0"/>
            </a:br>
            <a:r>
              <a:rPr lang="en-US" sz="2000" smtClean="0"/>
              <a:t>every thread</a:t>
            </a:r>
          </a:p>
          <a:p>
            <a:pPr lvl="1"/>
            <a:r>
              <a:rPr lang="en-US" sz="2000" smtClean="0"/>
              <a:t>Data structures of the</a:t>
            </a:r>
            <a:br>
              <a:rPr lang="en-US" sz="2000" smtClean="0"/>
            </a:br>
            <a:r>
              <a:rPr lang="en-US" sz="2000" smtClean="0"/>
              <a:t>application</a:t>
            </a:r>
          </a:p>
        </p:txBody>
      </p:sp>
      <p:sp>
        <p:nvSpPr>
          <p:cNvPr id="365579" name="Rectangle 11"/>
          <p:cNvSpPr>
            <a:spLocks noChangeArrowheads="1"/>
          </p:cNvSpPr>
          <p:nvPr/>
        </p:nvSpPr>
        <p:spPr bwMode="auto">
          <a:xfrm>
            <a:off x="4557713" y="1911350"/>
            <a:ext cx="1857375" cy="1420813"/>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a:p>
        </p:txBody>
      </p:sp>
      <p:sp>
        <p:nvSpPr>
          <p:cNvPr id="365580" name="Rectangle 12"/>
          <p:cNvSpPr>
            <a:spLocks noChangeArrowheads="1"/>
          </p:cNvSpPr>
          <p:nvPr/>
        </p:nvSpPr>
        <p:spPr bwMode="auto">
          <a:xfrm>
            <a:off x="4657725" y="2070100"/>
            <a:ext cx="1857375" cy="1422400"/>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a:p>
        </p:txBody>
      </p:sp>
      <p:sp>
        <p:nvSpPr>
          <p:cNvPr id="365581" name="Rectangle 13"/>
          <p:cNvSpPr>
            <a:spLocks noChangeArrowheads="1"/>
          </p:cNvSpPr>
          <p:nvPr/>
        </p:nvSpPr>
        <p:spPr bwMode="auto">
          <a:xfrm>
            <a:off x="4757738" y="2230438"/>
            <a:ext cx="1857375" cy="1420812"/>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lIns="77788" tIns="39688" rIns="77788" bIns="39688" anchor="ctr"/>
          <a:lstStyle/>
          <a:p>
            <a:pPr algn="ctr" defTabSz="777875" eaLnBrk="0" hangingPunct="0">
              <a:defRPr/>
            </a:pPr>
            <a:r>
              <a:rPr lang="en-US" sz="1800" b="1" smtClean="0">
                <a:solidFill>
                  <a:schemeClr val="bg2"/>
                </a:solidFill>
                <a:latin typeface="+mn-lt"/>
              </a:rPr>
              <a:t>Accessible from</a:t>
            </a:r>
          </a:p>
          <a:p>
            <a:pPr algn="ctr" defTabSz="777875" eaLnBrk="0" hangingPunct="0">
              <a:defRPr/>
            </a:pPr>
            <a:r>
              <a:rPr lang="en-US" sz="1800" b="1" smtClean="0">
                <a:solidFill>
                  <a:schemeClr val="bg2"/>
                </a:solidFill>
                <a:latin typeface="+mn-lt"/>
              </a:rPr>
              <a:t>user mode</a:t>
            </a:r>
            <a:endParaRPr lang="en-US" sz="1800" b="1">
              <a:solidFill>
                <a:schemeClr val="bg2"/>
              </a:solidFill>
              <a:latin typeface="+mn-lt"/>
            </a:endParaRPr>
          </a:p>
        </p:txBody>
      </p:sp>
      <p:sp>
        <p:nvSpPr>
          <p:cNvPr id="365582" name="Rectangle 14"/>
          <p:cNvSpPr>
            <a:spLocks noChangeArrowheads="1"/>
          </p:cNvSpPr>
          <p:nvPr/>
        </p:nvSpPr>
        <p:spPr bwMode="auto">
          <a:xfrm>
            <a:off x="4784725" y="3792538"/>
            <a:ext cx="1830388" cy="1444625"/>
          </a:xfrm>
          <a:prstGeom prst="rect">
            <a:avLst/>
          </a:prstGeom>
          <a:gradFill rotWithShape="0">
            <a:gsLst>
              <a:gs pos="0">
                <a:schemeClr val="accent2"/>
              </a:gs>
              <a:gs pos="100000">
                <a:schemeClr val="accent2">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lIns="77788" tIns="39688" rIns="77788" bIns="39688" anchor="ctr"/>
          <a:lstStyle/>
          <a:p>
            <a:pPr algn="ctr" eaLnBrk="0" hangingPunct="0">
              <a:spcBef>
                <a:spcPct val="50000"/>
              </a:spcBef>
              <a:defRPr/>
            </a:pPr>
            <a:r>
              <a:rPr lang="en-US" sz="1800" b="1" smtClean="0">
                <a:solidFill>
                  <a:schemeClr val="bg2"/>
                </a:solidFill>
                <a:latin typeface="+mn-lt"/>
              </a:rPr>
              <a:t>Accessible only</a:t>
            </a:r>
          </a:p>
          <a:p>
            <a:pPr algn="ctr" eaLnBrk="0" hangingPunct="0">
              <a:spcBef>
                <a:spcPct val="50000"/>
              </a:spcBef>
              <a:defRPr/>
            </a:pPr>
            <a:r>
              <a:rPr lang="en-US" sz="1800" b="1" smtClean="0">
                <a:solidFill>
                  <a:schemeClr val="bg2"/>
                </a:solidFill>
                <a:latin typeface="+mn-lt"/>
              </a:rPr>
              <a:t>from kernel</a:t>
            </a:r>
          </a:p>
          <a:p>
            <a:pPr algn="ctr" eaLnBrk="0" hangingPunct="0">
              <a:spcBef>
                <a:spcPct val="50000"/>
              </a:spcBef>
              <a:defRPr/>
            </a:pPr>
            <a:r>
              <a:rPr lang="en-US" sz="1800" b="1" smtClean="0">
                <a:solidFill>
                  <a:schemeClr val="bg2"/>
                </a:solidFill>
                <a:latin typeface="+mn-lt"/>
              </a:rPr>
              <a:t>mode</a:t>
            </a:r>
            <a:endParaRPr lang="en-US" sz="1800" b="1">
              <a:solidFill>
                <a:schemeClr val="bg2"/>
              </a:solidFill>
              <a:latin typeface="+mn-lt"/>
            </a:endParaRPr>
          </a:p>
        </p:txBody>
      </p:sp>
      <p:sp>
        <p:nvSpPr>
          <p:cNvPr id="89098" name="Rectangle 15"/>
          <p:cNvSpPr>
            <a:spLocks noChangeArrowheads="1"/>
          </p:cNvSpPr>
          <p:nvPr/>
        </p:nvSpPr>
        <p:spPr bwMode="auto">
          <a:xfrm>
            <a:off x="6641504" y="2243138"/>
            <a:ext cx="622300" cy="1463675"/>
          </a:xfrm>
          <a:prstGeom prst="rect">
            <a:avLst/>
          </a:prstGeom>
          <a:noFill/>
          <a:ln w="9525">
            <a:noFill/>
            <a:miter lim="800000"/>
            <a:headEnd/>
            <a:tailEnd/>
          </a:ln>
        </p:spPr>
        <p:txBody>
          <a:bodyPr lIns="0" tIns="0" rIns="0" bIns="0">
            <a:spAutoFit/>
          </a:bodyPr>
          <a:lstStyle/>
          <a:p>
            <a:pPr algn="ctr" defTabSz="777875" eaLnBrk="0" hangingPunct="0"/>
            <a:r>
              <a:rPr lang="en-US" sz="9600">
                <a:latin typeface="+mn-lt"/>
              </a:rPr>
              <a:t>}</a:t>
            </a:r>
          </a:p>
        </p:txBody>
      </p:sp>
      <p:sp>
        <p:nvSpPr>
          <p:cNvPr id="89099" name="Rectangle 16"/>
          <p:cNvSpPr>
            <a:spLocks noChangeArrowheads="1"/>
          </p:cNvSpPr>
          <p:nvPr/>
        </p:nvSpPr>
        <p:spPr bwMode="auto">
          <a:xfrm>
            <a:off x="6535174" y="3700130"/>
            <a:ext cx="874713" cy="1477328"/>
          </a:xfrm>
          <a:prstGeom prst="rect">
            <a:avLst/>
          </a:prstGeom>
          <a:noFill/>
          <a:ln w="9525">
            <a:noFill/>
            <a:miter lim="800000"/>
            <a:headEnd/>
            <a:tailEnd/>
          </a:ln>
        </p:spPr>
        <p:txBody>
          <a:bodyPr wrap="square" lIns="0" tIns="0" rIns="0" bIns="0">
            <a:spAutoFit/>
          </a:bodyPr>
          <a:lstStyle/>
          <a:p>
            <a:pPr algn="ctr" defTabSz="703263" eaLnBrk="0" hangingPunct="0"/>
            <a:r>
              <a:rPr lang="en-US" sz="9600">
                <a:latin typeface="+mn-lt"/>
              </a:rPr>
              <a:t>}</a:t>
            </a:r>
          </a:p>
        </p:txBody>
      </p:sp>
      <p:sp>
        <p:nvSpPr>
          <p:cNvPr id="89100" name="Rectangle 17"/>
          <p:cNvSpPr>
            <a:spLocks noChangeArrowheads="1"/>
          </p:cNvSpPr>
          <p:nvPr/>
        </p:nvSpPr>
        <p:spPr bwMode="auto">
          <a:xfrm>
            <a:off x="7339460" y="2659724"/>
            <a:ext cx="1550987" cy="634149"/>
          </a:xfrm>
          <a:prstGeom prst="rect">
            <a:avLst/>
          </a:prstGeom>
          <a:noFill/>
          <a:ln w="9525">
            <a:noFill/>
            <a:miter lim="800000"/>
            <a:headEnd/>
            <a:tailEnd/>
          </a:ln>
        </p:spPr>
        <p:txBody>
          <a:bodyPr lIns="77788" tIns="39688" rIns="77788" bIns="39688">
            <a:spAutoFit/>
          </a:bodyPr>
          <a:lstStyle/>
          <a:p>
            <a:pPr algn="ctr" defTabSz="777875" eaLnBrk="0" hangingPunct="0"/>
            <a:r>
              <a:rPr lang="en-US" sz="1800" b="1" smtClean="0">
                <a:latin typeface="+mn-lt"/>
              </a:rPr>
              <a:t>Unique for </a:t>
            </a:r>
          </a:p>
          <a:p>
            <a:pPr algn="ctr" defTabSz="777875" eaLnBrk="0" hangingPunct="0"/>
            <a:r>
              <a:rPr lang="en-US" sz="1800" b="1" smtClean="0">
                <a:latin typeface="+mn-lt"/>
              </a:rPr>
              <a:t>every process</a:t>
            </a:r>
            <a:endParaRPr lang="en-US" sz="1800" b="1">
              <a:latin typeface="+mn-lt"/>
            </a:endParaRPr>
          </a:p>
        </p:txBody>
      </p:sp>
      <p:sp>
        <p:nvSpPr>
          <p:cNvPr id="89101" name="Rectangle 18"/>
          <p:cNvSpPr>
            <a:spLocks noChangeArrowheads="1"/>
          </p:cNvSpPr>
          <p:nvPr/>
        </p:nvSpPr>
        <p:spPr bwMode="auto">
          <a:xfrm>
            <a:off x="7329967" y="4224189"/>
            <a:ext cx="1724576" cy="634149"/>
          </a:xfrm>
          <a:prstGeom prst="rect">
            <a:avLst/>
          </a:prstGeom>
          <a:noFill/>
          <a:ln w="9525">
            <a:noFill/>
            <a:miter lim="800000"/>
            <a:headEnd/>
            <a:tailEnd/>
          </a:ln>
        </p:spPr>
        <p:txBody>
          <a:bodyPr wrap="none" lIns="77788" tIns="39688" rIns="77788" bIns="39688">
            <a:spAutoFit/>
          </a:bodyPr>
          <a:lstStyle/>
          <a:p>
            <a:pPr algn="ctr" defTabSz="777875" eaLnBrk="0" hangingPunct="0"/>
            <a:r>
              <a:rPr lang="en-US" sz="1800" b="1" smtClean="0">
                <a:latin typeface="+mn-lt"/>
              </a:rPr>
              <a:t>Common for the</a:t>
            </a:r>
          </a:p>
          <a:p>
            <a:pPr algn="ctr" defTabSz="777875" eaLnBrk="0" hangingPunct="0"/>
            <a:r>
              <a:rPr lang="en-US" sz="1800" b="1" smtClean="0">
                <a:latin typeface="+mn-lt"/>
              </a:rPr>
              <a:t>whole system</a:t>
            </a:r>
            <a:endParaRPr lang="en-US" sz="1800" b="1">
              <a:latin typeface="+mn-lt"/>
            </a:endParaRPr>
          </a:p>
        </p:txBody>
      </p:sp>
      <p:sp>
        <p:nvSpPr>
          <p:cNvPr id="89102" name="Rectangle 19"/>
          <p:cNvSpPr>
            <a:spLocks noChangeArrowheads="1"/>
          </p:cNvSpPr>
          <p:nvPr/>
        </p:nvSpPr>
        <p:spPr bwMode="auto">
          <a:xfrm>
            <a:off x="7116167" y="2201779"/>
            <a:ext cx="990658"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00000000</a:t>
            </a:r>
          </a:p>
        </p:txBody>
      </p:sp>
      <p:sp>
        <p:nvSpPr>
          <p:cNvPr id="89103" name="Rectangle 20"/>
          <p:cNvSpPr>
            <a:spLocks noChangeArrowheads="1"/>
          </p:cNvSpPr>
          <p:nvPr/>
        </p:nvSpPr>
        <p:spPr bwMode="auto">
          <a:xfrm>
            <a:off x="7158699" y="3395034"/>
            <a:ext cx="923332"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7FFFFFFF</a:t>
            </a:r>
          </a:p>
        </p:txBody>
      </p:sp>
      <p:sp>
        <p:nvSpPr>
          <p:cNvPr id="89104" name="Rectangle 21"/>
          <p:cNvSpPr>
            <a:spLocks noChangeArrowheads="1"/>
          </p:cNvSpPr>
          <p:nvPr/>
        </p:nvSpPr>
        <p:spPr bwMode="auto">
          <a:xfrm>
            <a:off x="7158699" y="3754768"/>
            <a:ext cx="990658"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80000000</a:t>
            </a:r>
          </a:p>
        </p:txBody>
      </p:sp>
      <p:sp>
        <p:nvSpPr>
          <p:cNvPr id="89105" name="Rectangle 22"/>
          <p:cNvSpPr>
            <a:spLocks noChangeArrowheads="1"/>
          </p:cNvSpPr>
          <p:nvPr/>
        </p:nvSpPr>
        <p:spPr bwMode="auto">
          <a:xfrm>
            <a:off x="7158699" y="5031747"/>
            <a:ext cx="913713"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FFFFFFFF</a:t>
            </a:r>
          </a:p>
        </p:txBody>
      </p:sp>
      <p:sp>
        <p:nvSpPr>
          <p:cNvPr id="24" name="Rectangle 9"/>
          <p:cNvSpPr txBox="1">
            <a:spLocks noChangeArrowheads="1"/>
          </p:cNvSpPr>
          <p:nvPr/>
        </p:nvSpPr>
        <p:spPr bwMode="auto">
          <a:xfrm>
            <a:off x="0" y="0"/>
            <a:ext cx="9144000" cy="638175"/>
          </a:xfrm>
          <a:prstGeom prst="rect">
            <a:avLst/>
          </a:prstGeom>
          <a:solidFill>
            <a:srgbClr val="762536"/>
          </a:solidFill>
          <a:ln w="12700">
            <a:noFill/>
            <a:miter lim="800000"/>
            <a:headEnd/>
            <a:tailEnd/>
          </a:ln>
          <a:effectLst/>
        </p:spPr>
        <p:txBody>
          <a:bodyPr lIns="92075" tIns="46038" rIns="92075" bIns="46038" anchor="ctr"/>
          <a:lstStyle/>
          <a:p>
            <a:pPr algn="ctr" defTabSz="762000">
              <a:defRPr/>
            </a:pPr>
            <a:r>
              <a:rPr lang="en-US" sz="3200" kern="0">
                <a:solidFill>
                  <a:schemeClr val="bg1"/>
                </a:solidFill>
                <a:latin typeface="+mj-lt"/>
                <a:ea typeface="+mj-ea"/>
                <a:cs typeface="+mj-cs"/>
              </a:rPr>
              <a:t>Virtual Address Space (V.A.S.)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6"/>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algn="ctr" eaLnBrk="0" hangingPunct="0"/>
            <a:endParaRPr lang="en-US"/>
          </a:p>
        </p:txBody>
      </p:sp>
      <p:sp>
        <p:nvSpPr>
          <p:cNvPr id="89091" name="Rectangle 7"/>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algn="ctr" eaLnBrk="0" hangingPunct="0"/>
            <a:endParaRPr lang="en-US"/>
          </a:p>
        </p:txBody>
      </p:sp>
      <p:sp>
        <p:nvSpPr>
          <p:cNvPr id="365579" name="Rectangle 11"/>
          <p:cNvSpPr>
            <a:spLocks noChangeArrowheads="1"/>
          </p:cNvSpPr>
          <p:nvPr/>
        </p:nvSpPr>
        <p:spPr bwMode="auto">
          <a:xfrm>
            <a:off x="4557713" y="1911350"/>
            <a:ext cx="1857375" cy="1420813"/>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a:p>
        </p:txBody>
      </p:sp>
      <p:sp>
        <p:nvSpPr>
          <p:cNvPr id="365580" name="Rectangle 12"/>
          <p:cNvSpPr>
            <a:spLocks noChangeArrowheads="1"/>
          </p:cNvSpPr>
          <p:nvPr/>
        </p:nvSpPr>
        <p:spPr bwMode="auto">
          <a:xfrm>
            <a:off x="4657725" y="2070100"/>
            <a:ext cx="1857375" cy="1422400"/>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wrap="none" anchor="ctr"/>
          <a:lstStyle/>
          <a:p>
            <a:pPr algn="ctr" eaLnBrk="0" hangingPunct="0">
              <a:defRPr/>
            </a:pPr>
            <a:endParaRPr lang="en-US"/>
          </a:p>
        </p:txBody>
      </p:sp>
      <p:sp>
        <p:nvSpPr>
          <p:cNvPr id="365581" name="Rectangle 13"/>
          <p:cNvSpPr>
            <a:spLocks noChangeArrowheads="1"/>
          </p:cNvSpPr>
          <p:nvPr/>
        </p:nvSpPr>
        <p:spPr bwMode="auto">
          <a:xfrm>
            <a:off x="4757738" y="2230438"/>
            <a:ext cx="1857375" cy="1420812"/>
          </a:xfrm>
          <a:prstGeom prst="rect">
            <a:avLst/>
          </a:prstGeom>
          <a:gradFill rotWithShape="0">
            <a:gsLst>
              <a:gs pos="0">
                <a:schemeClr val="accent1"/>
              </a:gs>
              <a:gs pos="100000">
                <a:schemeClr val="accent1">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lIns="77788" tIns="39688" rIns="77788" bIns="39688" anchor="ctr"/>
          <a:lstStyle/>
          <a:p>
            <a:pPr lvl="0" algn="ctr" defTabSz="777875" eaLnBrk="0" hangingPunct="0">
              <a:defRPr/>
            </a:pPr>
            <a:r>
              <a:rPr lang="en-US" sz="1800" b="1" smtClean="0">
                <a:solidFill>
                  <a:srgbClr val="FFFFFF"/>
                </a:solidFill>
                <a:latin typeface="Calibri"/>
              </a:rPr>
              <a:t>Accessible from</a:t>
            </a:r>
          </a:p>
          <a:p>
            <a:pPr lvl="0" algn="ctr" defTabSz="777875" eaLnBrk="0" hangingPunct="0">
              <a:defRPr/>
            </a:pPr>
            <a:r>
              <a:rPr lang="en-US" sz="1800" b="1" smtClean="0">
                <a:solidFill>
                  <a:srgbClr val="FFFFFF"/>
                </a:solidFill>
                <a:latin typeface="Calibri"/>
              </a:rPr>
              <a:t>user mode</a:t>
            </a:r>
            <a:endParaRPr lang="en-US" sz="1800" b="1">
              <a:solidFill>
                <a:srgbClr val="FFFFFF"/>
              </a:solidFill>
              <a:latin typeface="Calibri"/>
            </a:endParaRPr>
          </a:p>
        </p:txBody>
      </p:sp>
      <p:sp>
        <p:nvSpPr>
          <p:cNvPr id="365582" name="Rectangle 14"/>
          <p:cNvSpPr>
            <a:spLocks noChangeArrowheads="1"/>
          </p:cNvSpPr>
          <p:nvPr/>
        </p:nvSpPr>
        <p:spPr bwMode="auto">
          <a:xfrm>
            <a:off x="4784725" y="3792538"/>
            <a:ext cx="1830388" cy="1444625"/>
          </a:xfrm>
          <a:prstGeom prst="rect">
            <a:avLst/>
          </a:prstGeom>
          <a:gradFill rotWithShape="0">
            <a:gsLst>
              <a:gs pos="0">
                <a:schemeClr val="accent2"/>
              </a:gs>
              <a:gs pos="100000">
                <a:schemeClr val="accent2">
                  <a:gamma/>
                  <a:shade val="89804"/>
                  <a:invGamma/>
                </a:schemeClr>
              </a:gs>
            </a:gsLst>
            <a:lin ang="5400000" scaled="1"/>
          </a:gradFill>
          <a:ln w="12700">
            <a:solidFill>
              <a:schemeClr val="accent4"/>
            </a:solidFill>
            <a:miter lim="800000"/>
            <a:headEnd/>
            <a:tailEnd/>
          </a:ln>
          <a:effectLst>
            <a:outerShdw dist="107763" dir="2700000" algn="ctr" rotWithShape="0">
              <a:schemeClr val="bg2"/>
            </a:outerShdw>
          </a:effectLst>
        </p:spPr>
        <p:txBody>
          <a:bodyPr lIns="77788" tIns="39688" rIns="77788" bIns="39688" anchor="ctr"/>
          <a:lstStyle/>
          <a:p>
            <a:pPr lvl="0" algn="ctr" eaLnBrk="0" hangingPunct="0">
              <a:spcBef>
                <a:spcPct val="50000"/>
              </a:spcBef>
              <a:defRPr/>
            </a:pPr>
            <a:r>
              <a:rPr lang="en-US" sz="1800" b="1" smtClean="0">
                <a:solidFill>
                  <a:srgbClr val="FFFFFF"/>
                </a:solidFill>
                <a:latin typeface="Calibri"/>
              </a:rPr>
              <a:t>Accessible only</a:t>
            </a:r>
          </a:p>
          <a:p>
            <a:pPr lvl="0" algn="ctr" eaLnBrk="0" hangingPunct="0">
              <a:spcBef>
                <a:spcPct val="50000"/>
              </a:spcBef>
              <a:defRPr/>
            </a:pPr>
            <a:r>
              <a:rPr lang="en-US" sz="1800" b="1" smtClean="0">
                <a:solidFill>
                  <a:srgbClr val="FFFFFF"/>
                </a:solidFill>
                <a:latin typeface="Calibri"/>
              </a:rPr>
              <a:t>from kernel</a:t>
            </a:r>
          </a:p>
          <a:p>
            <a:pPr lvl="0" algn="ctr" eaLnBrk="0" hangingPunct="0">
              <a:spcBef>
                <a:spcPct val="50000"/>
              </a:spcBef>
              <a:defRPr/>
            </a:pPr>
            <a:r>
              <a:rPr lang="en-US" sz="1800" b="1" smtClean="0">
                <a:solidFill>
                  <a:srgbClr val="FFFFFF"/>
                </a:solidFill>
                <a:latin typeface="Calibri"/>
              </a:rPr>
              <a:t>mode</a:t>
            </a:r>
            <a:endParaRPr lang="en-US" sz="1800" b="1">
              <a:solidFill>
                <a:srgbClr val="FFFFFF"/>
              </a:solidFill>
              <a:latin typeface="Calibri"/>
            </a:endParaRPr>
          </a:p>
        </p:txBody>
      </p:sp>
      <p:sp>
        <p:nvSpPr>
          <p:cNvPr id="89098" name="Rectangle 15"/>
          <p:cNvSpPr>
            <a:spLocks noChangeArrowheads="1"/>
          </p:cNvSpPr>
          <p:nvPr/>
        </p:nvSpPr>
        <p:spPr bwMode="auto">
          <a:xfrm>
            <a:off x="6641504" y="2243138"/>
            <a:ext cx="622300" cy="1463675"/>
          </a:xfrm>
          <a:prstGeom prst="rect">
            <a:avLst/>
          </a:prstGeom>
          <a:noFill/>
          <a:ln w="9525">
            <a:noFill/>
            <a:miter lim="800000"/>
            <a:headEnd/>
            <a:tailEnd/>
          </a:ln>
        </p:spPr>
        <p:txBody>
          <a:bodyPr lIns="0" tIns="0" rIns="0" bIns="0">
            <a:spAutoFit/>
          </a:bodyPr>
          <a:lstStyle/>
          <a:p>
            <a:pPr algn="ctr" defTabSz="777875" eaLnBrk="0" hangingPunct="0"/>
            <a:r>
              <a:rPr lang="en-US" sz="9600">
                <a:latin typeface="+mn-lt"/>
              </a:rPr>
              <a:t>}</a:t>
            </a:r>
          </a:p>
        </p:txBody>
      </p:sp>
      <p:sp>
        <p:nvSpPr>
          <p:cNvPr id="89099" name="Rectangle 16"/>
          <p:cNvSpPr>
            <a:spLocks noChangeArrowheads="1"/>
          </p:cNvSpPr>
          <p:nvPr/>
        </p:nvSpPr>
        <p:spPr bwMode="auto">
          <a:xfrm>
            <a:off x="6535174" y="3771900"/>
            <a:ext cx="874713" cy="1463675"/>
          </a:xfrm>
          <a:prstGeom prst="rect">
            <a:avLst/>
          </a:prstGeom>
          <a:noFill/>
          <a:ln w="9525">
            <a:noFill/>
            <a:miter lim="800000"/>
            <a:headEnd/>
            <a:tailEnd/>
          </a:ln>
        </p:spPr>
        <p:txBody>
          <a:bodyPr lIns="0" tIns="0" rIns="0" bIns="0">
            <a:spAutoFit/>
          </a:bodyPr>
          <a:lstStyle/>
          <a:p>
            <a:pPr algn="ctr" defTabSz="703263" eaLnBrk="0" hangingPunct="0"/>
            <a:r>
              <a:rPr lang="en-US" sz="9600">
                <a:latin typeface="+mn-lt"/>
              </a:rPr>
              <a:t>}</a:t>
            </a:r>
          </a:p>
        </p:txBody>
      </p:sp>
      <p:sp>
        <p:nvSpPr>
          <p:cNvPr id="89100" name="Rectangle 17"/>
          <p:cNvSpPr>
            <a:spLocks noChangeArrowheads="1"/>
          </p:cNvSpPr>
          <p:nvPr/>
        </p:nvSpPr>
        <p:spPr bwMode="auto">
          <a:xfrm>
            <a:off x="7339460" y="2659724"/>
            <a:ext cx="1550987" cy="634149"/>
          </a:xfrm>
          <a:prstGeom prst="rect">
            <a:avLst/>
          </a:prstGeom>
          <a:noFill/>
          <a:ln w="9525">
            <a:noFill/>
            <a:miter lim="800000"/>
            <a:headEnd/>
            <a:tailEnd/>
          </a:ln>
        </p:spPr>
        <p:txBody>
          <a:bodyPr lIns="77788" tIns="39688" rIns="77788" bIns="39688">
            <a:spAutoFit/>
          </a:bodyPr>
          <a:lstStyle/>
          <a:p>
            <a:pPr lvl="0" algn="ctr" defTabSz="777875" eaLnBrk="0" hangingPunct="0"/>
            <a:r>
              <a:rPr lang="en-US" sz="1800" b="1" smtClean="0">
                <a:solidFill>
                  <a:srgbClr val="762536"/>
                </a:solidFill>
                <a:latin typeface="Calibri"/>
              </a:rPr>
              <a:t>Unique for </a:t>
            </a:r>
          </a:p>
          <a:p>
            <a:pPr lvl="0" algn="ctr" defTabSz="777875" eaLnBrk="0" hangingPunct="0"/>
            <a:r>
              <a:rPr lang="en-US" sz="1800" b="1" smtClean="0">
                <a:solidFill>
                  <a:srgbClr val="762536"/>
                </a:solidFill>
                <a:latin typeface="Calibri"/>
              </a:rPr>
              <a:t>every process</a:t>
            </a:r>
            <a:endParaRPr lang="en-US" sz="1800" b="1">
              <a:latin typeface="+mn-lt"/>
            </a:endParaRPr>
          </a:p>
        </p:txBody>
      </p:sp>
      <p:sp>
        <p:nvSpPr>
          <p:cNvPr id="89101" name="Rectangle 18"/>
          <p:cNvSpPr>
            <a:spLocks noChangeArrowheads="1"/>
          </p:cNvSpPr>
          <p:nvPr/>
        </p:nvSpPr>
        <p:spPr bwMode="auto">
          <a:xfrm>
            <a:off x="7329967" y="4224189"/>
            <a:ext cx="1744518" cy="634149"/>
          </a:xfrm>
          <a:prstGeom prst="rect">
            <a:avLst/>
          </a:prstGeom>
          <a:noFill/>
          <a:ln w="9525">
            <a:noFill/>
            <a:miter lim="800000"/>
            <a:headEnd/>
            <a:tailEnd/>
          </a:ln>
        </p:spPr>
        <p:txBody>
          <a:bodyPr wrap="none" lIns="77788" tIns="39688" rIns="77788" bIns="39688">
            <a:spAutoFit/>
          </a:bodyPr>
          <a:lstStyle/>
          <a:p>
            <a:pPr lvl="0" algn="ctr" defTabSz="777875" eaLnBrk="0" hangingPunct="0"/>
            <a:r>
              <a:rPr lang="en-US" sz="1800" b="1" smtClean="0">
                <a:solidFill>
                  <a:srgbClr val="762536"/>
                </a:solidFill>
                <a:latin typeface="Calibri"/>
              </a:rPr>
              <a:t>Common for the</a:t>
            </a:r>
          </a:p>
          <a:p>
            <a:pPr lvl="0" algn="ctr" defTabSz="777875" eaLnBrk="0" hangingPunct="0"/>
            <a:r>
              <a:rPr lang="en-US" sz="1800" b="1" smtClean="0">
                <a:solidFill>
                  <a:srgbClr val="762536"/>
                </a:solidFill>
                <a:latin typeface="Calibri"/>
              </a:rPr>
              <a:t>whole system</a:t>
            </a:r>
            <a:endParaRPr lang="en-US" sz="1800" b="1">
              <a:solidFill>
                <a:srgbClr val="762536"/>
              </a:solidFill>
              <a:latin typeface="Calibri"/>
            </a:endParaRPr>
          </a:p>
        </p:txBody>
      </p:sp>
      <p:sp>
        <p:nvSpPr>
          <p:cNvPr id="89102" name="Rectangle 19"/>
          <p:cNvSpPr>
            <a:spLocks noChangeArrowheads="1"/>
          </p:cNvSpPr>
          <p:nvPr/>
        </p:nvSpPr>
        <p:spPr bwMode="auto">
          <a:xfrm>
            <a:off x="7116167" y="2201779"/>
            <a:ext cx="990658"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00000000</a:t>
            </a:r>
          </a:p>
        </p:txBody>
      </p:sp>
      <p:sp>
        <p:nvSpPr>
          <p:cNvPr id="89103" name="Rectangle 20"/>
          <p:cNvSpPr>
            <a:spLocks noChangeArrowheads="1"/>
          </p:cNvSpPr>
          <p:nvPr/>
        </p:nvSpPr>
        <p:spPr bwMode="auto">
          <a:xfrm>
            <a:off x="7158699" y="3395034"/>
            <a:ext cx="923332"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7FFFFFFF</a:t>
            </a:r>
          </a:p>
        </p:txBody>
      </p:sp>
      <p:sp>
        <p:nvSpPr>
          <p:cNvPr id="89104" name="Rectangle 21"/>
          <p:cNvSpPr>
            <a:spLocks noChangeArrowheads="1"/>
          </p:cNvSpPr>
          <p:nvPr/>
        </p:nvSpPr>
        <p:spPr bwMode="auto">
          <a:xfrm>
            <a:off x="7158699" y="3754768"/>
            <a:ext cx="990658"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80000000</a:t>
            </a:r>
          </a:p>
        </p:txBody>
      </p:sp>
      <p:sp>
        <p:nvSpPr>
          <p:cNvPr id="89105" name="Rectangle 22"/>
          <p:cNvSpPr>
            <a:spLocks noChangeArrowheads="1"/>
          </p:cNvSpPr>
          <p:nvPr/>
        </p:nvSpPr>
        <p:spPr bwMode="auto">
          <a:xfrm>
            <a:off x="7158699" y="5031747"/>
            <a:ext cx="913713" cy="326372"/>
          </a:xfrm>
          <a:prstGeom prst="rect">
            <a:avLst/>
          </a:prstGeom>
          <a:noFill/>
          <a:ln w="9525">
            <a:noFill/>
            <a:miter lim="800000"/>
            <a:headEnd/>
            <a:tailEnd/>
          </a:ln>
        </p:spPr>
        <p:txBody>
          <a:bodyPr wrap="none" lIns="77788" tIns="39688" rIns="77788" bIns="39688">
            <a:spAutoFit/>
          </a:bodyPr>
          <a:lstStyle/>
          <a:p>
            <a:pPr algn="ctr" defTabSz="777875" eaLnBrk="0" hangingPunct="0"/>
            <a:r>
              <a:rPr lang="en-US" b="1">
                <a:solidFill>
                  <a:schemeClr val="tx2"/>
                </a:solidFill>
                <a:latin typeface="+mn-lt"/>
              </a:rPr>
              <a:t>FFFFFFFF</a:t>
            </a:r>
          </a:p>
        </p:txBody>
      </p:sp>
      <p:sp>
        <p:nvSpPr>
          <p:cNvPr id="24" name="Rectangle 9"/>
          <p:cNvSpPr txBox="1">
            <a:spLocks noChangeArrowheads="1"/>
          </p:cNvSpPr>
          <p:nvPr/>
        </p:nvSpPr>
        <p:spPr bwMode="auto">
          <a:xfrm>
            <a:off x="0" y="0"/>
            <a:ext cx="9144000" cy="638175"/>
          </a:xfrm>
          <a:prstGeom prst="rect">
            <a:avLst/>
          </a:prstGeom>
          <a:solidFill>
            <a:srgbClr val="762536"/>
          </a:solidFill>
          <a:ln w="12700">
            <a:noFill/>
            <a:miter lim="800000"/>
            <a:headEnd/>
            <a:tailEnd/>
          </a:ln>
          <a:effectLst/>
        </p:spPr>
        <p:txBody>
          <a:bodyPr lIns="92075" tIns="46038" rIns="92075" bIns="46038" anchor="ctr"/>
          <a:lstStyle/>
          <a:p>
            <a:pPr algn="ctr" defTabSz="762000">
              <a:defRPr/>
            </a:pPr>
            <a:r>
              <a:rPr lang="en-US" sz="3200" kern="0">
                <a:solidFill>
                  <a:schemeClr val="bg1"/>
                </a:solidFill>
                <a:latin typeface="+mj-lt"/>
                <a:ea typeface="+mj-ea"/>
                <a:cs typeface="+mj-cs"/>
              </a:rPr>
              <a:t>Virtual Address Space (V.A.S.)</a:t>
            </a:r>
          </a:p>
        </p:txBody>
      </p:sp>
      <p:sp>
        <p:nvSpPr>
          <p:cNvPr id="19" name="Freeform 2"/>
          <p:cNvSpPr>
            <a:spLocks/>
          </p:cNvSpPr>
          <p:nvPr/>
        </p:nvSpPr>
        <p:spPr bwMode="auto">
          <a:xfrm>
            <a:off x="884238" y="1757363"/>
            <a:ext cx="3935412" cy="4373562"/>
          </a:xfrm>
          <a:custGeom>
            <a:avLst/>
            <a:gdLst>
              <a:gd name="T0" fmla="*/ 2478 w 2479"/>
              <a:gd name="T1" fmla="*/ 2198 h 2755"/>
              <a:gd name="T2" fmla="*/ 0 w 2479"/>
              <a:gd name="T3" fmla="*/ 2754 h 2755"/>
              <a:gd name="T4" fmla="*/ 0 w 2479"/>
              <a:gd name="T5" fmla="*/ 0 h 2755"/>
              <a:gd name="T6" fmla="*/ 2478 w 2479"/>
              <a:gd name="T7" fmla="*/ 1280 h 2755"/>
              <a:gd name="T8" fmla="*/ 2478 w 2479"/>
              <a:gd name="T9" fmla="*/ 2198 h 2755"/>
              <a:gd name="T10" fmla="*/ 0 60000 65536"/>
              <a:gd name="T11" fmla="*/ 0 60000 65536"/>
              <a:gd name="T12" fmla="*/ 0 60000 65536"/>
              <a:gd name="T13" fmla="*/ 0 60000 65536"/>
              <a:gd name="T14" fmla="*/ 0 60000 65536"/>
              <a:gd name="T15" fmla="*/ 0 w 2479"/>
              <a:gd name="T16" fmla="*/ 0 h 2755"/>
              <a:gd name="T17" fmla="*/ 2479 w 2479"/>
              <a:gd name="T18" fmla="*/ 2755 h 2755"/>
            </a:gdLst>
            <a:ahLst/>
            <a:cxnLst>
              <a:cxn ang="T10">
                <a:pos x="T0" y="T1"/>
              </a:cxn>
              <a:cxn ang="T11">
                <a:pos x="T2" y="T3"/>
              </a:cxn>
              <a:cxn ang="T12">
                <a:pos x="T4" y="T5"/>
              </a:cxn>
              <a:cxn ang="T13">
                <a:pos x="T6" y="T7"/>
              </a:cxn>
              <a:cxn ang="T14">
                <a:pos x="T8" y="T9"/>
              </a:cxn>
            </a:cxnLst>
            <a:rect l="T15" t="T16" r="T17" b="T18"/>
            <a:pathLst>
              <a:path w="2479" h="2755">
                <a:moveTo>
                  <a:pt x="2478" y="2198"/>
                </a:moveTo>
                <a:lnTo>
                  <a:pt x="0" y="2754"/>
                </a:lnTo>
                <a:lnTo>
                  <a:pt x="0" y="0"/>
                </a:lnTo>
                <a:lnTo>
                  <a:pt x="2478" y="1280"/>
                </a:lnTo>
                <a:lnTo>
                  <a:pt x="2478" y="2198"/>
                </a:lnTo>
              </a:path>
            </a:pathLst>
          </a:custGeom>
          <a:solidFill>
            <a:srgbClr val="E0E6F8"/>
          </a:solidFill>
          <a:ln w="9525" cap="rnd">
            <a:noFill/>
            <a:round/>
            <a:headEnd/>
            <a:tailEnd/>
          </a:ln>
        </p:spPr>
        <p:txBody>
          <a:bodyPr/>
          <a:lstStyle/>
          <a:p>
            <a:pPr algn="ctr" eaLnBrk="0" hangingPunct="0"/>
            <a:endParaRPr lang="en-US"/>
          </a:p>
        </p:txBody>
      </p:sp>
      <p:sp>
        <p:nvSpPr>
          <p:cNvPr id="21" name="Rectangle 18"/>
          <p:cNvSpPr txBox="1">
            <a:spLocks noChangeArrowheads="1"/>
          </p:cNvSpPr>
          <p:nvPr/>
        </p:nvSpPr>
        <p:spPr bwMode="auto">
          <a:xfrm>
            <a:off x="292100" y="1297173"/>
            <a:ext cx="4195763" cy="4273366"/>
          </a:xfrm>
          <a:prstGeom prst="rect">
            <a:avLst/>
          </a:prstGeom>
          <a:noFill/>
          <a:ln w="12700">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762536"/>
              </a:buClr>
              <a:buSzTx/>
              <a:tabLst/>
              <a:defRPr/>
            </a:pPr>
            <a:r>
              <a:rPr kumimoji="0" lang="en-US" sz="2800" b="0" i="0" u="none" strike="noStrike" kern="0" cap="none" spc="0" normalizeH="0" baseline="0" dirty="0" smtClean="0">
                <a:ln>
                  <a:noFill/>
                </a:ln>
                <a:solidFill>
                  <a:srgbClr val="000000"/>
                </a:solidFill>
                <a:effectLst/>
                <a:uLnTx/>
                <a:uFillTx/>
                <a:latin typeface="+mn-lt"/>
                <a:ea typeface="+mn-ea"/>
                <a:cs typeface="+mn-cs"/>
              </a:rPr>
              <a:t>System space:</a:t>
            </a:r>
          </a:p>
          <a:p>
            <a:pPr marL="342900" marR="0" lvl="0" indent="-342900" algn="l" defTabSz="914400" rtl="0" eaLnBrk="1" fontAlgn="base" latinLnBrk="0" hangingPunct="1">
              <a:lnSpc>
                <a:spcPct val="90000"/>
              </a:lnSpc>
              <a:spcBef>
                <a:spcPct val="20000"/>
              </a:spcBef>
              <a:spcAft>
                <a:spcPct val="0"/>
              </a:spcAft>
              <a:buClr>
                <a:srgbClr val="762536"/>
              </a:buClr>
              <a:buSzTx/>
              <a:tabLst/>
              <a:defRPr/>
            </a:pPr>
            <a:endParaRPr kumimoji="0" lang="en-US" sz="2800" b="0" i="0" u="none" strike="noStrike" kern="0" cap="none" spc="0" normalizeH="0" baseline="0" dirty="0" smtClean="0">
              <a:ln>
                <a:noFill/>
              </a:ln>
              <a:solidFill>
                <a:srgbClr val="000000"/>
              </a:solidFill>
              <a:effectLst/>
              <a:uLnTx/>
              <a:uFillTx/>
              <a:latin typeface="+mn-lt"/>
              <a:ea typeface="+mn-ea"/>
              <a:cs typeface="+mn-cs"/>
            </a:endParaRP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Executive, kernel and HAL</a:t>
            </a: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System level</a:t>
            </a:r>
            <a:r>
              <a:rPr kumimoji="0" lang="en-US" sz="2000" b="0" i="0" u="none" strike="noStrike" kern="0" cap="none" spc="0" normalizeH="0" dirty="0" smtClean="0">
                <a:ln>
                  <a:noFill/>
                </a:ln>
                <a:solidFill>
                  <a:srgbClr val="000000"/>
                </a:solidFill>
                <a:effectLst/>
                <a:uLnTx/>
                <a:uFillTx/>
                <a:latin typeface="+mn-lt"/>
              </a:rPr>
              <a:t> data structures</a:t>
            </a:r>
            <a:endParaRPr kumimoji="0" lang="en-US" sz="2000" b="0" i="0" u="none" strike="noStrike" kern="0" cap="none" spc="0" normalizeH="0" baseline="0" dirty="0" smtClean="0">
              <a:ln>
                <a:noFill/>
              </a:ln>
              <a:solidFill>
                <a:srgbClr val="000000"/>
              </a:solidFill>
              <a:effectLst/>
              <a:uLnTx/>
              <a:uFillTx/>
              <a:latin typeface="+mn-lt"/>
            </a:endParaRP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Page tables (virtual → physical mapping, different</a:t>
            </a:r>
            <a:r>
              <a:rPr kumimoji="0" lang="en-US" sz="2000" b="0" i="0" u="none" strike="noStrike" kern="0" cap="none" spc="0" normalizeH="0" dirty="0" smtClean="0">
                <a:ln>
                  <a:noFill/>
                </a:ln>
                <a:solidFill>
                  <a:srgbClr val="000000"/>
                </a:solidFill>
                <a:effectLst/>
                <a:uLnTx/>
                <a:uFillTx/>
                <a:latin typeface="+mn-lt"/>
              </a:rPr>
              <a:t> for processes</a:t>
            </a:r>
            <a:r>
              <a:rPr kumimoji="0" lang="en-US" sz="2000" b="0" i="0" u="none" strike="noStrike" kern="0" cap="none" spc="0" normalizeH="0" baseline="0" dirty="0" smtClean="0">
                <a:ln>
                  <a:noFill/>
                </a:ln>
                <a:solidFill>
                  <a:srgbClr val="000000"/>
                </a:solidFill>
                <a:effectLst/>
                <a:uLnTx/>
                <a:uFillTx/>
                <a:latin typeface="+mn-lt"/>
              </a:rPr>
              <a:t>)</a:t>
            </a: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Executive heaps (pools)</a:t>
            </a: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Kernel mode device drivers </a:t>
            </a:r>
            <a:br>
              <a:rPr kumimoji="0" lang="en-US" sz="2000" b="0" i="0" u="none" strike="noStrike" kern="0" cap="none" spc="0" normalizeH="0" baseline="0" dirty="0" smtClean="0">
                <a:ln>
                  <a:noFill/>
                </a:ln>
                <a:solidFill>
                  <a:srgbClr val="000000"/>
                </a:solidFill>
                <a:effectLst/>
                <a:uLnTx/>
                <a:uFillTx/>
                <a:latin typeface="+mn-lt"/>
              </a:rPr>
            </a:br>
            <a:r>
              <a:rPr kumimoji="0" lang="en-US" sz="2000" b="0" i="0" u="none" strike="noStrike" kern="0" cap="none" spc="0" normalizeH="0" baseline="0" dirty="0" smtClean="0">
                <a:ln>
                  <a:noFill/>
                </a:ln>
                <a:solidFill>
                  <a:srgbClr val="000000"/>
                </a:solidFill>
                <a:effectLst/>
                <a:uLnTx/>
                <a:uFillTx/>
                <a:latin typeface="+mn-lt"/>
              </a:rPr>
              <a:t>(in the </a:t>
            </a:r>
            <a:r>
              <a:rPr kumimoji="0" lang="en-US" sz="2000" b="0" i="0" u="none" strike="noStrike" kern="0" cap="none" spc="0" normalizeH="0" baseline="0" dirty="0" err="1" smtClean="0">
                <a:ln>
                  <a:noFill/>
                </a:ln>
                <a:solidFill>
                  <a:srgbClr val="000000"/>
                </a:solidFill>
                <a:effectLst/>
                <a:uLnTx/>
                <a:uFillTx/>
                <a:latin typeface="+mn-lt"/>
              </a:rPr>
              <a:t>nonpaged</a:t>
            </a:r>
            <a:r>
              <a:rPr kumimoji="0" lang="en-US" sz="2000" b="0" i="0" u="none" strike="noStrike" kern="0" cap="none" spc="0" normalizeH="0" baseline="0" dirty="0" smtClean="0">
                <a:ln>
                  <a:noFill/>
                </a:ln>
                <a:solidFill>
                  <a:srgbClr val="000000"/>
                </a:solidFill>
                <a:effectLst/>
                <a:uLnTx/>
                <a:uFillTx/>
                <a:latin typeface="+mn-lt"/>
              </a:rPr>
              <a:t> pool)</a:t>
            </a: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File system cache</a:t>
            </a:r>
          </a:p>
          <a:p>
            <a:pPr marL="742950" marR="0" lvl="1" indent="-285750" algn="l" defTabSz="914400" rtl="0" eaLnBrk="1" fontAlgn="base" latinLnBrk="0" hangingPunct="1">
              <a:lnSpc>
                <a:spcPct val="90000"/>
              </a:lnSpc>
              <a:spcBef>
                <a:spcPct val="20000"/>
              </a:spcBef>
              <a:spcAft>
                <a:spcPct val="0"/>
              </a:spcAft>
              <a:buClr>
                <a:srgbClr val="762536"/>
              </a:buClr>
              <a:buSzTx/>
              <a:buFont typeface="Arial" charset="0"/>
              <a:buChar char="−"/>
              <a:tabLst/>
              <a:defRPr/>
            </a:pPr>
            <a:r>
              <a:rPr kumimoji="0" lang="en-US" sz="2000" b="0" i="0" u="none" strike="noStrike" kern="0" cap="none" spc="0" normalizeH="0" baseline="0" dirty="0" smtClean="0">
                <a:ln>
                  <a:noFill/>
                </a:ln>
                <a:solidFill>
                  <a:srgbClr val="000000"/>
                </a:solidFill>
                <a:effectLst/>
                <a:uLnTx/>
                <a:uFillTx/>
                <a:latin typeface="+mn-lt"/>
              </a:rPr>
              <a:t>Kernel mode stack for every processes’ every thread</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ute_ftsrg_hun">
  <a:themeElements>
    <a:clrScheme name="BME szinek">
      <a:dk1>
        <a:srgbClr val="762536"/>
      </a:dk1>
      <a:lt1>
        <a:srgbClr val="FFFFFF"/>
      </a:lt1>
      <a:dk2>
        <a:srgbClr val="762536"/>
      </a:dk2>
      <a:lt2>
        <a:srgbClr val="FFFFFF"/>
      </a:lt2>
      <a:accent1>
        <a:srgbClr val="762536"/>
      </a:accent1>
      <a:accent2>
        <a:srgbClr val="002060"/>
      </a:accent2>
      <a:accent3>
        <a:srgbClr val="FFFFFF"/>
      </a:accent3>
      <a:accent4>
        <a:srgbClr val="000000"/>
      </a:accent4>
      <a:accent5>
        <a:srgbClr val="BCBEC0"/>
      </a:accent5>
      <a:accent6>
        <a:srgbClr val="FDEFBB"/>
      </a:accent6>
      <a:hlink>
        <a:srgbClr val="002060"/>
      </a:hlink>
      <a:folHlink>
        <a:srgbClr val="00206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normAutofit/>
      </a:bodyPr>
      <a:lstStyle>
        <a:defPPr algn="ctr" defTabSz="762000" eaLnBrk="0" hangingPunct="0">
          <a:defRPr sz="2400" dirty="0" smtClean="0">
            <a:solidFill>
              <a:schemeClr val="accent4"/>
            </a:solidFill>
          </a:defRPr>
        </a:defPPr>
      </a:lstStyle>
      <a:style>
        <a:lnRef idx="2">
          <a:schemeClr val="accent5">
            <a:shade val="50000"/>
          </a:schemeClr>
        </a:lnRef>
        <a:fillRef idx="1">
          <a:schemeClr val="accent5"/>
        </a:fillRef>
        <a:effectRef idx="0">
          <a:schemeClr val="accent5"/>
        </a:effectRef>
        <a:fontRef idx="minor">
          <a:schemeClr val="lt1"/>
        </a:fontRef>
      </a: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7620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Transpr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nspr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nspr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nspr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nsp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nsp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nsp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bute_ftsrg_hun</Template>
  <TotalTime>16273</TotalTime>
  <Pages>1</Pages>
  <Words>2960</Words>
  <Application>Microsoft Office PowerPoint</Application>
  <PresentationFormat>Diavetítés a képernyőre (4:3 oldalarány)</PresentationFormat>
  <Paragraphs>384</Paragraphs>
  <Slides>28</Slides>
  <Notes>28</Notes>
  <HiddenSlides>1</HiddenSlides>
  <MMClips>0</MMClips>
  <ScaleCrop>false</ScaleCrop>
  <HeadingPairs>
    <vt:vector size="4" baseType="variant">
      <vt:variant>
        <vt:lpstr>Téma</vt:lpstr>
      </vt:variant>
      <vt:variant>
        <vt:i4>1</vt:i4>
      </vt:variant>
      <vt:variant>
        <vt:lpstr>Diacímek</vt:lpstr>
      </vt:variant>
      <vt:variant>
        <vt:i4>28</vt:i4>
      </vt:variant>
    </vt:vector>
  </HeadingPairs>
  <TitlesOfParts>
    <vt:vector size="29" baseType="lpstr">
      <vt:lpstr>bute_ftsrg_hun</vt:lpstr>
      <vt:lpstr>PowerPoint bemutató</vt:lpstr>
      <vt:lpstr>Copyright Notice</vt:lpstr>
      <vt:lpstr>Question</vt:lpstr>
      <vt:lpstr>Basics of memory management in Windows</vt:lpstr>
      <vt:lpstr>Maximal physical memory (GB)</vt:lpstr>
      <vt:lpstr>32-bit x86 address space</vt:lpstr>
      <vt:lpstr>64-bit address space</vt:lpstr>
      <vt:lpstr>PowerPoint bemutató</vt:lpstr>
      <vt:lpstr>PowerPoint bemutató</vt:lpstr>
      <vt:lpstr>Address Space Load Randomization</vt:lpstr>
      <vt:lpstr>Memory allocation</vt:lpstr>
      <vt:lpstr>Shared memory</vt:lpstr>
      <vt:lpstr>Working Set</vt:lpstr>
      <vt:lpstr>Lifecycle of physical pages</vt:lpstr>
      <vt:lpstr>Page file</vt:lpstr>
      <vt:lpstr>DEMO</vt:lpstr>
      <vt:lpstr>Memory usage</vt:lpstr>
      <vt:lpstr>Process memory usage - 0</vt:lpstr>
      <vt:lpstr>Process memory usage - 1</vt:lpstr>
      <vt:lpstr>Process memory usage - 2</vt:lpstr>
      <vt:lpstr>DEMO</vt:lpstr>
      <vt:lpstr>System memory usage </vt:lpstr>
      <vt:lpstr>Demo</vt:lpstr>
      <vt:lpstr>Optimalization: Prefetch (Windows XP)</vt:lpstr>
      <vt:lpstr>Another: Superfetch (Vista)</vt:lpstr>
      <vt:lpstr>PowerPoint bemutató</vt:lpstr>
      <vt:lpstr>Summary</vt:lpstr>
      <vt:lpstr>To read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Micskei Zoltán</dc:creator>
  <cp:keywords/>
  <cp:lastModifiedBy>Micskei Zoltán</cp:lastModifiedBy>
  <cp:revision>432</cp:revision>
  <cp:lastPrinted>2000-06-22T08:24:19Z</cp:lastPrinted>
  <dcterms:created xsi:type="dcterms:W3CDTF">2007-04-19T12:06:26Z</dcterms:created>
  <dcterms:modified xsi:type="dcterms:W3CDTF">2012-04-04T10:58:38Z</dcterms:modified>
</cp:coreProperties>
</file>