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9" r:id="rId2"/>
    <p:sldId id="260" r:id="rId3"/>
    <p:sldId id="262" r:id="rId4"/>
    <p:sldId id="296" r:id="rId5"/>
    <p:sldId id="294" r:id="rId6"/>
    <p:sldId id="263" r:id="rId7"/>
    <p:sldId id="261" r:id="rId8"/>
    <p:sldId id="265" r:id="rId9"/>
    <p:sldId id="297" r:id="rId10"/>
    <p:sldId id="309" r:id="rId11"/>
    <p:sldId id="267" r:id="rId12"/>
    <p:sldId id="268" r:id="rId13"/>
    <p:sldId id="269" r:id="rId14"/>
    <p:sldId id="298" r:id="rId15"/>
    <p:sldId id="270" r:id="rId16"/>
    <p:sldId id="271" r:id="rId17"/>
    <p:sldId id="272" r:id="rId18"/>
    <p:sldId id="273" r:id="rId19"/>
    <p:sldId id="274" r:id="rId20"/>
    <p:sldId id="313" r:id="rId21"/>
    <p:sldId id="275" r:id="rId22"/>
    <p:sldId id="276" r:id="rId23"/>
    <p:sldId id="278" r:id="rId24"/>
    <p:sldId id="314" r:id="rId25"/>
    <p:sldId id="279" r:id="rId26"/>
    <p:sldId id="304" r:id="rId27"/>
    <p:sldId id="300" r:id="rId28"/>
    <p:sldId id="315" r:id="rId29"/>
    <p:sldId id="280" r:id="rId30"/>
    <p:sldId id="305" r:id="rId31"/>
    <p:sldId id="302" r:id="rId32"/>
    <p:sldId id="281" r:id="rId33"/>
    <p:sldId id="282" r:id="rId34"/>
    <p:sldId id="306" r:id="rId35"/>
    <p:sldId id="287" r:id="rId36"/>
    <p:sldId id="312" r:id="rId37"/>
    <p:sldId id="311" r:id="rId38"/>
    <p:sldId id="310" r:id="rId39"/>
    <p:sldId id="316" r:id="rId40"/>
    <p:sldId id="291" r:id="rId41"/>
    <p:sldId id="290" r:id="rId4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42" autoAdjust="0"/>
  </p:normalViewPr>
  <p:slideViewPr>
    <p:cSldViewPr>
      <p:cViewPr varScale="1">
        <p:scale>
          <a:sx n="95" d="100"/>
          <a:sy n="95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C4431-8B82-4B37-AC90-7ADEDC6FFAF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5791058F-85DD-4FD4-AE81-310F6F617B53}">
      <dgm:prSet phldrT="[Szöveg]"/>
      <dgm:spPr/>
      <dgm:t>
        <a:bodyPr/>
        <a:lstStyle/>
        <a:p>
          <a:r>
            <a:rPr lang="hu-HU" dirty="0" err="1" smtClean="0"/>
            <a:t>IaaS</a:t>
          </a:r>
          <a:endParaRPr lang="hu-HU" dirty="0"/>
        </a:p>
      </dgm:t>
    </dgm:pt>
    <dgm:pt modelId="{1D3FF08F-324C-4354-BCCD-44A1871B79FC}" type="parTrans" cxnId="{D08C3E3C-B178-481F-871D-8406E638EE20}">
      <dgm:prSet/>
      <dgm:spPr/>
      <dgm:t>
        <a:bodyPr/>
        <a:lstStyle/>
        <a:p>
          <a:endParaRPr lang="hu-HU"/>
        </a:p>
      </dgm:t>
    </dgm:pt>
    <dgm:pt modelId="{4DFF9116-A78F-460E-9DDA-B07AC3EBB551}" type="sibTrans" cxnId="{D08C3E3C-B178-481F-871D-8406E638EE20}">
      <dgm:prSet/>
      <dgm:spPr/>
      <dgm:t>
        <a:bodyPr/>
        <a:lstStyle/>
        <a:p>
          <a:endParaRPr lang="hu-HU"/>
        </a:p>
      </dgm:t>
    </dgm:pt>
    <dgm:pt modelId="{A5D7FBFF-2AF8-4B49-AF4A-78EA3A5CC0AA}">
      <dgm:prSet phldrT="[Szöveg]"/>
      <dgm:spPr/>
      <dgm:t>
        <a:bodyPr/>
        <a:lstStyle/>
        <a:p>
          <a:r>
            <a:rPr lang="en-US" dirty="0" smtClean="0"/>
            <a:t>Getting a VM</a:t>
          </a:r>
          <a:endParaRPr lang="hu-HU" dirty="0"/>
        </a:p>
      </dgm:t>
    </dgm:pt>
    <dgm:pt modelId="{98FD5CA4-1B2C-4D73-BF7A-9FAC56CE5978}" type="parTrans" cxnId="{CC056989-AA81-4CEF-8047-252911E08175}">
      <dgm:prSet/>
      <dgm:spPr/>
      <dgm:t>
        <a:bodyPr/>
        <a:lstStyle/>
        <a:p>
          <a:endParaRPr lang="hu-HU"/>
        </a:p>
      </dgm:t>
    </dgm:pt>
    <dgm:pt modelId="{F84C4545-6C95-4E36-AA0F-5A8B3CD9CB3E}" type="sibTrans" cxnId="{CC056989-AA81-4CEF-8047-252911E08175}">
      <dgm:prSet/>
      <dgm:spPr/>
      <dgm:t>
        <a:bodyPr/>
        <a:lstStyle/>
        <a:p>
          <a:endParaRPr lang="hu-HU"/>
        </a:p>
      </dgm:t>
    </dgm:pt>
    <dgm:pt modelId="{0D16C973-A113-4FC6-863B-B933B76F3ED1}">
      <dgm:prSet phldrT="[Szöveg]"/>
      <dgm:spPr/>
      <dgm:t>
        <a:bodyPr/>
        <a:lstStyle/>
        <a:p>
          <a:r>
            <a:rPr lang="hu-HU" dirty="0" smtClean="0"/>
            <a:t>Amazon EC2, </a:t>
          </a:r>
          <a:r>
            <a:rPr lang="hu-HU" dirty="0" err="1" smtClean="0"/>
            <a:t>RackSpace</a:t>
          </a:r>
          <a:r>
            <a:rPr lang="hu-HU" dirty="0" smtClean="0"/>
            <a:t>…</a:t>
          </a:r>
          <a:endParaRPr lang="hu-HU" dirty="0"/>
        </a:p>
      </dgm:t>
    </dgm:pt>
    <dgm:pt modelId="{4F7E3E27-BC03-4ED7-9BDA-FE522B37BB5E}" type="parTrans" cxnId="{4AA5CBBC-E9E9-44B2-8D59-A686F4610A32}">
      <dgm:prSet/>
      <dgm:spPr/>
      <dgm:t>
        <a:bodyPr/>
        <a:lstStyle/>
        <a:p>
          <a:endParaRPr lang="hu-HU"/>
        </a:p>
      </dgm:t>
    </dgm:pt>
    <dgm:pt modelId="{2F083784-EB8D-4363-AF85-F410905360F2}" type="sibTrans" cxnId="{4AA5CBBC-E9E9-44B2-8D59-A686F4610A32}">
      <dgm:prSet/>
      <dgm:spPr/>
      <dgm:t>
        <a:bodyPr/>
        <a:lstStyle/>
        <a:p>
          <a:endParaRPr lang="hu-HU"/>
        </a:p>
      </dgm:t>
    </dgm:pt>
    <dgm:pt modelId="{B68053B1-8254-4B07-AF76-B7C6FB912EF6}">
      <dgm:prSet phldrT="[Szöveg]"/>
      <dgm:spPr/>
      <dgm:t>
        <a:bodyPr/>
        <a:lstStyle/>
        <a:p>
          <a:r>
            <a:rPr lang="hu-HU" dirty="0" err="1" smtClean="0"/>
            <a:t>PaaS</a:t>
          </a:r>
          <a:endParaRPr lang="hu-HU" dirty="0"/>
        </a:p>
      </dgm:t>
    </dgm:pt>
    <dgm:pt modelId="{6758CB47-0B04-4823-9A3B-2550C8340D7F}" type="parTrans" cxnId="{16B138F6-9F14-4097-B411-A9B310E534C8}">
      <dgm:prSet/>
      <dgm:spPr/>
      <dgm:t>
        <a:bodyPr/>
        <a:lstStyle/>
        <a:p>
          <a:endParaRPr lang="hu-HU"/>
        </a:p>
      </dgm:t>
    </dgm:pt>
    <dgm:pt modelId="{AF7C44FF-5552-4E81-BD39-3994E4E0974F}" type="sibTrans" cxnId="{16B138F6-9F14-4097-B411-A9B310E534C8}">
      <dgm:prSet/>
      <dgm:spPr/>
      <dgm:t>
        <a:bodyPr/>
        <a:lstStyle/>
        <a:p>
          <a:endParaRPr lang="hu-HU"/>
        </a:p>
      </dgm:t>
    </dgm:pt>
    <dgm:pt modelId="{5E6A9A0A-B838-4796-ADFA-06E3FE19D5D1}">
      <dgm:prSet phldrT="[Szöveg]"/>
      <dgm:spPr/>
      <dgm:t>
        <a:bodyPr/>
        <a:lstStyle/>
        <a:p>
          <a:r>
            <a:rPr lang="en-US" dirty="0" smtClean="0"/>
            <a:t>Getting a runtime environment</a:t>
          </a:r>
          <a:endParaRPr lang="hu-HU" dirty="0"/>
        </a:p>
      </dgm:t>
    </dgm:pt>
    <dgm:pt modelId="{4650E90A-6311-4E45-9D2B-80E4CC333D5B}" type="parTrans" cxnId="{E7D66CFF-94DC-4599-A248-F2B285348408}">
      <dgm:prSet/>
      <dgm:spPr/>
      <dgm:t>
        <a:bodyPr/>
        <a:lstStyle/>
        <a:p>
          <a:endParaRPr lang="hu-HU"/>
        </a:p>
      </dgm:t>
    </dgm:pt>
    <dgm:pt modelId="{928F2C07-3DCB-48EE-8033-1C8190009219}" type="sibTrans" cxnId="{E7D66CFF-94DC-4599-A248-F2B285348408}">
      <dgm:prSet/>
      <dgm:spPr/>
      <dgm:t>
        <a:bodyPr/>
        <a:lstStyle/>
        <a:p>
          <a:endParaRPr lang="hu-HU"/>
        </a:p>
      </dgm:t>
    </dgm:pt>
    <dgm:pt modelId="{B6C3E0EE-E104-46CB-B172-286F88B422FF}">
      <dgm:prSet phldrT="[Szöveg]"/>
      <dgm:spPr/>
      <dgm:t>
        <a:bodyPr/>
        <a:lstStyle/>
        <a:p>
          <a:r>
            <a:rPr lang="hu-HU" dirty="0" smtClean="0"/>
            <a:t>MS </a:t>
          </a:r>
          <a:r>
            <a:rPr lang="hu-HU" dirty="0" err="1" smtClean="0"/>
            <a:t>Azure</a:t>
          </a:r>
          <a:r>
            <a:rPr lang="hu-HU" dirty="0" smtClean="0"/>
            <a:t>, </a:t>
          </a:r>
          <a:r>
            <a:rPr lang="hu-HU" dirty="0" err="1" smtClean="0"/>
            <a:t>Google</a:t>
          </a:r>
          <a:r>
            <a:rPr lang="hu-HU" dirty="0" smtClean="0"/>
            <a:t> </a:t>
          </a:r>
          <a:r>
            <a:rPr lang="hu-HU" dirty="0" err="1" smtClean="0"/>
            <a:t>AppEngine</a:t>
          </a:r>
          <a:r>
            <a:rPr lang="hu-HU" dirty="0" smtClean="0"/>
            <a:t>…</a:t>
          </a:r>
          <a:endParaRPr lang="hu-HU" dirty="0"/>
        </a:p>
      </dgm:t>
    </dgm:pt>
    <dgm:pt modelId="{633C2FA1-AA87-4A1D-AE94-A4175D4D7D5F}" type="parTrans" cxnId="{72BB676F-7698-403C-8DC5-D619B4A47807}">
      <dgm:prSet/>
      <dgm:spPr/>
      <dgm:t>
        <a:bodyPr/>
        <a:lstStyle/>
        <a:p>
          <a:endParaRPr lang="hu-HU"/>
        </a:p>
      </dgm:t>
    </dgm:pt>
    <dgm:pt modelId="{6C26696C-090B-4B7F-B63D-12ECD904C12E}" type="sibTrans" cxnId="{72BB676F-7698-403C-8DC5-D619B4A47807}">
      <dgm:prSet/>
      <dgm:spPr/>
      <dgm:t>
        <a:bodyPr/>
        <a:lstStyle/>
        <a:p>
          <a:endParaRPr lang="hu-HU"/>
        </a:p>
      </dgm:t>
    </dgm:pt>
    <dgm:pt modelId="{F4D4EFE9-0EEE-4E93-BB0E-A606E0C5B235}">
      <dgm:prSet phldrT="[Szöveg]"/>
      <dgm:spPr/>
      <dgm:t>
        <a:bodyPr/>
        <a:lstStyle/>
        <a:p>
          <a:r>
            <a:rPr lang="hu-HU" dirty="0" err="1" smtClean="0"/>
            <a:t>SaaS</a:t>
          </a:r>
          <a:endParaRPr lang="hu-HU" dirty="0"/>
        </a:p>
      </dgm:t>
    </dgm:pt>
    <dgm:pt modelId="{7B1BBDB9-B6E2-4C7F-A523-22E857184F31}" type="parTrans" cxnId="{65AF574B-B05B-4A0F-AF95-1363EFD57AA1}">
      <dgm:prSet/>
      <dgm:spPr/>
      <dgm:t>
        <a:bodyPr/>
        <a:lstStyle/>
        <a:p>
          <a:endParaRPr lang="hu-HU"/>
        </a:p>
      </dgm:t>
    </dgm:pt>
    <dgm:pt modelId="{32AE18CE-5327-4CF0-980F-C2F54E217C03}" type="sibTrans" cxnId="{65AF574B-B05B-4A0F-AF95-1363EFD57AA1}">
      <dgm:prSet/>
      <dgm:spPr/>
      <dgm:t>
        <a:bodyPr/>
        <a:lstStyle/>
        <a:p>
          <a:endParaRPr lang="hu-HU"/>
        </a:p>
      </dgm:t>
    </dgm:pt>
    <dgm:pt modelId="{1D53B7B7-8E5C-47A3-901B-6CB354E3CD73}">
      <dgm:prSet phldrT="[Szöveg]"/>
      <dgm:spPr/>
      <dgm:t>
        <a:bodyPr/>
        <a:lstStyle/>
        <a:p>
          <a:r>
            <a:rPr lang="en-US" dirty="0" smtClean="0"/>
            <a:t>Getting a service</a:t>
          </a:r>
          <a:endParaRPr lang="hu-HU" dirty="0"/>
        </a:p>
      </dgm:t>
    </dgm:pt>
    <dgm:pt modelId="{BFE52AD0-09E5-4DFF-BD71-A45E8AE75424}" type="parTrans" cxnId="{0E56AA6B-3DAD-497D-BDE9-7935E248A7D9}">
      <dgm:prSet/>
      <dgm:spPr/>
      <dgm:t>
        <a:bodyPr/>
        <a:lstStyle/>
        <a:p>
          <a:endParaRPr lang="hu-HU"/>
        </a:p>
      </dgm:t>
    </dgm:pt>
    <dgm:pt modelId="{49C6541E-9A34-419D-B13A-2C9FB5CE5D57}" type="sibTrans" cxnId="{0E56AA6B-3DAD-497D-BDE9-7935E248A7D9}">
      <dgm:prSet/>
      <dgm:spPr/>
      <dgm:t>
        <a:bodyPr/>
        <a:lstStyle/>
        <a:p>
          <a:endParaRPr lang="hu-HU"/>
        </a:p>
      </dgm:t>
    </dgm:pt>
    <dgm:pt modelId="{F06B5921-BD51-481C-9327-D03499C93843}">
      <dgm:prSet phldrT="[Szöveg]"/>
      <dgm:spPr/>
      <dgm:t>
        <a:bodyPr/>
        <a:lstStyle/>
        <a:p>
          <a:r>
            <a:rPr lang="hu-HU" dirty="0" err="1" smtClean="0"/>
            <a:t>Google</a:t>
          </a:r>
          <a:r>
            <a:rPr lang="hu-HU" dirty="0" smtClean="0"/>
            <a:t> </a:t>
          </a:r>
          <a:r>
            <a:rPr lang="hu-HU" dirty="0" err="1" smtClean="0"/>
            <a:t>Docs</a:t>
          </a:r>
          <a:r>
            <a:rPr lang="hu-HU" dirty="0" smtClean="0"/>
            <a:t>, </a:t>
          </a:r>
          <a:r>
            <a:rPr lang="hu-HU" dirty="0" err="1" smtClean="0"/>
            <a:t>SalesForce</a:t>
          </a:r>
          <a:r>
            <a:rPr lang="hu-HU" dirty="0" smtClean="0"/>
            <a:t> CRM…</a:t>
          </a:r>
          <a:endParaRPr lang="hu-HU" dirty="0"/>
        </a:p>
      </dgm:t>
    </dgm:pt>
    <dgm:pt modelId="{947CBDFC-0B65-48A3-B2B6-D9637F3728A1}" type="parTrans" cxnId="{26596BAD-42EF-4DEA-A1D3-4D707E0C4779}">
      <dgm:prSet/>
      <dgm:spPr/>
      <dgm:t>
        <a:bodyPr/>
        <a:lstStyle/>
        <a:p>
          <a:endParaRPr lang="hu-HU"/>
        </a:p>
      </dgm:t>
    </dgm:pt>
    <dgm:pt modelId="{CC1507EF-1017-4457-95D2-373BA0EF550F}" type="sibTrans" cxnId="{26596BAD-42EF-4DEA-A1D3-4D707E0C4779}">
      <dgm:prSet/>
      <dgm:spPr/>
      <dgm:t>
        <a:bodyPr/>
        <a:lstStyle/>
        <a:p>
          <a:endParaRPr lang="hu-HU"/>
        </a:p>
      </dgm:t>
    </dgm:pt>
    <dgm:pt modelId="{F18FB7DD-9B1E-4C84-80DA-AF91D4FA0EFC}">
      <dgm:prSet phldrT="[Szöveg]"/>
      <dgm:spPr/>
      <dgm:t>
        <a:bodyPr/>
        <a:lstStyle/>
        <a:p>
          <a:r>
            <a:rPr lang="hu-HU" dirty="0" smtClean="0"/>
            <a:t>Java </a:t>
          </a:r>
          <a:r>
            <a:rPr lang="en-US" dirty="0" smtClean="0"/>
            <a:t>container</a:t>
          </a:r>
          <a:r>
            <a:rPr lang="hu-HU" dirty="0" smtClean="0"/>
            <a:t>, .NET, </a:t>
          </a:r>
          <a:r>
            <a:rPr lang="en-US" dirty="0" smtClean="0"/>
            <a:t>database</a:t>
          </a:r>
          <a:r>
            <a:rPr lang="hu-HU" dirty="0" smtClean="0"/>
            <a:t>…</a:t>
          </a:r>
          <a:endParaRPr lang="hu-HU" dirty="0"/>
        </a:p>
      </dgm:t>
    </dgm:pt>
    <dgm:pt modelId="{7544CC0C-4363-481A-ACA0-1F2C43C61893}" type="parTrans" cxnId="{438EAEA1-7C49-420B-AD11-C88A353D944C}">
      <dgm:prSet/>
      <dgm:spPr/>
      <dgm:t>
        <a:bodyPr/>
        <a:lstStyle/>
        <a:p>
          <a:endParaRPr lang="hu-HU"/>
        </a:p>
      </dgm:t>
    </dgm:pt>
    <dgm:pt modelId="{6CB0B7B9-2976-43A7-896F-F3E034A44401}" type="sibTrans" cxnId="{438EAEA1-7C49-420B-AD11-C88A353D944C}">
      <dgm:prSet/>
      <dgm:spPr/>
      <dgm:t>
        <a:bodyPr/>
        <a:lstStyle/>
        <a:p>
          <a:endParaRPr lang="hu-HU"/>
        </a:p>
      </dgm:t>
    </dgm:pt>
    <dgm:pt modelId="{8B4443D6-64FF-49EA-8BA7-AAEF52B73FF5}" type="pres">
      <dgm:prSet presAssocID="{897C4431-8B82-4B37-AC90-7ADEDC6FFA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6B8E66C-EE2A-49DF-9D47-B21495204239}" type="pres">
      <dgm:prSet presAssocID="{5791058F-85DD-4FD4-AE81-310F6F617B53}" presName="linNode" presStyleCnt="0"/>
      <dgm:spPr/>
    </dgm:pt>
    <dgm:pt modelId="{AE550028-2303-46C0-9DC0-926ACDDDD372}" type="pres">
      <dgm:prSet presAssocID="{5791058F-85DD-4FD4-AE81-310F6F617B5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4C8981-E100-4BCF-A904-C0FEF3EE8F8C}" type="pres">
      <dgm:prSet presAssocID="{5791058F-85DD-4FD4-AE81-310F6F617B5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5CD4DA-C139-4D81-A7BA-2A1F8510E782}" type="pres">
      <dgm:prSet presAssocID="{4DFF9116-A78F-460E-9DDA-B07AC3EBB551}" presName="sp" presStyleCnt="0"/>
      <dgm:spPr/>
    </dgm:pt>
    <dgm:pt modelId="{33129F2D-3694-4968-907E-B632745DC7B6}" type="pres">
      <dgm:prSet presAssocID="{B68053B1-8254-4B07-AF76-B7C6FB912EF6}" presName="linNode" presStyleCnt="0"/>
      <dgm:spPr/>
    </dgm:pt>
    <dgm:pt modelId="{9AC6F017-6DD6-4B3E-850E-1E3AEBA2700C}" type="pres">
      <dgm:prSet presAssocID="{B68053B1-8254-4B07-AF76-B7C6FB912EF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6305391-2A69-4DAB-A47D-053444E3A15B}" type="pres">
      <dgm:prSet presAssocID="{B68053B1-8254-4B07-AF76-B7C6FB912EF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18DD7F-05C9-42A8-8054-8D53726B2FCD}" type="pres">
      <dgm:prSet presAssocID="{AF7C44FF-5552-4E81-BD39-3994E4E0974F}" presName="sp" presStyleCnt="0"/>
      <dgm:spPr/>
    </dgm:pt>
    <dgm:pt modelId="{1F6B1217-EA6A-4D1F-BE2D-CCBE6CA31BCB}" type="pres">
      <dgm:prSet presAssocID="{F4D4EFE9-0EEE-4E93-BB0E-A606E0C5B235}" presName="linNode" presStyleCnt="0"/>
      <dgm:spPr/>
    </dgm:pt>
    <dgm:pt modelId="{647FC76A-2432-4856-836C-473F4AA754BF}" type="pres">
      <dgm:prSet presAssocID="{F4D4EFE9-0EEE-4E93-BB0E-A606E0C5B23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011409-5DA1-4762-BD0D-CA9EF2CECCCE}" type="pres">
      <dgm:prSet presAssocID="{F4D4EFE9-0EEE-4E93-BB0E-A606E0C5B23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8C31431-347C-45B3-BA0F-C8B9FCB15AF8}" type="presOf" srcId="{B6C3E0EE-E104-46CB-B172-286F88B422FF}" destId="{86305391-2A69-4DAB-A47D-053444E3A15B}" srcOrd="0" destOrd="2" presId="urn:microsoft.com/office/officeart/2005/8/layout/vList5"/>
    <dgm:cxn modelId="{5519ECC7-BC65-440E-9A6B-7DF70AB0A91F}" type="presOf" srcId="{F06B5921-BD51-481C-9327-D03499C93843}" destId="{83011409-5DA1-4762-BD0D-CA9EF2CECCCE}" srcOrd="0" destOrd="1" presId="urn:microsoft.com/office/officeart/2005/8/layout/vList5"/>
    <dgm:cxn modelId="{410C81DD-6090-4281-ADB4-778C1D5E82F1}" type="presOf" srcId="{F4D4EFE9-0EEE-4E93-BB0E-A606E0C5B235}" destId="{647FC76A-2432-4856-836C-473F4AA754BF}" srcOrd="0" destOrd="0" presId="urn:microsoft.com/office/officeart/2005/8/layout/vList5"/>
    <dgm:cxn modelId="{323ACE47-C72B-4FFA-A954-419D9F9B419C}" type="presOf" srcId="{F18FB7DD-9B1E-4C84-80DA-AF91D4FA0EFC}" destId="{86305391-2A69-4DAB-A47D-053444E3A15B}" srcOrd="0" destOrd="1" presId="urn:microsoft.com/office/officeart/2005/8/layout/vList5"/>
    <dgm:cxn modelId="{65AF574B-B05B-4A0F-AF95-1363EFD57AA1}" srcId="{897C4431-8B82-4B37-AC90-7ADEDC6FFAFA}" destId="{F4D4EFE9-0EEE-4E93-BB0E-A606E0C5B235}" srcOrd="2" destOrd="0" parTransId="{7B1BBDB9-B6E2-4C7F-A523-22E857184F31}" sibTransId="{32AE18CE-5327-4CF0-980F-C2F54E217C03}"/>
    <dgm:cxn modelId="{AA9FDADF-6C9A-495A-8BAE-99657157AE60}" type="presOf" srcId="{1D53B7B7-8E5C-47A3-901B-6CB354E3CD73}" destId="{83011409-5DA1-4762-BD0D-CA9EF2CECCCE}" srcOrd="0" destOrd="0" presId="urn:microsoft.com/office/officeart/2005/8/layout/vList5"/>
    <dgm:cxn modelId="{26596BAD-42EF-4DEA-A1D3-4D707E0C4779}" srcId="{F4D4EFE9-0EEE-4E93-BB0E-A606E0C5B235}" destId="{F06B5921-BD51-481C-9327-D03499C93843}" srcOrd="1" destOrd="0" parTransId="{947CBDFC-0B65-48A3-B2B6-D9637F3728A1}" sibTransId="{CC1507EF-1017-4457-95D2-373BA0EF550F}"/>
    <dgm:cxn modelId="{8A4B3CCC-DFA0-4CE0-9ACD-C38AEF081BFD}" type="presOf" srcId="{5E6A9A0A-B838-4796-ADFA-06E3FE19D5D1}" destId="{86305391-2A69-4DAB-A47D-053444E3A15B}" srcOrd="0" destOrd="0" presId="urn:microsoft.com/office/officeart/2005/8/layout/vList5"/>
    <dgm:cxn modelId="{438EAEA1-7C49-420B-AD11-C88A353D944C}" srcId="{5E6A9A0A-B838-4796-ADFA-06E3FE19D5D1}" destId="{F18FB7DD-9B1E-4C84-80DA-AF91D4FA0EFC}" srcOrd="0" destOrd="0" parTransId="{7544CC0C-4363-481A-ACA0-1F2C43C61893}" sibTransId="{6CB0B7B9-2976-43A7-896F-F3E034A44401}"/>
    <dgm:cxn modelId="{1327FD30-C88F-4E11-8024-173476BFA3E5}" type="presOf" srcId="{5791058F-85DD-4FD4-AE81-310F6F617B53}" destId="{AE550028-2303-46C0-9DC0-926ACDDDD372}" srcOrd="0" destOrd="0" presId="urn:microsoft.com/office/officeart/2005/8/layout/vList5"/>
    <dgm:cxn modelId="{16B138F6-9F14-4097-B411-A9B310E534C8}" srcId="{897C4431-8B82-4B37-AC90-7ADEDC6FFAFA}" destId="{B68053B1-8254-4B07-AF76-B7C6FB912EF6}" srcOrd="1" destOrd="0" parTransId="{6758CB47-0B04-4823-9A3B-2550C8340D7F}" sibTransId="{AF7C44FF-5552-4E81-BD39-3994E4E0974F}"/>
    <dgm:cxn modelId="{4AA5CBBC-E9E9-44B2-8D59-A686F4610A32}" srcId="{5791058F-85DD-4FD4-AE81-310F6F617B53}" destId="{0D16C973-A113-4FC6-863B-B933B76F3ED1}" srcOrd="1" destOrd="0" parTransId="{4F7E3E27-BC03-4ED7-9BDA-FE522B37BB5E}" sibTransId="{2F083784-EB8D-4363-AF85-F410905360F2}"/>
    <dgm:cxn modelId="{093AFF74-E6A1-4621-B68F-1E8DBBCB2051}" type="presOf" srcId="{0D16C973-A113-4FC6-863B-B933B76F3ED1}" destId="{854C8981-E100-4BCF-A904-C0FEF3EE8F8C}" srcOrd="0" destOrd="1" presId="urn:microsoft.com/office/officeart/2005/8/layout/vList5"/>
    <dgm:cxn modelId="{A41BCB8B-1CE3-4BE8-B985-92DB4C857283}" type="presOf" srcId="{B68053B1-8254-4B07-AF76-B7C6FB912EF6}" destId="{9AC6F017-6DD6-4B3E-850E-1E3AEBA2700C}" srcOrd="0" destOrd="0" presId="urn:microsoft.com/office/officeart/2005/8/layout/vList5"/>
    <dgm:cxn modelId="{F1511C11-6A6C-44B8-A5A8-2A4690247792}" type="presOf" srcId="{897C4431-8B82-4B37-AC90-7ADEDC6FFAFA}" destId="{8B4443D6-64FF-49EA-8BA7-AAEF52B73FF5}" srcOrd="0" destOrd="0" presId="urn:microsoft.com/office/officeart/2005/8/layout/vList5"/>
    <dgm:cxn modelId="{CC056989-AA81-4CEF-8047-252911E08175}" srcId="{5791058F-85DD-4FD4-AE81-310F6F617B53}" destId="{A5D7FBFF-2AF8-4B49-AF4A-78EA3A5CC0AA}" srcOrd="0" destOrd="0" parTransId="{98FD5CA4-1B2C-4D73-BF7A-9FAC56CE5978}" sibTransId="{F84C4545-6C95-4E36-AA0F-5A8B3CD9CB3E}"/>
    <dgm:cxn modelId="{D08C3E3C-B178-481F-871D-8406E638EE20}" srcId="{897C4431-8B82-4B37-AC90-7ADEDC6FFAFA}" destId="{5791058F-85DD-4FD4-AE81-310F6F617B53}" srcOrd="0" destOrd="0" parTransId="{1D3FF08F-324C-4354-BCCD-44A1871B79FC}" sibTransId="{4DFF9116-A78F-460E-9DDA-B07AC3EBB551}"/>
    <dgm:cxn modelId="{E7D66CFF-94DC-4599-A248-F2B285348408}" srcId="{B68053B1-8254-4B07-AF76-B7C6FB912EF6}" destId="{5E6A9A0A-B838-4796-ADFA-06E3FE19D5D1}" srcOrd="0" destOrd="0" parTransId="{4650E90A-6311-4E45-9D2B-80E4CC333D5B}" sibTransId="{928F2C07-3DCB-48EE-8033-1C8190009219}"/>
    <dgm:cxn modelId="{2BA9E624-20A6-4C8A-85E9-BC15F7496517}" type="presOf" srcId="{A5D7FBFF-2AF8-4B49-AF4A-78EA3A5CC0AA}" destId="{854C8981-E100-4BCF-A904-C0FEF3EE8F8C}" srcOrd="0" destOrd="0" presId="urn:microsoft.com/office/officeart/2005/8/layout/vList5"/>
    <dgm:cxn modelId="{0E56AA6B-3DAD-497D-BDE9-7935E248A7D9}" srcId="{F4D4EFE9-0EEE-4E93-BB0E-A606E0C5B235}" destId="{1D53B7B7-8E5C-47A3-901B-6CB354E3CD73}" srcOrd="0" destOrd="0" parTransId="{BFE52AD0-09E5-4DFF-BD71-A45E8AE75424}" sibTransId="{49C6541E-9A34-419D-B13A-2C9FB5CE5D57}"/>
    <dgm:cxn modelId="{72BB676F-7698-403C-8DC5-D619B4A47807}" srcId="{B68053B1-8254-4B07-AF76-B7C6FB912EF6}" destId="{B6C3E0EE-E104-46CB-B172-286F88B422FF}" srcOrd="1" destOrd="0" parTransId="{633C2FA1-AA87-4A1D-AE94-A4175D4D7D5F}" sibTransId="{6C26696C-090B-4B7F-B63D-12ECD904C12E}"/>
    <dgm:cxn modelId="{3700333B-5CCF-4204-B675-CFD959C675B5}" type="presParOf" srcId="{8B4443D6-64FF-49EA-8BA7-AAEF52B73FF5}" destId="{E6B8E66C-EE2A-49DF-9D47-B21495204239}" srcOrd="0" destOrd="0" presId="urn:microsoft.com/office/officeart/2005/8/layout/vList5"/>
    <dgm:cxn modelId="{AC976B91-0079-476D-9484-D16BFDD4B62D}" type="presParOf" srcId="{E6B8E66C-EE2A-49DF-9D47-B21495204239}" destId="{AE550028-2303-46C0-9DC0-926ACDDDD372}" srcOrd="0" destOrd="0" presId="urn:microsoft.com/office/officeart/2005/8/layout/vList5"/>
    <dgm:cxn modelId="{82569AE0-C0BC-4E00-8860-8A3CD62A4E28}" type="presParOf" srcId="{E6B8E66C-EE2A-49DF-9D47-B21495204239}" destId="{854C8981-E100-4BCF-A904-C0FEF3EE8F8C}" srcOrd="1" destOrd="0" presId="urn:microsoft.com/office/officeart/2005/8/layout/vList5"/>
    <dgm:cxn modelId="{BA5ECF22-2DE3-43E7-8737-F1C8DA4C0196}" type="presParOf" srcId="{8B4443D6-64FF-49EA-8BA7-AAEF52B73FF5}" destId="{565CD4DA-C139-4D81-A7BA-2A1F8510E782}" srcOrd="1" destOrd="0" presId="urn:microsoft.com/office/officeart/2005/8/layout/vList5"/>
    <dgm:cxn modelId="{7ECF46AE-BD10-470C-8B00-D82C75703DF5}" type="presParOf" srcId="{8B4443D6-64FF-49EA-8BA7-AAEF52B73FF5}" destId="{33129F2D-3694-4968-907E-B632745DC7B6}" srcOrd="2" destOrd="0" presId="urn:microsoft.com/office/officeart/2005/8/layout/vList5"/>
    <dgm:cxn modelId="{07124D91-D994-46D2-9FC9-3F504E6AA679}" type="presParOf" srcId="{33129F2D-3694-4968-907E-B632745DC7B6}" destId="{9AC6F017-6DD6-4B3E-850E-1E3AEBA2700C}" srcOrd="0" destOrd="0" presId="urn:microsoft.com/office/officeart/2005/8/layout/vList5"/>
    <dgm:cxn modelId="{260CC725-84C2-4E28-8CF5-6B4074A55D6F}" type="presParOf" srcId="{33129F2D-3694-4968-907E-B632745DC7B6}" destId="{86305391-2A69-4DAB-A47D-053444E3A15B}" srcOrd="1" destOrd="0" presId="urn:microsoft.com/office/officeart/2005/8/layout/vList5"/>
    <dgm:cxn modelId="{2101587A-18CA-4EE8-9CCA-F2BA41865A98}" type="presParOf" srcId="{8B4443D6-64FF-49EA-8BA7-AAEF52B73FF5}" destId="{1C18DD7F-05C9-42A8-8054-8D53726B2FCD}" srcOrd="3" destOrd="0" presId="urn:microsoft.com/office/officeart/2005/8/layout/vList5"/>
    <dgm:cxn modelId="{81C441A7-C202-47F7-BD9A-B7BB27703A29}" type="presParOf" srcId="{8B4443D6-64FF-49EA-8BA7-AAEF52B73FF5}" destId="{1F6B1217-EA6A-4D1F-BE2D-CCBE6CA31BCB}" srcOrd="4" destOrd="0" presId="urn:microsoft.com/office/officeart/2005/8/layout/vList5"/>
    <dgm:cxn modelId="{A15503BF-BA8F-464C-A1EB-1F6CC754F200}" type="presParOf" srcId="{1F6B1217-EA6A-4D1F-BE2D-CCBE6CA31BCB}" destId="{647FC76A-2432-4856-836C-473F4AA754BF}" srcOrd="0" destOrd="0" presId="urn:microsoft.com/office/officeart/2005/8/layout/vList5"/>
    <dgm:cxn modelId="{849F1F7B-F2C2-4900-94EF-70FBBA641F43}" type="presParOf" srcId="{1F6B1217-EA6A-4D1F-BE2D-CCBE6CA31BCB}" destId="{83011409-5DA1-4762-BD0D-CA9EF2CECC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C8981-E100-4BCF-A904-C0FEF3EE8F8C}">
      <dsp:nvSpPr>
        <dsp:cNvPr id="0" name=""/>
        <dsp:cNvSpPr/>
      </dsp:nvSpPr>
      <dsp:spPr>
        <a:xfrm rot="5400000">
          <a:off x="5310853" y="-1940994"/>
          <a:ext cx="1425513" cy="566928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Getting a VM</a:t>
          </a:r>
          <a:endParaRPr lang="hu-H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kern="1200" dirty="0" smtClean="0"/>
            <a:t>Amazon EC2, </a:t>
          </a:r>
          <a:r>
            <a:rPr lang="hu-HU" sz="2500" kern="1200" dirty="0" err="1" smtClean="0"/>
            <a:t>RackSpace</a:t>
          </a:r>
          <a:r>
            <a:rPr lang="hu-HU" sz="2500" kern="1200" dirty="0" smtClean="0"/>
            <a:t>…</a:t>
          </a:r>
          <a:endParaRPr lang="hu-HU" sz="2500" kern="1200" dirty="0"/>
        </a:p>
      </dsp:txBody>
      <dsp:txXfrm rot="-5400000">
        <a:off x="3188970" y="250477"/>
        <a:ext cx="5599692" cy="1286337"/>
      </dsp:txXfrm>
    </dsp:sp>
    <dsp:sp modelId="{AE550028-2303-46C0-9DC0-926ACDDDD372}">
      <dsp:nvSpPr>
        <dsp:cNvPr id="0" name=""/>
        <dsp:cNvSpPr/>
      </dsp:nvSpPr>
      <dsp:spPr>
        <a:xfrm>
          <a:off x="0" y="2699"/>
          <a:ext cx="3188970" cy="1781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kern="1200" dirty="0" err="1" smtClean="0"/>
            <a:t>IaaS</a:t>
          </a:r>
          <a:endParaRPr lang="hu-HU" sz="6500" kern="1200" dirty="0"/>
        </a:p>
      </dsp:txBody>
      <dsp:txXfrm>
        <a:off x="86985" y="89684"/>
        <a:ext cx="3015000" cy="1607921"/>
      </dsp:txXfrm>
    </dsp:sp>
    <dsp:sp modelId="{86305391-2A69-4DAB-A47D-053444E3A15B}">
      <dsp:nvSpPr>
        <dsp:cNvPr id="0" name=""/>
        <dsp:cNvSpPr/>
      </dsp:nvSpPr>
      <dsp:spPr>
        <a:xfrm rot="5400000">
          <a:off x="5310853" y="-70008"/>
          <a:ext cx="1425513" cy="566928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Getting a runtime environment</a:t>
          </a:r>
          <a:endParaRPr lang="hu-HU" sz="250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kern="1200" dirty="0" smtClean="0"/>
            <a:t>Java </a:t>
          </a:r>
          <a:r>
            <a:rPr lang="en-US" sz="2500" kern="1200" dirty="0" smtClean="0"/>
            <a:t>container</a:t>
          </a:r>
          <a:r>
            <a:rPr lang="hu-HU" sz="2500" kern="1200" dirty="0" smtClean="0"/>
            <a:t>, .NET, </a:t>
          </a:r>
          <a:r>
            <a:rPr lang="en-US" sz="2500" kern="1200" dirty="0" smtClean="0"/>
            <a:t>database</a:t>
          </a:r>
          <a:r>
            <a:rPr lang="hu-HU" sz="2500" kern="1200" dirty="0" smtClean="0"/>
            <a:t>…</a:t>
          </a:r>
          <a:endParaRPr lang="hu-H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kern="1200" dirty="0" smtClean="0"/>
            <a:t>MS </a:t>
          </a:r>
          <a:r>
            <a:rPr lang="hu-HU" sz="2500" kern="1200" dirty="0" err="1" smtClean="0"/>
            <a:t>Azure</a:t>
          </a:r>
          <a:r>
            <a:rPr lang="hu-HU" sz="2500" kern="1200" dirty="0" smtClean="0"/>
            <a:t>, </a:t>
          </a:r>
          <a:r>
            <a:rPr lang="hu-HU" sz="2500" kern="1200" dirty="0" err="1" smtClean="0"/>
            <a:t>Google</a:t>
          </a:r>
          <a:r>
            <a:rPr lang="hu-HU" sz="2500" kern="1200" dirty="0" smtClean="0"/>
            <a:t> </a:t>
          </a:r>
          <a:r>
            <a:rPr lang="hu-HU" sz="2500" kern="1200" dirty="0" err="1" smtClean="0"/>
            <a:t>AppEngine</a:t>
          </a:r>
          <a:r>
            <a:rPr lang="hu-HU" sz="2500" kern="1200" dirty="0" smtClean="0"/>
            <a:t>…</a:t>
          </a:r>
          <a:endParaRPr lang="hu-HU" sz="2500" kern="1200" dirty="0"/>
        </a:p>
      </dsp:txBody>
      <dsp:txXfrm rot="-5400000">
        <a:off x="3188970" y="2121463"/>
        <a:ext cx="5599692" cy="1286337"/>
      </dsp:txXfrm>
    </dsp:sp>
    <dsp:sp modelId="{9AC6F017-6DD6-4B3E-850E-1E3AEBA2700C}">
      <dsp:nvSpPr>
        <dsp:cNvPr id="0" name=""/>
        <dsp:cNvSpPr/>
      </dsp:nvSpPr>
      <dsp:spPr>
        <a:xfrm>
          <a:off x="0" y="1873685"/>
          <a:ext cx="3188970" cy="17818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kern="1200" dirty="0" err="1" smtClean="0"/>
            <a:t>PaaS</a:t>
          </a:r>
          <a:endParaRPr lang="hu-HU" sz="6500" kern="1200" dirty="0"/>
        </a:p>
      </dsp:txBody>
      <dsp:txXfrm>
        <a:off x="86985" y="1960670"/>
        <a:ext cx="3015000" cy="1607921"/>
      </dsp:txXfrm>
    </dsp:sp>
    <dsp:sp modelId="{83011409-5DA1-4762-BD0D-CA9EF2CECCCE}">
      <dsp:nvSpPr>
        <dsp:cNvPr id="0" name=""/>
        <dsp:cNvSpPr/>
      </dsp:nvSpPr>
      <dsp:spPr>
        <a:xfrm rot="5400000">
          <a:off x="5310853" y="1800977"/>
          <a:ext cx="1425513" cy="566928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Getting a service</a:t>
          </a:r>
          <a:endParaRPr lang="hu-H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kern="1200" dirty="0" err="1" smtClean="0"/>
            <a:t>Google</a:t>
          </a:r>
          <a:r>
            <a:rPr lang="hu-HU" sz="2500" kern="1200" dirty="0" smtClean="0"/>
            <a:t> </a:t>
          </a:r>
          <a:r>
            <a:rPr lang="hu-HU" sz="2500" kern="1200" dirty="0" err="1" smtClean="0"/>
            <a:t>Docs</a:t>
          </a:r>
          <a:r>
            <a:rPr lang="hu-HU" sz="2500" kern="1200" dirty="0" smtClean="0"/>
            <a:t>, </a:t>
          </a:r>
          <a:r>
            <a:rPr lang="hu-HU" sz="2500" kern="1200" dirty="0" err="1" smtClean="0"/>
            <a:t>SalesForce</a:t>
          </a:r>
          <a:r>
            <a:rPr lang="hu-HU" sz="2500" kern="1200" dirty="0" smtClean="0"/>
            <a:t> CRM…</a:t>
          </a:r>
          <a:endParaRPr lang="hu-HU" sz="2500" kern="1200" dirty="0"/>
        </a:p>
      </dsp:txBody>
      <dsp:txXfrm rot="-5400000">
        <a:off x="3188970" y="3992448"/>
        <a:ext cx="5599692" cy="1286337"/>
      </dsp:txXfrm>
    </dsp:sp>
    <dsp:sp modelId="{647FC76A-2432-4856-836C-473F4AA754BF}">
      <dsp:nvSpPr>
        <dsp:cNvPr id="0" name=""/>
        <dsp:cNvSpPr/>
      </dsp:nvSpPr>
      <dsp:spPr>
        <a:xfrm>
          <a:off x="0" y="3744671"/>
          <a:ext cx="3188970" cy="17818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kern="1200" dirty="0" err="1" smtClean="0"/>
            <a:t>SaaS</a:t>
          </a:r>
          <a:endParaRPr lang="hu-HU" sz="6500" kern="1200" dirty="0"/>
        </a:p>
      </dsp:txBody>
      <dsp:txXfrm>
        <a:off x="86985" y="3831656"/>
        <a:ext cx="3015000" cy="1607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2014.04.24.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141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arison_of_virtual_machines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modified</a:t>
            </a:r>
            <a:r>
              <a:rPr lang="hu-HU" dirty="0" smtClean="0"/>
              <a:t>: </a:t>
            </a:r>
            <a:r>
              <a:rPr lang="hu-HU" dirty="0" smtClean="0"/>
              <a:t>2014. </a:t>
            </a:r>
            <a:r>
              <a:rPr lang="hu-HU" dirty="0" smtClean="0"/>
              <a:t>04. </a:t>
            </a:r>
            <a:r>
              <a:rPr lang="hu-HU" smtClean="0"/>
              <a:t>24.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9503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endParaRPr lang="hu-HU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Left</a:t>
            </a:r>
            <a:r>
              <a:rPr lang="hu-HU" baseline="0" dirty="0" smtClean="0"/>
              <a:t>: http://www.ok-labs.com/solutions/what-is-mobile-phone-virtualization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Right</a:t>
            </a:r>
            <a:r>
              <a:rPr lang="hu-HU" baseline="0" dirty="0" smtClean="0"/>
              <a:t>: http://mobiputing.com/2010/12/vmware/</a:t>
            </a:r>
          </a:p>
          <a:p>
            <a:pPr marL="171450" indent="-171450">
              <a:buFontTx/>
              <a:buChar char="-"/>
            </a:pPr>
            <a:endParaRPr lang="hu-HU" baseline="0" dirty="0" smtClean="0"/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2457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878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6674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7426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200" dirty="0" smtClean="0"/>
              <a:t>Non-sensitive, unprivileged application instructions</a:t>
            </a:r>
            <a:r>
              <a:rPr lang="hu-HU" sz="1200" dirty="0" smtClean="0"/>
              <a:t> </a:t>
            </a:r>
            <a:r>
              <a:rPr lang="en-US" sz="1200" dirty="0" smtClean="0"/>
              <a:t>can be executed directly on the processor with</a:t>
            </a:r>
            <a:r>
              <a:rPr lang="hu-HU" sz="1200" dirty="0" smtClean="0"/>
              <a:t> </a:t>
            </a:r>
            <a:r>
              <a:rPr lang="en-US" sz="1200" dirty="0" smtClean="0"/>
              <a:t>no VMM intervention.</a:t>
            </a:r>
          </a:p>
          <a:p>
            <a:pPr>
              <a:buFontTx/>
              <a:buChar char="-"/>
            </a:pPr>
            <a:r>
              <a:rPr lang="en-US" sz="1200" dirty="0" smtClean="0"/>
              <a:t>Sensitive, privileged instructions will be detected</a:t>
            </a:r>
            <a:r>
              <a:rPr lang="hu-HU" sz="1200" dirty="0" smtClean="0"/>
              <a:t> </a:t>
            </a:r>
            <a:r>
              <a:rPr lang="en-US" sz="1200" dirty="0" smtClean="0"/>
              <a:t>when they trap after being executed in user mode.</a:t>
            </a:r>
            <a:r>
              <a:rPr lang="hu-HU" sz="1200" dirty="0" smtClean="0"/>
              <a:t> </a:t>
            </a:r>
            <a:r>
              <a:rPr lang="en-US" sz="1200" dirty="0" smtClean="0"/>
              <a:t>The trap should be delivered to the VMM that will</a:t>
            </a:r>
            <a:r>
              <a:rPr lang="hu-HU" sz="1200" dirty="0" smtClean="0"/>
              <a:t> </a:t>
            </a:r>
            <a:r>
              <a:rPr lang="en-US" sz="1200" dirty="0" smtClean="0"/>
              <a:t>emulate the expected behavior of the instruction in</a:t>
            </a:r>
            <a:r>
              <a:rPr lang="hu-HU" sz="1200" dirty="0" smtClean="0"/>
              <a:t> </a:t>
            </a:r>
            <a:r>
              <a:rPr lang="en-US" sz="1200" dirty="0" smtClean="0"/>
              <a:t>software.</a:t>
            </a:r>
            <a:r>
              <a:rPr lang="hu-HU" sz="1200" baseline="0" dirty="0" smtClean="0"/>
              <a:t> </a:t>
            </a:r>
          </a:p>
          <a:p>
            <a:pPr>
              <a:buFontTx/>
              <a:buChar char="-"/>
            </a:pPr>
            <a:r>
              <a:rPr lang="en-US" sz="1200" dirty="0" smtClean="0"/>
              <a:t>Sensitive, unprivileged instructions must be detected</a:t>
            </a:r>
            <a:r>
              <a:rPr lang="hu-HU" sz="1200" dirty="0" smtClean="0"/>
              <a:t> </a:t>
            </a:r>
            <a:r>
              <a:rPr lang="en-US" sz="1200" dirty="0" smtClean="0"/>
              <a:t>so that control can be transferred to the</a:t>
            </a:r>
            <a:r>
              <a:rPr lang="hu-HU" sz="1200" dirty="0" smtClean="0"/>
              <a:t> </a:t>
            </a:r>
            <a:r>
              <a:rPr lang="en-US" sz="1200" dirty="0" smtClean="0"/>
              <a:t>VMM.</a:t>
            </a:r>
            <a:endParaRPr lang="hu-H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4139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</a:t>
            </a:r>
            <a:r>
              <a:rPr lang="hu-HU" baseline="0" dirty="0" smtClean="0"/>
              <a:t>: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J. S. Robin and C. E. Irvine. Analysis of the Intel Pentium's ability to</a:t>
            </a:r>
            <a:r>
              <a:rPr lang="hu-H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support a secure virtual machine monitor. In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Proceedings of the 9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</a:t>
            </a:r>
            <a:r>
              <a:rPr lang="hu-HU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USENIX Security Symposium, Denver, CO, USA, pages 129.144,</a:t>
            </a:r>
            <a:r>
              <a:rPr lang="hu-HU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hu-H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Aug. 2000.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4340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Ez egyben időbeli</a:t>
            </a:r>
            <a:r>
              <a:rPr lang="hu-HU" baseline="0" dirty="0" smtClean="0"/>
              <a:t> sorrend is, így jelentek meg ezek a módszerek.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2563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VMware</a:t>
            </a:r>
            <a:r>
              <a:rPr lang="hu-HU" baseline="0" dirty="0" smtClean="0"/>
              <a:t>,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Understanding Full Virtualization,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Paravirtualization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Hardware Assist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ed</a:t>
            </a:r>
            <a:r>
              <a:rPr lang="hu-H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Virtualization</a:t>
            </a:r>
            <a:endParaRPr lang="hu-HU" baseline="0" dirty="0" smtClean="0"/>
          </a:p>
          <a:p>
            <a:r>
              <a:rPr lang="hu-HU" baseline="0" dirty="0" smtClean="0"/>
              <a:t>http://www.vmware.com/files/pdf/VMware_paravirtualization.pdf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2261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hu-HU" dirty="0" smtClean="0"/>
              <a:t>:</a:t>
            </a:r>
            <a:r>
              <a:rPr lang="hu-HU" baseline="0" dirty="0" smtClean="0"/>
              <a:t> http://labs.vmware.com/academic/mit-iap-2010</a:t>
            </a:r>
          </a:p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3289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458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5446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Intel </a:t>
            </a:r>
            <a:r>
              <a:rPr lang="hu-HU" dirty="0" err="1" smtClean="0"/>
              <a:t>VT-x</a:t>
            </a:r>
            <a:r>
              <a:rPr lang="hu-HU" baseline="0" dirty="0" smtClean="0"/>
              <a:t>:</a:t>
            </a:r>
            <a:endParaRPr lang="hu-HU" dirty="0" smtClean="0"/>
          </a:p>
          <a:p>
            <a:pPr marL="171450" indent="-171450">
              <a:buFontTx/>
              <a:buChar char="-"/>
            </a:pPr>
            <a:r>
              <a:rPr lang="hu-HU" dirty="0" smtClean="0"/>
              <a:t>VMCS (</a:t>
            </a:r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Machine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Control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Structure</a:t>
            </a:r>
            <a:r>
              <a:rPr lang="hu-HU" dirty="0" smtClean="0"/>
              <a:t>)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VMLAUNCH Launches a virtual machine managed by the VMCS. A VM entry</a:t>
            </a:r>
            <a:r>
              <a:rPr lang="hu-HU" dirty="0" smtClean="0"/>
              <a:t> </a:t>
            </a:r>
            <a:r>
              <a:rPr lang="en-US" dirty="0" smtClean="0"/>
              <a:t>occurs, transferring control to the VM.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VMCALL Allows a guest in VMX non-root operation to call the VMM for</a:t>
            </a:r>
            <a:r>
              <a:rPr lang="hu-HU" dirty="0" smtClean="0"/>
              <a:t> </a:t>
            </a:r>
            <a:r>
              <a:rPr lang="en-US" dirty="0" smtClean="0"/>
              <a:t>service. A VM exit occurs, transferring control to the VMM.</a:t>
            </a: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None/>
            </a:pPr>
            <a:r>
              <a:rPr lang="en-US" dirty="0" smtClean="0"/>
              <a:t>More info</a:t>
            </a:r>
            <a:r>
              <a:rPr lang="hu-HU" baseline="0" dirty="0" smtClean="0"/>
              <a:t>:</a:t>
            </a:r>
          </a:p>
          <a:p>
            <a:pPr marL="171450" marR="0" indent="-17145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Intel® Virtualization Technology: Hardware Support for Efficient Processor Virtualization</a:t>
            </a:r>
            <a:r>
              <a:rPr lang="hu-HU" dirty="0" smtClean="0"/>
              <a:t>, Intel </a:t>
            </a:r>
            <a:r>
              <a:rPr lang="hu-HU" dirty="0" err="1" smtClean="0"/>
              <a:t>Technology</a:t>
            </a:r>
            <a:r>
              <a:rPr lang="hu-HU" dirty="0" smtClean="0"/>
              <a:t> Journal, </a:t>
            </a:r>
            <a:r>
              <a:rPr lang="hu-HU" dirty="0" err="1" smtClean="0"/>
              <a:t>Volume</a:t>
            </a:r>
            <a:r>
              <a:rPr lang="hu-HU" dirty="0" smtClean="0"/>
              <a:t> 10,</a:t>
            </a:r>
            <a:r>
              <a:rPr lang="hu-HU" baseline="0" dirty="0" smtClean="0"/>
              <a:t> </a:t>
            </a:r>
            <a:r>
              <a:rPr lang="hu-HU" dirty="0" err="1" smtClean="0"/>
              <a:t>Issue</a:t>
            </a:r>
            <a:r>
              <a:rPr lang="hu-HU" dirty="0" smtClean="0"/>
              <a:t> 03,</a:t>
            </a:r>
            <a:r>
              <a:rPr lang="hu-HU" baseline="0" dirty="0" smtClean="0"/>
              <a:t> http://www.intel.com/technology/itj/2006/v10i3/1-hardware/1-abstract.htm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9999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Binary</a:t>
            </a:r>
            <a:r>
              <a:rPr lang="hu-HU" dirty="0" smtClean="0"/>
              <a:t> </a:t>
            </a:r>
            <a:r>
              <a:rPr lang="hu-HU" dirty="0" err="1" smtClean="0"/>
              <a:t>translation</a:t>
            </a:r>
            <a:r>
              <a:rPr lang="hu-HU" dirty="0" smtClean="0"/>
              <a:t>: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Player</a:t>
            </a:r>
            <a:r>
              <a:rPr lang="hu-HU" dirty="0" smtClean="0"/>
              <a:t>/Workstation</a:t>
            </a:r>
            <a:r>
              <a:rPr lang="en-US" baseline="0" dirty="0" smtClean="0"/>
              <a:t>,</a:t>
            </a:r>
            <a:r>
              <a:rPr lang="hu-HU" dirty="0" smtClean="0"/>
              <a:t> </a:t>
            </a:r>
            <a:r>
              <a:rPr lang="hu-HU" dirty="0" err="1" smtClean="0"/>
              <a:t>VMware</a:t>
            </a:r>
            <a:r>
              <a:rPr lang="hu-HU" dirty="0" smtClean="0"/>
              <a:t> ESX (</a:t>
            </a:r>
            <a:r>
              <a:rPr lang="en-US" dirty="0" smtClean="0"/>
              <a:t>some </a:t>
            </a:r>
            <a:r>
              <a:rPr lang="hu-HU" dirty="0" smtClean="0"/>
              <a:t>32 bit </a:t>
            </a:r>
            <a:r>
              <a:rPr lang="en-US" dirty="0" smtClean="0"/>
              <a:t>guest</a:t>
            </a:r>
            <a:r>
              <a:rPr lang="hu-HU" dirty="0" smtClean="0"/>
              <a:t>), </a:t>
            </a:r>
            <a:r>
              <a:rPr lang="hu-HU" dirty="0" err="1" smtClean="0"/>
              <a:t>Virtual</a:t>
            </a:r>
            <a:r>
              <a:rPr lang="hu-HU" dirty="0" smtClean="0"/>
              <a:t> PC, MS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Virtual</a:t>
            </a:r>
            <a:r>
              <a:rPr lang="hu-HU" baseline="0" dirty="0" smtClean="0"/>
              <a:t> Server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err="1" smtClean="0"/>
              <a:t>Paravirtualization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Xen</a:t>
            </a:r>
            <a:r>
              <a:rPr lang="hu-HU" baseline="0" dirty="0" smtClean="0"/>
              <a:t> (Linux </a:t>
            </a:r>
            <a:r>
              <a:rPr lang="en-US" baseline="0" dirty="0" smtClean="0"/>
              <a:t>VM</a:t>
            </a:r>
            <a:r>
              <a:rPr lang="hu-HU" baseline="0" dirty="0" smtClean="0"/>
              <a:t>), </a:t>
            </a:r>
            <a:r>
              <a:rPr lang="en-US" baseline="0" dirty="0" smtClean="0"/>
              <a:t>partially </a:t>
            </a:r>
            <a:r>
              <a:rPr lang="hu-HU" baseline="0" dirty="0" smtClean="0"/>
              <a:t>MS </a:t>
            </a:r>
            <a:r>
              <a:rPr lang="hu-HU" baseline="0" dirty="0" err="1" smtClean="0"/>
              <a:t>Hyper-V</a:t>
            </a:r>
            <a:r>
              <a:rPr lang="hu-HU" baseline="0" dirty="0" smtClean="0"/>
              <a:t> (</a:t>
            </a:r>
            <a:r>
              <a:rPr lang="en-US" baseline="0" dirty="0" smtClean="0"/>
              <a:t>for some</a:t>
            </a:r>
            <a:r>
              <a:rPr lang="hu-HU" baseline="0" dirty="0" smtClean="0"/>
              <a:t> Windows </a:t>
            </a:r>
            <a:r>
              <a:rPr lang="en-US" baseline="0" dirty="0" smtClean="0"/>
              <a:t>and</a:t>
            </a:r>
            <a:r>
              <a:rPr lang="hu-HU" baseline="0" dirty="0" smtClean="0"/>
              <a:t> Linux)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HW virtualization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Xen</a:t>
            </a:r>
            <a:r>
              <a:rPr lang="hu-HU" baseline="0" dirty="0" smtClean="0"/>
              <a:t> (Windows</a:t>
            </a:r>
            <a:r>
              <a:rPr lang="en-US" baseline="0" dirty="0" smtClean="0"/>
              <a:t> VM</a:t>
            </a:r>
            <a:r>
              <a:rPr lang="hu-HU" baseline="0" dirty="0" smtClean="0"/>
              <a:t>), MS </a:t>
            </a:r>
            <a:r>
              <a:rPr lang="hu-HU" baseline="0" dirty="0" err="1" smtClean="0"/>
              <a:t>Hyper-V</a:t>
            </a:r>
            <a:r>
              <a:rPr lang="hu-HU" baseline="0" dirty="0" smtClean="0"/>
              <a:t> (</a:t>
            </a:r>
            <a:r>
              <a:rPr lang="en-US" baseline="0" dirty="0" smtClean="0"/>
              <a:t>HW support is a requirement</a:t>
            </a:r>
            <a:r>
              <a:rPr lang="hu-HU" baseline="0" dirty="0" smtClean="0"/>
              <a:t>), </a:t>
            </a:r>
            <a:r>
              <a:rPr lang="hu-HU" baseline="0" dirty="0" err="1" smtClean="0"/>
              <a:t>VMware</a:t>
            </a:r>
            <a:r>
              <a:rPr lang="hu-HU" baseline="0" dirty="0" smtClean="0"/>
              <a:t> (64 bit</a:t>
            </a:r>
            <a:r>
              <a:rPr lang="en-US" baseline="0" dirty="0" smtClean="0"/>
              <a:t> guest</a:t>
            </a:r>
            <a:r>
              <a:rPr lang="hu-HU" baseline="0" dirty="0" smtClean="0"/>
              <a:t>)</a:t>
            </a:r>
          </a:p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9784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More info on VMware’s solution</a:t>
            </a:r>
            <a:r>
              <a:rPr lang="hu-HU" baseline="0" dirty="0" smtClean="0"/>
              <a:t>: </a:t>
            </a:r>
            <a:r>
              <a:rPr lang="hu-HU" dirty="0" smtClean="0"/>
              <a:t>C.A. </a:t>
            </a:r>
            <a:r>
              <a:rPr lang="hu-HU" dirty="0" err="1" smtClean="0"/>
              <a:t>Waldspurger</a:t>
            </a:r>
            <a:r>
              <a:rPr lang="hu-HU" dirty="0" smtClean="0"/>
              <a:t>, “</a:t>
            </a:r>
            <a:r>
              <a:rPr lang="hu-HU" dirty="0" err="1" smtClean="0"/>
              <a:t>Memory</a:t>
            </a:r>
            <a:r>
              <a:rPr lang="hu-HU" dirty="0" smtClean="0"/>
              <a:t> </a:t>
            </a:r>
            <a:r>
              <a:rPr lang="hu-HU" dirty="0" err="1" smtClean="0"/>
              <a:t>resource</a:t>
            </a:r>
            <a:r>
              <a:rPr lang="hu-HU" dirty="0" smtClean="0"/>
              <a:t> management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VMware</a:t>
            </a:r>
            <a:r>
              <a:rPr lang="hu-HU" dirty="0" smtClean="0"/>
              <a:t> ESX server,” </a:t>
            </a:r>
            <a:r>
              <a:rPr lang="hu-HU" i="1" dirty="0" smtClean="0"/>
              <a:t>SIGOPS </a:t>
            </a:r>
            <a:r>
              <a:rPr lang="hu-HU" i="1" dirty="0" err="1" smtClean="0"/>
              <a:t>Oper</a:t>
            </a:r>
            <a:r>
              <a:rPr lang="hu-HU" i="1" dirty="0" smtClean="0"/>
              <a:t>. </a:t>
            </a:r>
            <a:r>
              <a:rPr lang="hu-HU" i="1" dirty="0" err="1" smtClean="0"/>
              <a:t>Syst</a:t>
            </a:r>
            <a:r>
              <a:rPr lang="hu-HU" i="1" dirty="0" smtClean="0"/>
              <a:t>. </a:t>
            </a:r>
            <a:r>
              <a:rPr lang="hu-HU" i="1" dirty="0" err="1" smtClean="0"/>
              <a:t>Rev</a:t>
            </a:r>
            <a:r>
              <a:rPr lang="hu-HU" i="1" dirty="0" smtClean="0"/>
              <a:t>.</a:t>
            </a:r>
            <a:r>
              <a:rPr lang="hu-HU" dirty="0" smtClean="0"/>
              <a:t>, </a:t>
            </a:r>
            <a:r>
              <a:rPr lang="hu-HU" dirty="0" err="1" smtClean="0"/>
              <a:t>vol</a:t>
            </a:r>
            <a:r>
              <a:rPr lang="hu-HU" dirty="0" smtClean="0"/>
              <a:t>. 36, 2002, pp. 181-194. ,</a:t>
            </a:r>
            <a:r>
              <a:rPr lang="hu-HU" baseline="0" dirty="0" smtClean="0"/>
              <a:t> http://www.waldspurger.org/carl/papers/esx-mem-osdi02.pdf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9808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</a:t>
            </a:r>
            <a:r>
              <a:rPr lang="en-US" baseline="0" dirty="0" smtClean="0"/>
              <a:t> info on AMD RVI</a:t>
            </a:r>
            <a:r>
              <a:rPr lang="hu-HU" dirty="0" smtClean="0"/>
              <a:t>: http://developer.amd.com/assets/NPT-WP-1%201-final-TM.pdf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954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5642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9916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More info:</a:t>
            </a:r>
            <a:r>
              <a:rPr lang="hu-HU" baseline="0" dirty="0" smtClean="0"/>
              <a:t> </a:t>
            </a:r>
            <a:r>
              <a:rPr lang="hu-HU" dirty="0" smtClean="0"/>
              <a:t>Carl </a:t>
            </a:r>
            <a:r>
              <a:rPr lang="hu-HU" dirty="0" err="1" smtClean="0"/>
              <a:t>Waldspurger</a:t>
            </a:r>
            <a:r>
              <a:rPr lang="hu-HU" dirty="0" smtClean="0"/>
              <a:t> and Mendel </a:t>
            </a:r>
            <a:r>
              <a:rPr lang="hu-HU" dirty="0" err="1" smtClean="0"/>
              <a:t>Rosenblum</a:t>
            </a:r>
            <a:r>
              <a:rPr lang="hu-HU" dirty="0" smtClean="0"/>
              <a:t>. 2012. I/O </a:t>
            </a:r>
            <a:r>
              <a:rPr lang="hu-HU" dirty="0" err="1" smtClean="0"/>
              <a:t>virtualization</a:t>
            </a:r>
            <a:r>
              <a:rPr lang="hu-HU" dirty="0" smtClean="0"/>
              <a:t>. </a:t>
            </a:r>
            <a:r>
              <a:rPr lang="hu-HU" i="1" dirty="0" err="1" smtClean="0"/>
              <a:t>Commun</a:t>
            </a:r>
            <a:r>
              <a:rPr lang="hu-HU" i="1" dirty="0" smtClean="0"/>
              <a:t>. ACM</a:t>
            </a:r>
            <a:r>
              <a:rPr lang="hu-HU" dirty="0" smtClean="0"/>
              <a:t> 55, 1 (</a:t>
            </a:r>
            <a:r>
              <a:rPr lang="hu-HU" dirty="0" err="1" smtClean="0"/>
              <a:t>January</a:t>
            </a:r>
            <a:r>
              <a:rPr lang="hu-HU" dirty="0" smtClean="0"/>
              <a:t> 2012), 66-73. DOI=10.1145/2063176.2063194 (http://doi.acm.org/10.1145/2063176.2063194)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2254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</a:t>
            </a:r>
            <a:r>
              <a:rPr lang="hu-HU" baseline="0" dirty="0" smtClean="0"/>
              <a:t>: </a:t>
            </a:r>
            <a:r>
              <a:rPr lang="hu-HU" sz="12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http://en.wikipedia.org/wiki/Comparison_of_virtual_machines</a:t>
            </a:r>
            <a:endParaRPr kumimoji="0" lang="hu-H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774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Only a partial list!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336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IaaS</a:t>
            </a:r>
            <a:r>
              <a:rPr lang="hu-HU" baseline="0" dirty="0" smtClean="0"/>
              <a:t> = </a:t>
            </a:r>
            <a:r>
              <a:rPr lang="hu-HU" baseline="0" dirty="0" err="1" smtClean="0"/>
              <a:t>Infrastructure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</a:t>
            </a:r>
            <a:r>
              <a:rPr lang="hu-HU" baseline="0" dirty="0" smtClean="0"/>
              <a:t> a Service</a:t>
            </a:r>
          </a:p>
          <a:p>
            <a:r>
              <a:rPr lang="hu-HU" baseline="0" dirty="0" err="1" smtClean="0"/>
              <a:t>PaaS</a:t>
            </a:r>
            <a:r>
              <a:rPr lang="hu-HU" baseline="0" dirty="0" smtClean="0"/>
              <a:t> = Platform </a:t>
            </a:r>
            <a:r>
              <a:rPr lang="hu-HU" baseline="0" dirty="0" err="1" smtClean="0"/>
              <a:t>as</a:t>
            </a:r>
            <a:r>
              <a:rPr lang="hu-HU" baseline="0" dirty="0" smtClean="0"/>
              <a:t> a Service</a:t>
            </a:r>
          </a:p>
          <a:p>
            <a:r>
              <a:rPr lang="hu-HU" baseline="0" dirty="0" err="1" smtClean="0"/>
              <a:t>SaaS</a:t>
            </a:r>
            <a:r>
              <a:rPr lang="hu-HU" baseline="0" dirty="0" smtClean="0"/>
              <a:t> = Software </a:t>
            </a:r>
            <a:r>
              <a:rPr lang="hu-HU" baseline="0" dirty="0" err="1" smtClean="0"/>
              <a:t>as</a:t>
            </a:r>
            <a:r>
              <a:rPr lang="hu-HU" baseline="0" dirty="0" smtClean="0"/>
              <a:t> a Service</a:t>
            </a:r>
          </a:p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084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</a:t>
            </a:r>
            <a:r>
              <a:rPr lang="hu-HU" dirty="0" smtClean="0"/>
              <a:t>: http://www.microsoft.com/virtualization/default.mspx</a:t>
            </a:r>
          </a:p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7527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0401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04710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41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646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</a:t>
            </a:r>
            <a:r>
              <a:rPr lang="hu-HU" dirty="0" smtClean="0"/>
              <a:t>: </a:t>
            </a:r>
            <a:r>
              <a:rPr lang="en-US" dirty="0" smtClean="0"/>
              <a:t>J. Smith and Ravi Nair, “The architecture of virtual machines,” </a:t>
            </a:r>
            <a:r>
              <a:rPr lang="hu-HU" i="1" dirty="0" smtClean="0"/>
              <a:t>IEEE</a:t>
            </a:r>
            <a:r>
              <a:rPr lang="hu-HU" dirty="0" smtClean="0"/>
              <a:t> </a:t>
            </a:r>
            <a:r>
              <a:rPr lang="en-US" i="1" dirty="0" smtClean="0"/>
              <a:t>Computer</a:t>
            </a:r>
            <a:r>
              <a:rPr lang="en-US" dirty="0" smtClean="0"/>
              <a:t>, vol. 38, 2005, pp. 32-38. </a:t>
            </a:r>
            <a:endParaRPr lang="hu-HU" dirty="0" smtClean="0"/>
          </a:p>
          <a:p>
            <a:r>
              <a:rPr lang="hu-HU" dirty="0" smtClean="0"/>
              <a:t>http://ieeexplore.ieee.org/xpls/abs_all.jsp?arnumber=1430629</a:t>
            </a:r>
          </a:p>
          <a:p>
            <a:endParaRPr lang="hu-HU" dirty="0" smtClean="0"/>
          </a:p>
          <a:p>
            <a:r>
              <a:rPr lang="hu-HU" b="1" dirty="0" err="1" smtClean="0"/>
              <a:t>Process</a:t>
            </a:r>
            <a:r>
              <a:rPr lang="hu-HU" b="1" baseline="0" dirty="0" smtClean="0"/>
              <a:t> VM</a:t>
            </a:r>
            <a:r>
              <a:rPr lang="hu-HU" baseline="0" dirty="0" smtClean="0"/>
              <a:t>: „</a:t>
            </a:r>
            <a:r>
              <a:rPr lang="en-US" dirty="0" smtClean="0"/>
              <a:t>A process VM is a virtual platform that</a:t>
            </a:r>
            <a:r>
              <a:rPr lang="hu-HU" dirty="0" smtClean="0"/>
              <a:t> </a:t>
            </a:r>
            <a:r>
              <a:rPr lang="en-US" dirty="0" smtClean="0"/>
              <a:t>executes an individual process. This type of VM</a:t>
            </a:r>
            <a:r>
              <a:rPr lang="hu-HU" baseline="0" dirty="0" smtClean="0"/>
              <a:t> </a:t>
            </a:r>
            <a:r>
              <a:rPr lang="en-US" dirty="0" smtClean="0"/>
              <a:t>exists solely to support the process; it is created</a:t>
            </a:r>
            <a:r>
              <a:rPr lang="hu-HU" dirty="0" smtClean="0"/>
              <a:t> </a:t>
            </a:r>
            <a:r>
              <a:rPr lang="en-US" dirty="0" smtClean="0"/>
              <a:t>when the process is created and terminates when</a:t>
            </a:r>
            <a:r>
              <a:rPr lang="hu-HU" dirty="0" smtClean="0"/>
              <a:t> </a:t>
            </a:r>
            <a:r>
              <a:rPr lang="en-US" dirty="0" smtClean="0"/>
              <a:t>the process terminates.</a:t>
            </a:r>
            <a:r>
              <a:rPr lang="hu-HU" dirty="0" smtClean="0"/>
              <a:t>”</a:t>
            </a:r>
          </a:p>
          <a:p>
            <a:r>
              <a:rPr lang="hu-HU" b="1" dirty="0" smtClean="0"/>
              <a:t>System VM</a:t>
            </a:r>
            <a:r>
              <a:rPr lang="hu-HU" dirty="0" smtClean="0"/>
              <a:t>: „A</a:t>
            </a:r>
            <a:r>
              <a:rPr lang="en-US" dirty="0" smtClean="0"/>
              <a:t> system VM</a:t>
            </a:r>
            <a:r>
              <a:rPr lang="hu-HU" dirty="0" smtClean="0"/>
              <a:t> </a:t>
            </a:r>
            <a:r>
              <a:rPr lang="en-US" dirty="0" smtClean="0"/>
              <a:t>provides a complete, persistent system environment</a:t>
            </a:r>
            <a:r>
              <a:rPr lang="hu-HU" dirty="0" smtClean="0"/>
              <a:t> </a:t>
            </a:r>
            <a:r>
              <a:rPr lang="en-US" dirty="0" smtClean="0"/>
              <a:t>that supports an operating system along with its</a:t>
            </a:r>
            <a:r>
              <a:rPr lang="hu-HU" dirty="0" smtClean="0"/>
              <a:t> </a:t>
            </a:r>
            <a:r>
              <a:rPr lang="en-US" dirty="0" smtClean="0"/>
              <a:t>many user processes. It provides the guest operating system with access to virtual hardware</a:t>
            </a:r>
            <a:r>
              <a:rPr lang="hu-HU" dirty="0" smtClean="0"/>
              <a:t> </a:t>
            </a:r>
            <a:r>
              <a:rPr lang="en-US" dirty="0" smtClean="0"/>
              <a:t>resources, including networking, I/O, and perhaps</a:t>
            </a:r>
            <a:r>
              <a:rPr lang="hu-HU" baseline="0" dirty="0" smtClean="0"/>
              <a:t> </a:t>
            </a:r>
            <a:r>
              <a:rPr lang="en-US" dirty="0" smtClean="0"/>
              <a:t>a graphical user interface along with a processor</a:t>
            </a:r>
            <a:r>
              <a:rPr lang="hu-HU" dirty="0" smtClean="0"/>
              <a:t> </a:t>
            </a:r>
            <a:r>
              <a:rPr lang="en-US" dirty="0" smtClean="0"/>
              <a:t>and memory. </a:t>
            </a:r>
            <a:r>
              <a:rPr lang="hu-HU" dirty="0" smtClean="0"/>
              <a:t>”</a:t>
            </a:r>
          </a:p>
          <a:p>
            <a:endParaRPr lang="hu-HU" dirty="0" smtClean="0"/>
          </a:p>
          <a:p>
            <a:r>
              <a:rPr lang="hu-HU" dirty="0" smtClean="0"/>
              <a:t>ISA: </a:t>
            </a:r>
            <a:r>
              <a:rPr lang="hu-HU" dirty="0" err="1" smtClean="0"/>
              <a:t>Instruction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Architecture</a:t>
            </a:r>
            <a:endParaRPr lang="hu-HU" baseline="0" dirty="0" smtClean="0"/>
          </a:p>
          <a:p>
            <a:r>
              <a:rPr lang="hu-HU" baseline="0" dirty="0" smtClean="0"/>
              <a:t>ABI: </a:t>
            </a:r>
            <a:r>
              <a:rPr lang="hu-HU" baseline="0" dirty="0" err="1" smtClean="0"/>
              <a:t>Application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Binary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Interface</a:t>
            </a:r>
            <a:endParaRPr lang="hu-HU" baseline="0" dirty="0" smtClean="0"/>
          </a:p>
          <a:p>
            <a:r>
              <a:rPr lang="hu-HU" baseline="0" dirty="0" smtClean="0"/>
              <a:t>API: </a:t>
            </a:r>
            <a:r>
              <a:rPr lang="hu-HU" baseline="0" dirty="0" err="1" smtClean="0"/>
              <a:t>Application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Programming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Interface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884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</a:t>
            </a:r>
            <a:r>
              <a:rPr lang="hu-HU" dirty="0" smtClean="0"/>
              <a:t>: </a:t>
            </a:r>
            <a:r>
              <a:rPr lang="hu-HU" dirty="0" err="1" smtClean="0"/>
              <a:t>Scope</a:t>
            </a:r>
            <a:r>
              <a:rPr lang="hu-HU" dirty="0" smtClean="0"/>
              <a:t> </a:t>
            </a:r>
            <a:r>
              <a:rPr lang="hu-HU" dirty="0" err="1" smtClean="0"/>
              <a:t>Alliance</a:t>
            </a:r>
            <a:r>
              <a:rPr lang="hu-HU" dirty="0" smtClean="0"/>
              <a:t>, </a:t>
            </a:r>
            <a:r>
              <a:rPr lang="en-US" dirty="0" smtClean="0"/>
              <a:t>Virtualization: State of the Art</a:t>
            </a:r>
            <a:r>
              <a:rPr lang="hu-HU" dirty="0" smtClean="0"/>
              <a:t>,</a:t>
            </a:r>
            <a:r>
              <a:rPr lang="hu-HU" baseline="0" dirty="0" smtClean="0"/>
              <a:t> 2008. </a:t>
            </a:r>
          </a:p>
          <a:p>
            <a:r>
              <a:rPr lang="hu-HU" baseline="0" dirty="0" smtClean="0"/>
              <a:t>http://scope-alliance.org/sites/default/files/documents/SCOPE-Virtualization-StateofTheArt-Version-1.0.pdf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399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4114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</a:t>
            </a:r>
            <a:r>
              <a:rPr lang="hu-HU" dirty="0" smtClean="0"/>
              <a:t>: IBM </a:t>
            </a:r>
            <a:r>
              <a:rPr lang="hu-HU" dirty="0" err="1" smtClean="0"/>
              <a:t>Mainframes</a:t>
            </a:r>
            <a:r>
              <a:rPr lang="hu-HU" dirty="0" smtClean="0"/>
              <a:t> </a:t>
            </a:r>
            <a:r>
              <a:rPr lang="hu-HU" dirty="0" err="1" smtClean="0"/>
              <a:t>reference</a:t>
            </a:r>
            <a:r>
              <a:rPr lang="hu-HU" dirty="0" smtClean="0"/>
              <a:t> </a:t>
            </a:r>
            <a:r>
              <a:rPr lang="hu-HU" dirty="0" err="1" smtClean="0"/>
              <a:t>room</a:t>
            </a:r>
            <a:endParaRPr lang="hu-HU" dirty="0" smtClean="0"/>
          </a:p>
          <a:p>
            <a:r>
              <a:rPr lang="hu-HU" dirty="0" smtClean="0"/>
              <a:t>http://www-03.ibm.com/</a:t>
            </a:r>
            <a:r>
              <a:rPr lang="hu-HU" dirty="0" err="1" smtClean="0"/>
              <a:t>ibm</a:t>
            </a:r>
            <a:r>
              <a:rPr lang="hu-HU" dirty="0" smtClean="0"/>
              <a:t>/</a:t>
            </a:r>
            <a:r>
              <a:rPr lang="hu-HU" dirty="0" err="1" smtClean="0"/>
              <a:t>history</a:t>
            </a:r>
            <a:r>
              <a:rPr lang="hu-HU" dirty="0" smtClean="0"/>
              <a:t>/</a:t>
            </a:r>
            <a:r>
              <a:rPr lang="hu-HU" dirty="0" err="1" smtClean="0"/>
              <a:t>exhibits</a:t>
            </a:r>
            <a:r>
              <a:rPr lang="hu-HU" dirty="0" smtClean="0"/>
              <a:t>/</a:t>
            </a:r>
            <a:r>
              <a:rPr lang="hu-HU" dirty="0" err="1" smtClean="0"/>
              <a:t>mainframe</a:t>
            </a:r>
            <a:r>
              <a:rPr lang="hu-HU" dirty="0" smtClean="0"/>
              <a:t>/</a:t>
            </a:r>
            <a:r>
              <a:rPr lang="hu-HU" dirty="0" err="1" smtClean="0"/>
              <a:t>mainframe</a:t>
            </a:r>
            <a:r>
              <a:rPr lang="hu-HU" dirty="0" smtClean="0"/>
              <a:t>_</a:t>
            </a:r>
            <a:r>
              <a:rPr lang="hu-HU" dirty="0" err="1" smtClean="0"/>
              <a:t>room.html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236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0162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82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214678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214678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214678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214678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vmware.com/performance/2009/02/comparing-hardware-virtualization-performance-utilizing-vmmark-v11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mware.com/pdf/asplos235_adams.pdf" TargetMode="External"/><Relationship Id="rId4" Type="http://schemas.openxmlformats.org/officeDocument/2006/relationships/hyperlink" Target="http://www.vmware.com/pdf/VMware_VMI_performance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vikivity.blogspot.com/2008/04/paravirtualization-is-dead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mware.com/pdf/RVI_performance.pd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ization.info/radar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xen.org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gif"/><Relationship Id="rId9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189993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.cam.ac.uk/netos/papers/2003-xensosp.pdf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Virtualization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Zoltan Micskei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sz="2000" dirty="0" smtClean="0"/>
          </a:p>
          <a:p>
            <a:r>
              <a:rPr lang="hu-HU" sz="2000" dirty="0" smtClean="0"/>
              <a:t>http://www.mit.bme.hu/~micskeiz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512"/>
            <a:ext cx="91440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Operating system</a:t>
            </a:r>
            <a:r>
              <a:rPr lang="hu-HU" sz="2000" dirty="0" smtClean="0">
                <a:solidFill>
                  <a:schemeClr val="bg1"/>
                </a:solidFill>
                <a:latin typeface="+mn-lt"/>
              </a:rPr>
              <a:t> (vimia219)</a:t>
            </a:r>
          </a:p>
          <a:p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: </a:t>
            </a:r>
            <a:r>
              <a:rPr lang="hu-HU" dirty="0" smtClean="0"/>
              <a:t>mobil </a:t>
            </a:r>
            <a:r>
              <a:rPr lang="en-US" dirty="0"/>
              <a:t>virtualization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6302"/>
            <a:ext cx="4826171" cy="35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3812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45431"/>
            <a:ext cx="1825689" cy="283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1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Theoretical background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740980"/>
            <a:ext cx="8534400" cy="556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Requirements for</a:t>
            </a:r>
            <a:r>
              <a:rPr lang="hu-HU" dirty="0" smtClean="0"/>
              <a:t> </a:t>
            </a:r>
            <a:r>
              <a:rPr lang="en-US" dirty="0" smtClean="0"/>
              <a:t>a virtualization solution</a:t>
            </a:r>
            <a:r>
              <a:rPr lang="hu-HU" dirty="0" smtClean="0"/>
              <a:t>:</a:t>
            </a:r>
          </a:p>
          <a:p>
            <a:endParaRPr lang="hu-HU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Equivalence</a:t>
            </a:r>
            <a:r>
              <a:rPr lang="hu-HU" dirty="0" smtClean="0"/>
              <a:t>: </a:t>
            </a:r>
            <a:r>
              <a:rPr lang="en-US" dirty="0" smtClean="0"/>
              <a:t>programs in a VM should perform indistinguishable from running on the hardware</a:t>
            </a:r>
            <a:endParaRPr lang="hu-HU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Resource control</a:t>
            </a:r>
            <a:r>
              <a:rPr lang="hu-HU" dirty="0" smtClean="0"/>
              <a:t>: </a:t>
            </a:r>
            <a:r>
              <a:rPr lang="en-US" dirty="0" smtClean="0"/>
              <a:t>the VMM should handle all the physical resources</a:t>
            </a:r>
            <a:endParaRPr lang="hu-HU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Efficiency</a:t>
            </a:r>
            <a:r>
              <a:rPr lang="hu-HU" dirty="0" smtClean="0"/>
              <a:t>: </a:t>
            </a:r>
            <a:r>
              <a:rPr lang="en-US" dirty="0" smtClean="0"/>
              <a:t>most of the VM’s instructions should run directly on the hardware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378372" y="5696606"/>
            <a:ext cx="8471338" cy="6516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000" i="1" dirty="0" smtClean="0">
                <a:latin typeface="+mn-lt"/>
              </a:rPr>
              <a:t>Gerald J. </a:t>
            </a:r>
            <a:r>
              <a:rPr lang="en-US" sz="2000" i="1" dirty="0" err="1" smtClean="0">
                <a:latin typeface="+mn-lt"/>
              </a:rPr>
              <a:t>Popek</a:t>
            </a:r>
            <a:r>
              <a:rPr lang="en-US" sz="2000" i="1" dirty="0" smtClean="0">
                <a:latin typeface="+mn-lt"/>
              </a:rPr>
              <a:t>, Robert P. Goldberg: Formal Requirements for </a:t>
            </a:r>
            <a:r>
              <a:rPr lang="en-US" sz="2000" i="1" dirty="0" err="1" smtClean="0">
                <a:latin typeface="+mn-lt"/>
              </a:rPr>
              <a:t>Virtualizable</a:t>
            </a:r>
            <a:r>
              <a:rPr lang="en-US" sz="2000" i="1" dirty="0" smtClean="0">
                <a:latin typeface="+mn-lt"/>
              </a:rPr>
              <a:t> Third Generation Architectures. </a:t>
            </a:r>
            <a:r>
              <a:rPr lang="en-US" sz="2000" i="1" dirty="0" err="1" smtClean="0">
                <a:latin typeface="+mn-lt"/>
              </a:rPr>
              <a:t>Commun</a:t>
            </a:r>
            <a:r>
              <a:rPr lang="en-US" sz="2000" i="1" dirty="0" smtClean="0">
                <a:latin typeface="+mn-lt"/>
              </a:rPr>
              <a:t>. ACM 17(7): 412-421 (1974)</a:t>
            </a:r>
            <a:endParaRPr lang="hu-HU" sz="2000" i="1" dirty="0">
              <a:latin typeface="+mn-lt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problem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en-US" dirty="0" smtClean="0"/>
              <a:t>The system must be protected from the guests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E.g.</a:t>
            </a:r>
            <a:r>
              <a:rPr lang="hu-HU" dirty="0" smtClean="0"/>
              <a:t>: HLT (Halt) </a:t>
            </a:r>
            <a:r>
              <a:rPr lang="en-US" dirty="0" smtClean="0"/>
              <a:t>instruction</a:t>
            </a:r>
            <a:endParaRPr lang="hu-HU" dirty="0" smtClean="0"/>
          </a:p>
          <a:p>
            <a:pPr lvl="1"/>
            <a:r>
              <a:rPr lang="en-US" dirty="0" smtClean="0"/>
              <a:t>Desirable: only the VM should stop</a:t>
            </a:r>
            <a:endParaRPr lang="hu-HU" dirty="0" smtClean="0"/>
          </a:p>
          <a:p>
            <a:pPr lvl="1"/>
            <a:r>
              <a:rPr lang="en-US" dirty="0" smtClean="0"/>
              <a:t>But all VMs would stop if executed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en-US" dirty="0" smtClean="0"/>
              <a:t>Solution</a:t>
            </a:r>
            <a:r>
              <a:rPr lang="hu-HU" dirty="0" smtClean="0"/>
              <a:t>: VMM </a:t>
            </a:r>
            <a:r>
              <a:rPr lang="en-US" dirty="0" smtClean="0"/>
              <a:t>monitors the guest instructions</a:t>
            </a:r>
            <a:endParaRPr lang="hu-HU" dirty="0" smtClean="0"/>
          </a:p>
          <a:p>
            <a:pPr lvl="1"/>
            <a:r>
              <a:rPr lang="en-US" dirty="0" smtClean="0"/>
              <a:t>Privileged instructions should be handled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Theoretical background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u-HU" b="1" dirty="0" smtClean="0"/>
              <a:t> CPU </a:t>
            </a:r>
            <a:r>
              <a:rPr lang="en-US" b="1" dirty="0"/>
              <a:t>virtualization</a:t>
            </a:r>
            <a:endParaRPr lang="hu-HU" b="1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/>
              <a:t>Memory virtualization</a:t>
            </a:r>
            <a:endParaRPr lang="hu-HU" dirty="0" smtClean="0"/>
          </a:p>
          <a:p>
            <a:pPr algn="l">
              <a:buFont typeface="Arial" pitchFamily="34" charset="0"/>
              <a:buChar char="•"/>
            </a:pPr>
            <a:r>
              <a:rPr lang="hu-HU" dirty="0" smtClean="0"/>
              <a:t> I/O </a:t>
            </a:r>
            <a:r>
              <a:rPr lang="en-US" dirty="0"/>
              <a:t>virtualization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methods</a:t>
            </a:r>
            <a:r>
              <a:rPr lang="hu-HU" dirty="0" smtClean="0"/>
              <a:t> – </a:t>
            </a:r>
            <a:r>
              <a:rPr lang="en-US" dirty="0" smtClean="0"/>
              <a:t>Full emulation</a:t>
            </a:r>
            <a:endParaRPr lang="hu-HU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8883" y="5244662"/>
            <a:ext cx="2890345" cy="97746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HW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3627" y="2984938"/>
            <a:ext cx="2927132" cy="209681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Emulator</a:t>
            </a:r>
            <a:endParaRPr kumimoji="0" lang="hu-HU" sz="16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8370" y="1061545"/>
            <a:ext cx="2932389" cy="17762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Virtual machine</a:t>
            </a:r>
            <a:endParaRPr kumimoji="0" lang="hu-HU" sz="16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99090" y="2333297"/>
            <a:ext cx="2228193" cy="39939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Virtual</a:t>
            </a:r>
            <a:r>
              <a:rPr lang="hu-HU" dirty="0" smtClean="0">
                <a:latin typeface="+mn-lt"/>
              </a:rPr>
              <a:t> HW</a:t>
            </a:r>
            <a:endParaRPr kumimoji="0" lang="hu-HU" sz="160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4856" y="1571297"/>
            <a:ext cx="2228193" cy="39939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Application</a:t>
            </a:r>
            <a:endParaRPr kumimoji="0" lang="hu-HU" sz="160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2075794" y="2191406"/>
            <a:ext cx="767255" cy="1588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>
            <a:off x="593835" y="3294994"/>
            <a:ext cx="2228193" cy="56230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State of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virtual HW</a:t>
            </a:r>
            <a:endParaRPr kumimoji="0" lang="hu-HU" sz="160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2070539" y="3026980"/>
            <a:ext cx="767255" cy="1588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503773" y="4583307"/>
            <a:ext cx="1901580" cy="9716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 bwMode="auto">
          <a:xfrm>
            <a:off x="3694387" y="4729655"/>
            <a:ext cx="4388067" cy="1555532"/>
          </a:xfrm>
          <a:prstGeom prst="wedgeRoundRectCallout">
            <a:avLst>
              <a:gd name="adj1" fmla="val -50058"/>
              <a:gd name="adj2" fmla="val 3830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 smtClean="0">
                <a:solidFill>
                  <a:schemeClr val="bg1"/>
                </a:solidFill>
              </a:rPr>
              <a:t>Pro</a:t>
            </a:r>
            <a:r>
              <a:rPr lang="hu-HU" sz="2400" dirty="0" smtClean="0">
                <a:solidFill>
                  <a:schemeClr val="bg1"/>
                </a:solidFill>
              </a:rPr>
              <a:t>:</a:t>
            </a:r>
          </a:p>
          <a:p>
            <a:pPr marL="0" lvl="1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Different CPU can be emulated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0" lvl="1"/>
            <a:r>
              <a:rPr lang="en-US" sz="2400" dirty="0" smtClean="0">
                <a:solidFill>
                  <a:schemeClr val="bg1"/>
                </a:solidFill>
              </a:rPr>
              <a:t>Con</a:t>
            </a:r>
            <a:r>
              <a:rPr lang="hu-HU" sz="2400" dirty="0" smtClean="0">
                <a:solidFill>
                  <a:schemeClr val="bg1"/>
                </a:solidFill>
              </a:rPr>
              <a:t>: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Slow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Group 28"/>
          <p:cNvGrpSpPr/>
          <p:nvPr/>
        </p:nvGrpSpPr>
        <p:grpSpPr>
          <a:xfrm>
            <a:off x="2570480" y="3404394"/>
            <a:ext cx="386080" cy="285274"/>
            <a:chOff x="1178560" y="4237514"/>
            <a:chExt cx="386080" cy="285274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rot="10800000">
              <a:off x="1178560" y="4521200"/>
              <a:ext cx="386080" cy="1588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1417320" y="4373880"/>
              <a:ext cx="274320" cy="1588"/>
            </a:xfrm>
            <a:prstGeom prst="line">
              <a:avLst/>
            </a:prstGeom>
            <a:ln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1188720" y="4246880"/>
              <a:ext cx="375920" cy="1588"/>
            </a:xfrm>
            <a:prstGeom prst="line">
              <a:avLst/>
            </a:prstGeom>
            <a:ln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ounded Rectangular Callout 16"/>
          <p:cNvSpPr/>
          <p:nvPr/>
        </p:nvSpPr>
        <p:spPr bwMode="auto">
          <a:xfrm>
            <a:off x="3678620" y="861848"/>
            <a:ext cx="4382813" cy="1250729"/>
          </a:xfrm>
          <a:prstGeom prst="wedgeRoundRectCallout">
            <a:avLst>
              <a:gd name="adj1" fmla="val -73797"/>
              <a:gd name="adj2" fmla="val 13571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Full state of the virtual hardware is stored in the emulator</a:t>
            </a:r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smtClean="0">
                <a:solidFill>
                  <a:schemeClr val="bg1"/>
                </a:solidFill>
              </a:rPr>
              <a:t>registers</a:t>
            </a:r>
            <a:r>
              <a:rPr lang="hu-HU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flags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3752194" y="2328040"/>
            <a:ext cx="4340772" cy="987971"/>
          </a:xfrm>
          <a:prstGeom prst="wedgeRoundRectCallout">
            <a:avLst>
              <a:gd name="adj1" fmla="val -73797"/>
              <a:gd name="adj2" fmla="val 5958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>
                <a:solidFill>
                  <a:schemeClr val="bg1"/>
                </a:solidFill>
              </a:rPr>
              <a:t>Every instruction is</a:t>
            </a:r>
          </a:p>
          <a:p>
            <a:pPr marL="0" lvl="1" algn="ctr"/>
            <a:r>
              <a:rPr lang="en-US" sz="2400" dirty="0" smtClean="0">
                <a:solidFill>
                  <a:schemeClr val="bg1"/>
                </a:solidFill>
              </a:rPr>
              <a:t>inspected by the VMM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3746939" y="3447392"/>
            <a:ext cx="4335516" cy="1124616"/>
          </a:xfrm>
          <a:prstGeom prst="wedgeRoundRectCallout">
            <a:avLst>
              <a:gd name="adj1" fmla="val -73797"/>
              <a:gd name="adj2" fmla="val 5958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>
                <a:solidFill>
                  <a:schemeClr val="bg1"/>
                </a:solidFill>
              </a:rPr>
              <a:t>Instruction is applied in the emulator</a:t>
            </a:r>
            <a:r>
              <a:rPr lang="hu-HU" sz="2400" dirty="0" smtClean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transforms the instruction</a:t>
            </a:r>
            <a:r>
              <a:rPr lang="hu-HU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executes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0" name="Dia számának helye 19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8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methods</a:t>
            </a:r>
            <a:r>
              <a:rPr lang="hu-HU" dirty="0" smtClean="0"/>
              <a:t> – </a:t>
            </a:r>
            <a:r>
              <a:rPr lang="hu-HU" dirty="0" err="1" smtClean="0"/>
              <a:t>Trap</a:t>
            </a:r>
            <a:r>
              <a:rPr lang="hu-HU" dirty="0" smtClean="0"/>
              <a:t> and </a:t>
            </a:r>
            <a:r>
              <a:rPr lang="hu-HU" dirty="0" err="1" smtClean="0"/>
              <a:t>emulate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352" y="742281"/>
            <a:ext cx="5360276" cy="972207"/>
          </a:xfrm>
        </p:spPr>
        <p:txBody>
          <a:bodyPr/>
          <a:lstStyle/>
          <a:p>
            <a:pPr>
              <a:buNone/>
            </a:pPr>
            <a:r>
              <a:rPr lang="hu-HU" sz="2400" dirty="0" err="1" smtClean="0"/>
              <a:t>Trap</a:t>
            </a:r>
            <a:r>
              <a:rPr lang="hu-HU" sz="2400" dirty="0" smtClean="0"/>
              <a:t>: </a:t>
            </a:r>
            <a:r>
              <a:rPr lang="en-US" sz="2400" dirty="0" smtClean="0"/>
              <a:t>hardware exception handling, which resumes execution after the handler</a:t>
            </a:r>
            <a:endParaRPr lang="hu-HU" sz="2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52249" y="5244662"/>
            <a:ext cx="2890345" cy="97746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HW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46993" y="2984938"/>
            <a:ext cx="2927132" cy="209681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Emul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a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tor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1736" y="1061545"/>
            <a:ext cx="2932389" cy="17762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Virtual machine</a:t>
            </a:r>
            <a:endParaRPr kumimoji="0" lang="hu-HU" sz="1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2456" y="2333297"/>
            <a:ext cx="2228193" cy="39939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Virtual HW</a:t>
            </a:r>
            <a:endParaRPr kumimoji="0" lang="hu-HU" sz="1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222" y="1571297"/>
            <a:ext cx="2228193" cy="39939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Application</a:t>
            </a:r>
            <a:endParaRPr kumimoji="0" lang="hu-HU" sz="1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-667406" y="3704898"/>
            <a:ext cx="3909848" cy="10509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457201" y="3294994"/>
            <a:ext cx="2228193" cy="56230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State of </a:t>
            </a:r>
            <a:br>
              <a:rPr lang="en-US" dirty="0"/>
            </a:br>
            <a:r>
              <a:rPr lang="en-US" dirty="0"/>
              <a:t>virtual HW</a:t>
            </a:r>
            <a:endParaRPr kumimoji="0" lang="hu-HU" sz="1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593836" y="4587768"/>
            <a:ext cx="2028493" cy="21020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rot="16200000" flipH="1">
            <a:off x="1535304" y="4625349"/>
            <a:ext cx="1901580" cy="9716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rot="5400000">
            <a:off x="-1234169" y="3689131"/>
            <a:ext cx="3945839" cy="605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 bwMode="auto">
          <a:xfrm>
            <a:off x="3447395" y="1571612"/>
            <a:ext cx="5482323" cy="1195888"/>
          </a:xfrm>
          <a:prstGeom prst="wedgeRoundRectCallout">
            <a:avLst>
              <a:gd name="adj1" fmla="val -98650"/>
              <a:gd name="adj2" fmla="val 2612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300" dirty="0" smtClean="0">
                <a:solidFill>
                  <a:schemeClr val="bg1"/>
                </a:solidFill>
              </a:rPr>
              <a:t>Non-privileged instructions are </a:t>
            </a:r>
          </a:p>
          <a:p>
            <a:pPr marL="0" lvl="1" algn="ctr"/>
            <a:r>
              <a:rPr lang="en-US" sz="2300" dirty="0" smtClean="0">
                <a:solidFill>
                  <a:schemeClr val="bg1"/>
                </a:solidFill>
              </a:rPr>
              <a:t>directly executed on the hardware</a:t>
            </a:r>
            <a:endParaRPr lang="hu-HU" sz="2300" dirty="0" smtClean="0">
              <a:solidFill>
                <a:schemeClr val="bg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3415862" y="2857496"/>
            <a:ext cx="5585294" cy="1285711"/>
          </a:xfrm>
          <a:prstGeom prst="wedgeRoundRectCallout">
            <a:avLst>
              <a:gd name="adj1" fmla="val -82381"/>
              <a:gd name="adj2" fmla="val 17601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300" dirty="0" smtClean="0">
                <a:solidFill>
                  <a:schemeClr val="bg1"/>
                </a:solidFill>
              </a:rPr>
              <a:t>Privileged or sensitive instructions cause a trap, VMM handles it</a:t>
            </a:r>
            <a:endParaRPr lang="hu-HU" sz="23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3107" y="5607382"/>
            <a:ext cx="436508" cy="37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21"/>
          <p:cNvGrpSpPr/>
          <p:nvPr/>
        </p:nvGrpSpPr>
        <p:grpSpPr>
          <a:xfrm>
            <a:off x="1950372" y="3404394"/>
            <a:ext cx="386080" cy="285274"/>
            <a:chOff x="1178560" y="4237514"/>
            <a:chExt cx="386080" cy="285274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rot="10800000">
              <a:off x="1178560" y="4521200"/>
              <a:ext cx="386080" cy="1588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1417320" y="4373880"/>
              <a:ext cx="274320" cy="1588"/>
            </a:xfrm>
            <a:prstGeom prst="line">
              <a:avLst/>
            </a:prstGeom>
            <a:ln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1188720" y="4246880"/>
              <a:ext cx="375920" cy="1588"/>
            </a:xfrm>
            <a:prstGeom prst="line">
              <a:avLst/>
            </a:prstGeom>
            <a:ln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Dia számának helye 2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419872" y="4286256"/>
            <a:ext cx="5581284" cy="2357454"/>
          </a:xfrm>
          <a:prstGeom prst="wedgeRoundRectCallout">
            <a:avLst>
              <a:gd name="adj1" fmla="val -50058"/>
              <a:gd name="adj2" fmla="val 2452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hu-HU" sz="2300" dirty="0" smtClean="0">
                <a:solidFill>
                  <a:schemeClr val="bg1"/>
                </a:solidFill>
              </a:rPr>
              <a:t>HW </a:t>
            </a:r>
            <a:r>
              <a:rPr lang="en-US" sz="2300" dirty="0" smtClean="0">
                <a:solidFill>
                  <a:schemeClr val="bg1"/>
                </a:solidFill>
              </a:rPr>
              <a:t>support is required</a:t>
            </a:r>
            <a:r>
              <a:rPr lang="hu-HU" sz="2300" dirty="0" smtClean="0">
                <a:solidFill>
                  <a:schemeClr val="bg1"/>
                </a:solidFill>
              </a:rPr>
              <a:t>:</a:t>
            </a:r>
          </a:p>
          <a:p>
            <a:pPr marL="0" lvl="1">
              <a:buFont typeface="Arial" pitchFamily="34" charset="0"/>
              <a:buChar char="•"/>
            </a:pPr>
            <a:r>
              <a:rPr lang="hu-HU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protection modes</a:t>
            </a:r>
            <a:r>
              <a:rPr lang="hu-HU" sz="2300" dirty="0" smtClean="0">
                <a:solidFill>
                  <a:schemeClr val="bg1"/>
                </a:solidFill>
              </a:rPr>
              <a:t> (</a:t>
            </a:r>
            <a:r>
              <a:rPr lang="en-US" sz="2300" dirty="0" err="1" smtClean="0">
                <a:solidFill>
                  <a:schemeClr val="bg1"/>
                </a:solidFill>
              </a:rPr>
              <a:t>e.g</a:t>
            </a:r>
            <a:r>
              <a:rPr lang="hu-HU" sz="2300" dirty="0" smtClean="0">
                <a:solidFill>
                  <a:schemeClr val="bg1"/>
                </a:solidFill>
              </a:rPr>
              <a:t>. x86 ring)</a:t>
            </a:r>
          </a:p>
          <a:p>
            <a:pPr marL="457200" lvl="2">
              <a:buFont typeface="Arial" pitchFamily="34" charset="0"/>
              <a:buChar char="•"/>
            </a:pPr>
            <a:r>
              <a:rPr lang="hu-HU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VM runs in a lower mode</a:t>
            </a:r>
            <a:endParaRPr lang="hu-HU" sz="2300" dirty="0" smtClean="0">
              <a:solidFill>
                <a:schemeClr val="bg1"/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hu-HU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Privileged instructions should case a trap when called from a non-privileged mode</a:t>
            </a:r>
            <a:endParaRPr lang="hu-HU" sz="23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</a:t>
            </a:r>
            <a:r>
              <a:rPr lang="hu-HU" dirty="0" smtClean="0"/>
              <a:t>x86 </a:t>
            </a:r>
            <a:r>
              <a:rPr lang="en-US" dirty="0" smtClean="0"/>
              <a:t>virtualization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architectures can be easily virtualized</a:t>
            </a:r>
          </a:p>
          <a:p>
            <a:pPr lvl="1"/>
            <a:r>
              <a:rPr lang="en-US" dirty="0" smtClean="0"/>
              <a:t>x86 cannot</a:t>
            </a:r>
            <a:endParaRPr lang="hu-HU" dirty="0" smtClean="0"/>
          </a:p>
          <a:p>
            <a:r>
              <a:rPr lang="en-US" dirty="0" smtClean="0"/>
              <a:t>From </a:t>
            </a:r>
            <a:r>
              <a:rPr lang="hu-HU" dirty="0" smtClean="0"/>
              <a:t>~250 </a:t>
            </a:r>
            <a:r>
              <a:rPr lang="en-US" dirty="0" smtClean="0"/>
              <a:t>instructions</a:t>
            </a:r>
            <a:r>
              <a:rPr lang="hu-HU" dirty="0" smtClean="0"/>
              <a:t> 17 </a:t>
            </a:r>
            <a:r>
              <a:rPr lang="en-US" dirty="0" smtClean="0"/>
              <a:t>violate the classical requirements</a:t>
            </a:r>
            <a:r>
              <a:rPr lang="hu-HU" dirty="0" smtClean="0"/>
              <a:t>, </a:t>
            </a:r>
            <a:r>
              <a:rPr lang="en-US" dirty="0" smtClean="0"/>
              <a:t>e.g.</a:t>
            </a:r>
            <a:endParaRPr lang="hu-HU" dirty="0" smtClean="0"/>
          </a:p>
          <a:p>
            <a:r>
              <a:rPr lang="hu-HU" dirty="0" smtClean="0"/>
              <a:t>POPF </a:t>
            </a:r>
            <a:r>
              <a:rPr lang="en-US" dirty="0" smtClean="0"/>
              <a:t>instruction</a:t>
            </a:r>
            <a:r>
              <a:rPr lang="hu-HU" dirty="0" smtClean="0"/>
              <a:t>:</a:t>
            </a:r>
            <a:r>
              <a:rPr lang="en-US" dirty="0" smtClean="0"/>
              <a:t> modifies EFLAGS register</a:t>
            </a:r>
            <a:endParaRPr lang="hu-HU" dirty="0" smtClean="0"/>
          </a:p>
          <a:p>
            <a:pPr lvl="1"/>
            <a:r>
              <a:rPr lang="en-US" dirty="0" smtClean="0"/>
              <a:t>But if not executed in ring 0, doesn’t throw an exception</a:t>
            </a:r>
            <a:endParaRPr lang="hu-HU" dirty="0" smtClean="0"/>
          </a:p>
          <a:p>
            <a:r>
              <a:rPr lang="en-US" dirty="0" smtClean="0"/>
              <a:t>Privileged state can be detected</a:t>
            </a:r>
            <a:endParaRPr lang="hu-HU" dirty="0" smtClean="0"/>
          </a:p>
          <a:p>
            <a:pPr lvl="1"/>
            <a:r>
              <a:rPr lang="en-US" dirty="0" smtClean="0"/>
              <a:t>OS can detected whether it’s running in a VM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1547664" y="5445224"/>
            <a:ext cx="6192688" cy="129614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Conclusion</a:t>
            </a:r>
            <a:r>
              <a:rPr lang="hu-HU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hu-HU" sz="2400" dirty="0" err="1" smtClean="0">
                <a:solidFill>
                  <a:schemeClr val="bg1"/>
                </a:solidFill>
              </a:rPr>
              <a:t>trap</a:t>
            </a:r>
            <a:r>
              <a:rPr lang="hu-HU" sz="2400" dirty="0" smtClean="0">
                <a:solidFill>
                  <a:schemeClr val="bg1"/>
                </a:solidFill>
              </a:rPr>
              <a:t> &amp; </a:t>
            </a:r>
            <a:r>
              <a:rPr lang="hu-HU" sz="2400" dirty="0" err="1" smtClean="0">
                <a:solidFill>
                  <a:schemeClr val="bg1"/>
                </a:solidFill>
              </a:rPr>
              <a:t>emulate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method cannot be used on the original x86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for virtualizing x86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en-US" dirty="0" smtClean="0"/>
              <a:t>Binary translation (software)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en-US" dirty="0" err="1" smtClean="0"/>
              <a:t>Paravirtualization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Hardware-assisted virtualization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5" y="762000"/>
            <a:ext cx="4656083" cy="5562600"/>
          </a:xfrm>
        </p:spPr>
        <p:txBody>
          <a:bodyPr/>
          <a:lstStyle/>
          <a:p>
            <a:endParaRPr lang="hu-HU" dirty="0" smtClean="0"/>
          </a:p>
          <a:p>
            <a:r>
              <a:rPr lang="en-US" dirty="0" smtClean="0"/>
              <a:t>most of the instructions run directly</a:t>
            </a:r>
            <a:endParaRPr lang="hu-HU" dirty="0" smtClean="0"/>
          </a:p>
          <a:p>
            <a:r>
              <a:rPr lang="en-US" dirty="0" smtClean="0"/>
              <a:t>privileged instructions translated </a:t>
            </a:r>
            <a:r>
              <a:rPr lang="en-US" b="1" dirty="0" smtClean="0"/>
              <a:t>runtime</a:t>
            </a:r>
            <a:endParaRPr lang="hu-HU" b="1" dirty="0" smtClean="0"/>
          </a:p>
          <a:p>
            <a:r>
              <a:rPr lang="en-US" dirty="0" smtClean="0"/>
              <a:t>doesn’t need source</a:t>
            </a:r>
            <a:endParaRPr lang="hu-HU" dirty="0" smtClean="0"/>
          </a:p>
          <a:p>
            <a:r>
              <a:rPr lang="en-US" dirty="0" smtClean="0"/>
              <a:t>caches translated code</a:t>
            </a:r>
            <a:endParaRPr lang="hu-HU" dirty="0" smtClean="0"/>
          </a:p>
          <a:p>
            <a:r>
              <a:rPr lang="en-US" dirty="0" smtClean="0"/>
              <a:t>guest OS not aware of virtualization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350" y="1914581"/>
            <a:ext cx="40576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hu-HU" dirty="0"/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762000"/>
            <a:ext cx="8877300" cy="5562600"/>
          </a:xfrm>
        </p:spPr>
        <p:txBody>
          <a:bodyPr/>
          <a:lstStyle/>
          <a:p>
            <a:endParaRPr lang="hu-HU" dirty="0" smtClean="0"/>
          </a:p>
          <a:p>
            <a:r>
              <a:rPr lang="en-US" dirty="0" smtClean="0"/>
              <a:t>Central concept in computers</a:t>
            </a:r>
            <a:endParaRPr lang="hu-HU" dirty="0" smtClean="0"/>
          </a:p>
          <a:p>
            <a:endParaRPr lang="hu-HU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Virtualization</a:t>
            </a:r>
            <a:r>
              <a:rPr lang="hu-HU" dirty="0" smtClean="0"/>
              <a:t>: </a:t>
            </a:r>
            <a:r>
              <a:rPr lang="en-US" dirty="0" smtClean="0"/>
              <a:t>hiding the actual parameters of a resource from its users</a:t>
            </a:r>
            <a:r>
              <a:rPr lang="hu-HU" dirty="0" smtClean="0"/>
              <a:t>, </a:t>
            </a:r>
            <a:r>
              <a:rPr lang="en-US" dirty="0" smtClean="0"/>
              <a:t>e.g.</a:t>
            </a:r>
            <a:endParaRPr lang="hu-HU" dirty="0" smtClean="0"/>
          </a:p>
          <a:p>
            <a:pPr lvl="1"/>
            <a:r>
              <a:rPr lang="en-US" dirty="0" smtClean="0"/>
              <a:t>presenting a resource as separate logical ones</a:t>
            </a:r>
            <a:r>
              <a:rPr lang="hu-HU" dirty="0" smtClean="0"/>
              <a:t>,</a:t>
            </a:r>
          </a:p>
          <a:p>
            <a:pPr lvl="1"/>
            <a:r>
              <a:rPr lang="en-US" dirty="0" smtClean="0"/>
              <a:t>presenting separate resources as one logical</a:t>
            </a:r>
            <a:r>
              <a:rPr lang="hu-HU" dirty="0" smtClean="0"/>
              <a:t>…</a:t>
            </a:r>
          </a:p>
          <a:p>
            <a:pPr lvl="1"/>
            <a:endParaRPr lang="hu-HU" dirty="0" smtClean="0"/>
          </a:p>
          <a:p>
            <a:r>
              <a:rPr lang="en-US" dirty="0" smtClean="0"/>
              <a:t>Virtual memory, virtual </a:t>
            </a:r>
            <a:r>
              <a:rPr lang="en-US" dirty="0" err="1" smtClean="0"/>
              <a:t>filesystem</a:t>
            </a:r>
            <a:r>
              <a:rPr lang="hu-HU" dirty="0" smtClean="0"/>
              <a:t>…</a:t>
            </a:r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translation – example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  <p:cxnSp>
        <p:nvCxnSpPr>
          <p:cNvPr id="47" name="Straight Arrow Connector 60"/>
          <p:cNvCxnSpPr>
            <a:stCxn id="62" idx="3"/>
            <a:endCxn id="52" idx="1"/>
          </p:cNvCxnSpPr>
          <p:nvPr/>
        </p:nvCxnSpPr>
        <p:spPr>
          <a:xfrm>
            <a:off x="3733800" y="2514600"/>
            <a:ext cx="1371600" cy="158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64"/>
          <p:cNvCxnSpPr>
            <a:stCxn id="64" idx="3"/>
            <a:endCxn id="53" idx="1"/>
          </p:cNvCxnSpPr>
          <p:nvPr/>
        </p:nvCxnSpPr>
        <p:spPr>
          <a:xfrm>
            <a:off x="3733800" y="3124200"/>
            <a:ext cx="1371600" cy="1524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65"/>
          <p:cNvCxnSpPr>
            <a:stCxn id="65" idx="3"/>
            <a:endCxn id="54" idx="1"/>
          </p:cNvCxnSpPr>
          <p:nvPr/>
        </p:nvCxnSpPr>
        <p:spPr>
          <a:xfrm>
            <a:off x="3733800" y="3429000"/>
            <a:ext cx="1371600" cy="762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66"/>
          <p:cNvCxnSpPr>
            <a:stCxn id="66" idx="3"/>
            <a:endCxn id="55" idx="1"/>
          </p:cNvCxnSpPr>
          <p:nvPr/>
        </p:nvCxnSpPr>
        <p:spPr>
          <a:xfrm>
            <a:off x="3733800" y="3733800"/>
            <a:ext cx="1371600" cy="12192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93"/>
          <p:cNvCxnSpPr>
            <a:stCxn id="61" idx="3"/>
            <a:endCxn id="56" idx="1"/>
          </p:cNvCxnSpPr>
          <p:nvPr/>
        </p:nvCxnSpPr>
        <p:spPr>
          <a:xfrm>
            <a:off x="3733800" y="2209800"/>
            <a:ext cx="1371600" cy="158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eft Brace 20"/>
          <p:cNvSpPr/>
          <p:nvPr/>
        </p:nvSpPr>
        <p:spPr>
          <a:xfrm>
            <a:off x="5105400" y="2438400"/>
            <a:ext cx="76200" cy="152400"/>
          </a:xfrm>
          <a:prstGeom prst="lef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21"/>
          <p:cNvSpPr/>
          <p:nvPr/>
        </p:nvSpPr>
        <p:spPr>
          <a:xfrm>
            <a:off x="5105400" y="3048000"/>
            <a:ext cx="76200" cy="457200"/>
          </a:xfrm>
          <a:prstGeom prst="lef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 Brace 22"/>
          <p:cNvSpPr/>
          <p:nvPr/>
        </p:nvSpPr>
        <p:spPr>
          <a:xfrm>
            <a:off x="5105400" y="3657600"/>
            <a:ext cx="76200" cy="1066800"/>
          </a:xfrm>
          <a:prstGeom prst="lef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Brace 23"/>
          <p:cNvSpPr/>
          <p:nvPr/>
        </p:nvSpPr>
        <p:spPr>
          <a:xfrm>
            <a:off x="5105400" y="4876800"/>
            <a:ext cx="76200" cy="152400"/>
          </a:xfrm>
          <a:prstGeom prst="lef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Brace 95"/>
          <p:cNvSpPr/>
          <p:nvPr/>
        </p:nvSpPr>
        <p:spPr>
          <a:xfrm>
            <a:off x="5105400" y="2133600"/>
            <a:ext cx="76200" cy="152400"/>
          </a:xfrm>
          <a:prstGeom prst="lef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 Brace 96"/>
          <p:cNvSpPr/>
          <p:nvPr/>
        </p:nvSpPr>
        <p:spPr>
          <a:xfrm>
            <a:off x="5105400" y="2743200"/>
            <a:ext cx="76200" cy="152400"/>
          </a:xfrm>
          <a:prstGeom prst="lef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97"/>
          <p:cNvCxnSpPr>
            <a:stCxn id="63" idx="3"/>
            <a:endCxn id="57" idx="1"/>
          </p:cNvCxnSpPr>
          <p:nvPr/>
        </p:nvCxnSpPr>
        <p:spPr>
          <a:xfrm>
            <a:off x="3733800" y="2819400"/>
            <a:ext cx="1371600" cy="158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6"/>
          <p:cNvCxnSpPr>
            <a:stCxn id="60" idx="3"/>
            <a:endCxn id="61" idx="1"/>
          </p:cNvCxnSpPr>
          <p:nvPr/>
        </p:nvCxnSpPr>
        <p:spPr>
          <a:xfrm>
            <a:off x="1295400" y="2209800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3"/>
          <p:cNvSpPr/>
          <p:nvPr/>
        </p:nvSpPr>
        <p:spPr>
          <a:xfrm>
            <a:off x="609600" y="2057400"/>
            <a:ext cx="685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vEPC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61" name="Rectangle 31"/>
          <p:cNvSpPr/>
          <p:nvPr/>
        </p:nvSpPr>
        <p:spPr>
          <a:xfrm>
            <a:off x="1524000" y="2057400"/>
            <a:ext cx="2209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ebx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eax</a:t>
            </a:r>
            <a:endParaRPr lang="en-US" sz="1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Rectangle 32"/>
          <p:cNvSpPr/>
          <p:nvPr/>
        </p:nvSpPr>
        <p:spPr>
          <a:xfrm>
            <a:off x="1524000" y="2362200"/>
            <a:ext cx="2209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cli</a:t>
            </a:r>
            <a:endParaRPr lang="en-US" sz="1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Rectangle 33"/>
          <p:cNvSpPr/>
          <p:nvPr/>
        </p:nvSpPr>
        <p:spPr>
          <a:xfrm>
            <a:off x="1524000" y="2667000"/>
            <a:ext cx="2209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and  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ebx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~0xfff</a:t>
            </a:r>
          </a:p>
        </p:txBody>
      </p:sp>
      <p:sp>
        <p:nvSpPr>
          <p:cNvPr id="64" name="Rectangle 34"/>
          <p:cNvSpPr/>
          <p:nvPr/>
        </p:nvSpPr>
        <p:spPr>
          <a:xfrm>
            <a:off x="1524000" y="2971800"/>
            <a:ext cx="2209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ebx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cr3</a:t>
            </a:r>
          </a:p>
        </p:txBody>
      </p:sp>
      <p:sp>
        <p:nvSpPr>
          <p:cNvPr id="65" name="Rectangle 35"/>
          <p:cNvSpPr/>
          <p:nvPr/>
        </p:nvSpPr>
        <p:spPr>
          <a:xfrm>
            <a:off x="1524000" y="3276600"/>
            <a:ext cx="2209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sti</a:t>
            </a:r>
            <a:endParaRPr lang="en-US" sz="1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" name="Rectangle 36"/>
          <p:cNvSpPr/>
          <p:nvPr/>
        </p:nvSpPr>
        <p:spPr>
          <a:xfrm>
            <a:off x="1524000" y="3581400"/>
            <a:ext cx="2209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ret</a:t>
            </a:r>
          </a:p>
        </p:txBody>
      </p:sp>
      <p:cxnSp>
        <p:nvCxnSpPr>
          <p:cNvPr id="67" name="Straight Connector 38"/>
          <p:cNvCxnSpPr/>
          <p:nvPr/>
        </p:nvCxnSpPr>
        <p:spPr>
          <a:xfrm rot="5400000">
            <a:off x="304800" y="2971800"/>
            <a:ext cx="2438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39"/>
          <p:cNvCxnSpPr/>
          <p:nvPr/>
        </p:nvCxnSpPr>
        <p:spPr>
          <a:xfrm rot="5400000">
            <a:off x="2515394" y="2971006"/>
            <a:ext cx="2438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40"/>
          <p:cNvSpPr/>
          <p:nvPr/>
        </p:nvSpPr>
        <p:spPr>
          <a:xfrm>
            <a:off x="5257800" y="2057400"/>
            <a:ext cx="2209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ebx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eax</a:t>
            </a:r>
            <a:endParaRPr lang="en-US" sz="1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Rectangle 41"/>
          <p:cNvSpPr/>
          <p:nvPr/>
        </p:nvSpPr>
        <p:spPr>
          <a:xfrm>
            <a:off x="5257800" y="2362200"/>
            <a:ext cx="2209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[VIF], 0</a:t>
            </a:r>
          </a:p>
        </p:txBody>
      </p:sp>
      <p:sp>
        <p:nvSpPr>
          <p:cNvPr id="71" name="Rectangle 42"/>
          <p:cNvSpPr/>
          <p:nvPr/>
        </p:nvSpPr>
        <p:spPr>
          <a:xfrm>
            <a:off x="5257800" y="2667000"/>
            <a:ext cx="2209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and  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ebx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~0xfff</a:t>
            </a:r>
          </a:p>
        </p:txBody>
      </p:sp>
      <p:sp>
        <p:nvSpPr>
          <p:cNvPr id="72" name="Rectangle 43"/>
          <p:cNvSpPr/>
          <p:nvPr/>
        </p:nvSpPr>
        <p:spPr>
          <a:xfrm>
            <a:off x="5257800" y="2971800"/>
            <a:ext cx="2209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[CO_ARG],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ebx</a:t>
            </a:r>
            <a:endParaRPr lang="en-US" sz="1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Rectangle 44"/>
          <p:cNvSpPr/>
          <p:nvPr/>
        </p:nvSpPr>
        <p:spPr>
          <a:xfrm>
            <a:off x="5257800" y="3276600"/>
            <a:ext cx="2209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call  HANDLE_CR3</a:t>
            </a:r>
          </a:p>
        </p:txBody>
      </p:sp>
      <p:sp>
        <p:nvSpPr>
          <p:cNvPr id="74" name="Rectangle 45"/>
          <p:cNvSpPr/>
          <p:nvPr/>
        </p:nvSpPr>
        <p:spPr>
          <a:xfrm>
            <a:off x="5257800" y="3581400"/>
            <a:ext cx="2209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[VIF], 1</a:t>
            </a:r>
          </a:p>
        </p:txBody>
      </p:sp>
      <p:cxnSp>
        <p:nvCxnSpPr>
          <p:cNvPr id="75" name="Straight Connector 46"/>
          <p:cNvCxnSpPr/>
          <p:nvPr/>
        </p:nvCxnSpPr>
        <p:spPr>
          <a:xfrm rot="5400000">
            <a:off x="3429794" y="3581400"/>
            <a:ext cx="365680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47"/>
          <p:cNvCxnSpPr/>
          <p:nvPr/>
        </p:nvCxnSpPr>
        <p:spPr>
          <a:xfrm rot="5400000">
            <a:off x="5639594" y="3580606"/>
            <a:ext cx="3657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48"/>
          <p:cNvSpPr/>
          <p:nvPr/>
        </p:nvSpPr>
        <p:spPr>
          <a:xfrm>
            <a:off x="5257800" y="3886200"/>
            <a:ext cx="2209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test  [INT_PEND], 1</a:t>
            </a:r>
          </a:p>
        </p:txBody>
      </p:sp>
      <p:sp>
        <p:nvSpPr>
          <p:cNvPr id="78" name="Rectangle 49"/>
          <p:cNvSpPr/>
          <p:nvPr/>
        </p:nvSpPr>
        <p:spPr>
          <a:xfrm>
            <a:off x="5257800" y="4191000"/>
            <a:ext cx="2209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jne</a:t>
            </a:r>
            <a:endParaRPr lang="en-US" sz="1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" name="Rectangle 50"/>
          <p:cNvSpPr/>
          <p:nvPr/>
        </p:nvSpPr>
        <p:spPr>
          <a:xfrm>
            <a:off x="5257800" y="4495800"/>
            <a:ext cx="2209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call  HANDLE_INTS</a:t>
            </a:r>
          </a:p>
        </p:txBody>
      </p:sp>
      <p:sp>
        <p:nvSpPr>
          <p:cNvPr id="80" name="Rectangle 51"/>
          <p:cNvSpPr/>
          <p:nvPr/>
        </p:nvSpPr>
        <p:spPr>
          <a:xfrm>
            <a:off x="5257800" y="4800600"/>
            <a:ext cx="2209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HANDLE_RET</a:t>
            </a:r>
          </a:p>
        </p:txBody>
      </p:sp>
      <p:sp>
        <p:nvSpPr>
          <p:cNvPr id="81" name="Rectangle 77"/>
          <p:cNvSpPr/>
          <p:nvPr/>
        </p:nvSpPr>
        <p:spPr>
          <a:xfrm>
            <a:off x="7772400" y="2057400"/>
            <a:ext cx="685800" cy="3048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82" name="TextBox 107"/>
          <p:cNvSpPr txBox="1"/>
          <p:nvPr/>
        </p:nvSpPr>
        <p:spPr>
          <a:xfrm>
            <a:off x="1990424" y="1295400"/>
            <a:ext cx="127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Guest Code</a:t>
            </a:r>
            <a:endParaRPr lang="en-US" b="1" dirty="0"/>
          </a:p>
        </p:txBody>
      </p:sp>
      <p:sp>
        <p:nvSpPr>
          <p:cNvPr id="83" name="TextBox 109"/>
          <p:cNvSpPr txBox="1"/>
          <p:nvPr/>
        </p:nvSpPr>
        <p:spPr>
          <a:xfrm>
            <a:off x="5429496" y="1295400"/>
            <a:ext cx="18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Translation Cache</a:t>
            </a:r>
            <a:endParaRPr lang="en-US" b="1" dirty="0"/>
          </a:p>
        </p:txBody>
      </p:sp>
      <p:sp>
        <p:nvSpPr>
          <p:cNvPr id="84" name="Right Arrow 120"/>
          <p:cNvSpPr/>
          <p:nvPr/>
        </p:nvSpPr>
        <p:spPr>
          <a:xfrm>
            <a:off x="7467600" y="4876800"/>
            <a:ext cx="381000" cy="152400"/>
          </a:xfrm>
          <a:prstGeom prst="right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600" b="1" smtClean="0">
              <a:solidFill>
                <a:schemeClr val="tx1"/>
              </a:solidFill>
            </a:endParaRPr>
          </a:p>
        </p:txBody>
      </p:sp>
      <p:sp>
        <p:nvSpPr>
          <p:cNvPr id="85" name="Left-Right Arrow 125"/>
          <p:cNvSpPr/>
          <p:nvPr/>
        </p:nvSpPr>
        <p:spPr>
          <a:xfrm>
            <a:off x="7467600" y="4572000"/>
            <a:ext cx="381000" cy="152400"/>
          </a:xfrm>
          <a:prstGeom prst="leftRight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600" b="1" smtClean="0">
              <a:solidFill>
                <a:schemeClr val="tx1"/>
              </a:solidFill>
            </a:endParaRPr>
          </a:p>
        </p:txBody>
      </p:sp>
      <p:sp>
        <p:nvSpPr>
          <p:cNvPr id="86" name="Left-Right Arrow 126"/>
          <p:cNvSpPr/>
          <p:nvPr/>
        </p:nvSpPr>
        <p:spPr>
          <a:xfrm>
            <a:off x="7467600" y="3352800"/>
            <a:ext cx="381000" cy="152400"/>
          </a:xfrm>
          <a:prstGeom prst="leftRight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600" b="1" smtClean="0">
              <a:solidFill>
                <a:schemeClr val="tx1"/>
              </a:solidFill>
            </a:endParaRPr>
          </a:p>
        </p:txBody>
      </p:sp>
      <p:cxnSp>
        <p:nvCxnSpPr>
          <p:cNvPr id="87" name="Elbow Connector 132"/>
          <p:cNvCxnSpPr/>
          <p:nvPr/>
        </p:nvCxnSpPr>
        <p:spPr>
          <a:xfrm>
            <a:off x="6019800" y="4343400"/>
            <a:ext cx="1219200" cy="457200"/>
          </a:xfrm>
          <a:prstGeom prst="bentConnector3">
            <a:avLst>
              <a:gd name="adj1" fmla="val 100000"/>
            </a:avLst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ight Arrow 127"/>
          <p:cNvSpPr/>
          <p:nvPr/>
        </p:nvSpPr>
        <p:spPr>
          <a:xfrm flipH="1">
            <a:off x="7445827" y="2133600"/>
            <a:ext cx="402772" cy="152400"/>
          </a:xfrm>
          <a:prstGeom prst="right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600" b="1" smtClean="0">
              <a:solidFill>
                <a:schemeClr val="tx1"/>
              </a:solidFill>
            </a:endParaRPr>
          </a:p>
        </p:txBody>
      </p:sp>
      <p:sp>
        <p:nvSpPr>
          <p:cNvPr id="89" name="Szövegdoboz 88"/>
          <p:cNvSpPr txBox="1"/>
          <p:nvPr/>
        </p:nvSpPr>
        <p:spPr>
          <a:xfrm>
            <a:off x="5219328" y="6087779"/>
            <a:ext cx="3924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hu-HU" sz="1200" dirty="0" smtClean="0"/>
              <a:t>: </a:t>
            </a:r>
            <a:r>
              <a:rPr lang="en-US" sz="1200" dirty="0"/>
              <a:t>Carl </a:t>
            </a:r>
            <a:r>
              <a:rPr lang="en-US" sz="1200" dirty="0" err="1" smtClean="0"/>
              <a:t>Waldspurger</a:t>
            </a:r>
            <a:r>
              <a:rPr lang="hu-HU" sz="1200" dirty="0"/>
              <a:t>,</a:t>
            </a:r>
            <a:r>
              <a:rPr lang="hu-HU" sz="1200" dirty="0" smtClean="0"/>
              <a:t> </a:t>
            </a:r>
            <a:r>
              <a:rPr lang="hu-HU" sz="1200" dirty="0" err="1"/>
              <a:t>Introduction</a:t>
            </a:r>
            <a:r>
              <a:rPr lang="hu-HU" sz="1200" dirty="0"/>
              <a:t> </a:t>
            </a:r>
            <a:r>
              <a:rPr lang="hu-HU" sz="1200" dirty="0" err="1"/>
              <a:t>to</a:t>
            </a:r>
            <a:r>
              <a:rPr lang="hu-HU" sz="1200" dirty="0"/>
              <a:t> </a:t>
            </a:r>
            <a:r>
              <a:rPr lang="hu-HU" sz="1200" dirty="0" err="1"/>
              <a:t>Virtual</a:t>
            </a:r>
            <a:r>
              <a:rPr lang="hu-HU" sz="1200" dirty="0"/>
              <a:t> </a:t>
            </a:r>
            <a:r>
              <a:rPr lang="hu-HU" sz="1200" dirty="0" err="1"/>
              <a:t>Machines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859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/>
      <p:bldP spid="84" grpId="0" animBg="1"/>
      <p:bldP spid="85" grpId="0" animBg="1"/>
      <p:bldP spid="86" grpId="0" animBg="1"/>
      <p:bldP spid="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Paravirtualization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Modifying the source of the guest OS</a:t>
            </a:r>
            <a:endParaRPr lang="hu-HU" dirty="0" smtClean="0"/>
          </a:p>
          <a:p>
            <a:r>
              <a:rPr lang="en-US" dirty="0" smtClean="0"/>
              <a:t>Replacing “problematic” instructions</a:t>
            </a:r>
            <a:endParaRPr lang="hu-HU" dirty="0" smtClean="0"/>
          </a:p>
          <a:p>
            <a:r>
              <a:rPr lang="hu-HU" dirty="0" err="1" smtClean="0">
                <a:solidFill>
                  <a:schemeClr val="tx1"/>
                </a:solidFill>
              </a:rPr>
              <a:t>Hypercall</a:t>
            </a:r>
            <a:r>
              <a:rPr lang="hu-HU" dirty="0" smtClean="0"/>
              <a:t>: </a:t>
            </a:r>
            <a:r>
              <a:rPr lang="en-US" dirty="0" smtClean="0"/>
              <a:t>calling the VMM directly</a:t>
            </a:r>
            <a:endParaRPr lang="hu-HU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256" y="2636947"/>
            <a:ext cx="57340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Hardware-assisted virtualization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~2005: Intel </a:t>
            </a:r>
            <a:r>
              <a:rPr lang="en-US" dirty="0" smtClean="0"/>
              <a:t>Virtualization Technology (VT-x)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and</a:t>
            </a:r>
            <a:r>
              <a:rPr lang="hu-HU" dirty="0" smtClean="0"/>
              <a:t> </a:t>
            </a:r>
            <a:r>
              <a:rPr lang="en-US" dirty="0" smtClean="0"/>
              <a:t>AMD</a:t>
            </a:r>
            <a:r>
              <a:rPr lang="hu-HU" dirty="0" smtClean="0"/>
              <a:t> AMD-V</a:t>
            </a:r>
          </a:p>
          <a:p>
            <a:r>
              <a:rPr lang="hu-HU" dirty="0" smtClean="0"/>
              <a:t>HW </a:t>
            </a:r>
            <a:r>
              <a:rPr lang="en-US" dirty="0" smtClean="0"/>
              <a:t>support</a:t>
            </a:r>
            <a:r>
              <a:rPr lang="hu-HU" dirty="0" smtClean="0"/>
              <a:t>: </a:t>
            </a:r>
            <a:r>
              <a:rPr lang="hu-HU" dirty="0" err="1" smtClean="0"/>
              <a:t>root</a:t>
            </a:r>
            <a:r>
              <a:rPr lang="hu-HU" dirty="0" smtClean="0"/>
              <a:t> </a:t>
            </a:r>
            <a:r>
              <a:rPr lang="hu-HU" dirty="0" err="1" smtClean="0"/>
              <a:t>mode</a:t>
            </a:r>
            <a:r>
              <a:rPr lang="hu-HU" dirty="0" smtClean="0"/>
              <a:t>, VMCS</a:t>
            </a:r>
          </a:p>
          <a:p>
            <a:pPr lvl="1"/>
            <a:r>
              <a:rPr lang="en-US" dirty="0" smtClean="0"/>
              <a:t>Instructions</a:t>
            </a:r>
            <a:r>
              <a:rPr lang="hu-HU" dirty="0" smtClean="0"/>
              <a:t>: VMCALL, VMLAUNCH</a:t>
            </a:r>
          </a:p>
          <a:p>
            <a:r>
              <a:rPr lang="en-US" dirty="0" smtClean="0"/>
              <a:t>trap &amp; emulate </a:t>
            </a:r>
            <a:br>
              <a:rPr lang="en-US" dirty="0" smtClean="0"/>
            </a:br>
            <a:r>
              <a:rPr lang="en-US" dirty="0" smtClean="0"/>
              <a:t>now works</a:t>
            </a:r>
            <a:endParaRPr lang="hu-H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68960"/>
            <a:ext cx="4879852" cy="325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best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changes constantly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 smtClean="0"/>
          </a:p>
          <a:p>
            <a:pPr lvl="1"/>
            <a:r>
              <a:rPr lang="en-US" dirty="0" smtClean="0"/>
              <a:t>Depends on the environment, workload</a:t>
            </a:r>
            <a:endParaRPr lang="hu-HU" dirty="0" smtClean="0"/>
          </a:p>
          <a:p>
            <a:pPr lvl="1"/>
            <a:r>
              <a:rPr lang="en-US" dirty="0" smtClean="0"/>
              <a:t>BT used to be more matures, but..</a:t>
            </a:r>
            <a:r>
              <a:rPr lang="hu-HU" dirty="0" smtClean="0"/>
              <a:t> </a:t>
            </a:r>
          </a:p>
          <a:p>
            <a:r>
              <a:rPr lang="en-US" dirty="0" smtClean="0"/>
              <a:t>Most products mix several techniques</a:t>
            </a:r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endParaRPr lang="hu-HU" b="1" dirty="0" smtClean="0"/>
          </a:p>
          <a:p>
            <a:pPr lvl="1">
              <a:buNone/>
            </a:pPr>
            <a:endParaRPr lang="hu-H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81959" y="5623035"/>
            <a:ext cx="6663558" cy="5150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2600" dirty="0" smtClean="0"/>
              <a:t>2009. </a:t>
            </a:r>
            <a:r>
              <a:rPr lang="en-US" sz="2600" dirty="0" smtClean="0">
                <a:hlinkClick r:id="rId3"/>
              </a:rPr>
              <a:t>Comparing Hardware Virtualization Performance Utilizing </a:t>
            </a:r>
            <a:r>
              <a:rPr lang="en-US" sz="2600" dirty="0" err="1" smtClean="0">
                <a:hlinkClick r:id="rId3"/>
              </a:rPr>
              <a:t>VMmark</a:t>
            </a:r>
            <a:r>
              <a:rPr lang="en-US" sz="2600" dirty="0" smtClean="0">
                <a:hlinkClick r:id="rId3"/>
              </a:rPr>
              <a:t> v1.1</a:t>
            </a:r>
            <a:endParaRPr lang="hu-HU" sz="2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625" y="4818993"/>
            <a:ext cx="8318939" cy="5150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2600" dirty="0" smtClean="0">
                <a:latin typeface="+mn-lt"/>
              </a:rPr>
              <a:t>2008. </a:t>
            </a:r>
            <a:r>
              <a:rPr lang="hu-HU" sz="2600" dirty="0" err="1" smtClean="0">
                <a:latin typeface="+mn-lt"/>
                <a:hlinkClick r:id="rId4"/>
              </a:rPr>
              <a:t>VMware</a:t>
            </a:r>
            <a:r>
              <a:rPr lang="hu-HU" sz="2600" dirty="0" smtClean="0">
                <a:latin typeface="+mn-lt"/>
                <a:hlinkClick r:id="rId4"/>
              </a:rPr>
              <a:t>: </a:t>
            </a:r>
            <a:r>
              <a:rPr lang="hu-HU" sz="2600" dirty="0" err="1" smtClean="0">
                <a:latin typeface="+mn-lt"/>
                <a:hlinkClick r:id="rId4"/>
              </a:rPr>
              <a:t>Paravirtalization</a:t>
            </a:r>
            <a:r>
              <a:rPr lang="hu-HU" sz="2600" dirty="0" smtClean="0">
                <a:latin typeface="+mn-lt"/>
                <a:hlinkClick r:id="rId4"/>
              </a:rPr>
              <a:t> + BT is </a:t>
            </a:r>
            <a:r>
              <a:rPr lang="hu-HU" sz="2600" dirty="0" err="1" smtClean="0">
                <a:latin typeface="+mn-lt"/>
                <a:hlinkClick r:id="rId4"/>
              </a:rPr>
              <a:t>better</a:t>
            </a:r>
            <a:r>
              <a:rPr lang="hu-HU" sz="2600" dirty="0" smtClean="0">
                <a:latin typeface="+mn-lt"/>
                <a:hlinkClick r:id="rId4"/>
              </a:rPr>
              <a:t> </a:t>
            </a:r>
            <a:r>
              <a:rPr lang="hu-HU" sz="2600" dirty="0" err="1" smtClean="0">
                <a:latin typeface="+mn-lt"/>
                <a:hlinkClick r:id="rId4"/>
              </a:rPr>
              <a:t>than</a:t>
            </a:r>
            <a:r>
              <a:rPr lang="hu-HU" sz="2600" dirty="0" smtClean="0">
                <a:latin typeface="+mn-lt"/>
                <a:hlinkClick r:id="rId4"/>
              </a:rPr>
              <a:t> </a:t>
            </a:r>
            <a:r>
              <a:rPr lang="hu-HU" sz="2600" dirty="0" err="1" smtClean="0">
                <a:latin typeface="+mn-lt"/>
                <a:hlinkClick r:id="rId4"/>
              </a:rPr>
              <a:t>pure</a:t>
            </a:r>
            <a:r>
              <a:rPr lang="hu-HU" sz="2600" dirty="0" smtClean="0">
                <a:latin typeface="+mn-lt"/>
                <a:hlinkClick r:id="rId4"/>
              </a:rPr>
              <a:t> BT</a:t>
            </a:r>
            <a:endParaRPr lang="hu-HU" sz="2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444" y="3861573"/>
            <a:ext cx="6043448" cy="5675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600" dirty="0" smtClean="0">
                <a:latin typeface="+mn-lt"/>
              </a:rPr>
              <a:t>2006. </a:t>
            </a:r>
            <a:r>
              <a:rPr lang="hu-HU" sz="2600" dirty="0" err="1" smtClean="0">
                <a:latin typeface="+mn-lt"/>
              </a:rPr>
              <a:t>VMware</a:t>
            </a:r>
            <a:r>
              <a:rPr lang="hu-HU" sz="2600" dirty="0" smtClean="0">
                <a:latin typeface="+mn-lt"/>
              </a:rPr>
              <a:t>: </a:t>
            </a:r>
            <a:r>
              <a:rPr lang="hu-HU" sz="2600" dirty="0" smtClean="0">
                <a:latin typeface="+mn-lt"/>
                <a:hlinkClick r:id="rId5"/>
              </a:rPr>
              <a:t>BT is </a:t>
            </a:r>
            <a:r>
              <a:rPr lang="hu-HU" sz="2600" dirty="0" err="1" smtClean="0">
                <a:latin typeface="+mn-lt"/>
                <a:hlinkClick r:id="rId5"/>
              </a:rPr>
              <a:t>better</a:t>
            </a:r>
            <a:r>
              <a:rPr lang="hu-HU" sz="2600" dirty="0" smtClean="0">
                <a:latin typeface="+mn-lt"/>
                <a:hlinkClick r:id="rId5"/>
              </a:rPr>
              <a:t> </a:t>
            </a:r>
            <a:r>
              <a:rPr lang="hu-HU" sz="2600" dirty="0" err="1" smtClean="0">
                <a:latin typeface="+mn-lt"/>
                <a:hlinkClick r:id="rId5"/>
              </a:rPr>
              <a:t>than</a:t>
            </a:r>
            <a:r>
              <a:rPr lang="hu-HU" sz="2600" dirty="0" smtClean="0">
                <a:latin typeface="+mn-lt"/>
                <a:hlinkClick r:id="rId5"/>
              </a:rPr>
              <a:t> HW </a:t>
            </a:r>
            <a:r>
              <a:rPr lang="hu-HU" sz="2600" dirty="0" err="1" smtClean="0">
                <a:latin typeface="+mn-lt"/>
                <a:hlinkClick r:id="rId5"/>
              </a:rPr>
              <a:t>assisted</a:t>
            </a:r>
            <a:r>
              <a:rPr lang="hu-HU" sz="2600" dirty="0" smtClean="0">
                <a:latin typeface="+mn-lt"/>
                <a:hlinkClick r:id="rId5"/>
              </a:rPr>
              <a:t> </a:t>
            </a:r>
            <a:r>
              <a:rPr lang="hu-HU" sz="2600" dirty="0" err="1" smtClean="0">
                <a:latin typeface="+mn-lt"/>
                <a:hlinkClick r:id="rId5"/>
              </a:rPr>
              <a:t>virtualization</a:t>
            </a:r>
            <a:endParaRPr lang="hu-HU" sz="2600" dirty="0">
              <a:latin typeface="+mn-lt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Theoretical background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u-HU" b="1" dirty="0" smtClean="0"/>
              <a:t> </a:t>
            </a:r>
            <a:r>
              <a:rPr lang="hu-HU" dirty="0" smtClean="0"/>
              <a:t>CPU </a:t>
            </a:r>
            <a:r>
              <a:rPr lang="en-US" dirty="0"/>
              <a:t>virtualization</a:t>
            </a:r>
            <a:endParaRPr lang="hu-HU" dirty="0" smtClean="0"/>
          </a:p>
          <a:p>
            <a:pPr algn="l">
              <a:buFont typeface="Arial" pitchFamily="34" charset="0"/>
              <a:buChar char="•"/>
            </a:pPr>
            <a:r>
              <a:rPr lang="en-US" b="1" dirty="0" smtClean="0"/>
              <a:t> Memory </a:t>
            </a:r>
            <a:r>
              <a:rPr lang="en-US" b="1" dirty="0"/>
              <a:t>virtualization</a:t>
            </a:r>
            <a:endParaRPr lang="hu-HU" b="1" dirty="0" smtClean="0"/>
          </a:p>
          <a:p>
            <a:pPr algn="l">
              <a:buFont typeface="Arial" pitchFamily="34" charset="0"/>
              <a:buChar char="•"/>
            </a:pPr>
            <a:r>
              <a:rPr lang="hu-HU" dirty="0" smtClean="0"/>
              <a:t> I/O </a:t>
            </a:r>
            <a:r>
              <a:rPr lang="en-US" dirty="0"/>
              <a:t>virtualization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4490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/>
          <p:cNvSpPr/>
          <p:nvPr/>
        </p:nvSpPr>
        <p:spPr>
          <a:xfrm>
            <a:off x="142844" y="1285860"/>
            <a:ext cx="3071834" cy="21431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virtualization</a:t>
            </a:r>
            <a:r>
              <a:rPr lang="hu-HU" dirty="0" smtClean="0"/>
              <a:t> </a:t>
            </a:r>
            <a:r>
              <a:rPr lang="en-US" dirty="0"/>
              <a:t>(</a:t>
            </a:r>
            <a:r>
              <a:rPr lang="en-US" dirty="0" smtClean="0"/>
              <a:t>software)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428596" y="1928802"/>
            <a:ext cx="285752" cy="28575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14348" y="1928802"/>
            <a:ext cx="285752" cy="28575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000100" y="1928802"/>
            <a:ext cx="285752" cy="28575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285852" y="1928802"/>
            <a:ext cx="285752" cy="28575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857356" y="1928802"/>
            <a:ext cx="285752" cy="28575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143108" y="1928802"/>
            <a:ext cx="285752" cy="28575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428860" y="1928802"/>
            <a:ext cx="285752" cy="28575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2714612" y="1928802"/>
            <a:ext cx="285752" cy="28575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214414" y="2857496"/>
            <a:ext cx="285752" cy="285752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500166" y="2857496"/>
            <a:ext cx="285752" cy="285752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1785918" y="2857496"/>
            <a:ext cx="285752" cy="285752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20" name="Egyenes összekötő nyíllal 19"/>
          <p:cNvCxnSpPr>
            <a:stCxn id="7" idx="2"/>
            <a:endCxn id="16" idx="0"/>
          </p:cNvCxnSpPr>
          <p:nvPr/>
        </p:nvCxnSpPr>
        <p:spPr>
          <a:xfrm rot="16200000" flipH="1">
            <a:off x="642910" y="2143116"/>
            <a:ext cx="642942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stCxn id="12" idx="2"/>
          </p:cNvCxnSpPr>
          <p:nvPr/>
        </p:nvCxnSpPr>
        <p:spPr>
          <a:xfrm rot="5400000">
            <a:off x="1500166" y="2357430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>
            <a:stCxn id="14" idx="2"/>
            <a:endCxn id="18" idx="0"/>
          </p:cNvCxnSpPr>
          <p:nvPr/>
        </p:nvCxnSpPr>
        <p:spPr>
          <a:xfrm rot="5400000">
            <a:off x="1928794" y="2214554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285720" y="135729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VM1</a:t>
            </a:r>
            <a:endParaRPr lang="hu-HU" sz="2400" b="1" dirty="0"/>
          </a:p>
        </p:txBody>
      </p:sp>
      <p:sp>
        <p:nvSpPr>
          <p:cNvPr id="29" name="Téglalap 28"/>
          <p:cNvSpPr/>
          <p:nvPr/>
        </p:nvSpPr>
        <p:spPr>
          <a:xfrm>
            <a:off x="3571868" y="1285860"/>
            <a:ext cx="3071834" cy="21431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857620" y="1928802"/>
            <a:ext cx="285752" cy="28575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4143372" y="1928802"/>
            <a:ext cx="285752" cy="28575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4429124" y="1928802"/>
            <a:ext cx="285752" cy="28575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4714876" y="1928802"/>
            <a:ext cx="285752" cy="28575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5286380" y="1928802"/>
            <a:ext cx="285752" cy="28575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5572132" y="1928802"/>
            <a:ext cx="285752" cy="28575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5857884" y="1928802"/>
            <a:ext cx="285752" cy="28575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6143636" y="1928802"/>
            <a:ext cx="285752" cy="28575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4643438" y="2857496"/>
            <a:ext cx="285752" cy="285752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4929190" y="2857496"/>
            <a:ext cx="285752" cy="285752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5214942" y="2857496"/>
            <a:ext cx="285752" cy="285752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41" name="Egyenes összekötő nyíllal 40"/>
          <p:cNvCxnSpPr>
            <a:stCxn id="30" idx="2"/>
            <a:endCxn id="38" idx="0"/>
          </p:cNvCxnSpPr>
          <p:nvPr/>
        </p:nvCxnSpPr>
        <p:spPr>
          <a:xfrm rot="16200000" flipH="1">
            <a:off x="4071934" y="2143116"/>
            <a:ext cx="642942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>
            <a:stCxn id="32" idx="2"/>
          </p:cNvCxnSpPr>
          <p:nvPr/>
        </p:nvCxnSpPr>
        <p:spPr>
          <a:xfrm rot="16200000" flipH="1">
            <a:off x="4500562" y="2285992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35" idx="2"/>
            <a:endCxn id="39" idx="0"/>
          </p:cNvCxnSpPr>
          <p:nvPr/>
        </p:nvCxnSpPr>
        <p:spPr>
          <a:xfrm rot="5400000">
            <a:off x="5072066" y="2214554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Szövegdoboz 43"/>
          <p:cNvSpPr txBox="1"/>
          <p:nvPr/>
        </p:nvSpPr>
        <p:spPr>
          <a:xfrm>
            <a:off x="3714744" y="135729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VM2</a:t>
            </a:r>
            <a:endParaRPr lang="hu-HU" sz="2400" b="1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6858016" y="1711099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Guest</a:t>
            </a:r>
            <a:r>
              <a:rPr lang="hu-HU" sz="2000" dirty="0" smtClean="0"/>
              <a:t>: </a:t>
            </a:r>
            <a:r>
              <a:rPr lang="en-US" sz="2000" dirty="0" smtClean="0"/>
              <a:t>virtual memory</a:t>
            </a:r>
            <a:endParaRPr lang="hu-HU" sz="2000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6858016" y="2568355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Guest</a:t>
            </a:r>
            <a:r>
              <a:rPr lang="hu-HU" sz="2000" dirty="0" smtClean="0"/>
              <a:t>: „</a:t>
            </a:r>
            <a:r>
              <a:rPr lang="en-US" sz="2000" dirty="0" smtClean="0"/>
              <a:t>physical</a:t>
            </a:r>
            <a:r>
              <a:rPr lang="hu-HU" sz="2000" dirty="0" smtClean="0"/>
              <a:t>” </a:t>
            </a:r>
            <a:r>
              <a:rPr lang="en-US" sz="2000" dirty="0" smtClean="0"/>
              <a:t>memory</a:t>
            </a:r>
            <a:endParaRPr lang="hu-HU" sz="2000" dirty="0"/>
          </a:p>
        </p:txBody>
      </p:sp>
      <p:sp>
        <p:nvSpPr>
          <p:cNvPr id="47" name="Téglalap 46"/>
          <p:cNvSpPr/>
          <p:nvPr/>
        </p:nvSpPr>
        <p:spPr>
          <a:xfrm>
            <a:off x="2214546" y="4286256"/>
            <a:ext cx="285752" cy="28575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8" name="Téglalap 47"/>
          <p:cNvSpPr/>
          <p:nvPr/>
        </p:nvSpPr>
        <p:spPr>
          <a:xfrm>
            <a:off x="2500298" y="4286256"/>
            <a:ext cx="285752" cy="28575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9" name="Téglalap 48"/>
          <p:cNvSpPr/>
          <p:nvPr/>
        </p:nvSpPr>
        <p:spPr>
          <a:xfrm>
            <a:off x="2786050" y="4286256"/>
            <a:ext cx="285752" cy="28575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3071802" y="4286256"/>
            <a:ext cx="285752" cy="28575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1" name="Téglalap 50"/>
          <p:cNvSpPr/>
          <p:nvPr/>
        </p:nvSpPr>
        <p:spPr>
          <a:xfrm>
            <a:off x="3357554" y="4286256"/>
            <a:ext cx="285752" cy="28575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3643306" y="4286256"/>
            <a:ext cx="285752" cy="28575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3" name="Téglalap 52"/>
          <p:cNvSpPr/>
          <p:nvPr/>
        </p:nvSpPr>
        <p:spPr>
          <a:xfrm>
            <a:off x="3929058" y="4286256"/>
            <a:ext cx="285752" cy="28575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4214810" y="4286256"/>
            <a:ext cx="285752" cy="28575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6858016" y="407843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Machine</a:t>
            </a:r>
            <a:r>
              <a:rPr lang="hu-HU" sz="2000" dirty="0" smtClean="0"/>
              <a:t>: </a:t>
            </a:r>
            <a:r>
              <a:rPr lang="en-US" sz="2000" dirty="0" smtClean="0"/>
              <a:t>physical memory</a:t>
            </a:r>
            <a:endParaRPr lang="hu-HU" sz="2000" dirty="0"/>
          </a:p>
        </p:txBody>
      </p:sp>
      <p:cxnSp>
        <p:nvCxnSpPr>
          <p:cNvPr id="56" name="Egyenes összekötő nyíllal 55"/>
          <p:cNvCxnSpPr>
            <a:stCxn id="16" idx="2"/>
          </p:cNvCxnSpPr>
          <p:nvPr/>
        </p:nvCxnSpPr>
        <p:spPr>
          <a:xfrm rot="16200000" flipH="1">
            <a:off x="1285852" y="3214686"/>
            <a:ext cx="1143008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endCxn id="50" idx="0"/>
          </p:cNvCxnSpPr>
          <p:nvPr/>
        </p:nvCxnSpPr>
        <p:spPr>
          <a:xfrm>
            <a:off x="1928794" y="3143249"/>
            <a:ext cx="1285884" cy="11430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>
            <a:stCxn id="38" idx="2"/>
            <a:endCxn id="48" idx="0"/>
          </p:cNvCxnSpPr>
          <p:nvPr/>
        </p:nvCxnSpPr>
        <p:spPr>
          <a:xfrm rot="5400000">
            <a:off x="3143240" y="2643182"/>
            <a:ext cx="1143008" cy="2143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Egyenes összekötő nyíllal 62"/>
          <p:cNvCxnSpPr>
            <a:stCxn id="39" idx="2"/>
            <a:endCxn id="53" idx="0"/>
          </p:cNvCxnSpPr>
          <p:nvPr/>
        </p:nvCxnSpPr>
        <p:spPr>
          <a:xfrm rot="5400000">
            <a:off x="4000496" y="3214686"/>
            <a:ext cx="1143008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Ellipszis 68"/>
          <p:cNvSpPr/>
          <p:nvPr/>
        </p:nvSpPr>
        <p:spPr>
          <a:xfrm>
            <a:off x="714348" y="2357430"/>
            <a:ext cx="714380" cy="35719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Ellipszis 69"/>
          <p:cNvSpPr/>
          <p:nvPr/>
        </p:nvSpPr>
        <p:spPr>
          <a:xfrm>
            <a:off x="1714480" y="2357430"/>
            <a:ext cx="714380" cy="35719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Ellipszis 70"/>
          <p:cNvSpPr/>
          <p:nvPr/>
        </p:nvSpPr>
        <p:spPr>
          <a:xfrm>
            <a:off x="4214810" y="2357430"/>
            <a:ext cx="714380" cy="35719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Ellipszis 71"/>
          <p:cNvSpPr/>
          <p:nvPr/>
        </p:nvSpPr>
        <p:spPr>
          <a:xfrm>
            <a:off x="5143504" y="2357430"/>
            <a:ext cx="714380" cy="35719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Lekerekített téglalap feliratnak 72"/>
          <p:cNvSpPr/>
          <p:nvPr/>
        </p:nvSpPr>
        <p:spPr>
          <a:xfrm>
            <a:off x="5857884" y="857232"/>
            <a:ext cx="2500330" cy="714380"/>
          </a:xfrm>
          <a:prstGeom prst="wedgeRoundRectCallout">
            <a:avLst>
              <a:gd name="adj1" fmla="val -53341"/>
              <a:gd name="adj2" fmla="val 154233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Guest page tables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Ellipszis 73"/>
          <p:cNvSpPr/>
          <p:nvPr/>
        </p:nvSpPr>
        <p:spPr>
          <a:xfrm>
            <a:off x="1643042" y="3643314"/>
            <a:ext cx="1357322" cy="357190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Lekerekített téglalap feliratnak 74"/>
          <p:cNvSpPr/>
          <p:nvPr/>
        </p:nvSpPr>
        <p:spPr>
          <a:xfrm>
            <a:off x="214282" y="4857760"/>
            <a:ext cx="2500330" cy="857256"/>
          </a:xfrm>
          <a:prstGeom prst="wedgeRoundRectCallout">
            <a:avLst>
              <a:gd name="adj1" fmla="val 11268"/>
              <a:gd name="adj2" fmla="val -14620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VM </a:t>
            </a:r>
            <a:r>
              <a:rPr lang="en-US" sz="2400" dirty="0" smtClean="0">
                <a:solidFill>
                  <a:schemeClr val="bg1"/>
                </a:solidFill>
              </a:rPr>
              <a:t>allocation page tables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77" name="Görbe összekötő 76"/>
          <p:cNvCxnSpPr>
            <a:stCxn id="32" idx="2"/>
            <a:endCxn id="53" idx="0"/>
          </p:cNvCxnSpPr>
          <p:nvPr/>
        </p:nvCxnSpPr>
        <p:spPr>
          <a:xfrm rot="5400000">
            <a:off x="3286116" y="3000372"/>
            <a:ext cx="2071702" cy="500066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prstDash val="soli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Görbe összekötő 81"/>
          <p:cNvCxnSpPr>
            <a:stCxn id="30" idx="2"/>
            <a:endCxn id="48" idx="0"/>
          </p:cNvCxnSpPr>
          <p:nvPr/>
        </p:nvCxnSpPr>
        <p:spPr>
          <a:xfrm rot="5400000">
            <a:off x="2285984" y="2571744"/>
            <a:ext cx="2071702" cy="1357322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prstDash val="soli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Lekerekített téglalap feliratnak 86"/>
          <p:cNvSpPr/>
          <p:nvPr/>
        </p:nvSpPr>
        <p:spPr>
          <a:xfrm>
            <a:off x="4572000" y="4786322"/>
            <a:ext cx="4143404" cy="1571636"/>
          </a:xfrm>
          <a:prstGeom prst="wedgeRoundRectCallout">
            <a:avLst>
              <a:gd name="adj1" fmla="val -53309"/>
              <a:gd name="adj2" fmla="val -15128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Instead of double translation: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shadow page tables</a:t>
            </a:r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ISSUE</a:t>
            </a:r>
            <a:r>
              <a:rPr lang="hu-HU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synchronization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0" name="Téglalap 89"/>
          <p:cNvSpPr/>
          <p:nvPr/>
        </p:nvSpPr>
        <p:spPr>
          <a:xfrm>
            <a:off x="5500694" y="2857496"/>
            <a:ext cx="285752" cy="285752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1" name="Ellipszis 90"/>
          <p:cNvSpPr/>
          <p:nvPr/>
        </p:nvSpPr>
        <p:spPr>
          <a:xfrm>
            <a:off x="3357554" y="3643314"/>
            <a:ext cx="1357322" cy="357190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2" name="Dia számának helye 6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7" grpId="0" animBg="1"/>
      <p:bldP spid="90" grpId="0" animBg="1"/>
      <p:bldP spid="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</a:t>
            </a:r>
            <a:r>
              <a:rPr lang="en-US" dirty="0" smtClean="0"/>
              <a:t>virtualization (</a:t>
            </a:r>
            <a:r>
              <a:rPr lang="en-US" dirty="0" err="1" smtClean="0"/>
              <a:t>paravirtualization</a:t>
            </a:r>
            <a:r>
              <a:rPr lang="en-US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en-US" dirty="0" smtClean="0"/>
              <a:t>Also uses shadow page tables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Modifying the guest OS source code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When the OS modifies it’s page tables, </a:t>
            </a:r>
            <a:br>
              <a:rPr lang="en-US" dirty="0" smtClean="0"/>
            </a:br>
            <a:r>
              <a:rPr lang="en-US" dirty="0" smtClean="0"/>
              <a:t>it should notify the VMM also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virtualization</a:t>
            </a:r>
            <a:r>
              <a:rPr lang="hu-HU" dirty="0" smtClean="0"/>
              <a:t> </a:t>
            </a:r>
            <a:r>
              <a:rPr lang="en-US" dirty="0" smtClean="0"/>
              <a:t>(hardware)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HW </a:t>
            </a:r>
            <a:r>
              <a:rPr lang="en-US" dirty="0" smtClean="0"/>
              <a:t>support in the recent CPUs</a:t>
            </a:r>
            <a:endParaRPr lang="hu-HU" dirty="0" smtClean="0"/>
          </a:p>
          <a:p>
            <a:pPr lvl="1"/>
            <a:r>
              <a:rPr lang="hu-HU" sz="2400" dirty="0" smtClean="0"/>
              <a:t>AMD Rapid </a:t>
            </a:r>
            <a:r>
              <a:rPr lang="hu-HU" sz="2400" dirty="0" err="1" smtClean="0"/>
              <a:t>Virtualization</a:t>
            </a:r>
            <a:r>
              <a:rPr lang="hu-HU" sz="2400" dirty="0" smtClean="0"/>
              <a:t> Indexing , Intel </a:t>
            </a:r>
            <a:r>
              <a:rPr lang="hu-HU" sz="2400" dirty="0" err="1" smtClean="0"/>
              <a:t>Extended</a:t>
            </a:r>
            <a:r>
              <a:rPr lang="hu-HU" sz="2400" dirty="0" smtClean="0"/>
              <a:t> </a:t>
            </a:r>
            <a:r>
              <a:rPr lang="hu-HU" sz="2400" dirty="0" err="1" smtClean="0"/>
              <a:t>Page</a:t>
            </a:r>
            <a:r>
              <a:rPr lang="hu-HU" sz="2400" dirty="0" smtClean="0"/>
              <a:t> </a:t>
            </a:r>
            <a:r>
              <a:rPr lang="hu-HU" sz="2400" dirty="0" err="1" smtClean="0"/>
              <a:t>Tables</a:t>
            </a:r>
            <a:endParaRPr lang="hu-HU" sz="2400" dirty="0" smtClean="0"/>
          </a:p>
          <a:p>
            <a:r>
              <a:rPr lang="hu-HU" dirty="0" err="1" smtClean="0"/>
              <a:t>Nested</a:t>
            </a:r>
            <a:r>
              <a:rPr lang="hu-HU" dirty="0" smtClean="0"/>
              <a:t> </a:t>
            </a:r>
            <a:r>
              <a:rPr lang="hu-HU" dirty="0" err="1" smtClean="0"/>
              <a:t>page</a:t>
            </a:r>
            <a:r>
              <a:rPr lang="hu-HU" dirty="0" smtClean="0"/>
              <a:t> </a:t>
            </a:r>
            <a:r>
              <a:rPr lang="hu-HU" dirty="0" err="1" smtClean="0"/>
              <a:t>table</a:t>
            </a:r>
            <a:endParaRPr lang="hu-HU" dirty="0" smtClean="0"/>
          </a:p>
          <a:p>
            <a:pPr lvl="1"/>
            <a:r>
              <a:rPr lang="en-US" dirty="0" smtClean="0"/>
              <a:t>Storing guest physical</a:t>
            </a:r>
            <a:r>
              <a:rPr lang="hu-HU" dirty="0" smtClean="0"/>
              <a:t> -&gt; </a:t>
            </a:r>
            <a:r>
              <a:rPr lang="en-US" dirty="0" smtClean="0"/>
              <a:t>machines physical translation</a:t>
            </a:r>
            <a:endParaRPr lang="hu-HU" dirty="0" smtClean="0"/>
          </a:p>
          <a:p>
            <a:pPr lvl="1"/>
            <a:r>
              <a:rPr lang="en-US" dirty="0" smtClean="0"/>
              <a:t>Traversed by HW address translation </a:t>
            </a:r>
            <a:endParaRPr lang="hu-HU" dirty="0" smtClean="0"/>
          </a:p>
          <a:p>
            <a:r>
              <a:rPr lang="en-US" dirty="0" smtClean="0"/>
              <a:t>Tagging </a:t>
            </a:r>
            <a:r>
              <a:rPr lang="hu-HU" dirty="0" smtClean="0"/>
              <a:t>TLB </a:t>
            </a:r>
            <a:r>
              <a:rPr lang="en-US" dirty="0" smtClean="0"/>
              <a:t>entries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Great performance increase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2008. 04., KVM: </a:t>
            </a:r>
            <a:r>
              <a:rPr lang="hu-HU" dirty="0" smtClean="0">
                <a:hlinkClick r:id="rId3"/>
              </a:rPr>
              <a:t>MMU </a:t>
            </a:r>
            <a:r>
              <a:rPr lang="hu-HU" dirty="0" err="1" smtClean="0">
                <a:hlinkClick r:id="rId3"/>
              </a:rPr>
              <a:t>paravirtualization</a:t>
            </a:r>
            <a:r>
              <a:rPr lang="hu-HU" dirty="0" smtClean="0">
                <a:hlinkClick r:id="rId3"/>
              </a:rPr>
              <a:t> is </a:t>
            </a:r>
            <a:r>
              <a:rPr lang="hu-HU" dirty="0" err="1" smtClean="0">
                <a:hlinkClick r:id="rId3"/>
              </a:rPr>
              <a:t>dead</a:t>
            </a:r>
            <a:endParaRPr lang="hu-HU" dirty="0" smtClean="0"/>
          </a:p>
          <a:p>
            <a:pPr lvl="1"/>
            <a:r>
              <a:rPr lang="hu-HU" dirty="0" smtClean="0"/>
              <a:t>2009., </a:t>
            </a:r>
            <a:r>
              <a:rPr lang="hu-HU" dirty="0" err="1" smtClean="0"/>
              <a:t>VMware</a:t>
            </a:r>
            <a:r>
              <a:rPr lang="hu-HU" dirty="0" smtClean="0"/>
              <a:t>: </a:t>
            </a:r>
            <a:r>
              <a:rPr lang="en-US" dirty="0" smtClean="0">
                <a:hlinkClick r:id="rId4"/>
              </a:rPr>
              <a:t>Performance Evaluation of AMD RVI Hardware Assist</a:t>
            </a:r>
            <a:r>
              <a:rPr lang="hu-HU" dirty="0" smtClean="0"/>
              <a:t>, </a:t>
            </a:r>
            <a:r>
              <a:rPr lang="en-US" dirty="0" smtClean="0"/>
              <a:t>42% improvement in some cases</a:t>
            </a:r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Theoretical background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u-HU" b="1" dirty="0" smtClean="0"/>
              <a:t> </a:t>
            </a:r>
            <a:r>
              <a:rPr lang="hu-HU" dirty="0" smtClean="0"/>
              <a:t>CPU </a:t>
            </a:r>
            <a:r>
              <a:rPr lang="en-US" dirty="0"/>
              <a:t>virtualization</a:t>
            </a:r>
            <a:endParaRPr lang="hu-HU" dirty="0" smtClean="0"/>
          </a:p>
          <a:p>
            <a:pPr algn="l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Memory </a:t>
            </a:r>
            <a:r>
              <a:rPr lang="en-US" dirty="0"/>
              <a:t>virtualization</a:t>
            </a:r>
            <a:endParaRPr lang="hu-HU" dirty="0" smtClean="0"/>
          </a:p>
          <a:p>
            <a:pPr algn="l"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b="1" dirty="0" smtClean="0"/>
              <a:t>I/O </a:t>
            </a:r>
            <a:r>
              <a:rPr lang="en-US" b="1" dirty="0"/>
              <a:t>virtualization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353005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I/O devices</a:t>
            </a:r>
            <a:r>
              <a:rPr lang="hu-HU" dirty="0" smtClean="0"/>
              <a:t> (</a:t>
            </a:r>
            <a:r>
              <a:rPr lang="en-US" dirty="0" smtClean="0"/>
              <a:t>software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68211" y="2645108"/>
            <a:ext cx="2075093" cy="16851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VMM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68211" y="817705"/>
            <a:ext cx="2120990" cy="158916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Virtual machine</a:t>
            </a:r>
            <a:endParaRPr lang="hu-HU" sz="1600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539552" y="1651537"/>
            <a:ext cx="1800200" cy="399393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Unmodified driver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4315" y="2982144"/>
            <a:ext cx="1580405" cy="562303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Emulated 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virtual HW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H="1">
            <a:off x="147148" y="2575034"/>
            <a:ext cx="1261238" cy="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rot="16200000" flipV="1">
            <a:off x="1465321" y="2505844"/>
            <a:ext cx="1202382" cy="805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 bwMode="auto">
          <a:xfrm>
            <a:off x="2665075" y="825761"/>
            <a:ext cx="3430925" cy="1103041"/>
          </a:xfrm>
          <a:prstGeom prst="wedgeRoundRectCallout">
            <a:avLst>
              <a:gd name="adj1" fmla="val -71139"/>
              <a:gd name="adj2" fmla="val 85083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300" dirty="0" smtClean="0">
                <a:solidFill>
                  <a:schemeClr val="bg1"/>
                </a:solidFill>
              </a:rPr>
              <a:t>Emulating the whole </a:t>
            </a:r>
            <a:br>
              <a:rPr lang="en-US" sz="2300" dirty="0" smtClean="0">
                <a:solidFill>
                  <a:schemeClr val="bg1"/>
                </a:solidFill>
              </a:rPr>
            </a:br>
            <a:r>
              <a:rPr lang="en-US" sz="2300" dirty="0" smtClean="0">
                <a:solidFill>
                  <a:schemeClr val="bg1"/>
                </a:solidFill>
              </a:rPr>
              <a:t>real communication</a:t>
            </a:r>
            <a:endParaRPr lang="hu-HU" sz="2300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67544" y="1208697"/>
            <a:ext cx="1935654" cy="104998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indent="0" algn="ctr" defTabSz="762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Guest</a:t>
            </a:r>
            <a:r>
              <a:rPr lang="hu-HU" sz="1600" dirty="0" smtClean="0"/>
              <a:t> OS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29570" y="3846785"/>
            <a:ext cx="1580405" cy="357353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>
                <a:solidFill>
                  <a:schemeClr val="tx1"/>
                </a:solidFill>
                <a:latin typeface="+mn-lt"/>
              </a:rPr>
              <a:t>HW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manager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16200000" flipH="1">
            <a:off x="1058219" y="3671440"/>
            <a:ext cx="496085" cy="59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16200000" flipV="1">
            <a:off x="1323430" y="3635706"/>
            <a:ext cx="467007" cy="1821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3"/>
          <p:cNvSpPr/>
          <p:nvPr/>
        </p:nvSpPr>
        <p:spPr bwMode="auto">
          <a:xfrm>
            <a:off x="368211" y="4500570"/>
            <a:ext cx="1071570" cy="47070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I/O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device</a:t>
            </a:r>
            <a:endParaRPr kumimoji="0" lang="hu-HU" sz="1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cxnSp>
        <p:nvCxnSpPr>
          <p:cNvPr id="26" name="Straight Arrow Connector 22"/>
          <p:cNvCxnSpPr/>
          <p:nvPr/>
        </p:nvCxnSpPr>
        <p:spPr bwMode="auto">
          <a:xfrm rot="16200000" flipH="1">
            <a:off x="635154" y="4403510"/>
            <a:ext cx="496085" cy="59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3"/>
          <p:cNvCxnSpPr/>
          <p:nvPr/>
        </p:nvCxnSpPr>
        <p:spPr bwMode="auto">
          <a:xfrm rot="16200000" flipV="1">
            <a:off x="900365" y="4367776"/>
            <a:ext cx="467007" cy="1821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Dia számának helye 18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virtualization buzzword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Misused </a:t>
            </a:r>
            <a:r>
              <a:rPr lang="en-US" dirty="0" err="1" smtClean="0"/>
              <a:t>termonology</a:t>
            </a:r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362" y="1623951"/>
            <a:ext cx="7203692" cy="483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 bwMode="auto">
          <a:xfrm>
            <a:off x="6674069" y="430923"/>
            <a:ext cx="1933903" cy="1208690"/>
          </a:xfrm>
          <a:prstGeom prst="wedgeRoundRectCallout">
            <a:avLst>
              <a:gd name="adj1" fmla="val -49638"/>
              <a:gd name="adj2" fmla="val 75543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Computer virtualization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857356" y="357166"/>
            <a:ext cx="2428892" cy="1208690"/>
          </a:xfrm>
          <a:prstGeom prst="wedgeRoundRectCallout">
            <a:avLst>
              <a:gd name="adj1" fmla="val 18110"/>
              <a:gd name="adj2" fmla="val 9038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Packaged applications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0" y="1571612"/>
            <a:ext cx="1933903" cy="922938"/>
          </a:xfrm>
          <a:prstGeom prst="wedgeRoundRectCallout">
            <a:avLst>
              <a:gd name="adj1" fmla="val -433"/>
              <a:gd name="adj2" fmla="val 7421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Thin clients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31229" y="5512675"/>
            <a:ext cx="1755226" cy="1208690"/>
          </a:xfrm>
          <a:prstGeom prst="wedgeRoundRectCallout">
            <a:avLst>
              <a:gd name="adj1" fmla="val 59732"/>
              <a:gd name="adj2" fmla="val -6358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Desktop products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989380" y="2469930"/>
            <a:ext cx="2154620" cy="1208690"/>
          </a:xfrm>
          <a:prstGeom prst="wedgeRoundRectCallout">
            <a:avLst>
              <a:gd name="adj1" fmla="val -24174"/>
              <a:gd name="adj2" fmla="val 8597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Hiding the storage structure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4603532" y="5155324"/>
            <a:ext cx="4254748" cy="1208690"/>
          </a:xfrm>
          <a:prstGeom prst="wedgeRoundRectCallout">
            <a:avLst>
              <a:gd name="adj1" fmla="val -35881"/>
              <a:gd name="adj2" fmla="val 4945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+ </a:t>
            </a:r>
            <a:r>
              <a:rPr lang="en-US" sz="2400" dirty="0" smtClean="0">
                <a:solidFill>
                  <a:schemeClr val="bg1"/>
                </a:solidFill>
              </a:rPr>
              <a:t>OS level virtualization</a:t>
            </a:r>
            <a:r>
              <a:rPr lang="hu-HU" sz="24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separate OS containers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355976" y="1484784"/>
            <a:ext cx="2258032" cy="2016224"/>
          </a:xfrm>
          <a:prstGeom prst="wedgeRoundRectCallout">
            <a:avLst>
              <a:gd name="adj1" fmla="val -32536"/>
              <a:gd name="adj2" fmla="val 7290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Dymamic</a:t>
            </a:r>
            <a:r>
              <a:rPr lang="en-US" sz="2400" dirty="0" smtClean="0">
                <a:solidFill>
                  <a:schemeClr val="bg1"/>
                </a:solidFill>
              </a:rPr>
              <a:t> management, lifecycle, templates…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I/O devices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en-US" dirty="0" err="1" smtClean="0"/>
              <a:t>paravirtualization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044496"/>
            <a:ext cx="8534400" cy="1384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Special package installed in the VM:</a:t>
            </a:r>
            <a:endParaRPr lang="hu-HU" dirty="0" smtClean="0"/>
          </a:p>
          <a:p>
            <a:pPr lvl="1"/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Tools</a:t>
            </a:r>
            <a:r>
              <a:rPr lang="hu-HU" dirty="0" smtClean="0"/>
              <a:t>, </a:t>
            </a:r>
            <a:r>
              <a:rPr lang="hu-HU" dirty="0" err="1" smtClean="0"/>
              <a:t>Virtual</a:t>
            </a:r>
            <a:r>
              <a:rPr lang="hu-HU" dirty="0" smtClean="0"/>
              <a:t> PC </a:t>
            </a:r>
            <a:r>
              <a:rPr lang="hu-HU" dirty="0" err="1" smtClean="0"/>
              <a:t>Additions</a:t>
            </a:r>
            <a:endParaRPr lang="hu-HU" dirty="0" smtClean="0"/>
          </a:p>
          <a:p>
            <a:pPr lvl="1"/>
            <a:r>
              <a:rPr lang="en-US" b="1" dirty="0" smtClean="0"/>
              <a:t>Always install these!</a:t>
            </a:r>
            <a:endParaRPr lang="hu-HU" b="1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6705249" y="2681895"/>
            <a:ext cx="2075093" cy="16851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VMM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679673" y="854492"/>
            <a:ext cx="2120990" cy="158916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Virtual machine</a:t>
            </a:r>
            <a:endParaRPr kumimoji="0" lang="hu-HU" sz="1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930873" y="1688324"/>
            <a:ext cx="1625950" cy="399393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err="1" smtClean="0">
                <a:solidFill>
                  <a:schemeClr val="tx1"/>
                </a:solidFill>
                <a:latin typeface="+mn-lt"/>
              </a:rPr>
              <a:t>Paravirt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. driver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819112" y="1245484"/>
            <a:ext cx="1849469" cy="104998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Guest OS</a:t>
            </a:r>
            <a:endParaRPr kumimoji="0" lang="hu-HU" sz="1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941032" y="3883572"/>
            <a:ext cx="1580405" cy="357353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>
                <a:solidFill>
                  <a:schemeClr val="tx1"/>
                </a:solidFill>
                <a:latin typeface="+mn-lt"/>
              </a:rPr>
              <a:t>HW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manager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rot="16200000" flipH="1">
            <a:off x="6639211" y="2977754"/>
            <a:ext cx="1951770" cy="112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16200000" flipV="1">
            <a:off x="6893915" y="2952535"/>
            <a:ext cx="1985751" cy="1295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ounded Rectangular Callout 27"/>
          <p:cNvSpPr/>
          <p:nvPr/>
        </p:nvSpPr>
        <p:spPr bwMode="auto">
          <a:xfrm>
            <a:off x="2756515" y="2451361"/>
            <a:ext cx="3430925" cy="1263391"/>
          </a:xfrm>
          <a:prstGeom prst="wedgeRoundRectCallout">
            <a:avLst>
              <a:gd name="adj1" fmla="val 90405"/>
              <a:gd name="adj2" fmla="val -4183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300" dirty="0" smtClean="0">
                <a:solidFill>
                  <a:schemeClr val="bg1"/>
                </a:solidFill>
              </a:rPr>
              <a:t>Simplified calls</a:t>
            </a:r>
            <a:r>
              <a:rPr lang="hu-HU" sz="2300" dirty="0" smtClean="0">
                <a:solidFill>
                  <a:schemeClr val="bg1"/>
                </a:solidFill>
              </a:rPr>
              <a:t>,</a:t>
            </a:r>
          </a:p>
          <a:p>
            <a:pPr marL="0" lvl="1" algn="ctr"/>
            <a:r>
              <a:rPr lang="en-US" sz="2300" dirty="0" smtClean="0">
                <a:solidFill>
                  <a:schemeClr val="bg1"/>
                </a:solidFill>
              </a:rPr>
              <a:t>communication through shared memory</a:t>
            </a:r>
            <a:endParaRPr lang="hu-HU" sz="2300" dirty="0" smtClean="0">
              <a:solidFill>
                <a:schemeClr val="bg1"/>
              </a:solidFill>
            </a:endParaRPr>
          </a:p>
        </p:txBody>
      </p:sp>
      <p:sp>
        <p:nvSpPr>
          <p:cNvPr id="31" name="Rectangle 3"/>
          <p:cNvSpPr/>
          <p:nvPr/>
        </p:nvSpPr>
        <p:spPr bwMode="auto">
          <a:xfrm>
            <a:off x="6715140" y="4500570"/>
            <a:ext cx="1071570" cy="47070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I/O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device</a:t>
            </a:r>
            <a:endParaRPr kumimoji="0" lang="hu-HU" sz="1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cxnSp>
        <p:nvCxnSpPr>
          <p:cNvPr id="32" name="Straight Arrow Connector 22"/>
          <p:cNvCxnSpPr/>
          <p:nvPr/>
        </p:nvCxnSpPr>
        <p:spPr bwMode="auto">
          <a:xfrm rot="16200000" flipH="1">
            <a:off x="6993136" y="4403511"/>
            <a:ext cx="496085" cy="59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23"/>
          <p:cNvCxnSpPr/>
          <p:nvPr/>
        </p:nvCxnSpPr>
        <p:spPr bwMode="auto">
          <a:xfrm rot="16200000" flipV="1">
            <a:off x="7258347" y="4367777"/>
            <a:ext cx="467007" cy="1821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Dia számának helye 2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23" name="Rectangle 3"/>
          <p:cNvSpPr/>
          <p:nvPr/>
        </p:nvSpPr>
        <p:spPr bwMode="auto">
          <a:xfrm>
            <a:off x="368211" y="2645108"/>
            <a:ext cx="2075093" cy="16851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VMM</a:t>
            </a:r>
          </a:p>
        </p:txBody>
      </p:sp>
      <p:sp>
        <p:nvSpPr>
          <p:cNvPr id="24" name="Rectangle 4"/>
          <p:cNvSpPr/>
          <p:nvPr/>
        </p:nvSpPr>
        <p:spPr bwMode="auto">
          <a:xfrm>
            <a:off x="368211" y="817705"/>
            <a:ext cx="2120990" cy="158916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Virtual machine</a:t>
            </a:r>
            <a:endParaRPr lang="hu-HU" sz="1600" dirty="0" smtClean="0"/>
          </a:p>
        </p:txBody>
      </p:sp>
      <p:sp>
        <p:nvSpPr>
          <p:cNvPr id="26" name="Rectangle 5"/>
          <p:cNvSpPr/>
          <p:nvPr/>
        </p:nvSpPr>
        <p:spPr bwMode="auto">
          <a:xfrm>
            <a:off x="539552" y="1651537"/>
            <a:ext cx="1800200" cy="399393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Unmodified driver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ectangle 7"/>
          <p:cNvSpPr/>
          <p:nvPr/>
        </p:nvSpPr>
        <p:spPr bwMode="auto">
          <a:xfrm>
            <a:off x="624315" y="2982144"/>
            <a:ext cx="1580405" cy="562303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Emulated 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virtual HW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6" name="Rectangle 26"/>
          <p:cNvSpPr/>
          <p:nvPr/>
        </p:nvSpPr>
        <p:spPr bwMode="auto">
          <a:xfrm>
            <a:off x="467544" y="1208697"/>
            <a:ext cx="1935654" cy="104998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indent="0" algn="ctr" defTabSz="762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Guest</a:t>
            </a:r>
            <a:r>
              <a:rPr lang="hu-HU" sz="1600" dirty="0" smtClean="0"/>
              <a:t> OS</a:t>
            </a:r>
          </a:p>
        </p:txBody>
      </p:sp>
      <p:sp>
        <p:nvSpPr>
          <p:cNvPr id="37" name="Rectangle 29"/>
          <p:cNvSpPr/>
          <p:nvPr/>
        </p:nvSpPr>
        <p:spPr bwMode="auto">
          <a:xfrm>
            <a:off x="629570" y="3846785"/>
            <a:ext cx="1580405" cy="357353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>
                <a:solidFill>
                  <a:schemeClr val="tx1"/>
                </a:solidFill>
                <a:latin typeface="+mn-lt"/>
              </a:rPr>
              <a:t>HW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manager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ectangle 3"/>
          <p:cNvSpPr/>
          <p:nvPr/>
        </p:nvSpPr>
        <p:spPr bwMode="auto">
          <a:xfrm>
            <a:off x="368211" y="4500570"/>
            <a:ext cx="1071570" cy="47070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I/O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device</a:t>
            </a:r>
            <a:endParaRPr kumimoji="0" lang="hu-HU" sz="1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" grpId="0" animBg="1"/>
      <p:bldP spid="41" grpId="0" animBg="1"/>
      <p:bldP spid="42" grpId="0" animBg="1"/>
      <p:bldP spid="48" grpId="0" animBg="1"/>
      <p:bldP spid="49" grpId="0" animBg="1"/>
      <p:bldP spid="28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I/O devices</a:t>
            </a:r>
            <a:r>
              <a:rPr lang="hu-HU" dirty="0" smtClean="0"/>
              <a:t> (</a:t>
            </a:r>
            <a:r>
              <a:rPr lang="en-US" dirty="0" smtClean="0"/>
              <a:t>hardware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en-US" dirty="0" smtClean="0"/>
              <a:t>Hardware support</a:t>
            </a:r>
            <a:endParaRPr lang="hu-HU" dirty="0" smtClean="0"/>
          </a:p>
          <a:p>
            <a:pPr lvl="1"/>
            <a:r>
              <a:rPr lang="hu-HU" dirty="0" smtClean="0"/>
              <a:t>Intel VT-d, AMD IOMMU</a:t>
            </a:r>
          </a:p>
          <a:p>
            <a:pPr lvl="1"/>
            <a:r>
              <a:rPr lang="hu-HU" dirty="0" smtClean="0"/>
              <a:t>PCI </a:t>
            </a:r>
            <a:r>
              <a:rPr lang="en-US" dirty="0" smtClean="0"/>
              <a:t>standard extensions</a:t>
            </a:r>
            <a:r>
              <a:rPr lang="hu-HU" dirty="0" smtClean="0"/>
              <a:t>: I/O </a:t>
            </a:r>
            <a:r>
              <a:rPr lang="hu-HU" dirty="0" err="1" smtClean="0"/>
              <a:t>Virtualization</a:t>
            </a:r>
            <a:r>
              <a:rPr lang="hu-HU" dirty="0" smtClean="0"/>
              <a:t> (IOV)</a:t>
            </a:r>
          </a:p>
          <a:p>
            <a:endParaRPr lang="hu-HU" dirty="0" smtClean="0"/>
          </a:p>
          <a:p>
            <a:r>
              <a:rPr lang="hu-HU" dirty="0" smtClean="0"/>
              <a:t>I/O </a:t>
            </a:r>
            <a:r>
              <a:rPr lang="en-US" dirty="0" smtClean="0"/>
              <a:t>devices</a:t>
            </a:r>
            <a:endParaRPr lang="hu-HU" dirty="0" smtClean="0"/>
          </a:p>
          <a:p>
            <a:pPr lvl="1"/>
            <a:r>
              <a:rPr lang="en-US" dirty="0" smtClean="0"/>
              <a:t>can be shared between VMs</a:t>
            </a:r>
            <a:endParaRPr lang="hu-HU" dirty="0" smtClean="0"/>
          </a:p>
          <a:p>
            <a:pPr lvl="1"/>
            <a:r>
              <a:rPr lang="en-US" dirty="0" smtClean="0"/>
              <a:t>can be directly assigned to one VM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Products and companies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714356"/>
            <a:ext cx="8534400" cy="7304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400" dirty="0" smtClean="0">
                <a:hlinkClick r:id="rId3"/>
              </a:rPr>
              <a:t>http://www.virtualization.info/radar/</a:t>
            </a:r>
            <a:endParaRPr lang="hu-HU" sz="2400" dirty="0" smtClean="0"/>
          </a:p>
          <a:p>
            <a:pPr algn="ctr"/>
            <a:endParaRPr lang="hu-HU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8676" y="5980382"/>
            <a:ext cx="8713076" cy="436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762536"/>
              </a:buClr>
            </a:pPr>
            <a:endParaRPr kumimoji="0" lang="hu-HU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146051"/>
            <a:ext cx="72675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3" y="3239757"/>
            <a:ext cx="7157517" cy="321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Players</a:t>
            </a:r>
            <a:r>
              <a:rPr lang="hu-HU" dirty="0" smtClean="0"/>
              <a:t>  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861438"/>
              </p:ext>
            </p:extLst>
          </p:nvPr>
        </p:nvGraphicFramePr>
        <p:xfrm>
          <a:off x="142875" y="908720"/>
          <a:ext cx="8858250" cy="537203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28925"/>
                <a:gridCol w="6229325"/>
              </a:tblGrid>
              <a:tr h="59778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3200" b="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ESXi</a:t>
                      </a:r>
                      <a:r>
                        <a:rPr kumimoji="0" lang="hu-HU" sz="3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hu-HU" sz="3200" b="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vSphere</a:t>
                      </a:r>
                      <a:r>
                        <a:rPr kumimoji="0" lang="hu-HU" sz="3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…</a:t>
                      </a:r>
                      <a:endParaRPr lang="hu-HU" b="0" dirty="0"/>
                    </a:p>
                  </a:txBody>
                  <a:tcPr/>
                </a:tc>
              </a:tr>
              <a:tr h="59778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open source</a:t>
                      </a:r>
                      <a:r>
                        <a:rPr kumimoji="0" lang="hu-HU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hu-HU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hypervisor</a:t>
                      </a:r>
                      <a:endParaRPr lang="hu-HU" dirty="0"/>
                    </a:p>
                  </a:txBody>
                  <a:tcPr/>
                </a:tc>
              </a:tr>
              <a:tr h="59778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XenServer</a:t>
                      </a:r>
                      <a:r>
                        <a:rPr kumimoji="0" lang="hu-HU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hu-HU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XenApp</a:t>
                      </a:r>
                      <a:endParaRPr lang="hu-HU" dirty="0"/>
                    </a:p>
                  </a:txBody>
                  <a:tcPr/>
                </a:tc>
              </a:tr>
              <a:tr h="59778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Virtual</a:t>
                      </a:r>
                      <a:r>
                        <a:rPr kumimoji="0" lang="hu-HU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PC, </a:t>
                      </a:r>
                      <a:r>
                        <a:rPr kumimoji="0" lang="hu-HU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Hyper-V</a:t>
                      </a:r>
                      <a:r>
                        <a:rPr kumimoji="0" lang="hu-HU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System Center</a:t>
                      </a:r>
                      <a:endParaRPr lang="hu-HU" dirty="0"/>
                    </a:p>
                  </a:txBody>
                  <a:tcPr/>
                </a:tc>
              </a:tr>
              <a:tr h="59778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Solaris</a:t>
                      </a:r>
                      <a:r>
                        <a:rPr kumimoji="0" lang="hu-HU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hu-HU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Containers</a:t>
                      </a:r>
                      <a:r>
                        <a:rPr kumimoji="0" lang="hu-HU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Oracle VM, </a:t>
                      </a:r>
                      <a:r>
                        <a:rPr kumimoji="0" lang="hu-HU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VirtualBox</a:t>
                      </a:r>
                      <a:endParaRPr lang="hu-HU" dirty="0"/>
                    </a:p>
                  </a:txBody>
                  <a:tcPr/>
                </a:tc>
              </a:tr>
              <a:tr h="71852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Kernel </a:t>
                      </a:r>
                      <a:r>
                        <a:rPr kumimoji="0" lang="hu-HU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based</a:t>
                      </a:r>
                      <a:r>
                        <a:rPr kumimoji="0" lang="hu-HU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hu-HU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Virtual</a:t>
                      </a:r>
                      <a:r>
                        <a:rPr kumimoji="0" lang="hu-HU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hu-HU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Machine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(KVM)</a:t>
                      </a:r>
                      <a:endParaRPr lang="hu-HU" dirty="0"/>
                    </a:p>
                  </a:txBody>
                  <a:tcPr anchor="ctr"/>
                </a:tc>
              </a:tr>
              <a:tr h="59778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mainframe</a:t>
                      </a:r>
                      <a:r>
                        <a:rPr kumimoji="0" lang="hu-HU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hu-HU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powerVM</a:t>
                      </a:r>
                      <a:endParaRPr lang="hu-HU" dirty="0"/>
                    </a:p>
                  </a:txBody>
                  <a:tcPr/>
                </a:tc>
              </a:tr>
              <a:tr h="597785">
                <a:tc>
                  <a:txBody>
                    <a:bodyPr/>
                    <a:lstStyle/>
                    <a:p>
                      <a:endParaRPr kumimoji="0" lang="hu-HU" sz="320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32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hu-HU" sz="320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  <p:pic>
        <p:nvPicPr>
          <p:cNvPr id="7" name="Picture 4" descr="X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03" y="1484784"/>
            <a:ext cx="1419225" cy="638175"/>
          </a:xfrm>
          <a:prstGeom prst="rect">
            <a:avLst/>
          </a:prstGeom>
          <a:noFill/>
        </p:spPr>
      </p:pic>
      <p:pic>
        <p:nvPicPr>
          <p:cNvPr id="8" name="Picture 6" descr="http://www.citrixxenserver.com/style%20library/images/CitrixTitle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183" y="2255911"/>
            <a:ext cx="962025" cy="381001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708920"/>
            <a:ext cx="1924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170031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768" y="3573016"/>
            <a:ext cx="867596" cy="53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75234" y="3681471"/>
            <a:ext cx="1352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2460" y="4365104"/>
            <a:ext cx="632387" cy="72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6841" y="5157192"/>
            <a:ext cx="781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2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pools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VM </a:t>
            </a:r>
            <a:r>
              <a:rPr lang="en-US" dirty="0" smtClean="0"/>
              <a:t>maps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Performance graphs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Live</a:t>
            </a:r>
            <a:r>
              <a:rPr lang="hu-HU" dirty="0" smtClean="0"/>
              <a:t> </a:t>
            </a:r>
            <a:r>
              <a:rPr lang="hu-HU" dirty="0" err="1" smtClean="0"/>
              <a:t>Migration</a:t>
            </a:r>
            <a:r>
              <a:rPr lang="hu-HU" dirty="0" smtClean="0"/>
              <a:t> – </a:t>
            </a:r>
            <a:r>
              <a:rPr lang="en-US" dirty="0" smtClean="0"/>
              <a:t>moving VMs between hosts </a:t>
            </a:r>
            <a:br>
              <a:rPr lang="en-US" dirty="0" smtClean="0"/>
            </a:br>
            <a:r>
              <a:rPr lang="en-US" dirty="0" smtClean="0"/>
              <a:t>on the fly</a:t>
            </a:r>
            <a:endParaRPr lang="hu-HU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en-US" dirty="0" smtClean="0"/>
              <a:t>Centralized management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  <p:sp>
        <p:nvSpPr>
          <p:cNvPr id="7" name="Felhő 6"/>
          <p:cNvSpPr/>
          <p:nvPr/>
        </p:nvSpPr>
        <p:spPr>
          <a:xfrm>
            <a:off x="683568" y="836712"/>
            <a:ext cx="7848872" cy="532859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5000" dirty="0" smtClean="0">
                <a:solidFill>
                  <a:schemeClr val="tx1"/>
                </a:solidFill>
              </a:rPr>
              <a:t>???</a:t>
            </a:r>
            <a:endParaRPr lang="en-US" sz="5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  <p:sp>
        <p:nvSpPr>
          <p:cNvPr id="7" name="Felhő 6"/>
          <p:cNvSpPr/>
          <p:nvPr/>
        </p:nvSpPr>
        <p:spPr>
          <a:xfrm>
            <a:off x="683568" y="836712"/>
            <a:ext cx="7848872" cy="532859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5000" dirty="0" err="1" smtClean="0">
                <a:solidFill>
                  <a:schemeClr val="tx1"/>
                </a:solidFill>
              </a:rPr>
              <a:t>Cloud</a:t>
            </a:r>
            <a:endParaRPr lang="en-US" sz="50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906" y="2060848"/>
            <a:ext cx="958404" cy="43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72" y="1630844"/>
            <a:ext cx="1757734" cy="43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48" y="4365104"/>
            <a:ext cx="762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39" y="4172633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28925"/>
            <a:ext cx="1581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78" y="3334735"/>
            <a:ext cx="143713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19" y="3707879"/>
            <a:ext cx="609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48" y="1990879"/>
            <a:ext cx="15430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6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cloud computing</a:t>
            </a:r>
            <a:r>
              <a:rPr lang="hu-HU" dirty="0" smtClean="0"/>
              <a:t> 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435693"/>
              </p:ext>
            </p:extLst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34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550028-2303-46C0-9DC0-926ACDDDD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4C8981-E100-4BCF-A904-C0FEF3EE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C6F017-6DD6-4B3E-850E-1E3AEBA27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305391-2A69-4DAB-A47D-053444E3A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7FC76A-2432-4856-836C-473F4AA75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011409-5DA1-4762-BD0D-CA9EF2CEC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(?)</a:t>
            </a:r>
            <a:r>
              <a:rPr lang="hu-HU" dirty="0" smtClean="0"/>
              <a:t>: </a:t>
            </a:r>
            <a:r>
              <a:rPr lang="hu-HU" dirty="0" err="1" smtClean="0"/>
              <a:t>Mirage</a:t>
            </a:r>
            <a:r>
              <a:rPr lang="hu-HU" dirty="0" smtClean="0"/>
              <a:t> OS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39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97" y="1414462"/>
            <a:ext cx="2505075" cy="4029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423987"/>
            <a:ext cx="37623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3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028700"/>
            <a:ext cx="8240601" cy="41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214282" y="6106231"/>
            <a:ext cx="8715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smtClean="0"/>
              <a:t>* </a:t>
            </a:r>
            <a:r>
              <a:rPr lang="en-US" sz="1500" dirty="0" smtClean="0"/>
              <a:t>taxonomy</a:t>
            </a:r>
            <a:r>
              <a:rPr lang="hu-HU" sz="1500" dirty="0" smtClean="0"/>
              <a:t> ~ </a:t>
            </a:r>
            <a:r>
              <a:rPr lang="en-US" sz="1500" dirty="0" smtClean="0"/>
              <a:t>structure for presenting relationships between concepts</a:t>
            </a:r>
            <a:endParaRPr lang="hu-HU" sz="1500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 taxonomy</a:t>
            </a:r>
            <a:r>
              <a:rPr lang="hu-HU" dirty="0" smtClean="0"/>
              <a:t>*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85720" y="5786454"/>
            <a:ext cx="8715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Source</a:t>
            </a:r>
            <a:r>
              <a:rPr lang="hu-HU" sz="1500" dirty="0" smtClean="0"/>
              <a:t>: </a:t>
            </a:r>
            <a:r>
              <a:rPr lang="en-US" sz="1500" dirty="0" smtClean="0"/>
              <a:t>J. Smith and Ravi Nair, “The architecture of virtual machines,” </a:t>
            </a:r>
            <a:r>
              <a:rPr lang="hu-HU" sz="1500" i="1" dirty="0" smtClean="0"/>
              <a:t>IEEE</a:t>
            </a:r>
            <a:r>
              <a:rPr lang="hu-HU" sz="1500" dirty="0" smtClean="0"/>
              <a:t> </a:t>
            </a:r>
            <a:r>
              <a:rPr lang="en-US" sz="1500" i="1" dirty="0" smtClean="0"/>
              <a:t>Computer</a:t>
            </a:r>
            <a:r>
              <a:rPr lang="en-US" sz="1500" dirty="0" smtClean="0"/>
              <a:t>, vol. 38, 2005, pp. 32-38. </a:t>
            </a:r>
            <a:endParaRPr lang="hu-HU" sz="1500" dirty="0" smtClean="0"/>
          </a:p>
        </p:txBody>
      </p:sp>
      <p:sp>
        <p:nvSpPr>
          <p:cNvPr id="6" name="Lekerekített téglalap feliratnak 5"/>
          <p:cNvSpPr/>
          <p:nvPr/>
        </p:nvSpPr>
        <p:spPr>
          <a:xfrm>
            <a:off x="7452320" y="836712"/>
            <a:ext cx="1584176" cy="1214446"/>
          </a:xfrm>
          <a:prstGeom prst="wedgeRoundRectCallout">
            <a:avLst>
              <a:gd name="adj1" fmla="val -90995"/>
              <a:gd name="adj2" fmla="val -2184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VM </a:t>
            </a:r>
            <a:r>
              <a:rPr lang="en-US" sz="2400" dirty="0" smtClean="0">
                <a:solidFill>
                  <a:schemeClr val="bg1"/>
                </a:solidFill>
              </a:rPr>
              <a:t>sees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an ABI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Lekerekített téglalap feliratnak 6"/>
          <p:cNvSpPr/>
          <p:nvPr/>
        </p:nvSpPr>
        <p:spPr>
          <a:xfrm>
            <a:off x="35496" y="1412776"/>
            <a:ext cx="2126040" cy="823247"/>
          </a:xfrm>
          <a:prstGeom prst="wedgeRoundRectCallout">
            <a:avLst>
              <a:gd name="adj1" fmla="val 64577"/>
              <a:gd name="adj2" fmla="val -4926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VM sees a hardware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Lekerekített téglalap feliratnak 7"/>
          <p:cNvSpPr/>
          <p:nvPr/>
        </p:nvSpPr>
        <p:spPr>
          <a:xfrm>
            <a:off x="3635896" y="4797152"/>
            <a:ext cx="2072842" cy="926414"/>
          </a:xfrm>
          <a:prstGeom prst="wedgeRoundRectCallout">
            <a:avLst>
              <a:gd name="adj1" fmla="val 27937"/>
              <a:gd name="adj2" fmla="val -8788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Multiprog</a:t>
            </a:r>
            <a:r>
              <a:rPr lang="hu-HU" sz="2400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rammed</a:t>
            </a:r>
            <a:r>
              <a:rPr lang="hu-HU" sz="2400" dirty="0" smtClean="0">
                <a:solidFill>
                  <a:schemeClr val="bg1"/>
                </a:solidFill>
              </a:rPr>
              <a:t> OS</a:t>
            </a:r>
          </a:p>
        </p:txBody>
      </p:sp>
      <p:sp>
        <p:nvSpPr>
          <p:cNvPr id="9" name="Lekerekített téglalap feliratnak 8"/>
          <p:cNvSpPr/>
          <p:nvPr/>
        </p:nvSpPr>
        <p:spPr>
          <a:xfrm>
            <a:off x="6012160" y="4653136"/>
            <a:ext cx="1440160" cy="999820"/>
          </a:xfrm>
          <a:prstGeom prst="wedgeRoundRectCallout">
            <a:avLst>
              <a:gd name="adj1" fmla="val 62162"/>
              <a:gd name="adj2" fmla="val 234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Java, .NET…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Ole</a:t>
            </a:r>
            <a:r>
              <a:rPr lang="hu-HU" dirty="0" smtClean="0"/>
              <a:t> </a:t>
            </a:r>
            <a:r>
              <a:rPr lang="hu-HU" dirty="0" err="1" smtClean="0"/>
              <a:t>Agesen</a:t>
            </a:r>
            <a:r>
              <a:rPr lang="hu-HU" dirty="0" smtClean="0"/>
              <a:t> </a:t>
            </a:r>
            <a:r>
              <a:rPr lang="hu-HU" i="1" dirty="0" smtClean="0"/>
              <a:t>et </a:t>
            </a:r>
            <a:r>
              <a:rPr lang="hu-HU" i="1" dirty="0" err="1" smtClean="0"/>
              <a:t>al</a:t>
            </a:r>
            <a:r>
              <a:rPr lang="hu-HU" i="1" dirty="0" smtClean="0"/>
              <a:t>.</a:t>
            </a:r>
            <a:r>
              <a:rPr lang="hu-HU" dirty="0" smtClean="0"/>
              <a:t>: </a:t>
            </a:r>
            <a:r>
              <a:rPr lang="en-US" dirty="0" smtClean="0">
                <a:hlinkClick r:id="rId3"/>
              </a:rPr>
              <a:t>The </a:t>
            </a:r>
            <a:r>
              <a:rPr lang="en-US" dirty="0">
                <a:hlinkClick r:id="rId3"/>
              </a:rPr>
              <a:t>evolution of an x86 virtual machine </a:t>
            </a:r>
            <a:r>
              <a:rPr lang="en-US" dirty="0" smtClean="0">
                <a:hlinkClick r:id="rId3"/>
              </a:rPr>
              <a:t>monitor</a:t>
            </a:r>
            <a:r>
              <a:rPr lang="hu-HU" dirty="0" smtClean="0"/>
              <a:t>, </a:t>
            </a:r>
            <a:r>
              <a:rPr lang="hu-HU" i="1" dirty="0"/>
              <a:t>SIGOPS </a:t>
            </a:r>
            <a:r>
              <a:rPr lang="hu-HU" i="1" dirty="0" err="1"/>
              <a:t>Oper</a:t>
            </a:r>
            <a:r>
              <a:rPr lang="hu-HU" i="1" dirty="0"/>
              <a:t>. </a:t>
            </a:r>
            <a:r>
              <a:rPr lang="hu-HU" i="1" dirty="0" err="1"/>
              <a:t>Syst</a:t>
            </a:r>
            <a:r>
              <a:rPr lang="hu-HU" i="1" dirty="0"/>
              <a:t>. </a:t>
            </a:r>
            <a:r>
              <a:rPr lang="hu-HU" i="1" dirty="0" err="1"/>
              <a:t>Rev</a:t>
            </a:r>
            <a:r>
              <a:rPr lang="hu-HU" i="1" dirty="0"/>
              <a:t>.</a:t>
            </a:r>
            <a:r>
              <a:rPr lang="hu-HU" dirty="0"/>
              <a:t> 44, 4 (December 2010)</a:t>
            </a:r>
            <a:endParaRPr lang="hu-HU" dirty="0" smtClean="0"/>
          </a:p>
          <a:p>
            <a:r>
              <a:rPr lang="hu-HU" dirty="0" smtClean="0"/>
              <a:t>P</a:t>
            </a:r>
            <a:r>
              <a:rPr lang="hu-HU" dirty="0"/>
              <a:t>. </a:t>
            </a:r>
            <a:r>
              <a:rPr lang="hu-HU" dirty="0" err="1"/>
              <a:t>Barham</a:t>
            </a:r>
            <a:r>
              <a:rPr lang="hu-HU" dirty="0"/>
              <a:t> </a:t>
            </a:r>
            <a:r>
              <a:rPr lang="hu-HU" i="1" dirty="0"/>
              <a:t>et </a:t>
            </a:r>
            <a:r>
              <a:rPr lang="hu-HU" i="1" dirty="0" err="1"/>
              <a:t>al</a:t>
            </a:r>
            <a:r>
              <a:rPr lang="hu-HU" i="1" dirty="0" smtClean="0"/>
              <a:t>.</a:t>
            </a:r>
            <a:r>
              <a:rPr lang="hu-HU" dirty="0" smtClean="0"/>
              <a:t>: </a:t>
            </a:r>
            <a:r>
              <a:rPr lang="en-US" dirty="0" err="1" smtClean="0">
                <a:hlinkClick r:id="rId4"/>
              </a:rPr>
              <a:t>Xen</a:t>
            </a:r>
            <a:r>
              <a:rPr lang="en-US" dirty="0" smtClean="0">
                <a:hlinkClick r:id="rId4"/>
              </a:rPr>
              <a:t> </a:t>
            </a:r>
            <a:r>
              <a:rPr lang="en-US" dirty="0">
                <a:hlinkClick r:id="rId4"/>
              </a:rPr>
              <a:t>and the Art of </a:t>
            </a:r>
            <a:r>
              <a:rPr lang="en-US" dirty="0" smtClean="0">
                <a:hlinkClick r:id="rId4"/>
              </a:rPr>
              <a:t>Virtualization</a:t>
            </a:r>
            <a:r>
              <a:rPr lang="hu-HU" dirty="0" smtClean="0"/>
              <a:t>, </a:t>
            </a:r>
            <a:r>
              <a:rPr lang="hu-HU" i="1" dirty="0"/>
              <a:t>SIGOPS </a:t>
            </a:r>
            <a:r>
              <a:rPr lang="hu-HU" i="1" dirty="0" err="1"/>
              <a:t>Oper</a:t>
            </a:r>
            <a:r>
              <a:rPr lang="hu-HU" i="1" dirty="0"/>
              <a:t>. </a:t>
            </a:r>
            <a:r>
              <a:rPr lang="hu-HU" i="1" dirty="0" err="1"/>
              <a:t>Syst</a:t>
            </a:r>
            <a:r>
              <a:rPr lang="hu-HU" i="1" dirty="0"/>
              <a:t>. </a:t>
            </a:r>
            <a:r>
              <a:rPr lang="hu-HU" i="1" dirty="0" err="1"/>
              <a:t>Rev</a:t>
            </a:r>
            <a:r>
              <a:rPr lang="hu-HU" i="1" dirty="0"/>
              <a:t>.</a:t>
            </a:r>
            <a:r>
              <a:rPr lang="hu-HU" dirty="0"/>
              <a:t> 37, 5 (</a:t>
            </a:r>
            <a:r>
              <a:rPr lang="hu-HU" dirty="0" err="1"/>
              <a:t>October</a:t>
            </a:r>
            <a:r>
              <a:rPr lang="hu-HU" dirty="0"/>
              <a:t> 2003)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en-US" dirty="0" smtClean="0"/>
              <a:t>Virtualization: became commodity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Conflicting terminology</a:t>
            </a:r>
            <a:endParaRPr lang="hu-HU" dirty="0" smtClean="0"/>
          </a:p>
          <a:p>
            <a:r>
              <a:rPr lang="en-US" dirty="0" smtClean="0"/>
              <a:t>Many competing vendors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Operating systems</a:t>
            </a:r>
            <a:endParaRPr lang="hu-HU" dirty="0" smtClean="0"/>
          </a:p>
          <a:p>
            <a:pPr lvl="1"/>
            <a:r>
              <a:rPr lang="en-US" dirty="0" smtClean="0"/>
              <a:t>Core functions implemented in the hypervisor</a:t>
            </a:r>
            <a:endParaRPr lang="hu-HU" dirty="0" smtClean="0"/>
          </a:p>
          <a:p>
            <a:pPr lvl="1"/>
            <a:r>
              <a:rPr lang="en-US" dirty="0" smtClean="0"/>
              <a:t>Purpose of general OS</a:t>
            </a:r>
            <a:r>
              <a:rPr lang="hu-HU" dirty="0" smtClean="0"/>
              <a:t>?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</a:t>
            </a:r>
            <a:r>
              <a:rPr lang="en-US" dirty="0" smtClean="0"/>
              <a:t>taxonomy </a:t>
            </a:r>
            <a:r>
              <a:rPr lang="hu-HU" dirty="0" smtClean="0"/>
              <a:t>(</a:t>
            </a:r>
            <a:r>
              <a:rPr lang="en-US" dirty="0" smtClean="0"/>
              <a:t>detailed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714356"/>
            <a:ext cx="9144032" cy="574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857224" y="2285992"/>
            <a:ext cx="1643074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</a:t>
            </a:r>
            <a:r>
              <a:rPr lang="en-US" dirty="0" smtClean="0"/>
              <a:t>virtualization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/>
                </a:solidFill>
              </a:rPr>
              <a:t>Platform </a:t>
            </a:r>
            <a:r>
              <a:rPr lang="en-US" dirty="0" smtClean="0"/>
              <a:t>virtualization</a:t>
            </a:r>
            <a:r>
              <a:rPr lang="hu-HU" dirty="0" smtClean="0"/>
              <a:t>: </a:t>
            </a:r>
            <a:r>
              <a:rPr lang="en-US" dirty="0" smtClean="0"/>
              <a:t>virtualizing a full computer</a:t>
            </a:r>
            <a:r>
              <a:rPr lang="hu-HU" dirty="0" smtClean="0"/>
              <a:t>, </a:t>
            </a:r>
            <a:r>
              <a:rPr lang="en-US" dirty="0" smtClean="0"/>
              <a:t>running multiple OS on one hardware</a:t>
            </a:r>
            <a:endParaRPr lang="hu-HU" dirty="0" smtClean="0"/>
          </a:p>
          <a:p>
            <a:pPr lvl="1"/>
            <a:r>
              <a:rPr lang="en-US" dirty="0" smtClean="0"/>
              <a:t>Also known as</a:t>
            </a:r>
            <a:r>
              <a:rPr lang="hu-HU" dirty="0" smtClean="0"/>
              <a:t>: </a:t>
            </a:r>
            <a:r>
              <a:rPr lang="en-US" dirty="0" smtClean="0"/>
              <a:t>server</a:t>
            </a:r>
            <a:r>
              <a:rPr lang="hu-HU" dirty="0" smtClean="0"/>
              <a:t>, </a:t>
            </a:r>
            <a:r>
              <a:rPr lang="en-US" dirty="0" smtClean="0"/>
              <a:t>computer</a:t>
            </a:r>
            <a:r>
              <a:rPr lang="hu-HU" dirty="0" smtClean="0"/>
              <a:t>, </a:t>
            </a:r>
            <a:r>
              <a:rPr lang="en-US" dirty="0"/>
              <a:t>hardware virtualization</a:t>
            </a:r>
            <a:r>
              <a:rPr lang="hu-HU" dirty="0" smtClean="0"/>
              <a:t>..</a:t>
            </a:r>
          </a:p>
          <a:p>
            <a:endParaRPr lang="hu-HU" dirty="0" smtClean="0"/>
          </a:p>
          <a:p>
            <a:r>
              <a:rPr lang="en-US" dirty="0" smtClean="0"/>
              <a:t>Concepts</a:t>
            </a:r>
            <a:r>
              <a:rPr lang="hu-HU" dirty="0" smtClean="0"/>
              <a:t>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hu-HU" dirty="0" err="1" smtClean="0">
                <a:solidFill>
                  <a:schemeClr val="accent2"/>
                </a:solidFill>
              </a:rPr>
              <a:t>ost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machine</a:t>
            </a:r>
            <a:r>
              <a:rPr lang="hu-HU" dirty="0" smtClean="0"/>
              <a:t> = </a:t>
            </a:r>
            <a:r>
              <a:rPr lang="en-US" dirty="0" smtClean="0"/>
              <a:t>physical computer</a:t>
            </a:r>
            <a:endParaRPr lang="hu-HU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G</a:t>
            </a:r>
            <a:r>
              <a:rPr lang="hu-HU" dirty="0" err="1" smtClean="0">
                <a:solidFill>
                  <a:schemeClr val="accent2"/>
                </a:solidFill>
              </a:rPr>
              <a:t>uest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machine</a:t>
            </a:r>
            <a:r>
              <a:rPr lang="hu-HU" dirty="0" smtClean="0"/>
              <a:t> = </a:t>
            </a:r>
            <a:r>
              <a:rPr lang="en-US" dirty="0" smtClean="0"/>
              <a:t>virtual computer</a:t>
            </a:r>
            <a:endParaRPr lang="hu-HU" dirty="0" smtClean="0"/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Virtual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Machine</a:t>
            </a:r>
            <a:r>
              <a:rPr lang="hu-HU" dirty="0" smtClean="0">
                <a:solidFill>
                  <a:schemeClr val="accent2"/>
                </a:solidFill>
              </a:rPr>
              <a:t> Monitor</a:t>
            </a:r>
            <a:r>
              <a:rPr lang="hu-HU" dirty="0" smtClean="0"/>
              <a:t> (VMM): </a:t>
            </a:r>
            <a:r>
              <a:rPr lang="en-US" dirty="0" smtClean="0"/>
              <a:t>program managing the virtual machines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</a:t>
            </a:r>
            <a:r>
              <a:rPr lang="hu-HU" dirty="0" err="1" smtClean="0"/>
              <a:t>latform</a:t>
            </a:r>
            <a:r>
              <a:rPr lang="hu-HU" dirty="0" smtClean="0"/>
              <a:t> </a:t>
            </a:r>
            <a:r>
              <a:rPr lang="en-US" dirty="0" smtClean="0"/>
              <a:t>virtualization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~1960 - IBM CP-40 </a:t>
            </a:r>
            <a:r>
              <a:rPr lang="en-US" dirty="0" smtClean="0"/>
              <a:t>system</a:t>
            </a:r>
            <a:endParaRPr lang="hu-HU" dirty="0" smtClean="0"/>
          </a:p>
          <a:p>
            <a:pPr lvl="1"/>
            <a:r>
              <a:rPr lang="en-US" dirty="0" smtClean="0"/>
              <a:t>in the mainframe products</a:t>
            </a:r>
            <a:endParaRPr lang="hu-HU" dirty="0" smtClean="0"/>
          </a:p>
          <a:p>
            <a:r>
              <a:rPr lang="hu-HU" dirty="0" smtClean="0"/>
              <a:t>x86 </a:t>
            </a:r>
            <a:r>
              <a:rPr lang="en-US" dirty="0"/>
              <a:t>virtualization</a:t>
            </a:r>
            <a:endParaRPr lang="hu-HU" dirty="0" smtClean="0"/>
          </a:p>
          <a:p>
            <a:pPr lvl="1"/>
            <a:r>
              <a:rPr lang="en-US" dirty="0" smtClean="0"/>
              <a:t>Seemed impossible</a:t>
            </a:r>
            <a:endParaRPr lang="hu-HU" dirty="0" smtClean="0"/>
          </a:p>
          <a:p>
            <a:pPr lvl="1"/>
            <a:r>
              <a:rPr lang="hu-HU" dirty="0" smtClean="0"/>
              <a:t>1997: Stanford, </a:t>
            </a:r>
            <a:r>
              <a:rPr lang="hu-HU" dirty="0" err="1" smtClean="0"/>
              <a:t>Disco</a:t>
            </a:r>
            <a:r>
              <a:rPr lang="hu-HU" dirty="0" smtClean="0"/>
              <a:t> </a:t>
            </a:r>
            <a:r>
              <a:rPr lang="en-US" dirty="0" smtClean="0"/>
              <a:t>projects</a:t>
            </a:r>
            <a:endParaRPr lang="hu-HU" dirty="0" smtClean="0"/>
          </a:p>
          <a:p>
            <a:pPr lvl="1"/>
            <a:r>
              <a:rPr lang="hu-HU" dirty="0" smtClean="0"/>
              <a:t>1998: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en-US" dirty="0" smtClean="0"/>
              <a:t>solution</a:t>
            </a:r>
            <a:endParaRPr lang="hu-HU" dirty="0" smtClean="0"/>
          </a:p>
          <a:p>
            <a:pPr lvl="1"/>
            <a:r>
              <a:rPr lang="hu-HU" dirty="0" smtClean="0"/>
              <a:t>2000- </a:t>
            </a:r>
            <a:r>
              <a:rPr lang="en-US" dirty="0" smtClean="0"/>
              <a:t>Other solutions</a:t>
            </a:r>
            <a:endParaRPr lang="hu-HU" dirty="0" smtClean="0"/>
          </a:p>
          <a:p>
            <a:r>
              <a:rPr lang="en-US" dirty="0" smtClean="0"/>
              <a:t>Now</a:t>
            </a:r>
            <a:r>
              <a:rPr lang="hu-HU" dirty="0" smtClean="0"/>
              <a:t>: </a:t>
            </a:r>
            <a:endParaRPr lang="en-US" dirty="0" smtClean="0"/>
          </a:p>
          <a:p>
            <a:pPr lvl="1"/>
            <a:r>
              <a:rPr lang="en-US" dirty="0" smtClean="0"/>
              <a:t>has its own business</a:t>
            </a:r>
          </a:p>
          <a:p>
            <a:pPr lvl="1"/>
            <a:r>
              <a:rPr lang="en-US" dirty="0" smtClean="0"/>
              <a:t>becomes commodity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928670"/>
            <a:ext cx="333988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928670"/>
            <a:ext cx="3283706" cy="279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platform virtualization good?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en-US" dirty="0" smtClean="0"/>
              <a:t>Building test systems</a:t>
            </a:r>
            <a:endParaRPr lang="hu-HU" dirty="0" smtClean="0"/>
          </a:p>
          <a:p>
            <a:r>
              <a:rPr lang="hu-HU" dirty="0" smtClean="0"/>
              <a:t>HW </a:t>
            </a:r>
            <a:r>
              <a:rPr lang="en-US" dirty="0" smtClean="0"/>
              <a:t>consolidation</a:t>
            </a:r>
            <a:endParaRPr lang="hu-HU" dirty="0" smtClean="0"/>
          </a:p>
          <a:p>
            <a:r>
              <a:rPr lang="en-US" dirty="0" smtClean="0"/>
              <a:t>L</a:t>
            </a:r>
            <a:r>
              <a:rPr lang="hu-HU" dirty="0" err="1" smtClean="0"/>
              <a:t>egacy</a:t>
            </a:r>
            <a:r>
              <a:rPr lang="hu-HU" dirty="0" smtClean="0"/>
              <a:t> </a:t>
            </a:r>
            <a:r>
              <a:rPr lang="hu-HU" dirty="0" err="1" smtClean="0"/>
              <a:t>systems</a:t>
            </a:r>
            <a:endParaRPr lang="hu-HU" dirty="0" smtClean="0"/>
          </a:p>
          <a:p>
            <a:r>
              <a:rPr lang="hu-HU" dirty="0" err="1" smtClean="0"/>
              <a:t>On-demand</a:t>
            </a:r>
            <a:r>
              <a:rPr lang="hu-HU" dirty="0" smtClean="0"/>
              <a:t> </a:t>
            </a:r>
            <a:r>
              <a:rPr lang="en-US" dirty="0" smtClean="0"/>
              <a:t>architectures</a:t>
            </a:r>
            <a:endParaRPr lang="hu-HU" dirty="0" smtClean="0"/>
          </a:p>
          <a:p>
            <a:r>
              <a:rPr lang="en-US" dirty="0" smtClean="0"/>
              <a:t>High availability, disaster recovery</a:t>
            </a:r>
            <a:endParaRPr lang="hu-HU" dirty="0" smtClean="0"/>
          </a:p>
          <a:p>
            <a:r>
              <a:rPr lang="en-US" dirty="0" smtClean="0"/>
              <a:t>Portable applications</a:t>
            </a:r>
            <a:endParaRPr lang="hu-HU" dirty="0" smtClean="0"/>
          </a:p>
          <a:p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</a:t>
            </a:r>
            <a:r>
              <a:rPr lang="en-US" dirty="0"/>
              <a:t>virtualization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785794"/>
            <a:ext cx="4214842" cy="714379"/>
          </a:xfrm>
        </p:spPr>
        <p:txBody>
          <a:bodyPr>
            <a:normAutofit/>
          </a:bodyPr>
          <a:lstStyle/>
          <a:p>
            <a:r>
              <a:rPr lang="en-US" dirty="0" smtClean="0"/>
              <a:t>Two approaches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71472" y="3571876"/>
            <a:ext cx="3429024" cy="642942"/>
          </a:xfrm>
          <a:prstGeom prst="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Hardware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71472" y="2857496"/>
            <a:ext cx="3429024" cy="642942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 OS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214546" y="2857496"/>
            <a:ext cx="1785950" cy="428628"/>
          </a:xfrm>
          <a:prstGeom prst="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Virt</a:t>
            </a:r>
            <a:r>
              <a:rPr lang="en-US" sz="2400" dirty="0" smtClean="0">
                <a:solidFill>
                  <a:schemeClr val="bg1"/>
                </a:solidFill>
              </a:rPr>
              <a:t>. SW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71472" y="2143116"/>
            <a:ext cx="1571636" cy="642942"/>
          </a:xfrm>
          <a:prstGeom prst="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App</a:t>
            </a:r>
            <a:r>
              <a:rPr lang="hu-HU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églalap 9"/>
          <p:cNvSpPr/>
          <p:nvPr/>
        </p:nvSpPr>
        <p:spPr>
          <a:xfrm>
            <a:off x="2214546" y="2143116"/>
            <a:ext cx="857256" cy="642942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11" name="Téglalap 10"/>
          <p:cNvSpPr/>
          <p:nvPr/>
        </p:nvSpPr>
        <p:spPr>
          <a:xfrm>
            <a:off x="3143240" y="2143116"/>
            <a:ext cx="857256" cy="642942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214546" y="1428736"/>
            <a:ext cx="857256" cy="642942"/>
          </a:xfrm>
          <a:prstGeom prst="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App</a:t>
            </a:r>
            <a:r>
              <a:rPr lang="hu-HU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Téglalap 12"/>
          <p:cNvSpPr/>
          <p:nvPr/>
        </p:nvSpPr>
        <p:spPr>
          <a:xfrm>
            <a:off x="3143240" y="1428736"/>
            <a:ext cx="857256" cy="642942"/>
          </a:xfrm>
          <a:prstGeom prst="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App</a:t>
            </a:r>
            <a:r>
              <a:rPr lang="hu-HU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églalap 13"/>
          <p:cNvSpPr/>
          <p:nvPr/>
        </p:nvSpPr>
        <p:spPr>
          <a:xfrm>
            <a:off x="4857752" y="3571876"/>
            <a:ext cx="3429024" cy="642942"/>
          </a:xfrm>
          <a:prstGeom prst="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Hardware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4857752" y="2857496"/>
            <a:ext cx="3429024" cy="642942"/>
          </a:xfrm>
          <a:prstGeom prst="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Virt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SW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4857752" y="2143116"/>
            <a:ext cx="1571636" cy="642942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Management</a:t>
            </a:r>
            <a:r>
              <a:rPr lang="hu-HU" dirty="0" smtClean="0">
                <a:solidFill>
                  <a:schemeClr val="bg1"/>
                </a:solidFill>
              </a:rPr>
              <a:t> OS</a:t>
            </a:r>
          </a:p>
        </p:txBody>
      </p:sp>
      <p:sp>
        <p:nvSpPr>
          <p:cNvPr id="18" name="Téglalap 17"/>
          <p:cNvSpPr/>
          <p:nvPr/>
        </p:nvSpPr>
        <p:spPr>
          <a:xfrm>
            <a:off x="4857752" y="1428736"/>
            <a:ext cx="1571636" cy="642942"/>
          </a:xfrm>
          <a:prstGeom prst="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Management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App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Téglalap 18"/>
          <p:cNvSpPr/>
          <p:nvPr/>
        </p:nvSpPr>
        <p:spPr>
          <a:xfrm>
            <a:off x="6500826" y="2143116"/>
            <a:ext cx="857256" cy="642942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20" name="Téglalap 19"/>
          <p:cNvSpPr/>
          <p:nvPr/>
        </p:nvSpPr>
        <p:spPr>
          <a:xfrm>
            <a:off x="7429520" y="2143116"/>
            <a:ext cx="857256" cy="642942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21" name="Téglalap 20"/>
          <p:cNvSpPr/>
          <p:nvPr/>
        </p:nvSpPr>
        <p:spPr>
          <a:xfrm>
            <a:off x="6500826" y="1428736"/>
            <a:ext cx="857256" cy="642942"/>
          </a:xfrm>
          <a:prstGeom prst="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App</a:t>
            </a:r>
            <a:r>
              <a:rPr lang="hu-HU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Téglalap 21"/>
          <p:cNvSpPr/>
          <p:nvPr/>
        </p:nvSpPr>
        <p:spPr>
          <a:xfrm>
            <a:off x="7429520" y="1428736"/>
            <a:ext cx="857256" cy="642942"/>
          </a:xfrm>
          <a:prstGeom prst="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App</a:t>
            </a:r>
            <a:r>
              <a:rPr lang="hu-HU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1997321" y="4479503"/>
            <a:ext cx="1070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 smtClean="0"/>
              <a:t>Hosted</a:t>
            </a:r>
            <a:endParaRPr lang="hu-HU" sz="24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857752" y="4479503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Bare-metal</a:t>
            </a:r>
            <a:r>
              <a:rPr lang="hu-HU" sz="2400" dirty="0" smtClean="0"/>
              <a:t>  </a:t>
            </a:r>
            <a:endParaRPr lang="hu-HU" sz="2400" dirty="0"/>
          </a:p>
        </p:txBody>
      </p:sp>
      <p:sp>
        <p:nvSpPr>
          <p:cNvPr id="26" name="Téglalap 25"/>
          <p:cNvSpPr/>
          <p:nvPr/>
        </p:nvSpPr>
        <p:spPr>
          <a:xfrm>
            <a:off x="571472" y="5143512"/>
            <a:ext cx="3429024" cy="1143008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Mainly desktop </a:t>
            </a:r>
            <a:r>
              <a:rPr lang="en-US" dirty="0" err="1" smtClean="0">
                <a:solidFill>
                  <a:schemeClr val="bg1"/>
                </a:solidFill>
              </a:rPr>
              <a:t>productsL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VMware</a:t>
            </a:r>
            <a:r>
              <a:rPr lang="hu-HU" dirty="0" smtClean="0">
                <a:solidFill>
                  <a:schemeClr val="bg1"/>
                </a:solidFill>
              </a:rPr>
              <a:t> Workstation, Server, </a:t>
            </a:r>
            <a:r>
              <a:rPr lang="hu-HU" dirty="0" err="1" smtClean="0">
                <a:solidFill>
                  <a:schemeClr val="bg1"/>
                </a:solidFill>
              </a:rPr>
              <a:t>Player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Oracle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VirtualBox</a:t>
            </a:r>
            <a:r>
              <a:rPr lang="hu-HU" dirty="0" smtClean="0">
                <a:solidFill>
                  <a:schemeClr val="bg1"/>
                </a:solidFill>
              </a:rPr>
              <a:t>,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MS </a:t>
            </a:r>
            <a:r>
              <a:rPr lang="hu-HU" dirty="0" err="1" smtClean="0">
                <a:solidFill>
                  <a:schemeClr val="bg1"/>
                </a:solidFill>
              </a:rPr>
              <a:t>VirtualPC</a:t>
            </a:r>
            <a:r>
              <a:rPr lang="hu-HU" dirty="0" smtClean="0">
                <a:solidFill>
                  <a:schemeClr val="bg1"/>
                </a:solidFill>
              </a:rPr>
              <a:t>, KVM, UML</a:t>
            </a:r>
          </a:p>
        </p:txBody>
      </p:sp>
      <p:sp>
        <p:nvSpPr>
          <p:cNvPr id="27" name="Téglalap 26"/>
          <p:cNvSpPr/>
          <p:nvPr/>
        </p:nvSpPr>
        <p:spPr>
          <a:xfrm>
            <a:off x="4786314" y="5143512"/>
            <a:ext cx="3429024" cy="1143008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Mainly server products: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hu-HU" dirty="0" err="1" smtClean="0">
                <a:solidFill>
                  <a:schemeClr val="bg1"/>
                </a:solidFill>
              </a:rPr>
              <a:t>VMware</a:t>
            </a:r>
            <a:r>
              <a:rPr lang="hu-HU" dirty="0" smtClean="0">
                <a:solidFill>
                  <a:schemeClr val="bg1"/>
                </a:solidFill>
              </a:rPr>
              <a:t> ESX Server, </a:t>
            </a:r>
            <a:r>
              <a:rPr lang="hu-HU" dirty="0" err="1" smtClean="0">
                <a:solidFill>
                  <a:schemeClr val="bg1"/>
                </a:solidFill>
              </a:rPr>
              <a:t>Xen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Enterprise</a:t>
            </a:r>
            <a:r>
              <a:rPr lang="hu-HU" dirty="0" smtClean="0">
                <a:solidFill>
                  <a:schemeClr val="bg1"/>
                </a:solidFill>
              </a:rPr>
              <a:t>, MS </a:t>
            </a:r>
            <a:r>
              <a:rPr lang="hu-HU" dirty="0" err="1" smtClean="0">
                <a:solidFill>
                  <a:schemeClr val="bg1"/>
                </a:solidFill>
              </a:rPr>
              <a:t>Hyper-V</a:t>
            </a:r>
            <a:endParaRPr lang="hu-HU" dirty="0" smtClean="0">
              <a:solidFill>
                <a:schemeClr val="bg1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428596" y="2786058"/>
            <a:ext cx="3714776" cy="150019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4714876" y="2786058"/>
            <a:ext cx="3714776" cy="150019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4000496" y="4357694"/>
            <a:ext cx="870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HOST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2143108" y="1357298"/>
            <a:ext cx="1000132" cy="15716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chemeClr val="bg1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3071802" y="1357298"/>
            <a:ext cx="1000132" cy="15716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chemeClr val="bg1"/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6429388" y="1357298"/>
            <a:ext cx="928694" cy="15716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chemeClr val="bg1"/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7429520" y="1357298"/>
            <a:ext cx="928694" cy="15716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chemeClr val="bg1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4143372" y="1071546"/>
            <a:ext cx="101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GUEST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37" name="Lekerekített téglalap feliratnak 36"/>
          <p:cNvSpPr/>
          <p:nvPr/>
        </p:nvSpPr>
        <p:spPr>
          <a:xfrm>
            <a:off x="2786050" y="3786190"/>
            <a:ext cx="4429156" cy="1500198"/>
          </a:xfrm>
          <a:prstGeom prst="wedgeRoundRectCallout">
            <a:avLst>
              <a:gd name="adj1" fmla="val 18374"/>
              <a:gd name="adj2" fmla="val -74032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Neve: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VMM – </a:t>
            </a:r>
            <a:r>
              <a:rPr lang="hu-HU" sz="2400" dirty="0" err="1" smtClean="0">
                <a:solidFill>
                  <a:schemeClr val="bg1"/>
                </a:solidFill>
              </a:rPr>
              <a:t>Virtual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Machine</a:t>
            </a:r>
            <a:r>
              <a:rPr lang="hu-HU" sz="2400" dirty="0" smtClean="0">
                <a:solidFill>
                  <a:schemeClr val="bg1"/>
                </a:solidFill>
              </a:rPr>
              <a:t> Monitor</a:t>
            </a:r>
          </a:p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Hypervisor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8" name="Lekerekített téglalap feliratnak 37"/>
          <p:cNvSpPr/>
          <p:nvPr/>
        </p:nvSpPr>
        <p:spPr>
          <a:xfrm>
            <a:off x="2786050" y="3786190"/>
            <a:ext cx="4429156" cy="1500198"/>
          </a:xfrm>
          <a:prstGeom prst="wedgeRoundRectCallout">
            <a:avLst>
              <a:gd name="adj1" fmla="val -26770"/>
              <a:gd name="adj2" fmla="val -83784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Main component</a:t>
            </a:r>
            <a:r>
              <a:rPr lang="hu-HU" sz="24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VMM – </a:t>
            </a:r>
            <a:r>
              <a:rPr lang="hu-HU" sz="2400" dirty="0" err="1" smtClean="0">
                <a:solidFill>
                  <a:schemeClr val="bg1"/>
                </a:solidFill>
              </a:rPr>
              <a:t>Virtual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Machine</a:t>
            </a:r>
            <a:r>
              <a:rPr lang="hu-HU" sz="2400" dirty="0" smtClean="0">
                <a:solidFill>
                  <a:schemeClr val="bg1"/>
                </a:solidFill>
              </a:rPr>
              <a:t> Monitor</a:t>
            </a:r>
          </a:p>
        </p:txBody>
      </p:sp>
      <p:sp>
        <p:nvSpPr>
          <p:cNvPr id="36" name="Dia számának helye 3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bme_ftsrg_hun_micskei_v7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bme_ftsrg_hun_micskei_v7</Template>
  <TotalTime>3566</TotalTime>
  <Words>2015</Words>
  <Application>Microsoft Office PowerPoint</Application>
  <PresentationFormat>Diavetítés a képernyőre (4:3 oldalarány)</PresentationFormat>
  <Paragraphs>441</Paragraphs>
  <Slides>41</Slides>
  <Notes>32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7" baseType="lpstr">
      <vt:lpstr>Arial</vt:lpstr>
      <vt:lpstr>Calibri</vt:lpstr>
      <vt:lpstr>Courier New</vt:lpstr>
      <vt:lpstr>Times New Roman</vt:lpstr>
      <vt:lpstr>Wingdings</vt:lpstr>
      <vt:lpstr>bme_ftsrg_hun_micskei_v7</vt:lpstr>
      <vt:lpstr>Virtualization</vt:lpstr>
      <vt:lpstr>Virtualization</vt:lpstr>
      <vt:lpstr>The virtualization buzzword</vt:lpstr>
      <vt:lpstr>Virtual machine taxonomy*</vt:lpstr>
      <vt:lpstr>Virtual machine taxonomy (detailed)</vt:lpstr>
      <vt:lpstr>Platform virtualization</vt:lpstr>
      <vt:lpstr>History of platform virtualization</vt:lpstr>
      <vt:lpstr>Why is platform virtualization good?</vt:lpstr>
      <vt:lpstr>Platform virtualization</vt:lpstr>
      <vt:lpstr>Use case: mobil virtualization</vt:lpstr>
      <vt:lpstr>Theoretical background</vt:lpstr>
      <vt:lpstr>Requirements</vt:lpstr>
      <vt:lpstr>Main problem</vt:lpstr>
      <vt:lpstr>Theoretical background</vt:lpstr>
      <vt:lpstr>Basic methods – Full emulation</vt:lpstr>
      <vt:lpstr>Basic methods – Trap and emulate</vt:lpstr>
      <vt:lpstr>Issues with x86 virtualization</vt:lpstr>
      <vt:lpstr>Solutions for virtualizing x86</vt:lpstr>
      <vt:lpstr>Binary translation</vt:lpstr>
      <vt:lpstr>Binary translation – example</vt:lpstr>
      <vt:lpstr>Paravirtualization</vt:lpstr>
      <vt:lpstr>Hardware-assisted virtualization</vt:lpstr>
      <vt:lpstr>What is the best?</vt:lpstr>
      <vt:lpstr>Theoretical background</vt:lpstr>
      <vt:lpstr>Memory virtualization (software)</vt:lpstr>
      <vt:lpstr>Memory virtualization (paravirtualization)</vt:lpstr>
      <vt:lpstr>Memory virtualization (hardware)</vt:lpstr>
      <vt:lpstr>Theoretical background</vt:lpstr>
      <vt:lpstr>Handling I/O devices (software)</vt:lpstr>
      <vt:lpstr>Handling I/O devices (paravirtualization)</vt:lpstr>
      <vt:lpstr>Handling I/O devices (hardware)</vt:lpstr>
      <vt:lpstr>Products and companies</vt:lpstr>
      <vt:lpstr>Players</vt:lpstr>
      <vt:lpstr>Players  </vt:lpstr>
      <vt:lpstr>PowerPoint bemutató</vt:lpstr>
      <vt:lpstr>Cloud computing</vt:lpstr>
      <vt:lpstr>Cloud computing</vt:lpstr>
      <vt:lpstr>Types of cloud computing </vt:lpstr>
      <vt:lpstr>Future (?): Mirage OS</vt:lpstr>
      <vt:lpstr>More information</vt:lpstr>
      <vt:lpstr>Summary</vt:lpstr>
    </vt:vector>
  </TitlesOfParts>
  <Company>Budapesti Műszaki és Gazdaságtudományi Egyetem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Virtualizáció</dc:title>
  <dc:subject>Operációs rendszerek (vimia219)</dc:subject>
  <dc:creator>Micskei Zoltán</dc:creator>
  <cp:keywords>virtualizáció</cp:keywords>
  <dc:description>A BME Operációs rendszerek című tantárgyának előadása</dc:description>
  <cp:lastModifiedBy>Micskei Zoltán</cp:lastModifiedBy>
  <cp:revision>162</cp:revision>
  <dcterms:created xsi:type="dcterms:W3CDTF">2009-04-07T13:05:33Z</dcterms:created>
  <dcterms:modified xsi:type="dcterms:W3CDTF">2014-04-24T14:04:21Z</dcterms:modified>
</cp:coreProperties>
</file>