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5"/>
  </p:notesMasterIdLst>
  <p:handoutMasterIdLst>
    <p:handoutMasterId r:id="rId56"/>
  </p:handoutMasterIdLst>
  <p:sldIdLst>
    <p:sldId id="308" r:id="rId2"/>
    <p:sldId id="260" r:id="rId3"/>
    <p:sldId id="261" r:id="rId4"/>
    <p:sldId id="262" r:id="rId5"/>
    <p:sldId id="333" r:id="rId6"/>
    <p:sldId id="340" r:id="rId7"/>
    <p:sldId id="341" r:id="rId8"/>
    <p:sldId id="343" r:id="rId9"/>
    <p:sldId id="264" r:id="rId10"/>
    <p:sldId id="344" r:id="rId11"/>
    <p:sldId id="266" r:id="rId12"/>
    <p:sldId id="267" r:id="rId13"/>
    <p:sldId id="268" r:id="rId14"/>
    <p:sldId id="269" r:id="rId15"/>
    <p:sldId id="270" r:id="rId16"/>
    <p:sldId id="271" r:id="rId17"/>
    <p:sldId id="309" r:id="rId18"/>
    <p:sldId id="272" r:id="rId19"/>
    <p:sldId id="273" r:id="rId20"/>
    <p:sldId id="338"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321" r:id="rId34"/>
    <p:sldId id="298" r:id="rId35"/>
    <p:sldId id="299" r:id="rId36"/>
    <p:sldId id="337" r:id="rId37"/>
    <p:sldId id="334" r:id="rId38"/>
    <p:sldId id="335" r:id="rId39"/>
    <p:sldId id="339" r:id="rId40"/>
    <p:sldId id="332" r:id="rId41"/>
    <p:sldId id="322" r:id="rId42"/>
    <p:sldId id="325" r:id="rId43"/>
    <p:sldId id="327" r:id="rId44"/>
    <p:sldId id="328" r:id="rId45"/>
    <p:sldId id="329" r:id="rId46"/>
    <p:sldId id="330" r:id="rId47"/>
    <p:sldId id="331" r:id="rId48"/>
    <p:sldId id="304" r:id="rId49"/>
    <p:sldId id="301" r:id="rId50"/>
    <p:sldId id="319" r:id="rId51"/>
    <p:sldId id="306" r:id="rId52"/>
    <p:sldId id="320" r:id="rId53"/>
    <p:sldId id="307" r:id="rId54"/>
  </p:sldIdLst>
  <p:sldSz cx="9144000" cy="6858000" type="screen4x3"/>
  <p:notesSz cx="6669088" cy="9928225"/>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evezető" id="{4CAD7A1C-A35F-410D-A6CB-0EB23C6048B6}">
          <p14:sldIdLst>
            <p14:sldId id="308"/>
            <p14:sldId id="260"/>
            <p14:sldId id="261"/>
            <p14:sldId id="262"/>
            <p14:sldId id="333"/>
            <p14:sldId id="340"/>
            <p14:sldId id="341"/>
            <p14:sldId id="343"/>
            <p14:sldId id="264"/>
          </p14:sldIdLst>
        </p14:section>
        <p14:section name="Tervezési célok" id="{E1721CAF-E2F2-4A15-B8D4-4C3FDFDFF016}">
          <p14:sldIdLst>
            <p14:sldId id="344"/>
            <p14:sldId id="266"/>
            <p14:sldId id="267"/>
            <p14:sldId id="268"/>
            <p14:sldId id="269"/>
            <p14:sldId id="270"/>
            <p14:sldId id="271"/>
            <p14:sldId id="309"/>
            <p14:sldId id="272"/>
            <p14:sldId id="273"/>
          </p14:sldIdLst>
        </p14:section>
        <p14:section name="Egyszerűsített architektúra" id="{B23ED015-B0DF-436B-8D45-1120C2026C41}">
          <p14:sldIdLst>
            <p14:sldId id="338"/>
            <p14:sldId id="274"/>
            <p14:sldId id="275"/>
            <p14:sldId id="276"/>
            <p14:sldId id="277"/>
            <p14:sldId id="278"/>
            <p14:sldId id="279"/>
            <p14:sldId id="280"/>
            <p14:sldId id="281"/>
            <p14:sldId id="282"/>
            <p14:sldId id="283"/>
            <p14:sldId id="284"/>
            <p14:sldId id="285"/>
            <p14:sldId id="321"/>
            <p14:sldId id="298"/>
            <p14:sldId id="299"/>
            <p14:sldId id="337"/>
            <p14:sldId id="334"/>
            <p14:sldId id="335"/>
          </p14:sldIdLst>
        </p14:section>
        <p14:section name="Részletes architektúra" id="{1191BDD5-10E8-4009-88CD-436C2B65F820}">
          <p14:sldIdLst>
            <p14:sldId id="339"/>
            <p14:sldId id="332"/>
            <p14:sldId id="322"/>
            <p14:sldId id="325"/>
            <p14:sldId id="327"/>
            <p14:sldId id="328"/>
            <p14:sldId id="329"/>
            <p14:sldId id="330"/>
            <p14:sldId id="331"/>
            <p14:sldId id="304"/>
            <p14:sldId id="301"/>
            <p14:sldId id="319"/>
            <p14:sldId id="306"/>
            <p14:sldId id="320"/>
            <p14:sldId id="30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2536"/>
    <a:srgbClr val="000000"/>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071" autoAdjust="0"/>
  </p:normalViewPr>
  <p:slideViewPr>
    <p:cSldViewPr>
      <p:cViewPr varScale="1">
        <p:scale>
          <a:sx n="50" d="100"/>
          <a:sy n="50" d="100"/>
        </p:scale>
        <p:origin x="1008"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482"/>
    </p:cViewPr>
  </p:sorterViewPr>
  <p:notesViewPr>
    <p:cSldViewPr>
      <p:cViewPr varScale="1">
        <p:scale>
          <a:sx n="85" d="100"/>
          <a:sy n="85" d="100"/>
        </p:scale>
        <p:origin x="-3138" y="-78"/>
      </p:cViewPr>
      <p:guideLst>
        <p:guide orient="horz" pos="3127"/>
        <p:guide pos="210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449D19-F9CD-406A-8F90-5F793CE088A6}" type="doc">
      <dgm:prSet loTypeId="urn:microsoft.com/office/officeart/2005/8/layout/radial4" loCatId="relationship" qsTypeId="urn:microsoft.com/office/officeart/2005/8/quickstyle/simple1" qsCatId="simple" csTypeId="urn:microsoft.com/office/officeart/2005/8/colors/accent6_3" csCatId="accent6" phldr="1"/>
      <dgm:spPr/>
      <dgm:t>
        <a:bodyPr/>
        <a:lstStyle/>
        <a:p>
          <a:endParaRPr lang="hu-HU"/>
        </a:p>
      </dgm:t>
    </dgm:pt>
    <dgm:pt modelId="{16B90EB4-4A14-42DF-9C40-F08FCA52C662}">
      <dgm:prSet phldrT="[Szöveg]"/>
      <dgm:spPr/>
      <dgm:t>
        <a:bodyPr/>
        <a:lstStyle/>
        <a:p>
          <a:r>
            <a:rPr lang="hu-HU" dirty="0" smtClean="0"/>
            <a:t>Windows 10</a:t>
          </a:r>
          <a:endParaRPr lang="hu-HU" dirty="0"/>
        </a:p>
      </dgm:t>
    </dgm:pt>
    <dgm:pt modelId="{FD61E940-E73A-4474-B15B-0273F61A8337}" type="parTrans" cxnId="{0D3625F4-A210-4ADE-9DD2-681B6E763874}">
      <dgm:prSet/>
      <dgm:spPr/>
      <dgm:t>
        <a:bodyPr/>
        <a:lstStyle/>
        <a:p>
          <a:endParaRPr lang="hu-HU"/>
        </a:p>
      </dgm:t>
    </dgm:pt>
    <dgm:pt modelId="{F9AFFDE9-3C26-480D-86BE-587C932DDA21}" type="sibTrans" cxnId="{0D3625F4-A210-4ADE-9DD2-681B6E763874}">
      <dgm:prSet/>
      <dgm:spPr/>
      <dgm:t>
        <a:bodyPr/>
        <a:lstStyle/>
        <a:p>
          <a:endParaRPr lang="hu-HU"/>
        </a:p>
      </dgm:t>
    </dgm:pt>
    <dgm:pt modelId="{1DDEACF7-6685-4ECE-8AF8-BA6F5F34C6E9}">
      <dgm:prSet phldrT="[Szöveg]"/>
      <dgm:spPr/>
      <dgm:t>
        <a:bodyPr/>
        <a:lstStyle/>
        <a:p>
          <a:r>
            <a:rPr lang="hu-HU" dirty="0" smtClean="0"/>
            <a:t>Windows 8</a:t>
          </a:r>
          <a:endParaRPr lang="hu-HU" dirty="0"/>
        </a:p>
      </dgm:t>
    </dgm:pt>
    <dgm:pt modelId="{16A9709A-F494-4A1B-8BCE-B70751D77A79}" type="parTrans" cxnId="{5A477F82-CCC6-4F90-9D1E-E185966F5BF1}">
      <dgm:prSet/>
      <dgm:spPr/>
      <dgm:t>
        <a:bodyPr/>
        <a:lstStyle/>
        <a:p>
          <a:endParaRPr lang="hu-HU"/>
        </a:p>
      </dgm:t>
    </dgm:pt>
    <dgm:pt modelId="{ACFD76E9-DE62-459A-AD5E-CE7AF87324C8}" type="sibTrans" cxnId="{5A477F82-CCC6-4F90-9D1E-E185966F5BF1}">
      <dgm:prSet/>
      <dgm:spPr/>
      <dgm:t>
        <a:bodyPr/>
        <a:lstStyle/>
        <a:p>
          <a:endParaRPr lang="hu-HU"/>
        </a:p>
      </dgm:t>
    </dgm:pt>
    <dgm:pt modelId="{40549938-BD3C-469F-A9E4-52FC785116FC}">
      <dgm:prSet phldrT="[Szöveg]"/>
      <dgm:spPr/>
      <dgm:t>
        <a:bodyPr/>
        <a:lstStyle/>
        <a:p>
          <a:r>
            <a:rPr lang="hu-HU" dirty="0" smtClean="0"/>
            <a:t>Windows RT</a:t>
          </a:r>
          <a:endParaRPr lang="hu-HU" dirty="0"/>
        </a:p>
      </dgm:t>
    </dgm:pt>
    <dgm:pt modelId="{91299428-DC33-489C-8F47-863173841577}" type="parTrans" cxnId="{49BDDBBD-6186-4967-AB2B-414F2E342B21}">
      <dgm:prSet/>
      <dgm:spPr/>
      <dgm:t>
        <a:bodyPr/>
        <a:lstStyle/>
        <a:p>
          <a:endParaRPr lang="hu-HU"/>
        </a:p>
      </dgm:t>
    </dgm:pt>
    <dgm:pt modelId="{E94DCD4C-1866-4E56-A164-1B0779CC29D1}" type="sibTrans" cxnId="{49BDDBBD-6186-4967-AB2B-414F2E342B21}">
      <dgm:prSet/>
      <dgm:spPr/>
      <dgm:t>
        <a:bodyPr/>
        <a:lstStyle/>
        <a:p>
          <a:endParaRPr lang="hu-HU"/>
        </a:p>
      </dgm:t>
    </dgm:pt>
    <dgm:pt modelId="{C005D46C-5835-4F61-BBA4-F344828243F7}">
      <dgm:prSet phldrT="[Szöveg]"/>
      <dgm:spPr/>
      <dgm:t>
        <a:bodyPr/>
        <a:lstStyle/>
        <a:p>
          <a:r>
            <a:rPr lang="hu-HU" dirty="0" smtClean="0"/>
            <a:t>Windows </a:t>
          </a:r>
          <a:r>
            <a:rPr lang="hu-HU" dirty="0" err="1" smtClean="0"/>
            <a:t>Phone</a:t>
          </a:r>
          <a:endParaRPr lang="hu-HU" dirty="0"/>
        </a:p>
      </dgm:t>
    </dgm:pt>
    <dgm:pt modelId="{4448E9E1-405B-4E73-AD49-CEA9AA6A156E}" type="parTrans" cxnId="{E24EB9D1-5173-45AB-9787-39974D7C9ADA}">
      <dgm:prSet/>
      <dgm:spPr/>
      <dgm:t>
        <a:bodyPr/>
        <a:lstStyle/>
        <a:p>
          <a:endParaRPr lang="hu-HU"/>
        </a:p>
      </dgm:t>
    </dgm:pt>
    <dgm:pt modelId="{54BD5B8D-14A5-43D1-88E7-05EF2133AE79}" type="sibTrans" cxnId="{E24EB9D1-5173-45AB-9787-39974D7C9ADA}">
      <dgm:prSet/>
      <dgm:spPr/>
      <dgm:t>
        <a:bodyPr/>
        <a:lstStyle/>
        <a:p>
          <a:endParaRPr lang="hu-HU"/>
        </a:p>
      </dgm:t>
    </dgm:pt>
    <dgm:pt modelId="{C82A4FA2-2BE6-4EA7-BBC9-1D5B4AEFC8A0}">
      <dgm:prSet phldrT="[Szöveg]"/>
      <dgm:spPr/>
      <dgm:t>
        <a:bodyPr/>
        <a:lstStyle/>
        <a:p>
          <a:r>
            <a:rPr lang="hu-HU" dirty="0" smtClean="0"/>
            <a:t>Xbox</a:t>
          </a:r>
          <a:endParaRPr lang="hu-HU" dirty="0"/>
        </a:p>
      </dgm:t>
    </dgm:pt>
    <dgm:pt modelId="{DBFDD200-C3F1-4F33-87E0-DCD5C0BC4B16}" type="parTrans" cxnId="{D0D8EBF2-85FF-4524-8FB9-25249AC47AF0}">
      <dgm:prSet/>
      <dgm:spPr/>
      <dgm:t>
        <a:bodyPr/>
        <a:lstStyle/>
        <a:p>
          <a:endParaRPr lang="hu-HU"/>
        </a:p>
      </dgm:t>
    </dgm:pt>
    <dgm:pt modelId="{FAC86E9D-5B59-4DE6-8D85-D0E612067E6D}" type="sibTrans" cxnId="{D0D8EBF2-85FF-4524-8FB9-25249AC47AF0}">
      <dgm:prSet/>
      <dgm:spPr/>
      <dgm:t>
        <a:bodyPr/>
        <a:lstStyle/>
        <a:p>
          <a:endParaRPr lang="hu-HU"/>
        </a:p>
      </dgm:t>
    </dgm:pt>
    <dgm:pt modelId="{85D37BA9-A146-45FE-B1B4-2833A01EA80E}" type="pres">
      <dgm:prSet presAssocID="{64449D19-F9CD-406A-8F90-5F793CE088A6}" presName="cycle" presStyleCnt="0">
        <dgm:presLayoutVars>
          <dgm:chMax val="1"/>
          <dgm:dir/>
          <dgm:animLvl val="ctr"/>
          <dgm:resizeHandles val="exact"/>
        </dgm:presLayoutVars>
      </dgm:prSet>
      <dgm:spPr/>
      <dgm:t>
        <a:bodyPr/>
        <a:lstStyle/>
        <a:p>
          <a:endParaRPr lang="hu-HU"/>
        </a:p>
      </dgm:t>
    </dgm:pt>
    <dgm:pt modelId="{46CD8735-A958-481F-A887-8BAEC87CA9F8}" type="pres">
      <dgm:prSet presAssocID="{16B90EB4-4A14-42DF-9C40-F08FCA52C662}" presName="centerShape" presStyleLbl="node0" presStyleIdx="0" presStyleCnt="1"/>
      <dgm:spPr/>
      <dgm:t>
        <a:bodyPr/>
        <a:lstStyle/>
        <a:p>
          <a:endParaRPr lang="hu-HU"/>
        </a:p>
      </dgm:t>
    </dgm:pt>
    <dgm:pt modelId="{45F2AD00-53C8-4FA6-B7EF-A700D7859013}" type="pres">
      <dgm:prSet presAssocID="{16A9709A-F494-4A1B-8BCE-B70751D77A79}" presName="parTrans" presStyleLbl="bgSibTrans2D1" presStyleIdx="0" presStyleCnt="4"/>
      <dgm:spPr/>
      <dgm:t>
        <a:bodyPr/>
        <a:lstStyle/>
        <a:p>
          <a:endParaRPr lang="hu-HU"/>
        </a:p>
      </dgm:t>
    </dgm:pt>
    <dgm:pt modelId="{7104DC4B-C0D5-4E9E-A8E2-6655501D590B}" type="pres">
      <dgm:prSet presAssocID="{1DDEACF7-6685-4ECE-8AF8-BA6F5F34C6E9}" presName="node" presStyleLbl="node1" presStyleIdx="0" presStyleCnt="4">
        <dgm:presLayoutVars>
          <dgm:bulletEnabled val="1"/>
        </dgm:presLayoutVars>
      </dgm:prSet>
      <dgm:spPr/>
      <dgm:t>
        <a:bodyPr/>
        <a:lstStyle/>
        <a:p>
          <a:endParaRPr lang="hu-HU"/>
        </a:p>
      </dgm:t>
    </dgm:pt>
    <dgm:pt modelId="{5020ECEC-B908-4BCB-B8FD-FE6A2182D8A5}" type="pres">
      <dgm:prSet presAssocID="{91299428-DC33-489C-8F47-863173841577}" presName="parTrans" presStyleLbl="bgSibTrans2D1" presStyleIdx="1" presStyleCnt="4"/>
      <dgm:spPr/>
      <dgm:t>
        <a:bodyPr/>
        <a:lstStyle/>
        <a:p>
          <a:endParaRPr lang="hu-HU"/>
        </a:p>
      </dgm:t>
    </dgm:pt>
    <dgm:pt modelId="{0D0E75FB-2FE6-41E6-B5F3-D63389765492}" type="pres">
      <dgm:prSet presAssocID="{40549938-BD3C-469F-A9E4-52FC785116FC}" presName="node" presStyleLbl="node1" presStyleIdx="1" presStyleCnt="4">
        <dgm:presLayoutVars>
          <dgm:bulletEnabled val="1"/>
        </dgm:presLayoutVars>
      </dgm:prSet>
      <dgm:spPr/>
      <dgm:t>
        <a:bodyPr/>
        <a:lstStyle/>
        <a:p>
          <a:endParaRPr lang="hu-HU"/>
        </a:p>
      </dgm:t>
    </dgm:pt>
    <dgm:pt modelId="{AE92A225-458B-4D20-BF4E-99B29140544A}" type="pres">
      <dgm:prSet presAssocID="{4448E9E1-405B-4E73-AD49-CEA9AA6A156E}" presName="parTrans" presStyleLbl="bgSibTrans2D1" presStyleIdx="2" presStyleCnt="4"/>
      <dgm:spPr/>
      <dgm:t>
        <a:bodyPr/>
        <a:lstStyle/>
        <a:p>
          <a:endParaRPr lang="hu-HU"/>
        </a:p>
      </dgm:t>
    </dgm:pt>
    <dgm:pt modelId="{659E4781-6B8B-4E2A-A94D-ED94F1109157}" type="pres">
      <dgm:prSet presAssocID="{C005D46C-5835-4F61-BBA4-F344828243F7}" presName="node" presStyleLbl="node1" presStyleIdx="2" presStyleCnt="4">
        <dgm:presLayoutVars>
          <dgm:bulletEnabled val="1"/>
        </dgm:presLayoutVars>
      </dgm:prSet>
      <dgm:spPr/>
      <dgm:t>
        <a:bodyPr/>
        <a:lstStyle/>
        <a:p>
          <a:endParaRPr lang="hu-HU"/>
        </a:p>
      </dgm:t>
    </dgm:pt>
    <dgm:pt modelId="{9E9F32DC-1F25-4EFD-B053-40C38DE56D33}" type="pres">
      <dgm:prSet presAssocID="{DBFDD200-C3F1-4F33-87E0-DCD5C0BC4B16}" presName="parTrans" presStyleLbl="bgSibTrans2D1" presStyleIdx="3" presStyleCnt="4"/>
      <dgm:spPr/>
      <dgm:t>
        <a:bodyPr/>
        <a:lstStyle/>
        <a:p>
          <a:endParaRPr lang="hu-HU"/>
        </a:p>
      </dgm:t>
    </dgm:pt>
    <dgm:pt modelId="{76F245A1-A096-4154-848A-7672A89EAA68}" type="pres">
      <dgm:prSet presAssocID="{C82A4FA2-2BE6-4EA7-BBC9-1D5B4AEFC8A0}" presName="node" presStyleLbl="node1" presStyleIdx="3" presStyleCnt="4">
        <dgm:presLayoutVars>
          <dgm:bulletEnabled val="1"/>
        </dgm:presLayoutVars>
      </dgm:prSet>
      <dgm:spPr/>
      <dgm:t>
        <a:bodyPr/>
        <a:lstStyle/>
        <a:p>
          <a:endParaRPr lang="hu-HU"/>
        </a:p>
      </dgm:t>
    </dgm:pt>
  </dgm:ptLst>
  <dgm:cxnLst>
    <dgm:cxn modelId="{D0D8EBF2-85FF-4524-8FB9-25249AC47AF0}" srcId="{16B90EB4-4A14-42DF-9C40-F08FCA52C662}" destId="{C82A4FA2-2BE6-4EA7-BBC9-1D5B4AEFC8A0}" srcOrd="3" destOrd="0" parTransId="{DBFDD200-C3F1-4F33-87E0-DCD5C0BC4B16}" sibTransId="{FAC86E9D-5B59-4DE6-8D85-D0E612067E6D}"/>
    <dgm:cxn modelId="{DB7E2E3A-09E2-4ECA-85F0-0AF266948D62}" type="presOf" srcId="{40549938-BD3C-469F-A9E4-52FC785116FC}" destId="{0D0E75FB-2FE6-41E6-B5F3-D63389765492}" srcOrd="0" destOrd="0" presId="urn:microsoft.com/office/officeart/2005/8/layout/radial4"/>
    <dgm:cxn modelId="{49BDDBBD-6186-4967-AB2B-414F2E342B21}" srcId="{16B90EB4-4A14-42DF-9C40-F08FCA52C662}" destId="{40549938-BD3C-469F-A9E4-52FC785116FC}" srcOrd="1" destOrd="0" parTransId="{91299428-DC33-489C-8F47-863173841577}" sibTransId="{E94DCD4C-1866-4E56-A164-1B0779CC29D1}"/>
    <dgm:cxn modelId="{C2B935C4-BCC6-4A8F-BF47-67E13C691AA9}" type="presOf" srcId="{16A9709A-F494-4A1B-8BCE-B70751D77A79}" destId="{45F2AD00-53C8-4FA6-B7EF-A700D7859013}" srcOrd="0" destOrd="0" presId="urn:microsoft.com/office/officeart/2005/8/layout/radial4"/>
    <dgm:cxn modelId="{FE4B98C6-5B6C-4177-9D4C-2503D33C7B05}" type="presOf" srcId="{C005D46C-5835-4F61-BBA4-F344828243F7}" destId="{659E4781-6B8B-4E2A-A94D-ED94F1109157}" srcOrd="0" destOrd="0" presId="urn:microsoft.com/office/officeart/2005/8/layout/radial4"/>
    <dgm:cxn modelId="{E24EB9D1-5173-45AB-9787-39974D7C9ADA}" srcId="{16B90EB4-4A14-42DF-9C40-F08FCA52C662}" destId="{C005D46C-5835-4F61-BBA4-F344828243F7}" srcOrd="2" destOrd="0" parTransId="{4448E9E1-405B-4E73-AD49-CEA9AA6A156E}" sibTransId="{54BD5B8D-14A5-43D1-88E7-05EF2133AE79}"/>
    <dgm:cxn modelId="{69B34A7A-616B-46F8-BE4E-9CF99F9CEB6F}" type="presOf" srcId="{64449D19-F9CD-406A-8F90-5F793CE088A6}" destId="{85D37BA9-A146-45FE-B1B4-2833A01EA80E}" srcOrd="0" destOrd="0" presId="urn:microsoft.com/office/officeart/2005/8/layout/radial4"/>
    <dgm:cxn modelId="{0D3625F4-A210-4ADE-9DD2-681B6E763874}" srcId="{64449D19-F9CD-406A-8F90-5F793CE088A6}" destId="{16B90EB4-4A14-42DF-9C40-F08FCA52C662}" srcOrd="0" destOrd="0" parTransId="{FD61E940-E73A-4474-B15B-0273F61A8337}" sibTransId="{F9AFFDE9-3C26-480D-86BE-587C932DDA21}"/>
    <dgm:cxn modelId="{5FE677E9-1FEB-43D6-9762-C49855402CB7}" type="presOf" srcId="{DBFDD200-C3F1-4F33-87E0-DCD5C0BC4B16}" destId="{9E9F32DC-1F25-4EFD-B053-40C38DE56D33}" srcOrd="0" destOrd="0" presId="urn:microsoft.com/office/officeart/2005/8/layout/radial4"/>
    <dgm:cxn modelId="{CBEEAE68-BCE9-4EA9-A7D4-3E804E54D882}" type="presOf" srcId="{4448E9E1-405B-4E73-AD49-CEA9AA6A156E}" destId="{AE92A225-458B-4D20-BF4E-99B29140544A}" srcOrd="0" destOrd="0" presId="urn:microsoft.com/office/officeart/2005/8/layout/radial4"/>
    <dgm:cxn modelId="{443BD09C-7F57-467E-B1C1-599B4971EAEE}" type="presOf" srcId="{16B90EB4-4A14-42DF-9C40-F08FCA52C662}" destId="{46CD8735-A958-481F-A887-8BAEC87CA9F8}" srcOrd="0" destOrd="0" presId="urn:microsoft.com/office/officeart/2005/8/layout/radial4"/>
    <dgm:cxn modelId="{A6D56F2F-9AAB-4863-B21F-C6CB838B1F9B}" type="presOf" srcId="{91299428-DC33-489C-8F47-863173841577}" destId="{5020ECEC-B908-4BCB-B8FD-FE6A2182D8A5}" srcOrd="0" destOrd="0" presId="urn:microsoft.com/office/officeart/2005/8/layout/radial4"/>
    <dgm:cxn modelId="{A983BFAE-DC7F-4313-AFC3-86922A75706C}" type="presOf" srcId="{C82A4FA2-2BE6-4EA7-BBC9-1D5B4AEFC8A0}" destId="{76F245A1-A096-4154-848A-7672A89EAA68}" srcOrd="0" destOrd="0" presId="urn:microsoft.com/office/officeart/2005/8/layout/radial4"/>
    <dgm:cxn modelId="{ACE3F3DC-6613-493A-8F02-76F2EF9A3629}" type="presOf" srcId="{1DDEACF7-6685-4ECE-8AF8-BA6F5F34C6E9}" destId="{7104DC4B-C0D5-4E9E-A8E2-6655501D590B}" srcOrd="0" destOrd="0" presId="urn:microsoft.com/office/officeart/2005/8/layout/radial4"/>
    <dgm:cxn modelId="{5A477F82-CCC6-4F90-9D1E-E185966F5BF1}" srcId="{16B90EB4-4A14-42DF-9C40-F08FCA52C662}" destId="{1DDEACF7-6685-4ECE-8AF8-BA6F5F34C6E9}" srcOrd="0" destOrd="0" parTransId="{16A9709A-F494-4A1B-8BCE-B70751D77A79}" sibTransId="{ACFD76E9-DE62-459A-AD5E-CE7AF87324C8}"/>
    <dgm:cxn modelId="{B40FB0AF-CFB3-4F07-901F-0F0446D12D45}" type="presParOf" srcId="{85D37BA9-A146-45FE-B1B4-2833A01EA80E}" destId="{46CD8735-A958-481F-A887-8BAEC87CA9F8}" srcOrd="0" destOrd="0" presId="urn:microsoft.com/office/officeart/2005/8/layout/radial4"/>
    <dgm:cxn modelId="{9DBDCF1D-5524-4850-98F8-3D923F1922FF}" type="presParOf" srcId="{85D37BA9-A146-45FE-B1B4-2833A01EA80E}" destId="{45F2AD00-53C8-4FA6-B7EF-A700D7859013}" srcOrd="1" destOrd="0" presId="urn:microsoft.com/office/officeart/2005/8/layout/radial4"/>
    <dgm:cxn modelId="{874E6EDF-DC96-4251-8BE6-C5A8DFCF32B7}" type="presParOf" srcId="{85D37BA9-A146-45FE-B1B4-2833A01EA80E}" destId="{7104DC4B-C0D5-4E9E-A8E2-6655501D590B}" srcOrd="2" destOrd="0" presId="urn:microsoft.com/office/officeart/2005/8/layout/radial4"/>
    <dgm:cxn modelId="{69E51B00-FD34-4405-9224-2C680750A5B8}" type="presParOf" srcId="{85D37BA9-A146-45FE-B1B4-2833A01EA80E}" destId="{5020ECEC-B908-4BCB-B8FD-FE6A2182D8A5}" srcOrd="3" destOrd="0" presId="urn:microsoft.com/office/officeart/2005/8/layout/radial4"/>
    <dgm:cxn modelId="{F943AC82-696F-4ADE-83C2-892304939DAF}" type="presParOf" srcId="{85D37BA9-A146-45FE-B1B4-2833A01EA80E}" destId="{0D0E75FB-2FE6-41E6-B5F3-D63389765492}" srcOrd="4" destOrd="0" presId="urn:microsoft.com/office/officeart/2005/8/layout/radial4"/>
    <dgm:cxn modelId="{2FC4B9BA-8D52-4F46-8BA4-A9695DB1597F}" type="presParOf" srcId="{85D37BA9-A146-45FE-B1B4-2833A01EA80E}" destId="{AE92A225-458B-4D20-BF4E-99B29140544A}" srcOrd="5" destOrd="0" presId="urn:microsoft.com/office/officeart/2005/8/layout/radial4"/>
    <dgm:cxn modelId="{F4C6A2E9-32F4-42F2-9EC7-E4CE4D69C156}" type="presParOf" srcId="{85D37BA9-A146-45FE-B1B4-2833A01EA80E}" destId="{659E4781-6B8B-4E2A-A94D-ED94F1109157}" srcOrd="6" destOrd="0" presId="urn:microsoft.com/office/officeart/2005/8/layout/radial4"/>
    <dgm:cxn modelId="{0AC46A99-87B1-4750-BAB6-73D62A42663C}" type="presParOf" srcId="{85D37BA9-A146-45FE-B1B4-2833A01EA80E}" destId="{9E9F32DC-1F25-4EFD-B053-40C38DE56D33}" srcOrd="7" destOrd="0" presId="urn:microsoft.com/office/officeart/2005/8/layout/radial4"/>
    <dgm:cxn modelId="{5D3576FA-7306-4B9E-AF18-E1B4F4402DF2}" type="presParOf" srcId="{85D37BA9-A146-45FE-B1B4-2833A01EA80E}" destId="{76F245A1-A096-4154-848A-7672A89EAA68}" srcOrd="8"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CD8735-A958-481F-A887-8BAEC87CA9F8}">
      <dsp:nvSpPr>
        <dsp:cNvPr id="0" name=""/>
        <dsp:cNvSpPr/>
      </dsp:nvSpPr>
      <dsp:spPr>
        <a:xfrm>
          <a:off x="2102633" y="1983972"/>
          <a:ext cx="1555372" cy="1555372"/>
        </a:xfrm>
        <a:prstGeom prst="ellipse">
          <a:avLst/>
        </a:prstGeom>
        <a:solidFill>
          <a:schemeClr val="accent6">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hu-HU" sz="2200" kern="1200" dirty="0" smtClean="0"/>
            <a:t>Windows 10</a:t>
          </a:r>
          <a:endParaRPr lang="hu-HU" sz="2200" kern="1200" dirty="0"/>
        </a:p>
      </dsp:txBody>
      <dsp:txXfrm>
        <a:off x="2330412" y="2211751"/>
        <a:ext cx="1099814" cy="1099814"/>
      </dsp:txXfrm>
    </dsp:sp>
    <dsp:sp modelId="{45F2AD00-53C8-4FA6-B7EF-A700D7859013}">
      <dsp:nvSpPr>
        <dsp:cNvPr id="0" name=""/>
        <dsp:cNvSpPr/>
      </dsp:nvSpPr>
      <dsp:spPr>
        <a:xfrm rot="11700000">
          <a:off x="716611" y="2142361"/>
          <a:ext cx="1359263" cy="443281"/>
        </a:xfrm>
        <a:prstGeom prst="leftArrow">
          <a:avLst>
            <a:gd name="adj1" fmla="val 60000"/>
            <a:gd name="adj2" fmla="val 50000"/>
          </a:avLst>
        </a:prstGeom>
        <a:solidFill>
          <a:schemeClr val="accent6">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104DC4B-C0D5-4E9E-A8E2-6655501D590B}">
      <dsp:nvSpPr>
        <dsp:cNvPr id="0" name=""/>
        <dsp:cNvSpPr/>
      </dsp:nvSpPr>
      <dsp:spPr>
        <a:xfrm>
          <a:off x="967" y="1597058"/>
          <a:ext cx="1477604" cy="1182083"/>
        </a:xfrm>
        <a:prstGeom prst="roundRect">
          <a:avLst>
            <a:gd name="adj" fmla="val 10000"/>
          </a:avLst>
        </a:prstGeom>
        <a:solidFill>
          <a:schemeClr val="accent6">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51435" rIns="51435" bIns="51435" numCol="1" spcCol="1270" anchor="ctr" anchorCtr="0">
          <a:noAutofit/>
        </a:bodyPr>
        <a:lstStyle/>
        <a:p>
          <a:pPr lvl="0" algn="ctr" defTabSz="1200150">
            <a:lnSpc>
              <a:spcPct val="90000"/>
            </a:lnSpc>
            <a:spcBef>
              <a:spcPct val="0"/>
            </a:spcBef>
            <a:spcAft>
              <a:spcPct val="35000"/>
            </a:spcAft>
          </a:pPr>
          <a:r>
            <a:rPr lang="hu-HU" sz="2700" kern="1200" dirty="0" smtClean="0"/>
            <a:t>Windows 8</a:t>
          </a:r>
          <a:endParaRPr lang="hu-HU" sz="2700" kern="1200" dirty="0"/>
        </a:p>
      </dsp:txBody>
      <dsp:txXfrm>
        <a:off x="35589" y="1631680"/>
        <a:ext cx="1408360" cy="1112839"/>
      </dsp:txXfrm>
    </dsp:sp>
    <dsp:sp modelId="{5020ECEC-B908-4BCB-B8FD-FE6A2182D8A5}">
      <dsp:nvSpPr>
        <dsp:cNvPr id="0" name=""/>
        <dsp:cNvSpPr/>
      </dsp:nvSpPr>
      <dsp:spPr>
        <a:xfrm rot="14700000">
          <a:off x="1551365" y="1147540"/>
          <a:ext cx="1359263" cy="443281"/>
        </a:xfrm>
        <a:prstGeom prst="leftArrow">
          <a:avLst>
            <a:gd name="adj1" fmla="val 60000"/>
            <a:gd name="adj2" fmla="val 50000"/>
          </a:avLst>
        </a:prstGeom>
        <a:solidFill>
          <a:schemeClr val="accent6">
            <a:shade val="90000"/>
            <a:hueOff val="4510"/>
            <a:satOff val="-65"/>
            <a:lumOff val="617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D0E75FB-2FE6-41E6-B5F3-D63389765492}">
      <dsp:nvSpPr>
        <dsp:cNvPr id="0" name=""/>
        <dsp:cNvSpPr/>
      </dsp:nvSpPr>
      <dsp:spPr>
        <a:xfrm>
          <a:off x="1204970" y="162183"/>
          <a:ext cx="1477604" cy="1182083"/>
        </a:xfrm>
        <a:prstGeom prst="roundRect">
          <a:avLst>
            <a:gd name="adj" fmla="val 10000"/>
          </a:avLst>
        </a:prstGeom>
        <a:solidFill>
          <a:schemeClr val="accent6">
            <a:shade val="80000"/>
            <a:hueOff val="4385"/>
            <a:satOff val="25"/>
            <a:lumOff val="715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51435" rIns="51435" bIns="51435" numCol="1" spcCol="1270" anchor="ctr" anchorCtr="0">
          <a:noAutofit/>
        </a:bodyPr>
        <a:lstStyle/>
        <a:p>
          <a:pPr lvl="0" algn="ctr" defTabSz="1200150">
            <a:lnSpc>
              <a:spcPct val="90000"/>
            </a:lnSpc>
            <a:spcBef>
              <a:spcPct val="0"/>
            </a:spcBef>
            <a:spcAft>
              <a:spcPct val="35000"/>
            </a:spcAft>
          </a:pPr>
          <a:r>
            <a:rPr lang="hu-HU" sz="2700" kern="1200" dirty="0" smtClean="0"/>
            <a:t>Windows RT</a:t>
          </a:r>
          <a:endParaRPr lang="hu-HU" sz="2700" kern="1200" dirty="0"/>
        </a:p>
      </dsp:txBody>
      <dsp:txXfrm>
        <a:off x="1239592" y="196805"/>
        <a:ext cx="1408360" cy="1112839"/>
      </dsp:txXfrm>
    </dsp:sp>
    <dsp:sp modelId="{AE92A225-458B-4D20-BF4E-99B29140544A}">
      <dsp:nvSpPr>
        <dsp:cNvPr id="0" name=""/>
        <dsp:cNvSpPr/>
      </dsp:nvSpPr>
      <dsp:spPr>
        <a:xfrm rot="17700000">
          <a:off x="2850011" y="1147540"/>
          <a:ext cx="1359263" cy="443281"/>
        </a:xfrm>
        <a:prstGeom prst="leftArrow">
          <a:avLst>
            <a:gd name="adj1" fmla="val 60000"/>
            <a:gd name="adj2" fmla="val 50000"/>
          </a:avLst>
        </a:prstGeom>
        <a:solidFill>
          <a:schemeClr val="accent6">
            <a:shade val="90000"/>
            <a:hueOff val="9019"/>
            <a:satOff val="-130"/>
            <a:lumOff val="1235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59E4781-6B8B-4E2A-A94D-ED94F1109157}">
      <dsp:nvSpPr>
        <dsp:cNvPr id="0" name=""/>
        <dsp:cNvSpPr/>
      </dsp:nvSpPr>
      <dsp:spPr>
        <a:xfrm>
          <a:off x="3078065" y="162183"/>
          <a:ext cx="1477604" cy="1182083"/>
        </a:xfrm>
        <a:prstGeom prst="roundRect">
          <a:avLst>
            <a:gd name="adj" fmla="val 10000"/>
          </a:avLst>
        </a:prstGeom>
        <a:solidFill>
          <a:schemeClr val="accent6">
            <a:shade val="80000"/>
            <a:hueOff val="8770"/>
            <a:satOff val="51"/>
            <a:lumOff val="1431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51435" rIns="51435" bIns="51435" numCol="1" spcCol="1270" anchor="ctr" anchorCtr="0">
          <a:noAutofit/>
        </a:bodyPr>
        <a:lstStyle/>
        <a:p>
          <a:pPr lvl="0" algn="ctr" defTabSz="1200150">
            <a:lnSpc>
              <a:spcPct val="90000"/>
            </a:lnSpc>
            <a:spcBef>
              <a:spcPct val="0"/>
            </a:spcBef>
            <a:spcAft>
              <a:spcPct val="35000"/>
            </a:spcAft>
          </a:pPr>
          <a:r>
            <a:rPr lang="hu-HU" sz="2700" kern="1200" dirty="0" smtClean="0"/>
            <a:t>Windows </a:t>
          </a:r>
          <a:r>
            <a:rPr lang="hu-HU" sz="2700" kern="1200" dirty="0" err="1" smtClean="0"/>
            <a:t>Phone</a:t>
          </a:r>
          <a:endParaRPr lang="hu-HU" sz="2700" kern="1200" dirty="0"/>
        </a:p>
      </dsp:txBody>
      <dsp:txXfrm>
        <a:off x="3112687" y="196805"/>
        <a:ext cx="1408360" cy="1112839"/>
      </dsp:txXfrm>
    </dsp:sp>
    <dsp:sp modelId="{9E9F32DC-1F25-4EFD-B053-40C38DE56D33}">
      <dsp:nvSpPr>
        <dsp:cNvPr id="0" name=""/>
        <dsp:cNvSpPr/>
      </dsp:nvSpPr>
      <dsp:spPr>
        <a:xfrm rot="20700000">
          <a:off x="3684764" y="2142361"/>
          <a:ext cx="1359263" cy="443281"/>
        </a:xfrm>
        <a:prstGeom prst="leftArrow">
          <a:avLst>
            <a:gd name="adj1" fmla="val 60000"/>
            <a:gd name="adj2" fmla="val 50000"/>
          </a:avLst>
        </a:prstGeom>
        <a:solidFill>
          <a:schemeClr val="accent6">
            <a:shade val="90000"/>
            <a:hueOff val="13529"/>
            <a:satOff val="-195"/>
            <a:lumOff val="1853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6F245A1-A096-4154-848A-7672A89EAA68}">
      <dsp:nvSpPr>
        <dsp:cNvPr id="0" name=""/>
        <dsp:cNvSpPr/>
      </dsp:nvSpPr>
      <dsp:spPr>
        <a:xfrm>
          <a:off x="4282068" y="1597058"/>
          <a:ext cx="1477604" cy="1182083"/>
        </a:xfrm>
        <a:prstGeom prst="roundRect">
          <a:avLst>
            <a:gd name="adj" fmla="val 10000"/>
          </a:avLst>
        </a:prstGeom>
        <a:solidFill>
          <a:schemeClr val="accent6">
            <a:shade val="80000"/>
            <a:hueOff val="13155"/>
            <a:satOff val="76"/>
            <a:lumOff val="2146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51435" rIns="51435" bIns="51435" numCol="1" spcCol="1270" anchor="ctr" anchorCtr="0">
          <a:noAutofit/>
        </a:bodyPr>
        <a:lstStyle/>
        <a:p>
          <a:pPr lvl="0" algn="ctr" defTabSz="1200150">
            <a:lnSpc>
              <a:spcPct val="90000"/>
            </a:lnSpc>
            <a:spcBef>
              <a:spcPct val="0"/>
            </a:spcBef>
            <a:spcAft>
              <a:spcPct val="35000"/>
            </a:spcAft>
          </a:pPr>
          <a:r>
            <a:rPr lang="hu-HU" sz="2700" kern="1200" dirty="0" smtClean="0"/>
            <a:t>Xbox</a:t>
          </a:r>
          <a:endParaRPr lang="hu-HU" sz="2700" kern="1200" dirty="0"/>
        </a:p>
      </dsp:txBody>
      <dsp:txXfrm>
        <a:off x="4316690" y="1631680"/>
        <a:ext cx="1408360" cy="1112839"/>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889938" cy="496411"/>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sz="quarter" idx="1"/>
          </p:nvPr>
        </p:nvSpPr>
        <p:spPr>
          <a:xfrm>
            <a:off x="3777607" y="0"/>
            <a:ext cx="2889938" cy="496411"/>
          </a:xfrm>
          <a:prstGeom prst="rect">
            <a:avLst/>
          </a:prstGeom>
        </p:spPr>
        <p:txBody>
          <a:bodyPr vert="horz" lIns="91440" tIns="45720" rIns="91440" bIns="45720" rtlCol="0"/>
          <a:lstStyle>
            <a:lvl1pPr algn="r">
              <a:defRPr sz="1200"/>
            </a:lvl1pPr>
          </a:lstStyle>
          <a:p>
            <a:fld id="{155FCBAC-6A19-4886-A039-4443B2D586B0}" type="datetimeFigureOut">
              <a:rPr lang="hu-HU" smtClean="0"/>
              <a:pPr/>
              <a:t>2015.02.16.</a:t>
            </a:fld>
            <a:endParaRPr lang="hu-HU"/>
          </a:p>
        </p:txBody>
      </p:sp>
      <p:sp>
        <p:nvSpPr>
          <p:cNvPr id="4" name="Élőláb helye 3"/>
          <p:cNvSpPr>
            <a:spLocks noGrp="1"/>
          </p:cNvSpPr>
          <p:nvPr>
            <p:ph type="ftr" sz="quarter" idx="2"/>
          </p:nvPr>
        </p:nvSpPr>
        <p:spPr>
          <a:xfrm>
            <a:off x="0" y="9430091"/>
            <a:ext cx="2889938" cy="496411"/>
          </a:xfrm>
          <a:prstGeom prst="rect">
            <a:avLst/>
          </a:prstGeom>
        </p:spPr>
        <p:txBody>
          <a:bodyPr vert="horz" lIns="91440" tIns="45720" rIns="91440" bIns="45720" rtlCol="0" anchor="b"/>
          <a:lstStyle>
            <a:lvl1pPr algn="l">
              <a:defRPr sz="1200"/>
            </a:lvl1pPr>
          </a:lstStyle>
          <a:p>
            <a:endParaRPr lang="hu-HU"/>
          </a:p>
        </p:txBody>
      </p:sp>
      <p:sp>
        <p:nvSpPr>
          <p:cNvPr id="5" name="Dia számának helye 4"/>
          <p:cNvSpPr>
            <a:spLocks noGrp="1"/>
          </p:cNvSpPr>
          <p:nvPr>
            <p:ph type="sldNum" sz="quarter" idx="3"/>
          </p:nvPr>
        </p:nvSpPr>
        <p:spPr>
          <a:xfrm>
            <a:off x="3777607" y="9430091"/>
            <a:ext cx="2889938" cy="496411"/>
          </a:xfrm>
          <a:prstGeom prst="rect">
            <a:avLst/>
          </a:prstGeom>
        </p:spPr>
        <p:txBody>
          <a:bodyPr vert="horz" lIns="91440" tIns="45720" rIns="91440" bIns="45720" rtlCol="0" anchor="b"/>
          <a:lstStyle>
            <a:lvl1pPr algn="r">
              <a:defRPr sz="1200"/>
            </a:lvl1pPr>
          </a:lstStyle>
          <a:p>
            <a:fld id="{B099EF99-A289-4EB3-841B-3A22455976B1}" type="slidenum">
              <a:rPr lang="hu-HU" smtClean="0"/>
              <a:pPr/>
              <a:t>‹#›</a:t>
            </a:fld>
            <a:endParaRPr lang="hu-HU"/>
          </a:p>
        </p:txBody>
      </p:sp>
    </p:spTree>
    <p:extLst>
      <p:ext uri="{BB962C8B-B14F-4D97-AF65-F5344CB8AC3E}">
        <p14:creationId xmlns:p14="http://schemas.microsoft.com/office/powerpoint/2010/main" val="23905292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889938" cy="496411"/>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777607" y="0"/>
            <a:ext cx="2889938" cy="496411"/>
          </a:xfrm>
          <a:prstGeom prst="rect">
            <a:avLst/>
          </a:prstGeom>
        </p:spPr>
        <p:txBody>
          <a:bodyPr vert="horz" lIns="91440" tIns="45720" rIns="91440" bIns="45720" rtlCol="0"/>
          <a:lstStyle>
            <a:lvl1pPr algn="r">
              <a:defRPr sz="1200"/>
            </a:lvl1pPr>
          </a:lstStyle>
          <a:p>
            <a:fld id="{22B2D4CF-7E0B-4DAE-A87C-C1F6FC9C56E1}" type="datetimeFigureOut">
              <a:rPr lang="hu-HU" smtClean="0"/>
              <a:pPr/>
              <a:t>2015.02.16.</a:t>
            </a:fld>
            <a:endParaRPr lang="hu-HU"/>
          </a:p>
        </p:txBody>
      </p:sp>
      <p:sp>
        <p:nvSpPr>
          <p:cNvPr id="4" name="Diakép helye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66909" y="4715907"/>
            <a:ext cx="5335270" cy="4467701"/>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9430091"/>
            <a:ext cx="2889938" cy="496411"/>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777607" y="9430091"/>
            <a:ext cx="2889938" cy="496411"/>
          </a:xfrm>
          <a:prstGeom prst="rect">
            <a:avLst/>
          </a:prstGeom>
        </p:spPr>
        <p:txBody>
          <a:bodyPr vert="horz" lIns="91440" tIns="45720" rIns="91440" bIns="45720" rtlCol="0" anchor="b"/>
          <a:lstStyle>
            <a:lvl1pPr algn="r">
              <a:defRPr sz="1200"/>
            </a:lvl1pPr>
          </a:lstStyle>
          <a:p>
            <a:fld id="{3D86C690-4F62-4AFC-8745-06DC9BF07935}" type="slidenum">
              <a:rPr lang="hu-HU" smtClean="0"/>
              <a:pPr/>
              <a:t>‹#›</a:t>
            </a:fld>
            <a:endParaRPr lang="hu-HU"/>
          </a:p>
        </p:txBody>
      </p:sp>
    </p:spTree>
    <p:extLst>
      <p:ext uri="{BB962C8B-B14F-4D97-AF65-F5344CB8AC3E}">
        <p14:creationId xmlns:p14="http://schemas.microsoft.com/office/powerpoint/2010/main" val="338706106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r>
              <a:rPr lang="hu-HU" dirty="0" smtClean="0"/>
              <a:t>Utolsó módosítás: 2015. 02. 16.</a:t>
            </a:r>
          </a:p>
          <a:p>
            <a:endParaRPr lang="hu-HU" dirty="0" smtClean="0"/>
          </a:p>
          <a:p>
            <a:r>
              <a:rPr lang="hu-HU" dirty="0" smtClean="0"/>
              <a:t>Az</a:t>
            </a:r>
            <a:r>
              <a:rPr lang="hu-HU" baseline="0" dirty="0" smtClean="0"/>
              <a:t> előadás magáncélra szabadon felhasználható. Köz- és felsőoktatásban felhasználható, csak előtte kérlek írj egy </a:t>
            </a:r>
            <a:r>
              <a:rPr lang="hu-HU" baseline="0" dirty="0" err="1" smtClean="0"/>
              <a:t>emailt</a:t>
            </a:r>
            <a:r>
              <a:rPr lang="hu-HU" baseline="0" dirty="0" smtClean="0"/>
              <a:t> nekem.</a:t>
            </a:r>
          </a:p>
          <a:p>
            <a:endParaRPr lang="hu-HU" dirty="0" smtClean="0"/>
          </a:p>
          <a:p>
            <a:r>
              <a:rPr lang="hu-HU" dirty="0" smtClean="0"/>
              <a:t>A</a:t>
            </a:r>
            <a:r>
              <a:rPr lang="hu-HU" baseline="0" dirty="0" smtClean="0"/>
              <a:t> jegyzetek részben a ---- vonal alatti részek csak érdekességek, nem része a tananyagnak.</a:t>
            </a:r>
            <a:endParaRPr lang="hu-HU" dirty="0"/>
          </a:p>
        </p:txBody>
      </p:sp>
      <p:sp>
        <p:nvSpPr>
          <p:cNvPr id="4" name="Dia számának helye 3"/>
          <p:cNvSpPr>
            <a:spLocks noGrp="1"/>
          </p:cNvSpPr>
          <p:nvPr>
            <p:ph type="sldNum" sz="quarter" idx="10"/>
          </p:nvPr>
        </p:nvSpPr>
        <p:spPr/>
        <p:txBody>
          <a:bodyPr/>
          <a:lstStyle/>
          <a:p>
            <a:fld id="{3D86C690-4F62-4AFC-8745-06DC9BF07935}" type="slidenum">
              <a:rPr lang="hu-HU" smtClean="0"/>
              <a:pPr/>
              <a:t>1</a:t>
            </a:fld>
            <a:endParaRPr lang="hu-HU"/>
          </a:p>
        </p:txBody>
      </p:sp>
    </p:spTree>
    <p:extLst>
      <p:ext uri="{BB962C8B-B14F-4D97-AF65-F5344CB8AC3E}">
        <p14:creationId xmlns:p14="http://schemas.microsoft.com/office/powerpoint/2010/main" val="40016666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hu-HU" baseline="0" dirty="0" smtClean="0"/>
              <a:t>A Windows NT készítésekor fontos cél volt, hogy többféle architektúrán is fusson az új OS.</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hu-HU" baseline="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hu-HU" baseline="0" dirty="0" smtClean="0"/>
              <a:t> Ezért </a:t>
            </a:r>
            <a:r>
              <a:rPr lang="hu-HU" baseline="0" dirty="0" err="1" smtClean="0"/>
              <a:t>HW-specifikus</a:t>
            </a:r>
            <a:r>
              <a:rPr lang="hu-HU" baseline="0" dirty="0" smtClean="0"/>
              <a:t> rész csak a </a:t>
            </a:r>
            <a:r>
              <a:rPr lang="hu-HU" baseline="0" dirty="0" err="1" smtClean="0"/>
              <a:t>HAL-ban</a:t>
            </a:r>
            <a:r>
              <a:rPr lang="hu-HU" baseline="0" dirty="0" smtClean="0"/>
              <a:t> és a kernel alsó részében (és persze az eszközkezelőkben) van. Assembly nyelven csak a teljesítménykritikus részeket vagy a nagyon alacsony szintű funkciókat írták (pl. megszakítások kezelése, környezetváltás).</a:t>
            </a:r>
          </a:p>
          <a:p>
            <a:pPr>
              <a:buFont typeface="Arial" pitchFamily="34" charset="0"/>
              <a:buChar char="•"/>
            </a:pPr>
            <a:endParaRPr lang="hu-HU" dirty="0" smtClean="0"/>
          </a:p>
          <a:p>
            <a:pPr>
              <a:buFont typeface="Arial" pitchFamily="34" charset="0"/>
              <a:buChar char="•"/>
            </a:pPr>
            <a:r>
              <a:rPr lang="hu-HU" dirty="0" smtClean="0"/>
              <a:t> A Windows NT még többféle architektúrára készült, ezért van egy</a:t>
            </a:r>
            <a:r>
              <a:rPr lang="hu-HU" baseline="0" dirty="0" smtClean="0"/>
              <a:t> i386 (Intel 386) könyvtár a Windows telepítő CD-n.</a:t>
            </a:r>
          </a:p>
          <a:p>
            <a:pPr>
              <a:buFont typeface="Arial" pitchFamily="34" charset="0"/>
              <a:buChar char="•"/>
            </a:pPr>
            <a:endParaRPr lang="hu-HU" baseline="0" dirty="0" smtClean="0"/>
          </a:p>
        </p:txBody>
      </p:sp>
      <p:sp>
        <p:nvSpPr>
          <p:cNvPr id="4" name="Dia számának helye 3"/>
          <p:cNvSpPr>
            <a:spLocks noGrp="1"/>
          </p:cNvSpPr>
          <p:nvPr>
            <p:ph type="sldNum" sz="quarter" idx="10"/>
          </p:nvPr>
        </p:nvSpPr>
        <p:spPr/>
        <p:txBody>
          <a:bodyPr/>
          <a:lstStyle/>
          <a:p>
            <a:fld id="{3D86C690-4F62-4AFC-8745-06DC9BF07935}" type="slidenum">
              <a:rPr lang="hu-HU" smtClean="0"/>
              <a:pPr/>
              <a:t>12</a:t>
            </a:fld>
            <a:endParaRPr lang="hu-HU"/>
          </a:p>
        </p:txBody>
      </p:sp>
    </p:spTree>
    <p:extLst>
      <p:ext uri="{BB962C8B-B14F-4D97-AF65-F5344CB8AC3E}">
        <p14:creationId xmlns:p14="http://schemas.microsoft.com/office/powerpoint/2010/main" val="16588050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u-HU" dirty="0" smtClean="0"/>
              <a:t>Az operációs</a:t>
            </a:r>
            <a:r>
              <a:rPr lang="hu-HU" baseline="0" dirty="0" smtClean="0"/>
              <a:t> rendszer belül is modulokból épül fel, amik jól definiált interfészeken keresztül érik el egymás funkcióit.</a:t>
            </a:r>
            <a:endParaRPr lang="hu-HU" dirty="0" smtClean="0"/>
          </a:p>
          <a:p>
            <a:endParaRPr lang="hu-HU" dirty="0" smtClean="0"/>
          </a:p>
          <a:p>
            <a:r>
              <a:rPr lang="hu-HU" dirty="0" smtClean="0"/>
              <a:t>--------------------------------------------------------------</a:t>
            </a:r>
          </a:p>
          <a:p>
            <a:r>
              <a:rPr lang="hu-HU" dirty="0" smtClean="0"/>
              <a:t>A belső függvények is Unicode stringeket használnak,</a:t>
            </a:r>
            <a:r>
              <a:rPr lang="hu-HU" baseline="0" dirty="0" smtClean="0"/>
              <a:t> minden függvénynek két változata van, pl.:</a:t>
            </a:r>
          </a:p>
          <a:p>
            <a:r>
              <a:rPr lang="hu-HU" baseline="0" dirty="0" smtClean="0"/>
              <a:t>	CreateFileA: ANSI karakter paramétert használ (ansi)</a:t>
            </a:r>
          </a:p>
          <a:p>
            <a:r>
              <a:rPr lang="hu-HU" baseline="0" dirty="0" smtClean="0"/>
              <a:t>	CreateFileW: Unicode karakter paramétert használ (wide)</a:t>
            </a:r>
          </a:p>
          <a:p>
            <a:r>
              <a:rPr lang="hu-HU" baseline="0" dirty="0" smtClean="0"/>
              <a:t>- CreateFile-ból pedig define segítségével vagy az egyik vagy a másik lesz</a:t>
            </a:r>
          </a:p>
          <a:p>
            <a:r>
              <a:rPr lang="hu-HU" baseline="0" dirty="0" smtClean="0"/>
              <a:t>- CreateFileA belül átalakítja a karaktereket és a W-s változatot hívja, mert a kernel már Unicode stringekkel dolgozik.</a:t>
            </a:r>
            <a:endParaRPr lang="hu-HU" dirty="0"/>
          </a:p>
        </p:txBody>
      </p:sp>
      <p:sp>
        <p:nvSpPr>
          <p:cNvPr id="4" name="Dia számának helye 3"/>
          <p:cNvSpPr>
            <a:spLocks noGrp="1"/>
          </p:cNvSpPr>
          <p:nvPr>
            <p:ph type="sldNum" sz="quarter" idx="10"/>
          </p:nvPr>
        </p:nvSpPr>
        <p:spPr/>
        <p:txBody>
          <a:bodyPr/>
          <a:lstStyle/>
          <a:p>
            <a:fld id="{3D86C690-4F62-4AFC-8745-06DC9BF07935}" type="slidenum">
              <a:rPr lang="hu-HU" smtClean="0"/>
              <a:pPr/>
              <a:t>13</a:t>
            </a:fld>
            <a:endParaRPr lang="hu-HU"/>
          </a:p>
        </p:txBody>
      </p:sp>
    </p:spTree>
    <p:extLst>
      <p:ext uri="{BB962C8B-B14F-4D97-AF65-F5344CB8AC3E}">
        <p14:creationId xmlns:p14="http://schemas.microsoft.com/office/powerpoint/2010/main" val="9801276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a:p>
        </p:txBody>
      </p:sp>
      <p:sp>
        <p:nvSpPr>
          <p:cNvPr id="4" name="Dia számának helye 3"/>
          <p:cNvSpPr>
            <a:spLocks noGrp="1"/>
          </p:cNvSpPr>
          <p:nvPr>
            <p:ph type="sldNum" sz="quarter" idx="10"/>
          </p:nvPr>
        </p:nvSpPr>
        <p:spPr/>
        <p:txBody>
          <a:bodyPr/>
          <a:lstStyle/>
          <a:p>
            <a:fld id="{3D86C690-4F62-4AFC-8745-06DC9BF07935}" type="slidenum">
              <a:rPr lang="hu-HU" smtClean="0"/>
              <a:pPr/>
              <a:t>14</a:t>
            </a:fld>
            <a:endParaRPr lang="hu-HU"/>
          </a:p>
        </p:txBody>
      </p:sp>
    </p:spTree>
    <p:extLst>
      <p:ext uri="{BB962C8B-B14F-4D97-AF65-F5344CB8AC3E}">
        <p14:creationId xmlns:p14="http://schemas.microsoft.com/office/powerpoint/2010/main" val="17032874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u-HU" b="1" dirty="0" smtClean="0"/>
              <a:t>Újrahívható</a:t>
            </a:r>
            <a:r>
              <a:rPr lang="hu-HU" b="1" baseline="0" dirty="0" smtClean="0"/>
              <a:t> (reentrant)</a:t>
            </a:r>
            <a:r>
              <a:rPr lang="hu-HU" baseline="0" dirty="0" smtClean="0"/>
              <a:t>: a rendszerhívásokat több alkalmazás is meghívhatja egyszerre, nem blokkódnak, ha már valakit éppen kiszolgál az adott rendszerhívás.</a:t>
            </a:r>
          </a:p>
          <a:p>
            <a:endParaRPr lang="hu-HU" baseline="0" dirty="0" smtClean="0"/>
          </a:p>
          <a:p>
            <a:r>
              <a:rPr lang="hu-HU" b="1" baseline="0" dirty="0" smtClean="0"/>
              <a:t>Preemptív</a:t>
            </a:r>
            <a:r>
              <a:rPr lang="hu-HU" baseline="0" dirty="0" smtClean="0"/>
              <a:t>: egy szálat fel lehet függeszteni futás közben. A Windows kernel </a:t>
            </a:r>
            <a:r>
              <a:rPr lang="hu-HU" b="1" baseline="0" dirty="0" smtClean="0"/>
              <a:t>teljesen preemptív</a:t>
            </a:r>
            <a:r>
              <a:rPr lang="hu-HU" baseline="0" dirty="0" smtClean="0"/>
              <a:t>, a kernel szálak is felfüggeszthetőek.</a:t>
            </a:r>
          </a:p>
          <a:p>
            <a:endParaRPr lang="hu-HU" baseline="0" dirty="0" smtClean="0"/>
          </a:p>
          <a:p>
            <a:r>
              <a:rPr lang="hu-HU" baseline="0" dirty="0" smtClean="0"/>
              <a:t>Az OS </a:t>
            </a:r>
            <a:r>
              <a:rPr lang="hu-HU" b="1" baseline="0" dirty="0" smtClean="0"/>
              <a:t>eleve többszálúra </a:t>
            </a:r>
            <a:r>
              <a:rPr lang="hu-HU" baseline="0" dirty="0" smtClean="0"/>
              <a:t>lett tervezve, a szál alapvető koncepció a Windowsban.</a:t>
            </a:r>
            <a:endParaRPr lang="hu-HU" dirty="0"/>
          </a:p>
        </p:txBody>
      </p:sp>
      <p:sp>
        <p:nvSpPr>
          <p:cNvPr id="4" name="Dia számának helye 3"/>
          <p:cNvSpPr>
            <a:spLocks noGrp="1"/>
          </p:cNvSpPr>
          <p:nvPr>
            <p:ph type="sldNum" sz="quarter" idx="10"/>
          </p:nvPr>
        </p:nvSpPr>
        <p:spPr/>
        <p:txBody>
          <a:bodyPr/>
          <a:lstStyle/>
          <a:p>
            <a:fld id="{3D86C690-4F62-4AFC-8745-06DC9BF07935}" type="slidenum">
              <a:rPr lang="hu-HU" smtClean="0"/>
              <a:pPr/>
              <a:t>15</a:t>
            </a:fld>
            <a:endParaRPr lang="hu-HU"/>
          </a:p>
        </p:txBody>
      </p:sp>
    </p:spTree>
    <p:extLst>
      <p:ext uri="{BB962C8B-B14F-4D97-AF65-F5344CB8AC3E}">
        <p14:creationId xmlns:p14="http://schemas.microsoft.com/office/powerpoint/2010/main" val="9332706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u-HU" dirty="0" smtClean="0"/>
              <a:t>POSIX: azért,</a:t>
            </a:r>
            <a:r>
              <a:rPr lang="hu-HU" baseline="0" dirty="0" smtClean="0"/>
              <a:t> hogy megfeleljen a </a:t>
            </a:r>
            <a:r>
              <a:rPr lang="hu-HU" dirty="0" smtClean="0"/>
              <a:t>Department</a:t>
            </a:r>
            <a:r>
              <a:rPr lang="hu-HU" baseline="0" dirty="0" smtClean="0"/>
              <a:t> of Defense Federal Information Processing Standard (FIPS) 151-2 szabványának</a:t>
            </a:r>
          </a:p>
          <a:p>
            <a:endParaRPr lang="hu-HU" baseline="0" dirty="0" smtClean="0"/>
          </a:p>
          <a:p>
            <a:r>
              <a:rPr lang="hu-HU" baseline="0" dirty="0" smtClean="0"/>
              <a:t>OS/2: IBM-mel együtt kezdték az NT-t kidolgozni, sőt az OS/2 volt az elsődleges API a Windows NT tervezésének kezdetén. (Csak aztán a Windows 3.0 nagy siker lett, a Microsoft és az IBM összeveszett, és a Microsoft az NT-t fejlesztette tovább, az IBM az OS/2-t, és a Windows lett az elsődleges felület.)</a:t>
            </a:r>
            <a:endParaRPr lang="hu-HU" dirty="0"/>
          </a:p>
        </p:txBody>
      </p:sp>
      <p:sp>
        <p:nvSpPr>
          <p:cNvPr id="4" name="Dia számának helye 3"/>
          <p:cNvSpPr>
            <a:spLocks noGrp="1"/>
          </p:cNvSpPr>
          <p:nvPr>
            <p:ph type="sldNum" sz="quarter" idx="10"/>
          </p:nvPr>
        </p:nvSpPr>
        <p:spPr/>
        <p:txBody>
          <a:bodyPr/>
          <a:lstStyle/>
          <a:p>
            <a:fld id="{3D86C690-4F62-4AFC-8745-06DC9BF07935}" type="slidenum">
              <a:rPr lang="hu-HU" smtClean="0"/>
              <a:pPr/>
              <a:t>16</a:t>
            </a:fld>
            <a:endParaRPr lang="hu-HU"/>
          </a:p>
        </p:txBody>
      </p:sp>
    </p:spTree>
    <p:extLst>
      <p:ext uri="{BB962C8B-B14F-4D97-AF65-F5344CB8AC3E}">
        <p14:creationId xmlns:p14="http://schemas.microsoft.com/office/powerpoint/2010/main" val="29957760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r>
              <a:rPr lang="hu-HU" b="1" dirty="0" smtClean="0"/>
              <a:t>Fontos</a:t>
            </a:r>
            <a:r>
              <a:rPr lang="hu-HU" dirty="0" smtClean="0"/>
              <a:t>: egy API</a:t>
            </a:r>
            <a:r>
              <a:rPr lang="hu-HU" baseline="0" dirty="0" smtClean="0"/>
              <a:t> az csak egy interfész, nem pontos azt mondani, hogy az API kiszolgál kéréseket. Kell lennie mögötte egy komponensnek, aki megvalósítja az </a:t>
            </a:r>
            <a:r>
              <a:rPr lang="hu-HU" baseline="0" dirty="0" err="1" smtClean="0"/>
              <a:t>API-ban</a:t>
            </a:r>
            <a:r>
              <a:rPr lang="hu-HU" baseline="0" dirty="0" smtClean="0"/>
              <a:t> definiált függvényeket, és az a komponens az, aki nyújtja az </a:t>
            </a:r>
            <a:r>
              <a:rPr lang="hu-HU" baseline="0" dirty="0" err="1" smtClean="0"/>
              <a:t>API-ban</a:t>
            </a:r>
            <a:r>
              <a:rPr lang="hu-HU" baseline="0" dirty="0" smtClean="0"/>
              <a:t> definiált szolgáltatást.</a:t>
            </a:r>
            <a:endParaRPr lang="hu-HU" dirty="0"/>
          </a:p>
        </p:txBody>
      </p:sp>
      <p:sp>
        <p:nvSpPr>
          <p:cNvPr id="4" name="Dia számának helye 3"/>
          <p:cNvSpPr>
            <a:spLocks noGrp="1"/>
          </p:cNvSpPr>
          <p:nvPr>
            <p:ph type="sldNum" sz="quarter" idx="10"/>
          </p:nvPr>
        </p:nvSpPr>
        <p:spPr/>
        <p:txBody>
          <a:bodyPr/>
          <a:lstStyle/>
          <a:p>
            <a:fld id="{3D86C690-4F62-4AFC-8745-06DC9BF07935}" type="slidenum">
              <a:rPr lang="hu-HU" smtClean="0"/>
              <a:pPr/>
              <a:t>17</a:t>
            </a:fld>
            <a:endParaRPr lang="hu-HU"/>
          </a:p>
        </p:txBody>
      </p:sp>
    </p:spTree>
    <p:extLst>
      <p:ext uri="{BB962C8B-B14F-4D97-AF65-F5344CB8AC3E}">
        <p14:creationId xmlns:p14="http://schemas.microsoft.com/office/powerpoint/2010/main" val="11425736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xfrm>
            <a:off x="3777607" y="9430091"/>
            <a:ext cx="2889938" cy="496411"/>
          </a:xfrm>
          <a:prstGeom prst="rect">
            <a:avLst/>
          </a:prstGeom>
          <a:noFill/>
        </p:spPr>
        <p:txBody>
          <a:bodyPr/>
          <a:lstStyle/>
          <a:p>
            <a:fld id="{35E8D63F-47AA-4CAF-BF51-F3EBA390C13F}" type="slidenum">
              <a:rPr lang="en-GB"/>
              <a:pPr/>
              <a:t>18</a:t>
            </a:fld>
            <a:endParaRPr lang="en-GB"/>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lnSpc>
                <a:spcPct val="90000"/>
              </a:lnSpc>
              <a:defRPr/>
            </a:pPr>
            <a:r>
              <a:rPr lang="hu-HU" sz="1200" dirty="0" smtClean="0"/>
              <a:t>A három különböző alrendszer nem csak különböző nevű függvényeket jelent (fopen vs. CreateFile),</a:t>
            </a:r>
            <a:r>
              <a:rPr lang="hu-HU" sz="1200" baseline="0" dirty="0" smtClean="0"/>
              <a:t> hanem teljesen </a:t>
            </a:r>
            <a:r>
              <a:rPr lang="hu-HU" sz="1200" b="1" baseline="0" dirty="0" smtClean="0"/>
              <a:t>eltérő szemantikájuk </a:t>
            </a:r>
            <a:r>
              <a:rPr lang="hu-HU" sz="1200" baseline="0" dirty="0" smtClean="0"/>
              <a:t>is van. Például POSIX esetén a fájlnévben számít a kis és nagybetű, Windows esetén nem; POSIX szál vs. Windowsos szál, más tulajdonságaik vannak.</a:t>
            </a:r>
            <a:endParaRPr lang="hu-HU" sz="1200" dirty="0" smtClean="0"/>
          </a:p>
          <a:p>
            <a:pPr eaLnBrk="1" hangingPunct="1">
              <a:lnSpc>
                <a:spcPct val="90000"/>
              </a:lnSpc>
              <a:defRPr/>
            </a:pPr>
            <a:endParaRPr lang="hu-HU" sz="1200" dirty="0" smtClean="0"/>
          </a:p>
          <a:p>
            <a:pPr eaLnBrk="1" hangingPunct="1">
              <a:lnSpc>
                <a:spcPct val="90000"/>
              </a:lnSpc>
              <a:buFont typeface="Arial" pitchFamily="34" charset="0"/>
              <a:buChar char="•"/>
              <a:defRPr/>
            </a:pPr>
            <a:r>
              <a:rPr lang="hu-HU" sz="1200" dirty="0" smtClean="0"/>
              <a:t> Windows API és POSIX:</a:t>
            </a:r>
            <a:r>
              <a:rPr lang="hu-HU" sz="1200" baseline="0" dirty="0" smtClean="0"/>
              <a:t> teljesen </a:t>
            </a:r>
            <a:r>
              <a:rPr lang="hu-HU" sz="1200" b="1" baseline="0" dirty="0" smtClean="0"/>
              <a:t>dokumentált</a:t>
            </a:r>
          </a:p>
          <a:p>
            <a:pPr eaLnBrk="1" hangingPunct="1">
              <a:lnSpc>
                <a:spcPct val="90000"/>
              </a:lnSpc>
              <a:buFont typeface="Arial" pitchFamily="34" charset="0"/>
              <a:buChar char="•"/>
              <a:defRPr/>
            </a:pPr>
            <a:r>
              <a:rPr lang="hu-HU" sz="1200" baseline="0" dirty="0" smtClean="0"/>
              <a:t> NT API: nem dokumentált, csak egyes részei az eszközmeghajtó fejlesztéshez (Driver Development Kit). Ami nem dokumentált, az változhat az egyes verziók között.</a:t>
            </a:r>
          </a:p>
          <a:p>
            <a:pPr eaLnBrk="1" hangingPunct="1">
              <a:lnSpc>
                <a:spcPct val="90000"/>
              </a:lnSpc>
              <a:defRPr/>
            </a:pPr>
            <a:endParaRPr lang="hu-HU" sz="1200" baseline="0" dirty="0" smtClean="0"/>
          </a:p>
          <a:p>
            <a:pPr eaLnBrk="1" hangingPunct="1">
              <a:lnSpc>
                <a:spcPct val="90000"/>
              </a:lnSpc>
              <a:defRPr/>
            </a:pPr>
            <a:r>
              <a:rPr lang="hu-HU" sz="1200" baseline="0" dirty="0" smtClean="0"/>
              <a:t>Windows API: régi neve Win32 API volt, de a 64 bites Windows miatt átkeresztelték Windows API-re, és ez az új közös név</a:t>
            </a:r>
            <a:endParaRPr lang="en-US" sz="1200" dirty="0" smtClean="0"/>
          </a:p>
          <a:p>
            <a:pPr eaLnBrk="1" hangingPunct="1">
              <a:lnSpc>
                <a:spcPct val="90000"/>
              </a:lnSpc>
              <a:defRPr/>
            </a:pPr>
            <a:endParaRPr lang="hu-HU" sz="1200" dirty="0" smtClean="0"/>
          </a:p>
          <a:p>
            <a:pPr eaLnBrk="1" hangingPunct="1">
              <a:lnSpc>
                <a:spcPct val="90000"/>
              </a:lnSpc>
              <a:defRPr/>
            </a:pPr>
            <a:r>
              <a:rPr lang="hu-HU" sz="1200" dirty="0" smtClean="0"/>
              <a:t>Az</a:t>
            </a:r>
            <a:r>
              <a:rPr lang="hu-HU" sz="1200" baseline="0" dirty="0" smtClean="0"/>
              <a:t> alkalmazások viszont </a:t>
            </a:r>
            <a:r>
              <a:rPr lang="hu-HU" sz="1200" b="1" baseline="0" dirty="0" smtClean="0"/>
              <a:t>nem keverhetik </a:t>
            </a:r>
            <a:r>
              <a:rPr lang="hu-HU" sz="1200" baseline="0" dirty="0" smtClean="0"/>
              <a:t>az alrendszereket, mindegyik csak egyet használhat; ezt linkeléskor kell eldönteni.</a:t>
            </a:r>
            <a:endParaRPr lang="hu-HU" sz="1200" dirty="0" smtClean="0"/>
          </a:p>
          <a:p>
            <a:pPr eaLnBrk="1" hangingPunct="1">
              <a:lnSpc>
                <a:spcPct val="90000"/>
              </a:lnSpc>
              <a:defRPr/>
            </a:pPr>
            <a:r>
              <a:rPr lang="hu-HU" dirty="0" smtClean="0"/>
              <a:t>---------------------------------------------------------------------------------</a:t>
            </a:r>
            <a:endParaRPr lang="hu-HU" sz="1200" dirty="0" smtClean="0"/>
          </a:p>
          <a:p>
            <a:pPr eaLnBrk="1" hangingPunct="1">
              <a:lnSpc>
                <a:spcPct val="90000"/>
              </a:lnSpc>
              <a:defRPr/>
            </a:pPr>
            <a:r>
              <a:rPr lang="hu-HU" sz="1200" dirty="0" smtClean="0"/>
              <a:t>- Eredetileg</a:t>
            </a:r>
            <a:r>
              <a:rPr lang="en-US" sz="1200" dirty="0" smtClean="0"/>
              <a:t>: Windows, POSIX, and OS/2</a:t>
            </a:r>
            <a:endParaRPr lang="hu-HU" sz="1200" dirty="0" smtClean="0"/>
          </a:p>
          <a:p>
            <a:pPr eaLnBrk="1" hangingPunct="1">
              <a:lnSpc>
                <a:spcPct val="90000"/>
              </a:lnSpc>
              <a:buFontTx/>
              <a:buChar char="-"/>
              <a:defRPr/>
            </a:pPr>
            <a:r>
              <a:rPr lang="hu-HU" sz="1200" dirty="0" smtClean="0"/>
              <a:t> </a:t>
            </a:r>
            <a:r>
              <a:rPr lang="en-US" sz="1200" dirty="0" smtClean="0"/>
              <a:t>Windows 2000</a:t>
            </a:r>
            <a:r>
              <a:rPr lang="hu-HU" sz="1200" dirty="0" smtClean="0"/>
              <a:t>: kikerült az OS/2</a:t>
            </a:r>
          </a:p>
          <a:p>
            <a:pPr eaLnBrk="1" hangingPunct="1">
              <a:lnSpc>
                <a:spcPct val="90000"/>
              </a:lnSpc>
              <a:buFontTx/>
              <a:buChar char="-"/>
              <a:defRPr/>
            </a:pPr>
            <a:r>
              <a:rPr lang="hu-HU" sz="1200" baseline="0" dirty="0" smtClean="0"/>
              <a:t> Windows XP: csak a Windows maradt</a:t>
            </a:r>
          </a:p>
          <a:p>
            <a:pPr lvl="1" eaLnBrk="1" hangingPunct="1">
              <a:lnSpc>
                <a:spcPct val="90000"/>
              </a:lnSpc>
              <a:buFontTx/>
              <a:buChar char="-"/>
              <a:defRPr/>
            </a:pPr>
            <a:r>
              <a:rPr lang="hu-HU" sz="1200" baseline="0" dirty="0" smtClean="0"/>
              <a:t> POSIX alrendszer helyett </a:t>
            </a:r>
            <a:r>
              <a:rPr lang="en-US" sz="1200" dirty="0" smtClean="0"/>
              <a:t>Services for Unix</a:t>
            </a:r>
            <a:r>
              <a:rPr lang="hu-HU" sz="1200" baseline="0" dirty="0" smtClean="0"/>
              <a:t> kiegészítés</a:t>
            </a:r>
            <a:endParaRPr lang="hu-HU" sz="1200" dirty="0" smtClean="0"/>
          </a:p>
          <a:p>
            <a:pPr lvl="0" eaLnBrk="1" hangingPunct="1">
              <a:lnSpc>
                <a:spcPct val="90000"/>
              </a:lnSpc>
              <a:buFontTx/>
              <a:buChar char="-"/>
              <a:defRPr/>
            </a:pPr>
            <a:r>
              <a:rPr lang="hu-HU" sz="1200" dirty="0" smtClean="0"/>
              <a:t> Windows Server 2003 R2-ben visszakerült a POSIX: </a:t>
            </a:r>
            <a:r>
              <a:rPr lang="en-US" sz="1200" dirty="0" smtClean="0">
                <a:effectLst>
                  <a:outerShdw blurRad="38100" dist="38100" dir="2700000" algn="tl">
                    <a:srgbClr val="000000"/>
                  </a:outerShdw>
                </a:effectLst>
              </a:rPr>
              <a:t>Windows Subsystem for UNIX-based Applications </a:t>
            </a:r>
            <a:r>
              <a:rPr lang="hu-HU" sz="1200" dirty="0" smtClean="0">
                <a:effectLst>
                  <a:outerShdw blurRad="38100" dist="38100" dir="2700000" algn="tl">
                    <a:srgbClr val="000000"/>
                  </a:outerShdw>
                </a:effectLst>
              </a:rPr>
              <a:t> (SUA) néven</a:t>
            </a:r>
          </a:p>
          <a:p>
            <a:pPr lvl="0" eaLnBrk="1" hangingPunct="1">
              <a:lnSpc>
                <a:spcPct val="90000"/>
              </a:lnSpc>
              <a:buFontTx/>
              <a:buChar char="-"/>
              <a:defRPr/>
            </a:pPr>
            <a:endParaRPr lang="hu-HU" sz="1200" dirty="0" smtClean="0">
              <a:effectLst>
                <a:outerShdw blurRad="38100" dist="38100" dir="2700000" algn="tl">
                  <a:srgbClr val="000000"/>
                </a:outerShdw>
              </a:effectLst>
            </a:endParaRPr>
          </a:p>
          <a:p>
            <a:pPr marL="0" marR="0" lvl="0" indent="0" algn="l" defTabSz="914400" rtl="0" eaLnBrk="1" fontAlgn="auto" latinLnBrk="0" hangingPunct="1">
              <a:lnSpc>
                <a:spcPct val="90000"/>
              </a:lnSpc>
              <a:spcBef>
                <a:spcPts val="0"/>
              </a:spcBef>
              <a:spcAft>
                <a:spcPts val="0"/>
              </a:spcAft>
              <a:buClrTx/>
              <a:buSzTx/>
              <a:buFontTx/>
              <a:buNone/>
              <a:tabLst/>
              <a:defRPr/>
            </a:pPr>
            <a:r>
              <a:rPr lang="hu-HU" b="0" dirty="0" smtClean="0"/>
              <a:t>Kiegészítő:</a:t>
            </a:r>
            <a:r>
              <a:rPr lang="hu-HU" b="0" baseline="0" dirty="0" smtClean="0"/>
              <a:t> </a:t>
            </a:r>
            <a:r>
              <a:rPr lang="hu-HU" b="0" i="1" dirty="0" smtClean="0"/>
              <a:t>Egyszerű POSIX alkalmazás Windows alatt</a:t>
            </a:r>
          </a:p>
          <a:p>
            <a:pPr lvl="0" eaLnBrk="1" hangingPunct="1">
              <a:lnSpc>
                <a:spcPct val="90000"/>
              </a:lnSpc>
              <a:buFontTx/>
              <a:buNone/>
              <a:defRPr/>
            </a:pPr>
            <a:r>
              <a:rPr lang="hu-HU" sz="1200" dirty="0" smtClean="0">
                <a:effectLst>
                  <a:outerShdw blurRad="38100" dist="38100" dir="2700000" algn="tl">
                    <a:srgbClr val="000000"/>
                  </a:outerShdw>
                </a:effectLst>
              </a:rPr>
              <a:t>(http://micskeiz.wordpress.com/2010/06/14/egyszeru-posix-alkalmazas-windows-alatt/)</a:t>
            </a:r>
          </a:p>
        </p:txBody>
      </p:sp>
    </p:spTree>
    <p:extLst>
      <p:ext uri="{BB962C8B-B14F-4D97-AF65-F5344CB8AC3E}">
        <p14:creationId xmlns:p14="http://schemas.microsoft.com/office/powerpoint/2010/main" val="18296268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hu-HU" dirty="0" err="1" smtClean="0"/>
              <a:t>Exetype</a:t>
            </a:r>
            <a:r>
              <a:rPr lang="hu-HU" dirty="0" smtClean="0"/>
              <a:t> letöltése:</a:t>
            </a:r>
          </a:p>
          <a:p>
            <a:r>
              <a:rPr lang="hu-HU" dirty="0" smtClean="0"/>
              <a:t>http://www.petri.co.il/download_free_reskit_tools.htm</a:t>
            </a:r>
          </a:p>
          <a:p>
            <a:endParaRPr lang="hu-HU" dirty="0" smtClean="0"/>
          </a:p>
          <a:p>
            <a:r>
              <a:rPr lang="hu-HU" b="1" dirty="0" smtClean="0"/>
              <a:t>Eredmény</a:t>
            </a:r>
            <a:r>
              <a:rPr lang="hu-HU" dirty="0" smtClean="0"/>
              <a:t>:</a:t>
            </a:r>
          </a:p>
          <a:p>
            <a:r>
              <a:rPr lang="hu-HU" dirty="0" smtClean="0"/>
              <a:t>C:\tools\exetype&gt;EXETYPE.EXE c:\Windows\System32\cmd.exe</a:t>
            </a:r>
          </a:p>
          <a:p>
            <a:r>
              <a:rPr lang="hu-HU" dirty="0" smtClean="0"/>
              <a:t>File "c:\Windows\System32\cmd.exe" is of </a:t>
            </a:r>
            <a:r>
              <a:rPr lang="hu-HU" dirty="0" err="1" smtClean="0"/>
              <a:t>the</a:t>
            </a:r>
            <a:r>
              <a:rPr lang="hu-HU" dirty="0" smtClean="0"/>
              <a:t> </a:t>
            </a:r>
            <a:r>
              <a:rPr lang="hu-HU" dirty="0" err="1" smtClean="0"/>
              <a:t>following</a:t>
            </a:r>
            <a:r>
              <a:rPr lang="hu-HU" dirty="0" smtClean="0"/>
              <a:t> </a:t>
            </a:r>
            <a:r>
              <a:rPr lang="hu-HU" dirty="0" err="1" smtClean="0"/>
              <a:t>type</a:t>
            </a:r>
            <a:r>
              <a:rPr lang="hu-HU" dirty="0" smtClean="0"/>
              <a:t>:</a:t>
            </a:r>
          </a:p>
          <a:p>
            <a:r>
              <a:rPr lang="hu-HU" dirty="0" smtClean="0"/>
              <a:t>    Windows NT</a:t>
            </a:r>
          </a:p>
          <a:p>
            <a:r>
              <a:rPr lang="hu-HU" dirty="0" smtClean="0"/>
              <a:t>    32 bit </a:t>
            </a:r>
            <a:r>
              <a:rPr lang="hu-HU" dirty="0" err="1" smtClean="0"/>
              <a:t>machine</a:t>
            </a:r>
            <a:endParaRPr lang="hu-HU" dirty="0" smtClean="0"/>
          </a:p>
          <a:p>
            <a:r>
              <a:rPr lang="hu-HU" dirty="0" smtClean="0"/>
              <a:t>    </a:t>
            </a:r>
            <a:r>
              <a:rPr lang="hu-HU" dirty="0" err="1" smtClean="0"/>
              <a:t>Built</a:t>
            </a:r>
            <a:r>
              <a:rPr lang="hu-HU" dirty="0" smtClean="0"/>
              <a:t> </a:t>
            </a:r>
            <a:r>
              <a:rPr lang="hu-HU" dirty="0" err="1" smtClean="0"/>
              <a:t>for</a:t>
            </a:r>
            <a:r>
              <a:rPr lang="hu-HU" dirty="0" smtClean="0"/>
              <a:t> </a:t>
            </a:r>
            <a:r>
              <a:rPr lang="hu-HU" dirty="0" err="1" smtClean="0"/>
              <a:t>the</a:t>
            </a:r>
            <a:r>
              <a:rPr lang="hu-HU" dirty="0" smtClean="0"/>
              <a:t> Intel 80386 </a:t>
            </a:r>
            <a:r>
              <a:rPr lang="hu-HU" dirty="0" err="1" smtClean="0"/>
              <a:t>processor</a:t>
            </a:r>
            <a:endParaRPr lang="hu-HU" dirty="0" smtClean="0"/>
          </a:p>
          <a:p>
            <a:r>
              <a:rPr lang="hu-HU" dirty="0" smtClean="0"/>
              <a:t>    </a:t>
            </a:r>
            <a:r>
              <a:rPr lang="hu-HU" dirty="0" err="1" smtClean="0"/>
              <a:t>Runs</a:t>
            </a:r>
            <a:r>
              <a:rPr lang="hu-HU" dirty="0" smtClean="0"/>
              <a:t> </a:t>
            </a:r>
            <a:r>
              <a:rPr lang="hu-HU" dirty="0" err="1" smtClean="0"/>
              <a:t>under</a:t>
            </a:r>
            <a:r>
              <a:rPr lang="hu-HU" dirty="0" smtClean="0"/>
              <a:t> </a:t>
            </a:r>
            <a:r>
              <a:rPr lang="hu-HU" dirty="0" err="1" smtClean="0"/>
              <a:t>the</a:t>
            </a:r>
            <a:r>
              <a:rPr lang="hu-HU" dirty="0" smtClean="0"/>
              <a:t> Windows </a:t>
            </a:r>
            <a:r>
              <a:rPr lang="hu-HU" dirty="0" err="1" smtClean="0"/>
              <a:t>character-based</a:t>
            </a:r>
            <a:r>
              <a:rPr lang="hu-HU" dirty="0" smtClean="0"/>
              <a:t> </a:t>
            </a:r>
            <a:r>
              <a:rPr lang="hu-HU" dirty="0" err="1" smtClean="0"/>
              <a:t>subsystem</a:t>
            </a:r>
            <a:endParaRPr lang="hu-HU" dirty="0" smtClean="0"/>
          </a:p>
          <a:p>
            <a:endParaRPr lang="hu-HU" dirty="0" smtClean="0"/>
          </a:p>
          <a:p>
            <a:r>
              <a:rPr lang="hu-HU" dirty="0" smtClean="0"/>
              <a:t>C:\tools\exetype&gt;EXETYPE.EXE c:\Windows\notepad.exe</a:t>
            </a:r>
          </a:p>
          <a:p>
            <a:r>
              <a:rPr lang="hu-HU" dirty="0" smtClean="0"/>
              <a:t>File "c:\Windows\notepad.exe" is of </a:t>
            </a:r>
            <a:r>
              <a:rPr lang="hu-HU" dirty="0" err="1" smtClean="0"/>
              <a:t>the</a:t>
            </a:r>
            <a:r>
              <a:rPr lang="hu-HU" dirty="0" smtClean="0"/>
              <a:t> </a:t>
            </a:r>
            <a:r>
              <a:rPr lang="hu-HU" dirty="0" err="1" smtClean="0"/>
              <a:t>following</a:t>
            </a:r>
            <a:r>
              <a:rPr lang="hu-HU" dirty="0" smtClean="0"/>
              <a:t> </a:t>
            </a:r>
            <a:r>
              <a:rPr lang="hu-HU" dirty="0" err="1" smtClean="0"/>
              <a:t>type</a:t>
            </a:r>
            <a:r>
              <a:rPr lang="hu-HU" dirty="0" smtClean="0"/>
              <a:t>:</a:t>
            </a:r>
          </a:p>
          <a:p>
            <a:r>
              <a:rPr lang="hu-HU" dirty="0" smtClean="0"/>
              <a:t>    Windows NT</a:t>
            </a:r>
          </a:p>
          <a:p>
            <a:r>
              <a:rPr lang="hu-HU" dirty="0" smtClean="0"/>
              <a:t>    32 bit </a:t>
            </a:r>
            <a:r>
              <a:rPr lang="hu-HU" dirty="0" err="1" smtClean="0"/>
              <a:t>machine</a:t>
            </a:r>
            <a:endParaRPr lang="hu-HU" dirty="0" smtClean="0"/>
          </a:p>
          <a:p>
            <a:r>
              <a:rPr lang="hu-HU" dirty="0" smtClean="0"/>
              <a:t>    </a:t>
            </a:r>
            <a:r>
              <a:rPr lang="hu-HU" dirty="0" err="1" smtClean="0"/>
              <a:t>Built</a:t>
            </a:r>
            <a:r>
              <a:rPr lang="hu-HU" dirty="0" smtClean="0"/>
              <a:t> </a:t>
            </a:r>
            <a:r>
              <a:rPr lang="hu-HU" dirty="0" err="1" smtClean="0"/>
              <a:t>for</a:t>
            </a:r>
            <a:r>
              <a:rPr lang="hu-HU" dirty="0" smtClean="0"/>
              <a:t> </a:t>
            </a:r>
            <a:r>
              <a:rPr lang="hu-HU" dirty="0" err="1" smtClean="0"/>
              <a:t>the</a:t>
            </a:r>
            <a:r>
              <a:rPr lang="hu-HU" dirty="0" smtClean="0"/>
              <a:t> Intel 80386 </a:t>
            </a:r>
            <a:r>
              <a:rPr lang="hu-HU" dirty="0" err="1" smtClean="0"/>
              <a:t>processor</a:t>
            </a:r>
            <a:endParaRPr lang="hu-HU" dirty="0" smtClean="0"/>
          </a:p>
          <a:p>
            <a:r>
              <a:rPr lang="hu-HU" dirty="0" smtClean="0"/>
              <a:t>    </a:t>
            </a:r>
            <a:r>
              <a:rPr lang="hu-HU" dirty="0" err="1" smtClean="0"/>
              <a:t>Runs</a:t>
            </a:r>
            <a:r>
              <a:rPr lang="hu-HU" dirty="0" smtClean="0"/>
              <a:t> </a:t>
            </a:r>
            <a:r>
              <a:rPr lang="hu-HU" dirty="0" err="1" smtClean="0"/>
              <a:t>under</a:t>
            </a:r>
            <a:r>
              <a:rPr lang="hu-HU" dirty="0" smtClean="0"/>
              <a:t> </a:t>
            </a:r>
            <a:r>
              <a:rPr lang="hu-HU" dirty="0" err="1" smtClean="0"/>
              <a:t>the</a:t>
            </a:r>
            <a:r>
              <a:rPr lang="hu-HU" dirty="0" smtClean="0"/>
              <a:t> Windows GUI </a:t>
            </a:r>
            <a:r>
              <a:rPr lang="hu-HU" dirty="0" err="1" smtClean="0"/>
              <a:t>subsystem</a:t>
            </a:r>
            <a:endParaRPr lang="hu-HU" dirty="0" smtClean="0"/>
          </a:p>
          <a:p>
            <a:endParaRPr lang="hu-HU" dirty="0" smtClean="0"/>
          </a:p>
          <a:p>
            <a:r>
              <a:rPr lang="hu-HU" dirty="0" smtClean="0"/>
              <a:t>C:\tools\exetype&gt;EXETYPE.EXE c:\Windows\System32\smss.exe</a:t>
            </a:r>
          </a:p>
          <a:p>
            <a:r>
              <a:rPr lang="hu-HU" dirty="0" smtClean="0"/>
              <a:t>File "c:\Windows\System32\smss.exe" is of </a:t>
            </a:r>
            <a:r>
              <a:rPr lang="hu-HU" dirty="0" err="1" smtClean="0"/>
              <a:t>the</a:t>
            </a:r>
            <a:r>
              <a:rPr lang="hu-HU" dirty="0" smtClean="0"/>
              <a:t> </a:t>
            </a:r>
            <a:r>
              <a:rPr lang="hu-HU" dirty="0" err="1" smtClean="0"/>
              <a:t>following</a:t>
            </a:r>
            <a:r>
              <a:rPr lang="hu-HU" dirty="0" smtClean="0"/>
              <a:t> </a:t>
            </a:r>
            <a:r>
              <a:rPr lang="hu-HU" dirty="0" err="1" smtClean="0"/>
              <a:t>type</a:t>
            </a:r>
            <a:r>
              <a:rPr lang="hu-HU" dirty="0" smtClean="0"/>
              <a:t>:</a:t>
            </a:r>
          </a:p>
          <a:p>
            <a:r>
              <a:rPr lang="hu-HU" dirty="0" smtClean="0"/>
              <a:t>    Windows NT</a:t>
            </a:r>
          </a:p>
          <a:p>
            <a:r>
              <a:rPr lang="hu-HU" dirty="0" smtClean="0"/>
              <a:t>    32 bit </a:t>
            </a:r>
            <a:r>
              <a:rPr lang="hu-HU" dirty="0" err="1" smtClean="0"/>
              <a:t>machine</a:t>
            </a:r>
            <a:endParaRPr lang="hu-HU" dirty="0" smtClean="0"/>
          </a:p>
          <a:p>
            <a:r>
              <a:rPr lang="hu-HU" dirty="0" smtClean="0"/>
              <a:t>    </a:t>
            </a:r>
            <a:r>
              <a:rPr lang="hu-HU" dirty="0" err="1" smtClean="0"/>
              <a:t>Built</a:t>
            </a:r>
            <a:r>
              <a:rPr lang="hu-HU" dirty="0" smtClean="0"/>
              <a:t> </a:t>
            </a:r>
            <a:r>
              <a:rPr lang="hu-HU" dirty="0" err="1" smtClean="0"/>
              <a:t>for</a:t>
            </a:r>
            <a:r>
              <a:rPr lang="hu-HU" dirty="0" smtClean="0"/>
              <a:t> </a:t>
            </a:r>
            <a:r>
              <a:rPr lang="hu-HU" dirty="0" err="1" smtClean="0"/>
              <a:t>the</a:t>
            </a:r>
            <a:r>
              <a:rPr lang="hu-HU" dirty="0" smtClean="0"/>
              <a:t> Intel 80386 </a:t>
            </a:r>
            <a:r>
              <a:rPr lang="hu-HU" dirty="0" err="1" smtClean="0"/>
              <a:t>processor</a:t>
            </a:r>
            <a:endParaRPr lang="hu-HU" dirty="0" smtClean="0"/>
          </a:p>
          <a:p>
            <a:r>
              <a:rPr lang="hu-HU" dirty="0" smtClean="0"/>
              <a:t>    </a:t>
            </a:r>
            <a:r>
              <a:rPr lang="hu-HU" dirty="0" err="1" smtClean="0"/>
              <a:t>Requires</a:t>
            </a:r>
            <a:r>
              <a:rPr lang="hu-HU" dirty="0" smtClean="0"/>
              <a:t> no </a:t>
            </a:r>
            <a:r>
              <a:rPr lang="hu-HU" dirty="0" err="1" smtClean="0"/>
              <a:t>subsystem</a:t>
            </a:r>
            <a:r>
              <a:rPr lang="hu-HU" dirty="0" smtClean="0"/>
              <a:t> </a:t>
            </a:r>
            <a:r>
              <a:rPr lang="hu-HU" dirty="0" err="1" smtClean="0"/>
              <a:t>to</a:t>
            </a:r>
            <a:r>
              <a:rPr lang="hu-HU" dirty="0" smtClean="0"/>
              <a:t> </a:t>
            </a:r>
            <a:r>
              <a:rPr lang="hu-HU" dirty="0" err="1" smtClean="0"/>
              <a:t>run</a:t>
            </a:r>
            <a:r>
              <a:rPr lang="hu-HU" dirty="0" smtClean="0"/>
              <a:t> (</a:t>
            </a:r>
            <a:r>
              <a:rPr lang="hu-HU" dirty="0" err="1" smtClean="0"/>
              <a:t>Native</a:t>
            </a:r>
            <a:r>
              <a:rPr lang="hu-HU" dirty="0" smtClean="0"/>
              <a:t> </a:t>
            </a:r>
            <a:r>
              <a:rPr lang="hu-HU" dirty="0" err="1" smtClean="0"/>
              <a:t>to</a:t>
            </a:r>
            <a:r>
              <a:rPr lang="hu-HU" dirty="0" smtClean="0"/>
              <a:t> Windows NT)</a:t>
            </a:r>
          </a:p>
          <a:p>
            <a:endParaRPr lang="hu-HU" dirty="0" smtClean="0"/>
          </a:p>
          <a:p>
            <a:r>
              <a:rPr lang="hu-HU" dirty="0" smtClean="0"/>
              <a:t>64 bites Windowson</a:t>
            </a:r>
            <a:r>
              <a:rPr lang="hu-HU" baseline="0" dirty="0" smtClean="0"/>
              <a:t> (az </a:t>
            </a:r>
            <a:r>
              <a:rPr lang="hu-HU" baseline="0" dirty="0" err="1" smtClean="0"/>
              <a:t>exetype</a:t>
            </a:r>
            <a:r>
              <a:rPr lang="hu-HU" baseline="0" dirty="0" smtClean="0"/>
              <a:t> 32 bites, így annál a c:\windows\system32 automatikusan a c:\windows\sysWOW64 könyvtárra irányítódik át):</a:t>
            </a:r>
            <a:endParaRPr lang="hu-HU" dirty="0" smtClean="0"/>
          </a:p>
          <a:p>
            <a:r>
              <a:rPr lang="en-US" dirty="0" smtClean="0"/>
              <a:t>C:\temp\exetype&gt;EXETYPE.EXE c:\Windows\sysnative\smss.exe</a:t>
            </a:r>
          </a:p>
          <a:p>
            <a:r>
              <a:rPr lang="en-US" dirty="0" smtClean="0"/>
              <a:t>File "c:\Windows\sysnative\smss.exe" is of the following type:</a:t>
            </a:r>
          </a:p>
          <a:p>
            <a:r>
              <a:rPr lang="en-US" dirty="0" smtClean="0"/>
              <a:t>    Windows NT</a:t>
            </a:r>
          </a:p>
          <a:p>
            <a:r>
              <a:rPr lang="en-US" dirty="0" smtClean="0"/>
              <a:t>    Requires no subsystem to run (Native to Windows NT)</a:t>
            </a:r>
            <a:endParaRPr lang="hu-HU" dirty="0"/>
          </a:p>
        </p:txBody>
      </p:sp>
      <p:sp>
        <p:nvSpPr>
          <p:cNvPr id="4" name="Dia számának helye 3"/>
          <p:cNvSpPr>
            <a:spLocks noGrp="1"/>
          </p:cNvSpPr>
          <p:nvPr>
            <p:ph type="sldNum" sz="quarter" idx="10"/>
          </p:nvPr>
        </p:nvSpPr>
        <p:spPr/>
        <p:txBody>
          <a:bodyPr/>
          <a:lstStyle/>
          <a:p>
            <a:fld id="{3D86C690-4F62-4AFC-8745-06DC9BF07935}" type="slidenum">
              <a:rPr lang="hu-HU" smtClean="0"/>
              <a:pPr/>
              <a:t>19</a:t>
            </a:fld>
            <a:endParaRPr lang="hu-HU"/>
          </a:p>
        </p:txBody>
      </p:sp>
    </p:spTree>
    <p:extLst>
      <p:ext uri="{BB962C8B-B14F-4D97-AF65-F5344CB8AC3E}">
        <p14:creationId xmlns:p14="http://schemas.microsoft.com/office/powerpoint/2010/main" val="25058800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u-HU" dirty="0" smtClean="0"/>
              <a:t>Az NT architektúrája</a:t>
            </a:r>
            <a:r>
              <a:rPr lang="hu-HU" baseline="0" dirty="0" smtClean="0"/>
              <a:t> 100 km-ről.</a:t>
            </a:r>
            <a:endParaRPr lang="hu-HU" dirty="0"/>
          </a:p>
        </p:txBody>
      </p:sp>
      <p:sp>
        <p:nvSpPr>
          <p:cNvPr id="4" name="Dia számának helye 3"/>
          <p:cNvSpPr>
            <a:spLocks noGrp="1"/>
          </p:cNvSpPr>
          <p:nvPr>
            <p:ph type="sldNum" sz="quarter" idx="10"/>
          </p:nvPr>
        </p:nvSpPr>
        <p:spPr/>
        <p:txBody>
          <a:bodyPr/>
          <a:lstStyle/>
          <a:p>
            <a:fld id="{3D86C690-4F62-4AFC-8745-06DC9BF07935}" type="slidenum">
              <a:rPr lang="hu-HU" smtClean="0"/>
              <a:pPr/>
              <a:t>21</a:t>
            </a:fld>
            <a:endParaRPr lang="hu-HU"/>
          </a:p>
        </p:txBody>
      </p:sp>
    </p:spTree>
    <p:extLst>
      <p:ext uri="{BB962C8B-B14F-4D97-AF65-F5344CB8AC3E}">
        <p14:creationId xmlns:p14="http://schemas.microsoft.com/office/powerpoint/2010/main" val="36774638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762000" rtl="0" eaLnBrk="0" fontAlgn="base" latinLnBrk="0" hangingPunct="0">
              <a:lnSpc>
                <a:spcPct val="100000"/>
              </a:lnSpc>
              <a:spcBef>
                <a:spcPct val="30000"/>
              </a:spcBef>
              <a:spcAft>
                <a:spcPct val="0"/>
              </a:spcAft>
              <a:buClrTx/>
              <a:buSzTx/>
              <a:buFontTx/>
              <a:buNone/>
              <a:tabLst/>
              <a:defRPr/>
            </a:pPr>
            <a:r>
              <a:rPr lang="hu-HU" b="1" baseline="0" dirty="0" smtClean="0"/>
              <a:t>HAL</a:t>
            </a:r>
            <a:r>
              <a:rPr lang="hu-HU" baseline="0" dirty="0" smtClean="0"/>
              <a:t>: A felsőbb rétegek a </a:t>
            </a:r>
            <a:r>
              <a:rPr lang="hu-HU" baseline="0" dirty="0" err="1" smtClean="0"/>
              <a:t>HAL-on</a:t>
            </a:r>
            <a:r>
              <a:rPr lang="hu-HU" baseline="0" dirty="0" smtClean="0"/>
              <a:t> keresztül érik el az alap HW szolgáltatásokat (pl. </a:t>
            </a:r>
            <a:r>
              <a:rPr lang="en-US" sz="1200" b="0" dirty="0" err="1" smtClean="0"/>
              <a:t>HalGetInterruptVector</a:t>
            </a:r>
            <a:r>
              <a:rPr lang="hu-HU" baseline="0" dirty="0" smtClean="0"/>
              <a:t>), a HAL szerepe, hogy elfedje az alapvető HW elemek megvalósításának részleteit, és egy egységes felületet biztosítson.</a:t>
            </a:r>
            <a:endParaRPr lang="hu-HU" dirty="0" smtClean="0"/>
          </a:p>
          <a:p>
            <a:endParaRPr lang="hu-HU" dirty="0" smtClean="0"/>
          </a:p>
          <a:p>
            <a:r>
              <a:rPr lang="hu-HU" dirty="0" smtClean="0"/>
              <a:t>Megjegyzés: a HAL</a:t>
            </a:r>
            <a:r>
              <a:rPr lang="hu-HU" baseline="0" dirty="0" smtClean="0"/>
              <a:t> csak a legalapvetőbb erőforrásokkal és műveletekkel foglalkozik (pl. </a:t>
            </a:r>
            <a:r>
              <a:rPr lang="hu-HU" baseline="0" dirty="0" err="1" smtClean="0"/>
              <a:t>megszakításkezelő</a:t>
            </a:r>
            <a:r>
              <a:rPr lang="hu-HU" baseline="0" dirty="0" smtClean="0"/>
              <a:t>, </a:t>
            </a:r>
            <a:r>
              <a:rPr lang="hu-HU" baseline="0" dirty="0" err="1" smtClean="0"/>
              <a:t>firmware</a:t>
            </a:r>
            <a:r>
              <a:rPr lang="hu-HU" baseline="0" dirty="0" smtClean="0"/>
              <a:t>, CPU-k detektálása és beállítása). Az egyes további eszközök és perifériák kezelését a további rétegekben kell megvalósítani. A HAL függvényei csak abban segítenek, hogy az alap erőforrások kezelését már egyszerűbb rutinok segítségével tudják elvégezni ezek </a:t>
            </a:r>
            <a:r>
              <a:rPr lang="hu-HU" baseline="0" smtClean="0"/>
              <a:t>a komponensek.</a:t>
            </a:r>
            <a:endParaRPr lang="hu-HU" dirty="0" smtClean="0"/>
          </a:p>
        </p:txBody>
      </p:sp>
      <p:sp>
        <p:nvSpPr>
          <p:cNvPr id="4" name="Dia számának helye 3"/>
          <p:cNvSpPr>
            <a:spLocks noGrp="1"/>
          </p:cNvSpPr>
          <p:nvPr>
            <p:ph type="sldNum" sz="quarter" idx="10"/>
          </p:nvPr>
        </p:nvSpPr>
        <p:spPr/>
        <p:txBody>
          <a:bodyPr/>
          <a:lstStyle/>
          <a:p>
            <a:fld id="{3D86C690-4F62-4AFC-8745-06DC9BF07935}" type="slidenum">
              <a:rPr lang="hu-HU" smtClean="0"/>
              <a:pPr/>
              <a:t>22</a:t>
            </a:fld>
            <a:endParaRPr lang="hu-HU"/>
          </a:p>
        </p:txBody>
      </p:sp>
    </p:spTree>
    <p:extLst>
      <p:ext uri="{BB962C8B-B14F-4D97-AF65-F5344CB8AC3E}">
        <p14:creationId xmlns:p14="http://schemas.microsoft.com/office/powerpoint/2010/main" val="2699134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r>
              <a:rPr lang="hu-HU" smtClean="0"/>
              <a:t>A fóliák részben a Windows Operating System Internals Curriculum Development Kit alapján készültek.</a:t>
            </a:r>
            <a:endParaRPr lang="hu-HU" dirty="0"/>
          </a:p>
        </p:txBody>
      </p:sp>
      <p:sp>
        <p:nvSpPr>
          <p:cNvPr id="7" name="Diakép helye 6"/>
          <p:cNvSpPr>
            <a:spLocks noGrp="1" noRot="1" noChangeAspect="1"/>
          </p:cNvSpPr>
          <p:nvPr>
            <p:ph type="sldImg"/>
          </p:nvPr>
        </p:nvSpPr>
        <p:spPr/>
      </p:sp>
      <p:sp>
        <p:nvSpPr>
          <p:cNvPr id="8" name="Dia számának helye 7"/>
          <p:cNvSpPr>
            <a:spLocks noGrp="1"/>
          </p:cNvSpPr>
          <p:nvPr>
            <p:ph type="sldNum" sz="quarter" idx="10"/>
          </p:nvPr>
        </p:nvSpPr>
        <p:spPr/>
        <p:txBody>
          <a:bodyPr/>
          <a:lstStyle/>
          <a:p>
            <a:fld id="{3D86C690-4F62-4AFC-8745-06DC9BF07935}" type="slidenum">
              <a:rPr lang="hu-HU" smtClean="0"/>
              <a:pPr/>
              <a:t>2</a:t>
            </a:fld>
            <a:endParaRPr lang="hu-HU"/>
          </a:p>
        </p:txBody>
      </p:sp>
    </p:spTree>
    <p:extLst>
      <p:ext uri="{BB962C8B-B14F-4D97-AF65-F5344CB8AC3E}">
        <p14:creationId xmlns:p14="http://schemas.microsoft.com/office/powerpoint/2010/main" val="1833505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762000" rtl="0" eaLnBrk="0" fontAlgn="base" latinLnBrk="0" hangingPunct="0">
              <a:lnSpc>
                <a:spcPct val="100000"/>
              </a:lnSpc>
              <a:spcBef>
                <a:spcPct val="30000"/>
              </a:spcBef>
              <a:spcAft>
                <a:spcPct val="0"/>
              </a:spcAft>
              <a:buClrTx/>
              <a:buSzTx/>
              <a:buFont typeface="Arial" pitchFamily="34" charset="0"/>
              <a:buNone/>
              <a:tabLst/>
              <a:defRPr/>
            </a:pPr>
            <a:r>
              <a:rPr lang="hu-HU" b="1" baseline="0" dirty="0" smtClean="0"/>
              <a:t>Eszközkelezők (</a:t>
            </a:r>
            <a:r>
              <a:rPr lang="hu-HU" b="1" baseline="0" dirty="0" err="1" smtClean="0"/>
              <a:t>Device</a:t>
            </a:r>
            <a:r>
              <a:rPr lang="hu-HU" b="1" baseline="0" dirty="0" smtClean="0"/>
              <a:t> driver)</a:t>
            </a:r>
            <a:r>
              <a:rPr lang="hu-HU" baseline="0" dirty="0" smtClean="0"/>
              <a:t>: </a:t>
            </a:r>
            <a:r>
              <a:rPr lang="hu-HU" sz="1200" kern="1200" dirty="0" smtClean="0">
                <a:solidFill>
                  <a:schemeClr val="tx1"/>
                </a:solidFill>
                <a:latin typeface="+mn-lt"/>
                <a:ea typeface="+mn-ea"/>
                <a:cs typeface="+mn-cs"/>
              </a:rPr>
              <a:t>k</a:t>
            </a:r>
            <a:r>
              <a:rPr lang="hu-HU" sz="1200" kern="1200" noProof="0" dirty="0" err="1" smtClean="0">
                <a:solidFill>
                  <a:schemeClr val="tx1"/>
                </a:solidFill>
                <a:latin typeface="+mn-lt"/>
                <a:ea typeface="+mn-ea"/>
                <a:cs typeface="+mn-cs"/>
              </a:rPr>
              <a:t>ernel</a:t>
            </a:r>
            <a:r>
              <a:rPr lang="hu-HU" sz="1200" kern="1200" noProof="0" dirty="0" smtClean="0">
                <a:solidFill>
                  <a:schemeClr val="tx1"/>
                </a:solidFill>
                <a:latin typeface="+mn-lt"/>
                <a:ea typeface="+mn-ea"/>
                <a:cs typeface="+mn-cs"/>
              </a:rPr>
              <a:t> módú modulok, melyek az általános kéréseket lefordítják a konkrét eszköznek szóló parancsokra. </a:t>
            </a:r>
            <a:r>
              <a:rPr lang="hu-HU" sz="1200" kern="1200" dirty="0" smtClean="0">
                <a:solidFill>
                  <a:schemeClr val="tx1"/>
                </a:solidFill>
                <a:latin typeface="+mn-lt"/>
                <a:ea typeface="+mn-ea"/>
                <a:cs typeface="+mn-cs"/>
              </a:rPr>
              <a:t>A Windowsban rétegzett struktúrájú eszközkezelő modell van, az egyes eszközkezelők láncot alkotnak (például, az NTFS fájlrendszer és a merevlemez eszközkezelője közé beilleszthető egy modul, ami hibatűrést, különböző RAID struktúrákat, valósíthat meg transzparensen). Az eszközkezelők </a:t>
            </a:r>
            <a:r>
              <a:rPr lang="hu-HU" sz="1200" kern="1200" dirty="0" err="1" smtClean="0">
                <a:solidFill>
                  <a:schemeClr val="tx1"/>
                </a:solidFill>
                <a:latin typeface="+mn-lt"/>
                <a:ea typeface="+mn-ea"/>
                <a:cs typeface="+mn-cs"/>
              </a:rPr>
              <a:t>sys</a:t>
            </a:r>
            <a:r>
              <a:rPr lang="hu-HU" sz="1200" kern="1200" dirty="0" smtClean="0">
                <a:solidFill>
                  <a:schemeClr val="tx1"/>
                </a:solidFill>
                <a:latin typeface="+mn-lt"/>
                <a:ea typeface="+mn-ea"/>
                <a:cs typeface="+mn-cs"/>
              </a:rPr>
              <a:t> kiterjesztésű fájlok.</a:t>
            </a:r>
            <a:endParaRPr lang="hu-HU" baseline="0" noProof="0" dirty="0" smtClean="0"/>
          </a:p>
        </p:txBody>
      </p:sp>
      <p:sp>
        <p:nvSpPr>
          <p:cNvPr id="4" name="Dia számának helye 3"/>
          <p:cNvSpPr>
            <a:spLocks noGrp="1"/>
          </p:cNvSpPr>
          <p:nvPr>
            <p:ph type="sldNum" sz="quarter" idx="10"/>
          </p:nvPr>
        </p:nvSpPr>
        <p:spPr/>
        <p:txBody>
          <a:bodyPr/>
          <a:lstStyle/>
          <a:p>
            <a:fld id="{3D86C690-4F62-4AFC-8745-06DC9BF07935}" type="slidenum">
              <a:rPr lang="hu-HU" smtClean="0"/>
              <a:pPr/>
              <a:t>23</a:t>
            </a:fld>
            <a:endParaRPr lang="hu-HU"/>
          </a:p>
        </p:txBody>
      </p:sp>
    </p:spTree>
    <p:extLst>
      <p:ext uri="{BB962C8B-B14F-4D97-AF65-F5344CB8AC3E}">
        <p14:creationId xmlns:p14="http://schemas.microsoft.com/office/powerpoint/2010/main" val="12464125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u-HU" b="1" noProof="0" dirty="0" smtClean="0"/>
              <a:t>Kernel</a:t>
            </a:r>
            <a:r>
              <a:rPr lang="hu-HU" noProof="0" dirty="0" smtClean="0"/>
              <a:t>: </a:t>
            </a:r>
            <a:r>
              <a:rPr lang="hu-HU" sz="1200" kern="1200" noProof="0" dirty="0" smtClean="0">
                <a:solidFill>
                  <a:schemeClr val="tx1"/>
                </a:solidFill>
                <a:latin typeface="+mn-lt"/>
                <a:ea typeface="+mn-ea"/>
                <a:cs typeface="+mn-cs"/>
              </a:rPr>
              <a:t>az operációs rendszer alapfunkcióit nyújtó komponense (pl. ütemezés, megszakításkezelés). Még ebben a részben is lehetnek hardver specifikus kódrészletek, hisz például a környezetváltás megvalósításához ismerni kell, hogy milyen regiszterei vannak a processzornak. Az </a:t>
            </a:r>
            <a:r>
              <a:rPr lang="hu-HU" sz="1200" kern="1200" noProof="0" dirty="0" err="1" smtClean="0">
                <a:solidFill>
                  <a:schemeClr val="tx1"/>
                </a:solidFill>
                <a:latin typeface="+mn-lt"/>
                <a:ea typeface="+mn-ea"/>
                <a:cs typeface="+mn-cs"/>
              </a:rPr>
              <a:t>ntoskrnl.exe</a:t>
            </a:r>
            <a:r>
              <a:rPr lang="hu-HU" sz="1200" kern="1200" noProof="0" dirty="0" smtClean="0">
                <a:solidFill>
                  <a:schemeClr val="tx1"/>
                </a:solidFill>
                <a:latin typeface="+mn-lt"/>
                <a:ea typeface="+mn-ea"/>
                <a:cs typeface="+mn-cs"/>
              </a:rPr>
              <a:t> fájl tartalmazza. (Szokás a kernel névvel az összes védett módú komponensre is együtt hivatkozni.)</a:t>
            </a:r>
            <a:endParaRPr lang="hu-HU" baseline="0" noProof="0" dirty="0" smtClean="0"/>
          </a:p>
          <a:p>
            <a:r>
              <a:rPr lang="hu-HU" dirty="0" smtClean="0"/>
              <a:t>---------------------------------------------------------------------------------</a:t>
            </a:r>
            <a:endParaRPr lang="hu-HU" sz="1200" baseline="0" dirty="0" smtClean="0"/>
          </a:p>
          <a:p>
            <a:pPr eaLnBrk="1" hangingPunct="1">
              <a:lnSpc>
                <a:spcPct val="90000"/>
              </a:lnSpc>
              <a:defRPr/>
            </a:pPr>
            <a:r>
              <a:rPr lang="en-US" sz="1200" dirty="0" smtClean="0"/>
              <a:t>Main services</a:t>
            </a:r>
            <a:endParaRPr lang="hu-HU" sz="1200" dirty="0" smtClean="0"/>
          </a:p>
          <a:p>
            <a:pPr marL="171450" indent="-171450" eaLnBrk="1" hangingPunct="1">
              <a:lnSpc>
                <a:spcPct val="90000"/>
              </a:lnSpc>
              <a:buFontTx/>
              <a:buChar char="-"/>
              <a:defRPr/>
            </a:pPr>
            <a:r>
              <a:rPr lang="en-US" sz="1200" dirty="0" smtClean="0"/>
              <a:t>Thread waiting, scheduling &amp; context switching</a:t>
            </a:r>
            <a:endParaRPr lang="hu-HU" sz="1200" dirty="0" smtClean="0"/>
          </a:p>
          <a:p>
            <a:pPr marL="171450" indent="-171450" eaLnBrk="1" hangingPunct="1">
              <a:lnSpc>
                <a:spcPct val="90000"/>
              </a:lnSpc>
              <a:buFontTx/>
              <a:buChar char="-"/>
              <a:defRPr/>
            </a:pPr>
            <a:r>
              <a:rPr lang="en-US" sz="1200" dirty="0" smtClean="0"/>
              <a:t>Exception and interrupt dispatching</a:t>
            </a:r>
            <a:endParaRPr lang="hu-HU" sz="1200" dirty="0" smtClean="0"/>
          </a:p>
          <a:p>
            <a:pPr marL="171450" indent="-171450" eaLnBrk="1" hangingPunct="1">
              <a:lnSpc>
                <a:spcPct val="90000"/>
              </a:lnSpc>
              <a:buFontTx/>
              <a:buChar char="-"/>
              <a:defRPr/>
            </a:pPr>
            <a:r>
              <a:rPr lang="en-US" sz="1200" dirty="0" smtClean="0"/>
              <a:t>Operating system synchronization primitives (different for MP vs. UP)</a:t>
            </a:r>
            <a:endParaRPr lang="hu-HU" sz="1200" dirty="0" smtClean="0"/>
          </a:p>
          <a:p>
            <a:pPr marL="171450" indent="-171450" eaLnBrk="1" hangingPunct="1">
              <a:lnSpc>
                <a:spcPct val="90000"/>
              </a:lnSpc>
              <a:buFontTx/>
              <a:buChar char="-"/>
              <a:defRPr/>
            </a:pPr>
            <a:r>
              <a:rPr lang="en-US" sz="1200" dirty="0" smtClean="0"/>
              <a:t>A few of these are exposed to user mode</a:t>
            </a:r>
          </a:p>
        </p:txBody>
      </p:sp>
      <p:sp>
        <p:nvSpPr>
          <p:cNvPr id="4" name="Dia számának helye 3"/>
          <p:cNvSpPr>
            <a:spLocks noGrp="1"/>
          </p:cNvSpPr>
          <p:nvPr>
            <p:ph type="sldNum" sz="quarter" idx="10"/>
          </p:nvPr>
        </p:nvSpPr>
        <p:spPr/>
        <p:txBody>
          <a:bodyPr/>
          <a:lstStyle/>
          <a:p>
            <a:fld id="{3D86C690-4F62-4AFC-8745-06DC9BF07935}" type="slidenum">
              <a:rPr lang="hu-HU" smtClean="0"/>
              <a:pPr/>
              <a:t>24</a:t>
            </a:fld>
            <a:endParaRPr lang="hu-HU"/>
          </a:p>
        </p:txBody>
      </p:sp>
    </p:spTree>
    <p:extLst>
      <p:ext uri="{BB962C8B-B14F-4D97-AF65-F5344CB8AC3E}">
        <p14:creationId xmlns:p14="http://schemas.microsoft.com/office/powerpoint/2010/main" val="12001063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hu-HU" b="1" noProof="0" dirty="0" err="1" smtClean="0"/>
              <a:t>Executive</a:t>
            </a:r>
            <a:r>
              <a:rPr lang="hu-HU" noProof="0" dirty="0" smtClean="0"/>
              <a:t>: </a:t>
            </a:r>
            <a:r>
              <a:rPr lang="hu-HU" sz="1200" kern="1200" noProof="0" dirty="0" smtClean="0">
                <a:solidFill>
                  <a:schemeClr val="tx1"/>
                </a:solidFill>
                <a:latin typeface="+mn-lt"/>
                <a:ea typeface="+mn-ea"/>
                <a:cs typeface="+mn-cs"/>
              </a:rPr>
              <a:t>Az operációs rendszer magasabb szintű funkcióit szolgáltató rétege (memóriakezelés, biztonság, stb.). Az adatokat objektumokban tárolja, melyeket leírókkal (</a:t>
            </a:r>
            <a:r>
              <a:rPr lang="hu-HU" sz="1200" kern="1200" noProof="0" dirty="0" err="1" smtClean="0">
                <a:solidFill>
                  <a:schemeClr val="tx1"/>
                </a:solidFill>
                <a:latin typeface="+mn-lt"/>
                <a:ea typeface="+mn-ea"/>
                <a:cs typeface="+mn-cs"/>
              </a:rPr>
              <a:t>handle</a:t>
            </a:r>
            <a:r>
              <a:rPr lang="hu-HU" sz="1200" kern="1200" noProof="0" dirty="0" smtClean="0">
                <a:solidFill>
                  <a:schemeClr val="tx1"/>
                </a:solidFill>
                <a:latin typeface="+mn-lt"/>
                <a:ea typeface="+mn-ea"/>
                <a:cs typeface="+mn-cs"/>
              </a:rPr>
              <a:t>) lehet csak elérni, jól definiált interfészeken keresztül. Bár a kernel funkcióit csak a kernel interfészén keresztül éri el, szintén az </a:t>
            </a:r>
            <a:r>
              <a:rPr lang="hu-HU" sz="1200" kern="1200" noProof="0" dirty="0" err="1" smtClean="0">
                <a:solidFill>
                  <a:schemeClr val="tx1"/>
                </a:solidFill>
                <a:latin typeface="+mn-lt"/>
                <a:ea typeface="+mn-ea"/>
                <a:cs typeface="+mn-cs"/>
              </a:rPr>
              <a:t>ntoskrnl.exe</a:t>
            </a:r>
            <a:r>
              <a:rPr lang="hu-HU" sz="1200" kern="1200" noProof="0" dirty="0" smtClean="0">
                <a:solidFill>
                  <a:schemeClr val="tx1"/>
                </a:solidFill>
                <a:latin typeface="+mn-lt"/>
                <a:ea typeface="+mn-ea"/>
                <a:cs typeface="+mn-cs"/>
              </a:rPr>
              <a:t> tartalmazza. </a:t>
            </a:r>
            <a:r>
              <a:rPr lang="hu-HU" baseline="0" noProof="0" dirty="0" smtClean="0"/>
              <a:t>A legtöbb rendszerhívás itt van megvalósítva.</a:t>
            </a:r>
            <a:r>
              <a:rPr lang="hu-HU" noProof="0" dirty="0" smtClean="0"/>
              <a:t> </a:t>
            </a:r>
          </a:p>
          <a:p>
            <a:pPr>
              <a:buFont typeface="Arial" pitchFamily="34" charset="0"/>
              <a:buNone/>
            </a:pPr>
            <a:endParaRPr lang="hu-HU" dirty="0" smtClean="0"/>
          </a:p>
          <a:p>
            <a:pPr>
              <a:buFont typeface="Arial" pitchFamily="34" charset="0"/>
              <a:buChar char="•"/>
            </a:pPr>
            <a:r>
              <a:rPr lang="hu-HU" dirty="0" smtClean="0"/>
              <a:t> Komponenseit lásd később</a:t>
            </a:r>
          </a:p>
          <a:p>
            <a:pPr>
              <a:buFont typeface="Arial" pitchFamily="34" charset="0"/>
              <a:buChar char="•"/>
            </a:pPr>
            <a:r>
              <a:rPr lang="hu-HU" dirty="0" smtClean="0"/>
              <a:t> Nincs igazán elfogadott magyar</a:t>
            </a:r>
            <a:r>
              <a:rPr lang="hu-HU" baseline="0" dirty="0" smtClean="0"/>
              <a:t> neve, így </a:t>
            </a:r>
            <a:r>
              <a:rPr lang="hu-HU" baseline="0" dirty="0" err="1" smtClean="0"/>
              <a:t>Executive-ként</a:t>
            </a:r>
            <a:r>
              <a:rPr lang="hu-HU" baseline="0" dirty="0" smtClean="0"/>
              <a:t> fogunk rá hivatkozni</a:t>
            </a:r>
            <a:endParaRPr lang="hu-HU" dirty="0" smtClean="0"/>
          </a:p>
        </p:txBody>
      </p:sp>
      <p:sp>
        <p:nvSpPr>
          <p:cNvPr id="4" name="Dia számának helye 3"/>
          <p:cNvSpPr>
            <a:spLocks noGrp="1"/>
          </p:cNvSpPr>
          <p:nvPr>
            <p:ph type="sldNum" sz="quarter" idx="10"/>
          </p:nvPr>
        </p:nvSpPr>
        <p:spPr/>
        <p:txBody>
          <a:bodyPr/>
          <a:lstStyle/>
          <a:p>
            <a:fld id="{3D86C690-4F62-4AFC-8745-06DC9BF07935}" type="slidenum">
              <a:rPr lang="hu-HU" smtClean="0"/>
              <a:pPr/>
              <a:t>25</a:t>
            </a:fld>
            <a:endParaRPr lang="hu-HU"/>
          </a:p>
        </p:txBody>
      </p:sp>
    </p:spTree>
    <p:extLst>
      <p:ext uri="{BB962C8B-B14F-4D97-AF65-F5344CB8AC3E}">
        <p14:creationId xmlns:p14="http://schemas.microsoft.com/office/powerpoint/2010/main" val="21025543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hu-HU" baseline="0" dirty="0" smtClean="0"/>
              <a:t>A CPU különböző hozzáférési vagy védelmi módokban működhet, bizonyos CPU utasítások csak a processzor privilegizált módjában adhatóak ki. A kernel a legtöbb jogot biztosító módban fut, a felhasználói alkalmazások pedig egy olyanban, ami sokkal kevesebb mindent enged meg (például nem tudnak hardvereszközökhöz közvetlenül hozzáférni).</a:t>
            </a:r>
            <a:endParaRPr lang="hu-HU" dirty="0" smtClean="0"/>
          </a:p>
          <a:p>
            <a:pPr>
              <a:buFont typeface="Arial" pitchFamily="34" charset="0"/>
              <a:buNone/>
            </a:pPr>
            <a:endParaRPr lang="hu-HU" dirty="0" smtClean="0"/>
          </a:p>
          <a:p>
            <a:pPr>
              <a:buFont typeface="Arial" pitchFamily="34" charset="0"/>
              <a:buChar char="•"/>
            </a:pPr>
            <a:r>
              <a:rPr lang="hu-HU" dirty="0" smtClean="0"/>
              <a:t> Miért csak </a:t>
            </a:r>
            <a:r>
              <a:rPr lang="hu-HU" b="1" dirty="0" smtClean="0"/>
              <a:t>két hozzáférési szint </a:t>
            </a:r>
            <a:r>
              <a:rPr lang="hu-HU" dirty="0" smtClean="0"/>
              <a:t>van: 	</a:t>
            </a:r>
          </a:p>
          <a:p>
            <a:pPr marL="45720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hu-HU" baseline="0" dirty="0" smtClean="0"/>
              <a:t> az Intel 386 4 szintet, úgynevezett ring-et, támogat, de</a:t>
            </a:r>
            <a:endParaRPr lang="hu-HU" dirty="0" smtClean="0"/>
          </a:p>
          <a:p>
            <a:pPr lvl="1">
              <a:buFont typeface="Arial" pitchFamily="34" charset="0"/>
              <a:buChar char="•"/>
            </a:pPr>
            <a:r>
              <a:rPr lang="hu-HU" dirty="0" smtClean="0"/>
              <a:t> a kezdeti architektúrák</a:t>
            </a:r>
            <a:r>
              <a:rPr lang="hu-HU" baseline="0" dirty="0" smtClean="0"/>
              <a:t> közül </a:t>
            </a:r>
            <a:r>
              <a:rPr lang="hu-HU" dirty="0" smtClean="0"/>
              <a:t>a </a:t>
            </a:r>
            <a:r>
              <a:rPr lang="en-US" dirty="0" smtClean="0"/>
              <a:t>Compaq Alpha </a:t>
            </a:r>
            <a:r>
              <a:rPr lang="hu-HU" dirty="0" smtClean="0"/>
              <a:t>és a</a:t>
            </a:r>
            <a:r>
              <a:rPr lang="en-US" dirty="0" smtClean="0"/>
              <a:t> Silicon Graphics MIPS</a:t>
            </a:r>
            <a:r>
              <a:rPr lang="hu-HU" dirty="0" smtClean="0"/>
              <a:t> csak 2 szintet támogatott,</a:t>
            </a:r>
          </a:p>
          <a:p>
            <a:pPr lvl="1">
              <a:buFont typeface="Arial" pitchFamily="34" charset="0"/>
              <a:buChar char="•"/>
            </a:pPr>
            <a:r>
              <a:rPr lang="hu-HU" baseline="0" dirty="0" smtClean="0"/>
              <a:t> így végül a Windows NT-ben csak két szintet használnak (ennek az a hátránya, hogy pl. egy külső gyártótól származó eszközkezelő vagy kernelmodul is hozzáfér mindenhez).</a:t>
            </a:r>
          </a:p>
          <a:p>
            <a:pPr lvl="1">
              <a:buFont typeface="Arial" pitchFamily="34" charset="0"/>
              <a:buNone/>
            </a:pPr>
            <a:endParaRPr lang="hu-HU" baseline="0" dirty="0" smtClean="0"/>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hu-HU" dirty="0" smtClean="0"/>
              <a:t>Fontos: </a:t>
            </a:r>
            <a:r>
              <a:rPr lang="hu-HU" b="1" dirty="0" smtClean="0"/>
              <a:t>ez más,</a:t>
            </a:r>
            <a:r>
              <a:rPr lang="hu-HU" b="1" baseline="0" dirty="0" smtClean="0"/>
              <a:t> mint </a:t>
            </a:r>
            <a:r>
              <a:rPr lang="hu-HU" b="1" dirty="0" smtClean="0"/>
              <a:t>a környezetváltás</a:t>
            </a:r>
            <a:r>
              <a:rPr lang="hu-HU" b="1" baseline="0" dirty="0" smtClean="0"/>
              <a:t> </a:t>
            </a:r>
            <a:r>
              <a:rPr lang="hu-HU" baseline="0" dirty="0" smtClean="0"/>
              <a:t>(</a:t>
            </a:r>
            <a:r>
              <a:rPr lang="hu-HU" baseline="0" dirty="0" err="1" smtClean="0"/>
              <a:t>context</a:t>
            </a:r>
            <a:r>
              <a:rPr lang="hu-HU" baseline="0" dirty="0" smtClean="0"/>
              <a:t> </a:t>
            </a:r>
            <a:r>
              <a:rPr lang="hu-HU" baseline="0" dirty="0" err="1" smtClean="0"/>
              <a:t>switch</a:t>
            </a:r>
            <a:r>
              <a:rPr lang="hu-HU" baseline="0" dirty="0" smtClean="0"/>
              <a:t>), ahol elmentjük az éppen futó szál adatait (regiszterek, program számláló, stb.), és betöltünk, majd futtatunk egy újat; itt nem változik, hogy melyik szálat hajtjuk végre.</a:t>
            </a:r>
            <a:endParaRPr lang="hu-HU" dirty="0" smtClean="0"/>
          </a:p>
          <a:p>
            <a:pPr lvl="1">
              <a:buFont typeface="Arial" pitchFamily="34" charset="0"/>
              <a:buNone/>
            </a:pPr>
            <a:endParaRPr lang="hu-HU" baseline="0" dirty="0" smtClean="0"/>
          </a:p>
        </p:txBody>
      </p:sp>
      <p:sp>
        <p:nvSpPr>
          <p:cNvPr id="4" name="Dia számának helye 3"/>
          <p:cNvSpPr>
            <a:spLocks noGrp="1"/>
          </p:cNvSpPr>
          <p:nvPr>
            <p:ph type="sldNum" sz="quarter" idx="10"/>
          </p:nvPr>
        </p:nvSpPr>
        <p:spPr/>
        <p:txBody>
          <a:bodyPr/>
          <a:lstStyle/>
          <a:p>
            <a:fld id="{3D86C690-4F62-4AFC-8745-06DC9BF07935}" type="slidenum">
              <a:rPr lang="hu-HU" smtClean="0"/>
              <a:pPr/>
              <a:t>26</a:t>
            </a:fld>
            <a:endParaRPr lang="hu-HU"/>
          </a:p>
        </p:txBody>
      </p:sp>
    </p:spTree>
    <p:extLst>
      <p:ext uri="{BB962C8B-B14F-4D97-AF65-F5344CB8AC3E}">
        <p14:creationId xmlns:p14="http://schemas.microsoft.com/office/powerpoint/2010/main" val="4489452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buFont typeface="Arial" pitchFamily="34" charset="0"/>
              <a:buNone/>
            </a:pPr>
            <a:r>
              <a:rPr lang="hu-HU" baseline="0" dirty="0" smtClean="0"/>
              <a:t>Indítsunk el programokat, pl. </a:t>
            </a:r>
            <a:r>
              <a:rPr lang="hu-HU" baseline="0" dirty="0" err="1" smtClean="0"/>
              <a:t>WinDbg</a:t>
            </a:r>
            <a:r>
              <a:rPr lang="hu-HU" baseline="0" dirty="0" smtClean="0"/>
              <a:t>, Visual </a:t>
            </a:r>
            <a:r>
              <a:rPr lang="hu-HU" baseline="0" dirty="0" err="1" smtClean="0"/>
              <a:t>Studio</a:t>
            </a:r>
            <a:endParaRPr lang="hu-HU" baseline="0" dirty="0" smtClean="0"/>
          </a:p>
          <a:p>
            <a:pPr lvl="0">
              <a:buFont typeface="Arial" pitchFamily="34" charset="0"/>
              <a:buNone/>
            </a:pPr>
            <a:r>
              <a:rPr lang="hu-HU" baseline="0" dirty="0" smtClean="0"/>
              <a:t>Felhasználói módban végzett műveletekre jó példa egy hosszú számolás, pl. a következő </a:t>
            </a:r>
            <a:r>
              <a:rPr lang="hu-HU" baseline="0" dirty="0" err="1" smtClean="0"/>
              <a:t>PowerShell</a:t>
            </a:r>
            <a:r>
              <a:rPr lang="hu-HU" baseline="0" dirty="0" smtClean="0"/>
              <a:t> kód:</a:t>
            </a:r>
          </a:p>
          <a:p>
            <a:pPr lvl="0">
              <a:buFont typeface="Arial" pitchFamily="34" charset="0"/>
              <a:buNone/>
            </a:pPr>
            <a:r>
              <a:rPr lang="hu-HU" baseline="0" dirty="0" smtClean="0"/>
              <a:t>	</a:t>
            </a:r>
            <a:r>
              <a:rPr lang="hu-HU" baseline="0" dirty="0" err="1" smtClean="0">
                <a:latin typeface="Consolas" pitchFamily="49" charset="0"/>
                <a:cs typeface="Consolas" pitchFamily="49" charset="0"/>
              </a:rPr>
              <a:t>$sum</a:t>
            </a:r>
            <a:r>
              <a:rPr lang="hu-HU" baseline="0" dirty="0" smtClean="0">
                <a:latin typeface="Consolas" pitchFamily="49" charset="0"/>
                <a:cs typeface="Consolas" pitchFamily="49" charset="0"/>
              </a:rPr>
              <a:t> = 0; 1..1000000 | % {</a:t>
            </a:r>
            <a:r>
              <a:rPr lang="hu-HU" baseline="0" dirty="0" err="1" smtClean="0">
                <a:latin typeface="Consolas" pitchFamily="49" charset="0"/>
                <a:cs typeface="Consolas" pitchFamily="49" charset="0"/>
              </a:rPr>
              <a:t>$sum</a:t>
            </a:r>
            <a:r>
              <a:rPr lang="hu-HU" baseline="0" dirty="0" smtClean="0">
                <a:latin typeface="Consolas" pitchFamily="49" charset="0"/>
                <a:cs typeface="Consolas" pitchFamily="49" charset="0"/>
              </a:rPr>
              <a:t>+=$_}; </a:t>
            </a:r>
            <a:r>
              <a:rPr lang="hu-HU" baseline="0" dirty="0" err="1" smtClean="0">
                <a:latin typeface="Consolas" pitchFamily="49" charset="0"/>
                <a:cs typeface="Consolas" pitchFamily="49" charset="0"/>
              </a:rPr>
              <a:t>$sum</a:t>
            </a:r>
            <a:endParaRPr lang="hu-HU" baseline="0" dirty="0" smtClean="0">
              <a:latin typeface="Consolas" pitchFamily="49" charset="0"/>
              <a:cs typeface="Consolas" pitchFamily="49" charset="0"/>
            </a:endParaRPr>
          </a:p>
          <a:p>
            <a:pPr lvl="0">
              <a:buFont typeface="Arial" pitchFamily="34" charset="0"/>
              <a:buNone/>
            </a:pPr>
            <a:endParaRPr lang="hu-HU" baseline="0" dirty="0" smtClean="0"/>
          </a:p>
          <a:p>
            <a:pPr lvl="0">
              <a:buFont typeface="Arial" pitchFamily="34" charset="0"/>
              <a:buNone/>
            </a:pPr>
            <a:r>
              <a:rPr lang="hu-HU" i="1" baseline="0" dirty="0" smtClean="0"/>
              <a:t>Eszközök:</a:t>
            </a:r>
          </a:p>
          <a:p>
            <a:pPr lvl="0">
              <a:buFont typeface="Arial" pitchFamily="34" charset="0"/>
              <a:buChar char="•"/>
            </a:pPr>
            <a:r>
              <a:rPr lang="hu-HU" baseline="0" dirty="0" smtClean="0"/>
              <a:t> Feladatkezelő: Teljesítmény fül, CPU grafikonon jobb gomb / Kernelidők mutatása</a:t>
            </a:r>
          </a:p>
          <a:p>
            <a:pPr lvl="0">
              <a:buFont typeface="Arial" pitchFamily="34" charset="0"/>
              <a:buChar char="•"/>
            </a:pPr>
            <a:r>
              <a:rPr lang="hu-HU" dirty="0" smtClean="0"/>
              <a:t> Teljesítményszámlálók</a:t>
            </a:r>
            <a:r>
              <a:rPr lang="hu-HU" baseline="0" dirty="0" smtClean="0"/>
              <a:t> (Felügyeleti eszközök / Teljesítményfigyelő):</a:t>
            </a:r>
          </a:p>
          <a:p>
            <a:pPr lvl="1">
              <a:buFont typeface="Arial" pitchFamily="34" charset="0"/>
              <a:buChar char="•"/>
            </a:pPr>
            <a:r>
              <a:rPr lang="hu-HU" baseline="0" dirty="0" smtClean="0"/>
              <a:t> Processzor / A processzor felhasználói módú használatának aránya (%)</a:t>
            </a:r>
          </a:p>
          <a:p>
            <a:pPr lvl="1">
              <a:buFont typeface="Arial" pitchFamily="34" charset="0"/>
              <a:buChar char="•"/>
            </a:pPr>
            <a:r>
              <a:rPr lang="hu-HU" baseline="0" dirty="0" smtClean="0"/>
              <a:t> Processzor / A processzor védett módú használatának aránya (%)</a:t>
            </a:r>
            <a:endParaRPr lang="hu-HU" dirty="0"/>
          </a:p>
        </p:txBody>
      </p:sp>
      <p:sp>
        <p:nvSpPr>
          <p:cNvPr id="4" name="Dia számának helye 3"/>
          <p:cNvSpPr>
            <a:spLocks noGrp="1"/>
          </p:cNvSpPr>
          <p:nvPr>
            <p:ph type="sldNum" sz="quarter" idx="10"/>
          </p:nvPr>
        </p:nvSpPr>
        <p:spPr/>
        <p:txBody>
          <a:bodyPr/>
          <a:lstStyle/>
          <a:p>
            <a:fld id="{3D86C690-4F62-4AFC-8745-06DC9BF07935}" type="slidenum">
              <a:rPr lang="hu-HU" smtClean="0"/>
              <a:pPr/>
              <a:t>27</a:t>
            </a:fld>
            <a:endParaRPr lang="hu-HU"/>
          </a:p>
        </p:txBody>
      </p:sp>
    </p:spTree>
    <p:extLst>
      <p:ext uri="{BB962C8B-B14F-4D97-AF65-F5344CB8AC3E}">
        <p14:creationId xmlns:p14="http://schemas.microsoft.com/office/powerpoint/2010/main" val="21018329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hu-HU" b="1" dirty="0" smtClean="0"/>
              <a:t>Rendszerfolyamatok </a:t>
            </a:r>
            <a:r>
              <a:rPr lang="hu-HU" dirty="0" smtClean="0"/>
              <a:t>(System </a:t>
            </a:r>
            <a:r>
              <a:rPr lang="hu-HU" dirty="0" err="1" smtClean="0"/>
              <a:t>processes</a:t>
            </a:r>
            <a:r>
              <a:rPr lang="hu-HU" dirty="0" smtClean="0"/>
              <a:t>): felhasználói</a:t>
            </a:r>
            <a:r>
              <a:rPr lang="hu-HU" baseline="0" dirty="0" smtClean="0"/>
              <a:t> módban futó olyan beépített folyamatok, amik a rendszer futásához szükséges funkciókat valósítanak meg.</a:t>
            </a:r>
            <a:endParaRPr lang="hu-HU" dirty="0" smtClean="0"/>
          </a:p>
          <a:p>
            <a:pPr>
              <a:buFont typeface="Arial" pitchFamily="34" charset="0"/>
              <a:buNone/>
            </a:pPr>
            <a:endParaRPr lang="hu-HU" dirty="0" smtClean="0"/>
          </a:p>
          <a:p>
            <a:pPr>
              <a:buFont typeface="Arial" pitchFamily="34" charset="0"/>
              <a:buNone/>
            </a:pPr>
            <a:r>
              <a:rPr lang="hu-HU" dirty="0" smtClean="0"/>
              <a:t>Szerepüket lásd később</a:t>
            </a:r>
          </a:p>
          <a:p>
            <a:pPr>
              <a:buFont typeface="Arial" pitchFamily="34" charset="0"/>
              <a:buChar char="•"/>
            </a:pPr>
            <a:r>
              <a:rPr lang="hu-HU" dirty="0" smtClean="0"/>
              <a:t> Session Manager</a:t>
            </a:r>
          </a:p>
          <a:p>
            <a:pPr>
              <a:buFont typeface="Arial" pitchFamily="34" charset="0"/>
              <a:buChar char="•"/>
            </a:pPr>
            <a:r>
              <a:rPr lang="hu-HU" dirty="0" smtClean="0"/>
              <a:t> </a:t>
            </a:r>
            <a:r>
              <a:rPr lang="hu-HU" dirty="0" err="1" smtClean="0"/>
              <a:t>Winlogon</a:t>
            </a:r>
            <a:endParaRPr lang="hu-HU" dirty="0" smtClean="0"/>
          </a:p>
          <a:p>
            <a:pPr>
              <a:buFont typeface="Arial" pitchFamily="34" charset="0"/>
              <a:buChar char="•"/>
            </a:pPr>
            <a:r>
              <a:rPr lang="hu-HU" dirty="0" smtClean="0"/>
              <a:t> LSASS</a:t>
            </a:r>
            <a:r>
              <a:rPr lang="hu-HU" baseline="0" dirty="0" smtClean="0"/>
              <a:t> (Local </a:t>
            </a:r>
            <a:r>
              <a:rPr lang="hu-HU" baseline="0" dirty="0" err="1" smtClean="0"/>
              <a:t>Security</a:t>
            </a:r>
            <a:r>
              <a:rPr lang="hu-HU" baseline="0" dirty="0" smtClean="0"/>
              <a:t> </a:t>
            </a:r>
            <a:r>
              <a:rPr lang="hu-HU" baseline="0" dirty="0" err="1" smtClean="0"/>
              <a:t>Authority</a:t>
            </a:r>
            <a:r>
              <a:rPr lang="hu-HU" baseline="0" dirty="0" smtClean="0"/>
              <a:t> </a:t>
            </a:r>
            <a:r>
              <a:rPr lang="hu-HU" baseline="0" dirty="0" err="1" smtClean="0"/>
              <a:t>Subsystem</a:t>
            </a:r>
            <a:r>
              <a:rPr lang="hu-HU" baseline="0" dirty="0" smtClean="0"/>
              <a:t>)</a:t>
            </a:r>
          </a:p>
          <a:p>
            <a:pPr>
              <a:buFont typeface="Arial" pitchFamily="34" charset="0"/>
              <a:buChar char="•"/>
            </a:pPr>
            <a:r>
              <a:rPr lang="hu-HU" baseline="0" dirty="0" smtClean="0"/>
              <a:t> Service </a:t>
            </a:r>
            <a:r>
              <a:rPr lang="hu-HU" baseline="0" dirty="0" err="1" smtClean="0"/>
              <a:t>Control</a:t>
            </a:r>
            <a:r>
              <a:rPr lang="hu-HU" baseline="0" dirty="0" smtClean="0"/>
              <a:t> Manager</a:t>
            </a:r>
            <a:endParaRPr lang="hu-HU" dirty="0" smtClean="0"/>
          </a:p>
          <a:p>
            <a:endParaRPr lang="hu-HU" dirty="0"/>
          </a:p>
        </p:txBody>
      </p:sp>
      <p:sp>
        <p:nvSpPr>
          <p:cNvPr id="4" name="Dia számának helye 3"/>
          <p:cNvSpPr>
            <a:spLocks noGrp="1"/>
          </p:cNvSpPr>
          <p:nvPr>
            <p:ph type="sldNum" sz="quarter" idx="10"/>
          </p:nvPr>
        </p:nvSpPr>
        <p:spPr/>
        <p:txBody>
          <a:bodyPr/>
          <a:lstStyle/>
          <a:p>
            <a:fld id="{3D86C690-4F62-4AFC-8745-06DC9BF07935}" type="slidenum">
              <a:rPr lang="hu-HU" smtClean="0"/>
              <a:pPr/>
              <a:t>28</a:t>
            </a:fld>
            <a:endParaRPr lang="hu-HU"/>
          </a:p>
        </p:txBody>
      </p:sp>
    </p:spTree>
    <p:extLst>
      <p:ext uri="{BB962C8B-B14F-4D97-AF65-F5344CB8AC3E}">
        <p14:creationId xmlns:p14="http://schemas.microsoft.com/office/powerpoint/2010/main" val="35735893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hu-HU" b="1" noProof="0" dirty="0" smtClean="0"/>
              <a:t>Szolgáltatások</a:t>
            </a:r>
            <a:r>
              <a:rPr lang="hu-HU" noProof="0" dirty="0" smtClean="0"/>
              <a:t> (</a:t>
            </a:r>
            <a:r>
              <a:rPr lang="hu-HU" noProof="0" dirty="0" err="1" smtClean="0"/>
              <a:t>Services</a:t>
            </a:r>
            <a:r>
              <a:rPr lang="hu-HU" noProof="0" dirty="0" smtClean="0"/>
              <a:t>): </a:t>
            </a:r>
            <a:r>
              <a:rPr lang="hu-HU" sz="1200" kern="1200" noProof="0" dirty="0" smtClean="0">
                <a:solidFill>
                  <a:schemeClr val="tx1"/>
                </a:solidFill>
                <a:latin typeface="+mn-lt"/>
                <a:ea typeface="+mn-ea"/>
                <a:cs typeface="+mn-cs"/>
              </a:rPr>
              <a:t>olyan folyamatok, amik a felhasználói felülettől és belépéstől függetlenül a háttérben futnak</a:t>
            </a:r>
            <a:r>
              <a:rPr lang="hu-HU" baseline="0" noProof="0" dirty="0" smtClean="0"/>
              <a:t>, és kibővítik az operációs rendszer alap szolgáltatásait.</a:t>
            </a:r>
            <a:endParaRPr lang="hu-HU" noProof="0" dirty="0" smtClean="0"/>
          </a:p>
          <a:p>
            <a:pPr>
              <a:buFont typeface="Arial" pitchFamily="34" charset="0"/>
              <a:buChar char="•"/>
            </a:pPr>
            <a:endParaRPr lang="hu-HU" dirty="0" smtClean="0"/>
          </a:p>
          <a:p>
            <a:pPr>
              <a:buFont typeface="Arial" pitchFamily="34" charset="0"/>
              <a:buChar char="•"/>
            </a:pPr>
            <a:r>
              <a:rPr lang="hu-HU" dirty="0" smtClean="0"/>
              <a:t> Szolgáltatások</a:t>
            </a:r>
            <a:r>
              <a:rPr lang="hu-HU" baseline="0" dirty="0" smtClean="0"/>
              <a:t> listája</a:t>
            </a:r>
            <a:r>
              <a:rPr lang="hu-HU" dirty="0" smtClean="0"/>
              <a:t>:</a:t>
            </a:r>
            <a:r>
              <a:rPr lang="hu-HU" baseline="0" dirty="0" smtClean="0"/>
              <a:t> </a:t>
            </a:r>
            <a:r>
              <a:rPr lang="hu-HU" dirty="0" smtClean="0"/>
              <a:t>Vezérlőpult / Felügyeleti eszközök / Szolgáltatások</a:t>
            </a:r>
            <a:endParaRPr lang="hu-HU" dirty="0"/>
          </a:p>
        </p:txBody>
      </p:sp>
      <p:sp>
        <p:nvSpPr>
          <p:cNvPr id="4" name="Dia számának helye 3"/>
          <p:cNvSpPr>
            <a:spLocks noGrp="1"/>
          </p:cNvSpPr>
          <p:nvPr>
            <p:ph type="sldNum" sz="quarter" idx="10"/>
          </p:nvPr>
        </p:nvSpPr>
        <p:spPr/>
        <p:txBody>
          <a:bodyPr/>
          <a:lstStyle/>
          <a:p>
            <a:fld id="{3D86C690-4F62-4AFC-8745-06DC9BF07935}" type="slidenum">
              <a:rPr lang="hu-HU" smtClean="0"/>
              <a:pPr/>
              <a:t>29</a:t>
            </a:fld>
            <a:endParaRPr lang="hu-HU"/>
          </a:p>
        </p:txBody>
      </p:sp>
    </p:spTree>
    <p:extLst>
      <p:ext uri="{BB962C8B-B14F-4D97-AF65-F5344CB8AC3E}">
        <p14:creationId xmlns:p14="http://schemas.microsoft.com/office/powerpoint/2010/main" val="33508823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762000" rtl="0" eaLnBrk="0" fontAlgn="base" latinLnBrk="0" hangingPunct="0">
              <a:lnSpc>
                <a:spcPct val="100000"/>
              </a:lnSpc>
              <a:spcBef>
                <a:spcPct val="30000"/>
              </a:spcBef>
              <a:spcAft>
                <a:spcPct val="0"/>
              </a:spcAft>
              <a:buClrTx/>
              <a:buSzTx/>
              <a:buFont typeface="Arial" pitchFamily="34" charset="0"/>
              <a:buNone/>
              <a:tabLst/>
              <a:defRPr/>
            </a:pPr>
            <a:r>
              <a:rPr lang="hu-HU" b="1" dirty="0" smtClean="0"/>
              <a:t>Környezeti</a:t>
            </a:r>
            <a:r>
              <a:rPr lang="hu-HU" b="1" baseline="0" dirty="0" smtClean="0"/>
              <a:t> alrendszerek</a:t>
            </a:r>
            <a:r>
              <a:rPr lang="hu-HU" baseline="0" dirty="0" smtClean="0"/>
              <a:t> (</a:t>
            </a:r>
            <a:r>
              <a:rPr lang="hu-HU" baseline="0" dirty="0" err="1" smtClean="0"/>
              <a:t>environment</a:t>
            </a:r>
            <a:r>
              <a:rPr lang="hu-HU" baseline="0" dirty="0" smtClean="0"/>
              <a:t> </a:t>
            </a:r>
            <a:r>
              <a:rPr lang="hu-HU" baseline="0" dirty="0" err="1" smtClean="0"/>
              <a:t>subsystems</a:t>
            </a:r>
            <a:r>
              <a:rPr lang="hu-HU" baseline="0" dirty="0" smtClean="0"/>
              <a:t>): a felhasználónak vagy programozónak nyújtott környezet, személyiség egy részét a környezeti alrendszer folyamatok valósítják meg, minden egyes környezet külön </a:t>
            </a:r>
            <a:r>
              <a:rPr lang="hu-HU" baseline="0" dirty="0" err="1" smtClean="0"/>
              <a:t>API-t</a:t>
            </a:r>
            <a:r>
              <a:rPr lang="hu-HU" baseline="0" dirty="0" smtClean="0"/>
              <a:t> mutat (Windows, POSIX…), az operációs rendszer rendszerhívásainak egy részét kínálja a felhasználói alkalmazások számára.</a:t>
            </a:r>
            <a:endParaRPr lang="hu-HU" dirty="0" smtClean="0"/>
          </a:p>
          <a:p>
            <a:pPr marL="0" marR="0" indent="0" algn="l" defTabSz="762000" rtl="0" eaLnBrk="0" fontAlgn="base" latinLnBrk="0" hangingPunct="0">
              <a:lnSpc>
                <a:spcPct val="100000"/>
              </a:lnSpc>
              <a:spcBef>
                <a:spcPct val="30000"/>
              </a:spcBef>
              <a:spcAft>
                <a:spcPct val="0"/>
              </a:spcAft>
              <a:buClrTx/>
              <a:buSzTx/>
              <a:buFont typeface="Arial" pitchFamily="34" charset="0"/>
              <a:buNone/>
              <a:tabLst/>
              <a:defRPr/>
            </a:pPr>
            <a:r>
              <a:rPr lang="hu-HU" dirty="0" smtClean="0"/>
              <a:t>---------------------------------------------------------------------------------</a:t>
            </a:r>
          </a:p>
          <a:p>
            <a:pPr marL="0" marR="0" indent="0" algn="l" defTabSz="762000" rtl="0" eaLnBrk="0" fontAlgn="base" latinLnBrk="0" hangingPunct="0">
              <a:lnSpc>
                <a:spcPct val="100000"/>
              </a:lnSpc>
              <a:spcBef>
                <a:spcPct val="30000"/>
              </a:spcBef>
              <a:spcAft>
                <a:spcPct val="0"/>
              </a:spcAft>
              <a:buClrTx/>
              <a:buSzTx/>
              <a:buFont typeface="Arial" pitchFamily="34" charset="0"/>
              <a:buChar char="•"/>
              <a:tabLst/>
              <a:defRPr/>
            </a:pPr>
            <a:r>
              <a:rPr lang="hu-HU" dirty="0" smtClean="0"/>
              <a:t> HKLM\SYSTEM\</a:t>
            </a:r>
            <a:r>
              <a:rPr lang="hu-HU" dirty="0" err="1" smtClean="0"/>
              <a:t>CurrentControlSet</a:t>
            </a:r>
            <a:r>
              <a:rPr lang="hu-HU" dirty="0" smtClean="0"/>
              <a:t>\</a:t>
            </a:r>
            <a:r>
              <a:rPr lang="hu-HU" dirty="0" err="1" smtClean="0"/>
              <a:t>Control</a:t>
            </a:r>
            <a:r>
              <a:rPr lang="hu-HU" dirty="0" smtClean="0"/>
              <a:t>\Session Manager\</a:t>
            </a:r>
            <a:r>
              <a:rPr lang="hu-HU" dirty="0" err="1" smtClean="0"/>
              <a:t>SubSystems</a:t>
            </a:r>
            <a:r>
              <a:rPr lang="hu-HU" dirty="0" smtClean="0"/>
              <a:t> kulcsban</a:t>
            </a:r>
            <a:r>
              <a:rPr lang="hu-HU" baseline="0" dirty="0" smtClean="0"/>
              <a:t> tárolódik, hogy milyenek vannak és azok beállításai</a:t>
            </a:r>
            <a:endParaRPr lang="hu-HU" dirty="0" smtClean="0"/>
          </a:p>
          <a:p>
            <a:pPr>
              <a:buFont typeface="Arial" pitchFamily="34" charset="0"/>
              <a:buChar char="•"/>
            </a:pPr>
            <a:r>
              <a:rPr lang="hu-HU" baseline="0" dirty="0" smtClean="0"/>
              <a:t> Windows: </a:t>
            </a:r>
            <a:r>
              <a:rPr lang="hu-HU" baseline="0" dirty="0" err="1" smtClean="0"/>
              <a:t>csrss.exe</a:t>
            </a:r>
            <a:r>
              <a:rPr lang="hu-HU" baseline="0" dirty="0" smtClean="0"/>
              <a:t> – </a:t>
            </a:r>
            <a:r>
              <a:rPr lang="hu-HU" b="1" baseline="0" dirty="0" err="1" smtClean="0"/>
              <a:t>Client</a:t>
            </a:r>
            <a:r>
              <a:rPr lang="hu-HU" b="1" baseline="0" dirty="0" smtClean="0"/>
              <a:t>/Server </a:t>
            </a:r>
            <a:r>
              <a:rPr lang="hu-HU" b="1" baseline="0" dirty="0" err="1" smtClean="0"/>
              <a:t>Run-Time</a:t>
            </a:r>
            <a:r>
              <a:rPr lang="hu-HU" b="1" baseline="0" dirty="0" smtClean="0"/>
              <a:t> </a:t>
            </a:r>
            <a:r>
              <a:rPr lang="hu-HU" b="1" baseline="0" dirty="0" err="1" smtClean="0"/>
              <a:t>Subsystems</a:t>
            </a:r>
            <a:endParaRPr lang="hu-HU" b="1" baseline="0" dirty="0" smtClean="0"/>
          </a:p>
          <a:p>
            <a:pPr marL="457200" marR="0" lvl="1" indent="0" algn="l" defTabSz="762000" rtl="0" eaLnBrk="0" fontAlgn="base" latinLnBrk="0" hangingPunct="0">
              <a:lnSpc>
                <a:spcPct val="100000"/>
              </a:lnSpc>
              <a:spcBef>
                <a:spcPct val="30000"/>
              </a:spcBef>
              <a:spcAft>
                <a:spcPct val="0"/>
              </a:spcAft>
              <a:buClrTx/>
              <a:buSzTx/>
              <a:buFont typeface="Arial" pitchFamily="34" charset="0"/>
              <a:buChar char="•"/>
              <a:tabLst/>
              <a:defRPr/>
            </a:pPr>
            <a:r>
              <a:rPr lang="hu-HU" dirty="0" smtClean="0"/>
              <a:t> A Windows alrendszer </a:t>
            </a:r>
            <a:r>
              <a:rPr lang="hu-HU" b="1" dirty="0" smtClean="0"/>
              <a:t>kötelező </a:t>
            </a:r>
            <a:r>
              <a:rPr lang="hu-HU" b="0" dirty="0" smtClean="0"/>
              <a:t>a</a:t>
            </a:r>
            <a:r>
              <a:rPr lang="hu-HU" b="0" baseline="0" dirty="0" smtClean="0"/>
              <a:t> rendszer futásához</a:t>
            </a:r>
            <a:r>
              <a:rPr lang="hu-HU" dirty="0" smtClean="0"/>
              <a:t>. </a:t>
            </a:r>
            <a:endParaRPr lang="hu-HU" baseline="0" dirty="0" smtClean="0"/>
          </a:p>
          <a:p>
            <a:pPr lvl="1">
              <a:buFont typeface="Arial" pitchFamily="34" charset="0"/>
              <a:buChar char="•"/>
            </a:pPr>
            <a:r>
              <a:rPr lang="hu-HU" baseline="0" dirty="0" smtClean="0"/>
              <a:t> Miért ez a név: mert eredetileg ez egy általános folyamat volt, ami szálakként futtatta az egyes alrendszereket. Később kikerült a </a:t>
            </a:r>
            <a:r>
              <a:rPr lang="hu-HU" baseline="0" dirty="0" err="1" smtClean="0"/>
              <a:t>Posix</a:t>
            </a:r>
            <a:r>
              <a:rPr lang="hu-HU" baseline="0" dirty="0" smtClean="0"/>
              <a:t> és az OS/2 innen, a Windows maradt, és megtartotta ezt a nevet.</a:t>
            </a:r>
          </a:p>
          <a:p>
            <a:pPr lvl="1">
              <a:buFont typeface="Arial" pitchFamily="34" charset="0"/>
              <a:buChar char="•"/>
            </a:pPr>
            <a:r>
              <a:rPr lang="hu-HU" baseline="0" dirty="0" smtClean="0"/>
              <a:t> Funkciói: konzolos ablak kezelése, folyamat és szál létrehozás/törlés, apróbb függvények (pl. </a:t>
            </a:r>
            <a:r>
              <a:rPr lang="hu-HU" baseline="0" dirty="0" err="1" smtClean="0"/>
              <a:t>GetTempFile</a:t>
            </a:r>
            <a:r>
              <a:rPr lang="hu-HU" baseline="0" dirty="0" smtClean="0"/>
              <a:t>, </a:t>
            </a:r>
            <a:r>
              <a:rPr lang="hu-HU" baseline="0" dirty="0" err="1" smtClean="0"/>
              <a:t>DefineDosDevice</a:t>
            </a:r>
            <a:r>
              <a:rPr lang="hu-HU" baseline="0" dirty="0" smtClean="0"/>
              <a:t>, </a:t>
            </a:r>
            <a:r>
              <a:rPr lang="hu-HU" baseline="0" dirty="0" err="1" smtClean="0"/>
              <a:t>ExitWindowsEx</a:t>
            </a:r>
            <a:r>
              <a:rPr lang="hu-HU" baseline="0" dirty="0" smtClean="0"/>
              <a:t>, hálózati meghajtó csatlakoztatása)</a:t>
            </a:r>
          </a:p>
          <a:p>
            <a:pPr lvl="0">
              <a:buFont typeface="Arial" pitchFamily="34" charset="0"/>
              <a:buChar char="•"/>
            </a:pPr>
            <a:r>
              <a:rPr lang="hu-HU" baseline="0" dirty="0" smtClean="0"/>
              <a:t> POSIX (SUA): </a:t>
            </a:r>
            <a:r>
              <a:rPr lang="hu-HU" baseline="0" dirty="0" err="1" smtClean="0"/>
              <a:t>psxss.exe</a:t>
            </a:r>
            <a:endParaRPr lang="hu-HU" baseline="0" dirty="0" smtClean="0"/>
          </a:p>
        </p:txBody>
      </p:sp>
      <p:sp>
        <p:nvSpPr>
          <p:cNvPr id="4" name="Dia számának helye 3"/>
          <p:cNvSpPr>
            <a:spLocks noGrp="1"/>
          </p:cNvSpPr>
          <p:nvPr>
            <p:ph type="sldNum" sz="quarter" idx="10"/>
          </p:nvPr>
        </p:nvSpPr>
        <p:spPr/>
        <p:txBody>
          <a:bodyPr/>
          <a:lstStyle/>
          <a:p>
            <a:fld id="{3D86C690-4F62-4AFC-8745-06DC9BF07935}" type="slidenum">
              <a:rPr lang="hu-HU" smtClean="0"/>
              <a:pPr/>
              <a:t>30</a:t>
            </a:fld>
            <a:endParaRPr lang="hu-HU"/>
          </a:p>
        </p:txBody>
      </p:sp>
    </p:spTree>
    <p:extLst>
      <p:ext uri="{BB962C8B-B14F-4D97-AF65-F5344CB8AC3E}">
        <p14:creationId xmlns:p14="http://schemas.microsoft.com/office/powerpoint/2010/main" val="39625236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hu-HU" b="1" dirty="0" err="1" smtClean="0"/>
              <a:t>Alrendszerk</a:t>
            </a:r>
            <a:r>
              <a:rPr lang="hu-HU" b="1" dirty="0" smtClean="0"/>
              <a:t> </a:t>
            </a:r>
            <a:r>
              <a:rPr lang="hu-HU" b="1" dirty="0" err="1" smtClean="0"/>
              <a:t>DLL-ek</a:t>
            </a:r>
            <a:r>
              <a:rPr lang="hu-HU" dirty="0" smtClean="0"/>
              <a:t>:</a:t>
            </a:r>
            <a:r>
              <a:rPr lang="hu-HU" baseline="0" dirty="0" smtClean="0"/>
              <a:t> az alkalmazások nem hívják közvetlenül az </a:t>
            </a:r>
            <a:r>
              <a:rPr lang="hu-HU" baseline="0" dirty="0" err="1" smtClean="0"/>
              <a:t>Executive</a:t>
            </a:r>
            <a:r>
              <a:rPr lang="hu-HU" baseline="0" dirty="0" smtClean="0"/>
              <a:t> rendszerhívásait, hanem az alrendszer </a:t>
            </a:r>
            <a:r>
              <a:rPr lang="hu-HU" baseline="0" dirty="0" err="1" smtClean="0"/>
              <a:t>DLL-ek</a:t>
            </a:r>
            <a:r>
              <a:rPr lang="hu-HU" baseline="0" dirty="0" smtClean="0"/>
              <a:t> által mutatott függvényeken keresztül érik el azokat.</a:t>
            </a:r>
            <a:endParaRPr lang="hu-HU" dirty="0" smtClean="0"/>
          </a:p>
          <a:p>
            <a:pPr>
              <a:buFont typeface="Arial" pitchFamily="34" charset="0"/>
              <a:buNone/>
            </a:pPr>
            <a:endParaRPr lang="hu-HU" dirty="0" smtClean="0"/>
          </a:p>
          <a:p>
            <a:pPr>
              <a:buFont typeface="Arial" pitchFamily="34" charset="0"/>
              <a:buNone/>
            </a:pPr>
            <a:r>
              <a:rPr lang="hu-HU" dirty="0" smtClean="0"/>
              <a:t>---------------------------------------------------------------------------------</a:t>
            </a:r>
          </a:p>
          <a:p>
            <a:pPr>
              <a:buFont typeface="Arial" pitchFamily="34" charset="0"/>
              <a:buChar char="•"/>
            </a:pPr>
            <a:r>
              <a:rPr lang="hu-HU" dirty="0" smtClean="0"/>
              <a:t> Windows: Kernel32.dll, Advapi32.dll, User32.dll, and Gdi32.dll</a:t>
            </a:r>
          </a:p>
          <a:p>
            <a:pPr>
              <a:buFont typeface="Arial" pitchFamily="34" charset="0"/>
              <a:buChar char="•"/>
            </a:pPr>
            <a:r>
              <a:rPr lang="hu-HU" dirty="0" smtClean="0"/>
              <a:t> </a:t>
            </a:r>
            <a:r>
              <a:rPr lang="hu-HU" dirty="0" err="1" smtClean="0"/>
              <a:t>Posix</a:t>
            </a:r>
            <a:r>
              <a:rPr lang="hu-HU" dirty="0" smtClean="0"/>
              <a:t>:</a:t>
            </a:r>
            <a:r>
              <a:rPr lang="hu-HU" baseline="0" dirty="0" smtClean="0"/>
              <a:t> </a:t>
            </a:r>
            <a:r>
              <a:rPr lang="hu-HU" baseline="0" dirty="0" err="1" smtClean="0"/>
              <a:t>Psxdll.dll</a:t>
            </a:r>
            <a:endParaRPr lang="hu-HU" baseline="0" dirty="0" smtClean="0"/>
          </a:p>
          <a:p>
            <a:pPr marL="0" marR="0" indent="0" algn="l" defTabSz="762000" rtl="0" eaLnBrk="0" fontAlgn="base" latinLnBrk="0" hangingPunct="0">
              <a:lnSpc>
                <a:spcPct val="100000"/>
              </a:lnSpc>
              <a:spcBef>
                <a:spcPct val="30000"/>
              </a:spcBef>
              <a:spcAft>
                <a:spcPct val="0"/>
              </a:spcAft>
              <a:buClrTx/>
              <a:buSzTx/>
              <a:buFont typeface="Arial" pitchFamily="34" charset="0"/>
              <a:buChar char="•"/>
              <a:tabLst/>
              <a:defRPr/>
            </a:pPr>
            <a:r>
              <a:rPr lang="hu-HU" baseline="0" dirty="0" smtClean="0"/>
              <a:t> Nem minden </a:t>
            </a:r>
            <a:r>
              <a:rPr lang="hu-HU" baseline="0" dirty="0" err="1" smtClean="0"/>
              <a:t>Executive</a:t>
            </a:r>
            <a:r>
              <a:rPr lang="hu-HU" baseline="0" dirty="0" smtClean="0"/>
              <a:t> funkció érhető el az alrendszerekből, és az egyes alrendszerek különböző részhalmazt valósítanak meg (pl. a Windowsban nincsen </a:t>
            </a:r>
            <a:r>
              <a:rPr lang="hu-HU" baseline="0" dirty="0" err="1" smtClean="0"/>
              <a:t>fork</a:t>
            </a:r>
            <a:r>
              <a:rPr lang="hu-HU" baseline="0" dirty="0" smtClean="0"/>
              <a:t>).</a:t>
            </a:r>
            <a:endParaRPr lang="hu-HU" dirty="0" smtClean="0"/>
          </a:p>
          <a:p>
            <a:pPr>
              <a:buFont typeface="Arial" pitchFamily="34" charset="0"/>
              <a:buChar char="•"/>
            </a:pPr>
            <a:endParaRPr lang="hu-HU" baseline="0" dirty="0" smtClean="0"/>
          </a:p>
          <a:p>
            <a:pPr>
              <a:buFont typeface="Arial" pitchFamily="34" charset="0"/>
              <a:buChar char="•"/>
            </a:pPr>
            <a:r>
              <a:rPr lang="hu-HU" baseline="0" dirty="0" smtClean="0"/>
              <a:t> </a:t>
            </a:r>
            <a:r>
              <a:rPr lang="hu-HU" b="1" baseline="0" dirty="0" smtClean="0"/>
              <a:t>Három lehetséges üzemmód</a:t>
            </a:r>
            <a:r>
              <a:rPr lang="hu-HU" baseline="0" dirty="0" smtClean="0"/>
              <a:t>. A hívott alrendszer API függvény</a:t>
            </a:r>
          </a:p>
          <a:p>
            <a:pPr lvl="1">
              <a:buFont typeface="Arial" pitchFamily="34" charset="0"/>
              <a:buChar char="•"/>
            </a:pPr>
            <a:r>
              <a:rPr lang="hu-HU" baseline="0" dirty="0" smtClean="0"/>
              <a:t> teljesen az alrendszer DLL-ben van megvalósítva, így nem kell további hívás.</a:t>
            </a:r>
          </a:p>
          <a:p>
            <a:pPr lvl="1">
              <a:buFont typeface="Arial" pitchFamily="34" charset="0"/>
              <a:buChar char="•"/>
            </a:pPr>
            <a:r>
              <a:rPr lang="hu-HU" baseline="0" dirty="0" smtClean="0"/>
              <a:t> </a:t>
            </a:r>
            <a:r>
              <a:rPr lang="hu-HU" baseline="0" dirty="0" err="1" smtClean="0"/>
              <a:t>Executive</a:t>
            </a:r>
            <a:r>
              <a:rPr lang="hu-HU" baseline="0" dirty="0" smtClean="0"/>
              <a:t> hívást igényel, így tovább kell hívni (az </a:t>
            </a:r>
            <a:r>
              <a:rPr lang="hu-HU" baseline="0" dirty="0" err="1" smtClean="0"/>
              <a:t>NTDLL.DLL-en</a:t>
            </a:r>
            <a:r>
              <a:rPr lang="hu-HU" baseline="0" dirty="0" smtClean="0"/>
              <a:t> keresztül) a rendszerhívások felé</a:t>
            </a:r>
          </a:p>
          <a:p>
            <a:pPr lvl="1">
              <a:buFont typeface="Arial" pitchFamily="34" charset="0"/>
              <a:buChar char="•"/>
            </a:pPr>
            <a:r>
              <a:rPr lang="hu-HU" baseline="0" dirty="0" smtClean="0"/>
              <a:t> az alrendszer folyamat munkáját igényli, ilyenkor üzenetet küld az alrendszer folyamatnak, és megvárja a válaszát</a:t>
            </a:r>
          </a:p>
          <a:p>
            <a:endParaRPr lang="hu-HU" dirty="0"/>
          </a:p>
        </p:txBody>
      </p:sp>
      <p:sp>
        <p:nvSpPr>
          <p:cNvPr id="4" name="Dia számának helye 3"/>
          <p:cNvSpPr>
            <a:spLocks noGrp="1"/>
          </p:cNvSpPr>
          <p:nvPr>
            <p:ph type="sldNum" sz="quarter" idx="10"/>
          </p:nvPr>
        </p:nvSpPr>
        <p:spPr/>
        <p:txBody>
          <a:bodyPr/>
          <a:lstStyle/>
          <a:p>
            <a:fld id="{3D86C690-4F62-4AFC-8745-06DC9BF07935}" type="slidenum">
              <a:rPr lang="hu-HU" smtClean="0"/>
              <a:pPr/>
              <a:t>31</a:t>
            </a:fld>
            <a:endParaRPr lang="hu-HU"/>
          </a:p>
        </p:txBody>
      </p:sp>
    </p:spTree>
    <p:extLst>
      <p:ext uri="{BB962C8B-B14F-4D97-AF65-F5344CB8AC3E}">
        <p14:creationId xmlns:p14="http://schemas.microsoft.com/office/powerpoint/2010/main" val="9034476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85750" indent="-285750" eaLnBrk="1" hangingPunct="1">
              <a:lnSpc>
                <a:spcPct val="80000"/>
              </a:lnSpc>
              <a:buFont typeface="Arial" pitchFamily="34" charset="0"/>
              <a:buChar char="•"/>
              <a:defRPr/>
            </a:pPr>
            <a:r>
              <a:rPr lang="hu-HU" sz="1200" b="1" kern="1200" dirty="0" smtClean="0">
                <a:solidFill>
                  <a:schemeClr val="tx1"/>
                </a:solidFill>
                <a:ea typeface="+mn-ea"/>
                <a:cs typeface="+mn-cs"/>
              </a:rPr>
              <a:t>Windows NT 4.0-ban került le </a:t>
            </a:r>
            <a:r>
              <a:rPr lang="hu-HU" sz="1200" kern="1200" dirty="0" smtClean="0">
                <a:solidFill>
                  <a:schemeClr val="tx1"/>
                </a:solidFill>
                <a:ea typeface="+mn-ea"/>
                <a:cs typeface="+mn-cs"/>
              </a:rPr>
              <a:t>kernel szintre ez a komponens, hogy kevesebb környezet és módváltás legyen (Ne kelljen mindig visszaváltani a </a:t>
            </a:r>
            <a:r>
              <a:rPr lang="hu-HU" sz="1200" kern="1200" dirty="0" err="1" smtClean="0">
                <a:solidFill>
                  <a:schemeClr val="tx1"/>
                </a:solidFill>
                <a:ea typeface="+mn-ea"/>
                <a:cs typeface="+mn-cs"/>
              </a:rPr>
              <a:t>csrss.exe-be</a:t>
            </a:r>
            <a:r>
              <a:rPr lang="hu-HU" sz="1200" kern="1200" dirty="0" smtClean="0">
                <a:solidFill>
                  <a:schemeClr val="tx1"/>
                </a:solidFill>
                <a:ea typeface="+mn-ea"/>
                <a:cs typeface="+mn-cs"/>
              </a:rPr>
              <a:t>, majd onnan</a:t>
            </a:r>
            <a:r>
              <a:rPr lang="hu-HU" sz="1200" kern="1200" baseline="0" dirty="0" smtClean="0">
                <a:solidFill>
                  <a:schemeClr val="tx1"/>
                </a:solidFill>
                <a:ea typeface="+mn-ea"/>
                <a:cs typeface="+mn-cs"/>
              </a:rPr>
              <a:t> átváltani kernel módba, utasítani a hardvert, visszaváltani felhasználói módba, majd visszaváltani a felhasználói folyamatba, aki kezdeményezte a változtatást.</a:t>
            </a:r>
            <a:r>
              <a:rPr lang="hu-HU" sz="1200" kern="1200" dirty="0" smtClean="0">
                <a:solidFill>
                  <a:schemeClr val="tx1"/>
                </a:solidFill>
                <a:ea typeface="+mn-ea"/>
                <a:cs typeface="+mn-cs"/>
              </a:rPr>
              <a:t>)</a:t>
            </a:r>
          </a:p>
          <a:p>
            <a:pPr marL="285750" indent="-285750" eaLnBrk="1" hangingPunct="1">
              <a:lnSpc>
                <a:spcPct val="80000"/>
              </a:lnSpc>
              <a:buFont typeface="Arial" pitchFamily="34" charset="0"/>
              <a:buChar char="•"/>
              <a:defRPr/>
            </a:pPr>
            <a:r>
              <a:rPr lang="hu-HU" sz="1200" kern="1200" dirty="0" smtClean="0">
                <a:solidFill>
                  <a:schemeClr val="tx1"/>
                </a:solidFill>
                <a:ea typeface="+mn-ea"/>
                <a:cs typeface="+mn-cs"/>
              </a:rPr>
              <a:t>A felhasználói módú folyamatban (</a:t>
            </a:r>
            <a:r>
              <a:rPr lang="hu-HU" sz="1200" kern="1200" dirty="0" err="1" smtClean="0">
                <a:solidFill>
                  <a:schemeClr val="tx1"/>
                </a:solidFill>
                <a:ea typeface="+mn-ea"/>
                <a:cs typeface="+mn-cs"/>
              </a:rPr>
              <a:t>csrss.exe</a:t>
            </a:r>
            <a:r>
              <a:rPr lang="hu-HU" sz="1200" kern="1200" dirty="0" smtClean="0">
                <a:solidFill>
                  <a:schemeClr val="tx1"/>
                </a:solidFill>
                <a:ea typeface="+mn-ea"/>
                <a:cs typeface="+mn-cs"/>
              </a:rPr>
              <a:t>) csak a</a:t>
            </a:r>
            <a:r>
              <a:rPr lang="hu-HU" sz="1200" kern="1200" baseline="0" dirty="0" smtClean="0">
                <a:solidFill>
                  <a:schemeClr val="tx1"/>
                </a:solidFill>
                <a:ea typeface="+mn-ea"/>
                <a:cs typeface="+mn-cs"/>
              </a:rPr>
              <a:t> </a:t>
            </a:r>
            <a:r>
              <a:rPr lang="hu-HU" sz="1200" b="1" kern="1200" baseline="0" dirty="0" smtClean="0">
                <a:solidFill>
                  <a:schemeClr val="tx1"/>
                </a:solidFill>
                <a:ea typeface="+mn-ea"/>
                <a:cs typeface="+mn-cs"/>
              </a:rPr>
              <a:t>konzol kezelés </a:t>
            </a:r>
            <a:r>
              <a:rPr lang="hu-HU" sz="1200" kern="1200" baseline="0" dirty="0" smtClean="0">
                <a:solidFill>
                  <a:schemeClr val="tx1"/>
                </a:solidFill>
                <a:ea typeface="+mn-ea"/>
                <a:cs typeface="+mn-cs"/>
              </a:rPr>
              <a:t>maradt</a:t>
            </a:r>
          </a:p>
          <a:p>
            <a:pPr marL="285750" indent="-285750" eaLnBrk="1" hangingPunct="1">
              <a:lnSpc>
                <a:spcPct val="80000"/>
              </a:lnSpc>
              <a:buFont typeface="Arial" pitchFamily="34" charset="0"/>
              <a:buChar char="•"/>
              <a:defRPr/>
            </a:pPr>
            <a:r>
              <a:rPr lang="hu-HU" sz="1200" kern="1200" baseline="0" dirty="0" smtClean="0">
                <a:solidFill>
                  <a:schemeClr val="tx1"/>
                </a:solidFill>
                <a:ea typeface="+mn-ea"/>
                <a:cs typeface="+mn-cs"/>
              </a:rPr>
              <a:t>Hozzá tartozó alrendszer </a:t>
            </a:r>
            <a:r>
              <a:rPr lang="hu-HU" sz="1200" kern="1200" baseline="0" dirty="0" err="1" smtClean="0">
                <a:solidFill>
                  <a:schemeClr val="tx1"/>
                </a:solidFill>
                <a:ea typeface="+mn-ea"/>
                <a:cs typeface="+mn-cs"/>
              </a:rPr>
              <a:t>dll-ek</a:t>
            </a:r>
            <a:r>
              <a:rPr lang="hu-HU" sz="1200" kern="1200" baseline="0" dirty="0" smtClean="0">
                <a:solidFill>
                  <a:schemeClr val="tx1"/>
                </a:solidFill>
                <a:ea typeface="+mn-ea"/>
                <a:cs typeface="+mn-cs"/>
              </a:rPr>
              <a:t>:</a:t>
            </a:r>
          </a:p>
          <a:p>
            <a:pPr marL="742950" lvl="1" indent="-285750" eaLnBrk="1" hangingPunct="1">
              <a:lnSpc>
                <a:spcPct val="80000"/>
              </a:lnSpc>
              <a:buFont typeface="Arial" pitchFamily="34" charset="0"/>
              <a:buChar char="•"/>
              <a:defRPr/>
            </a:pPr>
            <a:r>
              <a:rPr lang="hu-HU" sz="1200" kern="1200" baseline="0" dirty="0" smtClean="0">
                <a:solidFill>
                  <a:schemeClr val="tx1"/>
                </a:solidFill>
                <a:ea typeface="+mn-ea"/>
                <a:cs typeface="+mn-cs"/>
              </a:rPr>
              <a:t>User32.dll: menük, űrlap vezérlők, ablakok</a:t>
            </a:r>
          </a:p>
          <a:p>
            <a:pPr marL="742950" lvl="1" indent="-285750" eaLnBrk="1" hangingPunct="1">
              <a:lnSpc>
                <a:spcPct val="80000"/>
              </a:lnSpc>
              <a:buFont typeface="Arial" pitchFamily="34" charset="0"/>
              <a:buChar char="•"/>
              <a:defRPr/>
            </a:pPr>
            <a:r>
              <a:rPr lang="hu-HU" sz="1200" kern="1200" baseline="0" dirty="0" smtClean="0">
                <a:solidFill>
                  <a:schemeClr val="tx1"/>
                </a:solidFill>
                <a:ea typeface="+mn-ea"/>
                <a:cs typeface="+mn-cs"/>
              </a:rPr>
              <a:t>Gdi32.dll: </a:t>
            </a:r>
            <a:r>
              <a:rPr lang="hu-HU" sz="1200" kern="1200" baseline="0" dirty="0" err="1" smtClean="0">
                <a:solidFill>
                  <a:schemeClr val="tx1"/>
                </a:solidFill>
                <a:ea typeface="+mn-ea"/>
                <a:cs typeface="+mn-cs"/>
              </a:rPr>
              <a:t>Graphics</a:t>
            </a:r>
            <a:r>
              <a:rPr lang="hu-HU" sz="1200" kern="1200" baseline="0" dirty="0" smtClean="0">
                <a:solidFill>
                  <a:schemeClr val="tx1"/>
                </a:solidFill>
                <a:ea typeface="+mn-ea"/>
                <a:cs typeface="+mn-cs"/>
              </a:rPr>
              <a:t> </a:t>
            </a:r>
            <a:r>
              <a:rPr lang="hu-HU" sz="1200" kern="1200" baseline="0" dirty="0" err="1" smtClean="0">
                <a:solidFill>
                  <a:schemeClr val="tx1"/>
                </a:solidFill>
                <a:ea typeface="+mn-ea"/>
                <a:cs typeface="+mn-cs"/>
              </a:rPr>
              <a:t>Device</a:t>
            </a:r>
            <a:r>
              <a:rPr lang="hu-HU" sz="1200" kern="1200" baseline="0" dirty="0" smtClean="0">
                <a:solidFill>
                  <a:schemeClr val="tx1"/>
                </a:solidFill>
                <a:ea typeface="+mn-ea"/>
                <a:cs typeface="+mn-cs"/>
              </a:rPr>
              <a:t> </a:t>
            </a:r>
            <a:r>
              <a:rPr lang="hu-HU" sz="1200" kern="1200" baseline="0" dirty="0" err="1" smtClean="0">
                <a:solidFill>
                  <a:schemeClr val="tx1"/>
                </a:solidFill>
                <a:ea typeface="+mn-ea"/>
                <a:cs typeface="+mn-cs"/>
              </a:rPr>
              <a:t>Interface</a:t>
            </a:r>
            <a:r>
              <a:rPr lang="hu-HU" sz="1200" kern="1200" baseline="0" dirty="0" smtClean="0">
                <a:solidFill>
                  <a:schemeClr val="tx1"/>
                </a:solidFill>
                <a:ea typeface="+mn-ea"/>
                <a:cs typeface="+mn-cs"/>
              </a:rPr>
              <a:t>, rajzolás</a:t>
            </a:r>
          </a:p>
          <a:p>
            <a:pPr marL="285750" indent="-285750" eaLnBrk="1" hangingPunct="1">
              <a:lnSpc>
                <a:spcPct val="80000"/>
              </a:lnSpc>
              <a:buFont typeface="Arial" pitchFamily="34" charset="0"/>
              <a:buChar char="•"/>
              <a:defRPr/>
            </a:pPr>
            <a:r>
              <a:rPr lang="hu-HU" sz="1200" b="1" kern="1200" baseline="0" dirty="0" smtClean="0">
                <a:solidFill>
                  <a:schemeClr val="tx1"/>
                </a:solidFill>
                <a:ea typeface="+mn-ea"/>
                <a:cs typeface="+mn-cs"/>
              </a:rPr>
              <a:t>Instabilabb-e a </a:t>
            </a:r>
            <a:r>
              <a:rPr lang="hu-HU" sz="1200" b="0" kern="1200" baseline="0" dirty="0" smtClean="0">
                <a:solidFill>
                  <a:schemeClr val="tx1"/>
                </a:solidFill>
                <a:ea typeface="+mn-ea"/>
                <a:cs typeface="+mn-cs"/>
              </a:rPr>
              <a:t>W</a:t>
            </a:r>
            <a:r>
              <a:rPr lang="hu-HU" sz="1200" kern="1200" baseline="0" dirty="0" smtClean="0">
                <a:solidFill>
                  <a:schemeClr val="tx1"/>
                </a:solidFill>
                <a:ea typeface="+mn-ea"/>
                <a:cs typeface="+mn-cs"/>
              </a:rPr>
              <a:t>indows a kernel módú grafikus komponens miatt? Örök vita tárgya</a:t>
            </a:r>
            <a:r>
              <a:rPr lang="hu-HU" sz="1200" kern="1200" baseline="0" dirty="0" smtClean="0">
                <a:solidFill>
                  <a:schemeClr val="tx1"/>
                </a:solidFill>
                <a:ea typeface="+mn-ea"/>
                <a:cs typeface="+mn-cs"/>
                <a:sym typeface="Wingdings" pitchFamily="2" charset="2"/>
              </a:rPr>
              <a:t></a:t>
            </a:r>
          </a:p>
          <a:p>
            <a:pPr marL="742950" lvl="1" indent="-285750" eaLnBrk="1" hangingPunct="1">
              <a:lnSpc>
                <a:spcPct val="80000"/>
              </a:lnSpc>
              <a:buFont typeface="Arial" pitchFamily="34" charset="0"/>
              <a:buChar char="•"/>
              <a:defRPr/>
            </a:pPr>
            <a:r>
              <a:rPr lang="hu-HU" sz="1200" kern="1200" baseline="0" dirty="0" smtClean="0">
                <a:solidFill>
                  <a:schemeClr val="tx1"/>
                </a:solidFill>
                <a:ea typeface="+mn-ea"/>
                <a:cs typeface="+mn-cs"/>
                <a:sym typeface="Wingdings" pitchFamily="2" charset="2"/>
              </a:rPr>
              <a:t>Ha hiba van benne, akkor az egész rendszer magával rántja. Ugyanúgy egy hiba a grafikus eszközmeghajtóban is kritikus, nagyon sok kék halál oka a rosszul megírt grafikus eszközmeghajtó.</a:t>
            </a:r>
          </a:p>
          <a:p>
            <a:pPr marL="742950" lvl="1" indent="-285750" eaLnBrk="1" hangingPunct="1">
              <a:lnSpc>
                <a:spcPct val="80000"/>
              </a:lnSpc>
              <a:buFont typeface="Arial" pitchFamily="34" charset="0"/>
              <a:buChar char="•"/>
              <a:defRPr/>
            </a:pPr>
            <a:r>
              <a:rPr lang="hu-HU" sz="1200" kern="1200" baseline="0" dirty="0" smtClean="0">
                <a:solidFill>
                  <a:schemeClr val="tx1"/>
                </a:solidFill>
                <a:ea typeface="+mn-ea"/>
                <a:cs typeface="+mn-cs"/>
                <a:sym typeface="Wingdings" pitchFamily="2" charset="2"/>
              </a:rPr>
              <a:t>Viszont amíg a </a:t>
            </a:r>
            <a:r>
              <a:rPr lang="hu-HU" sz="1200" kern="1200" baseline="0" dirty="0" err="1" smtClean="0">
                <a:solidFill>
                  <a:schemeClr val="tx1"/>
                </a:solidFill>
                <a:ea typeface="+mn-ea"/>
                <a:cs typeface="+mn-cs"/>
                <a:sym typeface="Wingdings" pitchFamily="2" charset="2"/>
              </a:rPr>
              <a:t>csrss.exe-ben</a:t>
            </a:r>
            <a:r>
              <a:rPr lang="hu-HU" sz="1200" kern="1200" baseline="0" dirty="0" smtClean="0">
                <a:solidFill>
                  <a:schemeClr val="tx1"/>
                </a:solidFill>
                <a:ea typeface="+mn-ea"/>
                <a:cs typeface="+mn-cs"/>
                <a:sym typeface="Wingdings" pitchFamily="2" charset="2"/>
              </a:rPr>
              <a:t> volt, egy hiba akkor is tönkretette a teljes </a:t>
            </a:r>
            <a:r>
              <a:rPr lang="hu-HU" sz="1200" kern="1200" baseline="0" dirty="0" err="1" smtClean="0">
                <a:solidFill>
                  <a:schemeClr val="tx1"/>
                </a:solidFill>
                <a:ea typeface="+mn-ea"/>
                <a:cs typeface="+mn-cs"/>
                <a:sym typeface="Wingdings" pitchFamily="2" charset="2"/>
              </a:rPr>
              <a:t>GUI-t</a:t>
            </a:r>
            <a:r>
              <a:rPr lang="hu-HU" sz="1200" kern="1200" baseline="0" dirty="0" smtClean="0">
                <a:solidFill>
                  <a:schemeClr val="tx1"/>
                </a:solidFill>
                <a:ea typeface="+mn-ea"/>
                <a:cs typeface="+mn-cs"/>
                <a:sym typeface="Wingdings" pitchFamily="2" charset="2"/>
              </a:rPr>
              <a:t>. A </a:t>
            </a:r>
            <a:r>
              <a:rPr lang="hu-HU" sz="1200" kern="1200" baseline="0" dirty="0" err="1" smtClean="0">
                <a:solidFill>
                  <a:schemeClr val="tx1"/>
                </a:solidFill>
                <a:ea typeface="+mn-ea"/>
                <a:cs typeface="+mn-cs"/>
                <a:sym typeface="Wingdings" pitchFamily="2" charset="2"/>
              </a:rPr>
              <a:t>windowsos</a:t>
            </a:r>
            <a:r>
              <a:rPr lang="hu-HU" sz="1200" kern="1200" baseline="0" dirty="0" smtClean="0">
                <a:solidFill>
                  <a:schemeClr val="tx1"/>
                </a:solidFill>
                <a:ea typeface="+mn-ea"/>
                <a:cs typeface="+mn-cs"/>
                <a:sym typeface="Wingdings" pitchFamily="2" charset="2"/>
              </a:rPr>
              <a:t> folyamatok pedig túlságosan építenek a GUI elemekre (Esetleg a Windows Server 2008 Server </a:t>
            </a:r>
            <a:r>
              <a:rPr lang="hu-HU" sz="1200" kern="1200" baseline="0" dirty="0" err="1" smtClean="0">
                <a:solidFill>
                  <a:schemeClr val="tx1"/>
                </a:solidFill>
                <a:ea typeface="+mn-ea"/>
                <a:cs typeface="+mn-cs"/>
                <a:sym typeface="Wingdings" pitchFamily="2" charset="2"/>
              </a:rPr>
              <a:t>Core</a:t>
            </a:r>
            <a:r>
              <a:rPr lang="hu-HU" sz="1200" kern="1200" baseline="0" dirty="0" smtClean="0">
                <a:solidFill>
                  <a:schemeClr val="tx1"/>
                </a:solidFill>
                <a:ea typeface="+mn-ea"/>
                <a:cs typeface="+mn-cs"/>
                <a:sym typeface="Wingdings" pitchFamily="2" charset="2"/>
              </a:rPr>
              <a:t> változatában lesz változás:)</a:t>
            </a:r>
          </a:p>
          <a:p>
            <a:pPr marL="742950" lvl="1" indent="-285750" eaLnBrk="1" hangingPunct="1">
              <a:lnSpc>
                <a:spcPct val="80000"/>
              </a:lnSpc>
              <a:buFont typeface="Arial" pitchFamily="34" charset="0"/>
              <a:buChar char="•"/>
              <a:defRPr/>
            </a:pPr>
            <a:r>
              <a:rPr lang="hu-HU" sz="1200" kern="1200" baseline="0" dirty="0" smtClean="0">
                <a:solidFill>
                  <a:schemeClr val="tx1"/>
                </a:solidFill>
                <a:ea typeface="+mn-ea"/>
                <a:cs typeface="+mn-cs"/>
                <a:sym typeface="Wingdings" pitchFamily="2" charset="2"/>
              </a:rPr>
              <a:t>Azonban emiatt lehetett gyors </a:t>
            </a:r>
            <a:r>
              <a:rPr lang="hu-HU" sz="1200" kern="1200" baseline="0" dirty="0" err="1" smtClean="0">
                <a:solidFill>
                  <a:schemeClr val="tx1"/>
                </a:solidFill>
                <a:ea typeface="+mn-ea"/>
                <a:cs typeface="+mn-cs"/>
                <a:sym typeface="Wingdings" pitchFamily="2" charset="2"/>
              </a:rPr>
              <a:t>DirectX-et</a:t>
            </a:r>
            <a:r>
              <a:rPr lang="hu-HU" sz="1200" kern="1200" baseline="0" dirty="0" smtClean="0">
                <a:solidFill>
                  <a:schemeClr val="tx1"/>
                </a:solidFill>
                <a:ea typeface="+mn-ea"/>
                <a:cs typeface="+mn-cs"/>
                <a:sym typeface="Wingdings" pitchFamily="2" charset="2"/>
              </a:rPr>
              <a:t> írni és játszani a Windowson</a:t>
            </a:r>
            <a:endParaRPr lang="en-US" sz="1200" kern="1200" dirty="0" smtClean="0">
              <a:solidFill>
                <a:schemeClr val="tx1"/>
              </a:solidFill>
              <a:ea typeface="+mn-ea"/>
              <a:cs typeface="+mn-cs"/>
            </a:endParaRPr>
          </a:p>
        </p:txBody>
      </p:sp>
      <p:sp>
        <p:nvSpPr>
          <p:cNvPr id="4" name="Dia számának helye 3"/>
          <p:cNvSpPr>
            <a:spLocks noGrp="1"/>
          </p:cNvSpPr>
          <p:nvPr>
            <p:ph type="sldNum" sz="quarter" idx="10"/>
          </p:nvPr>
        </p:nvSpPr>
        <p:spPr/>
        <p:txBody>
          <a:bodyPr/>
          <a:lstStyle/>
          <a:p>
            <a:fld id="{3D86C690-4F62-4AFC-8745-06DC9BF07935}" type="slidenum">
              <a:rPr lang="hu-HU" smtClean="0"/>
              <a:pPr/>
              <a:t>32</a:t>
            </a:fld>
            <a:endParaRPr lang="hu-HU"/>
          </a:p>
        </p:txBody>
      </p:sp>
    </p:spTree>
    <p:extLst>
      <p:ext uri="{BB962C8B-B14F-4D97-AF65-F5344CB8AC3E}">
        <p14:creationId xmlns:p14="http://schemas.microsoft.com/office/powerpoint/2010/main" val="1537947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dirty="0" smtClean="0"/>
          </a:p>
          <a:p>
            <a:r>
              <a:rPr lang="hu-HU" dirty="0" smtClean="0"/>
              <a:t>---------------------------------------------------------------------------------</a:t>
            </a:r>
          </a:p>
          <a:p>
            <a:pPr marL="171450" indent="-171450">
              <a:buFontTx/>
              <a:buChar char="-"/>
            </a:pPr>
            <a:r>
              <a:rPr lang="hu-HU" dirty="0" smtClean="0"/>
              <a:t>Az ábra eléggé elnagyolt. Pontosabb családfa: http://www.levenez.com/windows/history.html</a:t>
            </a:r>
          </a:p>
          <a:p>
            <a:pPr marL="171450" indent="-171450">
              <a:buFontTx/>
              <a:buChar char="-"/>
            </a:pPr>
            <a:r>
              <a:rPr lang="hu-HU" dirty="0" smtClean="0"/>
              <a:t>A szerver és kliens verzióknál </a:t>
            </a:r>
            <a:r>
              <a:rPr lang="hu-HU" baseline="0" dirty="0" smtClean="0"/>
              <a:t>a forrás nagyjából ugyanaz, csak más az alap paraméterezés (maximális memória, alkalmazásokra vagy szolgáltatásokra van-e optimalizálva)</a:t>
            </a:r>
          </a:p>
          <a:p>
            <a:pPr marL="171450" indent="-171450">
              <a:buFontTx/>
              <a:buChar char="-"/>
            </a:pPr>
            <a:r>
              <a:rPr lang="hu-HU" baseline="0" dirty="0" smtClean="0"/>
              <a:t>További leágazások:</a:t>
            </a:r>
          </a:p>
          <a:p>
            <a:pPr marL="628650" lvl="1" indent="-171450">
              <a:buFontTx/>
              <a:buChar char="-"/>
            </a:pPr>
            <a:r>
              <a:rPr lang="hu-HU" baseline="0" dirty="0" smtClean="0"/>
              <a:t>Windows Embedded, Windows XP Tablet PC, Xbox, Windows </a:t>
            </a:r>
            <a:r>
              <a:rPr lang="hu-HU" baseline="0" dirty="0" err="1" smtClean="0"/>
              <a:t>High</a:t>
            </a:r>
            <a:r>
              <a:rPr lang="hu-HU" baseline="0" dirty="0" smtClean="0"/>
              <a:t> Performance </a:t>
            </a:r>
            <a:r>
              <a:rPr lang="hu-HU" baseline="0" dirty="0" err="1" smtClean="0"/>
              <a:t>Computing</a:t>
            </a:r>
            <a:r>
              <a:rPr lang="hu-HU" baseline="0" dirty="0" smtClean="0"/>
              <a:t> Server…</a:t>
            </a:r>
          </a:p>
          <a:p>
            <a:pPr marL="171450" lvl="0" indent="-171450">
              <a:buFontTx/>
              <a:buChar char="-"/>
            </a:pPr>
            <a:r>
              <a:rPr lang="en-US" baseline="0" dirty="0" smtClean="0"/>
              <a:t>Windows Server 2008 is called SP1. Adventures in doing things right?</a:t>
            </a:r>
            <a:r>
              <a:rPr lang="hu-HU" baseline="0" dirty="0" smtClean="0"/>
              <a:t> (http://blogs.msdn.com/iainmcdonald/archive/2008/02/15/windows-server-2008-is-called-sp1-adventures-in-doing-things-right.aspx)</a:t>
            </a:r>
          </a:p>
          <a:p>
            <a:pPr marL="171450" lvl="0" indent="-171450">
              <a:buFontTx/>
              <a:buChar char="-"/>
            </a:pPr>
            <a:r>
              <a:rPr lang="hu-HU" dirty="0" smtClean="0"/>
              <a:t>Windows 7 azért lett állítólag belül 6.1, hogy ne legyen gond a major verzió változással, és a régi alkalmazásoknál</a:t>
            </a:r>
            <a:r>
              <a:rPr lang="hu-HU" baseline="0" dirty="0" smtClean="0"/>
              <a:t> ne legyen kompatibilitási gond.</a:t>
            </a:r>
            <a:endParaRPr lang="hu-HU" dirty="0"/>
          </a:p>
        </p:txBody>
      </p:sp>
      <p:sp>
        <p:nvSpPr>
          <p:cNvPr id="4" name="Dia számának helye 3"/>
          <p:cNvSpPr>
            <a:spLocks noGrp="1"/>
          </p:cNvSpPr>
          <p:nvPr>
            <p:ph type="sldNum" sz="quarter" idx="10"/>
          </p:nvPr>
        </p:nvSpPr>
        <p:spPr/>
        <p:txBody>
          <a:bodyPr/>
          <a:lstStyle/>
          <a:p>
            <a:fld id="{3D86C690-4F62-4AFC-8745-06DC9BF07935}" type="slidenum">
              <a:rPr lang="hu-HU" smtClean="0"/>
              <a:pPr/>
              <a:t>3</a:t>
            </a:fld>
            <a:endParaRPr lang="hu-HU"/>
          </a:p>
        </p:txBody>
      </p:sp>
    </p:spTree>
    <p:extLst>
      <p:ext uri="{BB962C8B-B14F-4D97-AF65-F5344CB8AC3E}">
        <p14:creationId xmlns:p14="http://schemas.microsoft.com/office/powerpoint/2010/main" val="194718732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r>
              <a:rPr lang="hu-HU" b="1" dirty="0" smtClean="0"/>
              <a:t>Munkamenet</a:t>
            </a:r>
            <a:r>
              <a:rPr lang="hu-HU" b="1" baseline="0" dirty="0" smtClean="0"/>
              <a:t> (session)</a:t>
            </a:r>
            <a:r>
              <a:rPr lang="hu-HU" baseline="0" dirty="0" smtClean="0"/>
              <a:t>: egy felhasználói bejelentkezéshez tartozó folyamatokat és rendszerobjektumokat fogja össze.</a:t>
            </a:r>
            <a:endParaRPr lang="hu-HU" dirty="0"/>
          </a:p>
        </p:txBody>
      </p:sp>
      <p:sp>
        <p:nvSpPr>
          <p:cNvPr id="4" name="Dia számának helye 3"/>
          <p:cNvSpPr>
            <a:spLocks noGrp="1"/>
          </p:cNvSpPr>
          <p:nvPr>
            <p:ph type="sldNum" sz="quarter" idx="10"/>
          </p:nvPr>
        </p:nvSpPr>
        <p:spPr/>
        <p:txBody>
          <a:bodyPr/>
          <a:lstStyle/>
          <a:p>
            <a:fld id="{3D86C690-4F62-4AFC-8745-06DC9BF07935}" type="slidenum">
              <a:rPr lang="hu-HU" smtClean="0"/>
              <a:pPr/>
              <a:t>33</a:t>
            </a:fld>
            <a:endParaRPr lang="hu-HU"/>
          </a:p>
        </p:txBody>
      </p:sp>
    </p:spTree>
    <p:extLst>
      <p:ext uri="{BB962C8B-B14F-4D97-AF65-F5344CB8AC3E}">
        <p14:creationId xmlns:p14="http://schemas.microsoft.com/office/powerpoint/2010/main" val="18517731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xfrm>
            <a:off x="3777607" y="9430091"/>
            <a:ext cx="2889938" cy="496411"/>
          </a:xfrm>
          <a:prstGeom prst="rect">
            <a:avLst/>
          </a:prstGeom>
          <a:noFill/>
        </p:spPr>
        <p:txBody>
          <a:bodyPr/>
          <a:lstStyle/>
          <a:p>
            <a:fld id="{7C6E9ED1-5060-4A0E-AC7C-3A3B2636692F}" type="slidenum">
              <a:rPr lang="en-GB"/>
              <a:pPr/>
              <a:t>34</a:t>
            </a:fld>
            <a:endParaRPr lang="en-GB"/>
          </a:p>
        </p:txBody>
      </p:sp>
      <p:sp>
        <p:nvSpPr>
          <p:cNvPr id="49155" name="Rectangle 2"/>
          <p:cNvSpPr>
            <a:spLocks noGrp="1" noChangeArrowheads="1"/>
          </p:cNvSpPr>
          <p:nvPr>
            <p:ph type="body" idx="1"/>
          </p:nvPr>
        </p:nvSpPr>
        <p:spPr>
          <a:xfrm>
            <a:off x="890757" y="4669369"/>
            <a:ext cx="4887577" cy="4619382"/>
          </a:xfrm>
          <a:noFill/>
          <a:ln/>
        </p:spPr>
        <p:txBody>
          <a:bodyPr lIns="85209" tIns="42603" rIns="85209" bIns="42603">
            <a:normAutofit fontScale="92500" lnSpcReduction="20000"/>
          </a:bodyPr>
          <a:lstStyle/>
          <a:p>
            <a:pPr eaLnBrk="1" hangingPunct="1">
              <a:buFont typeface="Arial" pitchFamily="34" charset="0"/>
              <a:buNone/>
              <a:defRPr/>
            </a:pPr>
            <a:r>
              <a:rPr lang="hu-HU" sz="1200" dirty="0" smtClean="0"/>
              <a:t>Hogyan</a:t>
            </a:r>
            <a:r>
              <a:rPr lang="hu-HU" sz="1200" baseline="0" dirty="0" smtClean="0"/>
              <a:t> is zajlik pontosan egy </a:t>
            </a:r>
            <a:r>
              <a:rPr lang="hu-HU" sz="1200" b="1" baseline="0" dirty="0" smtClean="0"/>
              <a:t>rendszerhívás meghívása</a:t>
            </a:r>
            <a:r>
              <a:rPr lang="hu-HU" sz="1200" baseline="0" dirty="0" smtClean="0"/>
              <a:t>:</a:t>
            </a:r>
          </a:p>
          <a:p>
            <a:pPr eaLnBrk="1" hangingPunct="1">
              <a:buFont typeface="Arial" pitchFamily="34" charset="0"/>
              <a:buNone/>
              <a:defRPr/>
            </a:pPr>
            <a:endParaRPr lang="hu-HU" sz="1200" baseline="0" dirty="0" smtClean="0"/>
          </a:p>
          <a:p>
            <a:pPr marL="171450" indent="-171450" eaLnBrk="1" hangingPunct="1">
              <a:buFont typeface="Arial" pitchFamily="34" charset="0"/>
              <a:buChar char="•"/>
              <a:defRPr/>
            </a:pPr>
            <a:r>
              <a:rPr lang="en-US" sz="1200" dirty="0" smtClean="0"/>
              <a:t>Kernel-mode functions (“services”) are invoked from user mode via a protected mechanism</a:t>
            </a:r>
            <a:endParaRPr lang="hu-HU" sz="1200" dirty="0" smtClean="0"/>
          </a:p>
          <a:p>
            <a:pPr lvl="1" eaLnBrk="1" hangingPunct="1">
              <a:buFont typeface="Arial" pitchFamily="34" charset="0"/>
              <a:buChar char="•"/>
              <a:defRPr/>
            </a:pPr>
            <a:r>
              <a:rPr lang="hu-HU" sz="1200" dirty="0" smtClean="0"/>
              <a:t> </a:t>
            </a:r>
            <a:r>
              <a:rPr lang="en-US" sz="1200" dirty="0" smtClean="0"/>
              <a:t>x86: INT 2E (as of XP, faster instructions are used where available: SYSENTER on x86, SYSCALL on AMD)</a:t>
            </a:r>
            <a:endParaRPr lang="hu-HU" sz="1200" dirty="0" smtClean="0"/>
          </a:p>
          <a:p>
            <a:pPr lvl="1" eaLnBrk="1" hangingPunct="1">
              <a:buFont typeface="Arial" pitchFamily="34" charset="0"/>
              <a:buChar char="•"/>
              <a:defRPr/>
            </a:pPr>
            <a:r>
              <a:rPr lang="hu-HU" sz="1200" dirty="0" smtClean="0"/>
              <a:t> </a:t>
            </a:r>
            <a:r>
              <a:rPr lang="en-US" sz="1200" dirty="0" smtClean="0"/>
              <a:t>i.e., on a call to an OS service from user mode, the last thing that happens in user mode is this “change mode to kernel” instruction</a:t>
            </a:r>
            <a:endParaRPr lang="hu-HU" sz="1200" dirty="0" smtClean="0"/>
          </a:p>
          <a:p>
            <a:pPr lvl="1" eaLnBrk="1" hangingPunct="1">
              <a:buFont typeface="Arial" pitchFamily="34" charset="0"/>
              <a:buChar char="•"/>
              <a:defRPr/>
            </a:pPr>
            <a:r>
              <a:rPr lang="hu-HU" sz="1200" dirty="0" smtClean="0"/>
              <a:t> </a:t>
            </a:r>
            <a:r>
              <a:rPr lang="en-US" sz="1200" dirty="0" smtClean="0"/>
              <a:t>Causes an exception or interrupt, handled by the system service dispatcher (</a:t>
            </a:r>
            <a:r>
              <a:rPr lang="en-US" sz="1200" dirty="0" err="1" smtClean="0"/>
              <a:t>KiSystemService</a:t>
            </a:r>
            <a:r>
              <a:rPr lang="en-US" sz="1200" dirty="0" smtClean="0"/>
              <a:t>) in kernel mode</a:t>
            </a:r>
            <a:endParaRPr lang="hu-HU" sz="1200" dirty="0" smtClean="0"/>
          </a:p>
          <a:p>
            <a:pPr lvl="1" eaLnBrk="1" hangingPunct="1">
              <a:buFont typeface="Arial" pitchFamily="34" charset="0"/>
              <a:buChar char="•"/>
              <a:defRPr/>
            </a:pPr>
            <a:r>
              <a:rPr lang="hu-HU" sz="1200" dirty="0" smtClean="0"/>
              <a:t> R</a:t>
            </a:r>
            <a:r>
              <a:rPr lang="en-US" sz="1200" dirty="0" err="1" smtClean="0"/>
              <a:t>eturn</a:t>
            </a:r>
            <a:r>
              <a:rPr lang="en-US" sz="1200" dirty="0" smtClean="0"/>
              <a:t> to user mode is done by dismissing the interrupt or exception</a:t>
            </a:r>
            <a:endParaRPr lang="hu-HU" sz="1200" dirty="0" smtClean="0"/>
          </a:p>
          <a:p>
            <a:pPr lvl="0" eaLnBrk="1" hangingPunct="1">
              <a:buFont typeface="Arial" pitchFamily="34" charset="0"/>
              <a:buChar char="•"/>
              <a:defRPr/>
            </a:pPr>
            <a:r>
              <a:rPr lang="en-US" sz="1200" dirty="0" smtClean="0"/>
              <a:t>The desired system function is selected by the “system service number”</a:t>
            </a:r>
            <a:endParaRPr lang="hu-HU" sz="1200" dirty="0" smtClean="0"/>
          </a:p>
          <a:p>
            <a:pPr lvl="1" eaLnBrk="1" hangingPunct="1">
              <a:buFont typeface="Arial" pitchFamily="34" charset="0"/>
              <a:buChar char="•"/>
              <a:defRPr/>
            </a:pPr>
            <a:r>
              <a:rPr lang="hu-HU" sz="1200" baseline="0" dirty="0" smtClean="0"/>
              <a:t> </a:t>
            </a:r>
            <a:r>
              <a:rPr lang="en-US" sz="1200" dirty="0" smtClean="0"/>
              <a:t>Every Windows function exported to user mode has a unique </a:t>
            </a:r>
            <a:r>
              <a:rPr lang="en-US" sz="1200" dirty="0" err="1" smtClean="0"/>
              <a:t>numbe</a:t>
            </a:r>
            <a:r>
              <a:rPr lang="hu-HU" sz="1200" dirty="0" smtClean="0"/>
              <a:t>r</a:t>
            </a:r>
          </a:p>
          <a:p>
            <a:pPr lvl="1" eaLnBrk="1" hangingPunct="1">
              <a:buFont typeface="Arial" pitchFamily="34" charset="0"/>
              <a:buChar char="•"/>
              <a:defRPr/>
            </a:pPr>
            <a:r>
              <a:rPr lang="hu-HU" sz="1200" baseline="0" dirty="0" smtClean="0"/>
              <a:t> </a:t>
            </a:r>
            <a:r>
              <a:rPr lang="en-US" sz="1200" dirty="0" smtClean="0"/>
              <a:t>This number is stored in a register just before the “change mode” instruction (after pushing the arguments to the service)</a:t>
            </a:r>
            <a:endParaRPr lang="hu-HU" sz="1200" dirty="0" smtClean="0"/>
          </a:p>
          <a:p>
            <a:pPr lvl="1" eaLnBrk="1" hangingPunct="1">
              <a:buFont typeface="Arial" pitchFamily="34" charset="0"/>
              <a:buChar char="•"/>
              <a:defRPr/>
            </a:pPr>
            <a:r>
              <a:rPr lang="hu-HU" sz="1200" dirty="0" smtClean="0"/>
              <a:t> </a:t>
            </a:r>
            <a:r>
              <a:rPr lang="en-US" sz="1200" dirty="0" smtClean="0"/>
              <a:t>This number is an index into the system service dispatch table</a:t>
            </a:r>
            <a:endParaRPr lang="hu-HU" sz="1200" dirty="0" smtClean="0"/>
          </a:p>
          <a:p>
            <a:pPr lvl="1" eaLnBrk="1" hangingPunct="1">
              <a:buFont typeface="Arial" pitchFamily="34" charset="0"/>
              <a:buChar char="•"/>
              <a:defRPr/>
            </a:pPr>
            <a:r>
              <a:rPr lang="hu-HU" sz="1200" dirty="0" smtClean="0"/>
              <a:t> </a:t>
            </a:r>
            <a:r>
              <a:rPr lang="en-US" sz="1200" dirty="0" smtClean="0"/>
              <a:t>Table gives kernel-mode entry point address and argument list length for each exported function</a:t>
            </a:r>
            <a:endParaRPr lang="hu-HU" sz="1200" dirty="0" smtClean="0"/>
          </a:p>
          <a:p>
            <a:pPr lvl="0" eaLnBrk="1" hangingPunct="1">
              <a:buFont typeface="Arial" pitchFamily="34" charset="0"/>
              <a:buChar char="•"/>
              <a:defRPr/>
            </a:pPr>
            <a:r>
              <a:rPr lang="hu-HU" sz="1200" dirty="0" smtClean="0"/>
              <a:t> </a:t>
            </a:r>
            <a:r>
              <a:rPr lang="en-US" sz="1200" dirty="0" smtClean="0"/>
              <a:t>All validity checks are done after the user to kernel transition</a:t>
            </a:r>
            <a:endParaRPr lang="hu-HU" sz="1200" dirty="0" smtClean="0"/>
          </a:p>
          <a:p>
            <a:pPr lvl="1" eaLnBrk="1" hangingPunct="1">
              <a:buFont typeface="Arial" pitchFamily="34" charset="0"/>
              <a:buChar char="•"/>
              <a:defRPr/>
            </a:pPr>
            <a:r>
              <a:rPr lang="hu-HU" sz="1200" dirty="0" smtClean="0"/>
              <a:t> </a:t>
            </a:r>
            <a:r>
              <a:rPr lang="en-US" sz="1200" dirty="0" err="1" smtClean="0"/>
              <a:t>KiSystemService</a:t>
            </a:r>
            <a:r>
              <a:rPr lang="en-US" sz="1200" dirty="0" smtClean="0"/>
              <a:t> probes argument list, copies it to kernel-mode stack, and calls the executive or kernel routine pointed to by the table</a:t>
            </a:r>
            <a:endParaRPr lang="hu-HU" sz="1200" dirty="0" smtClean="0"/>
          </a:p>
          <a:p>
            <a:pPr lvl="1" eaLnBrk="1" hangingPunct="1">
              <a:buFont typeface="Arial" pitchFamily="34" charset="0"/>
              <a:buChar char="•"/>
              <a:defRPr/>
            </a:pPr>
            <a:r>
              <a:rPr lang="hu-HU" sz="1200" dirty="0" smtClean="0"/>
              <a:t> </a:t>
            </a:r>
            <a:r>
              <a:rPr lang="en-US" sz="1200" dirty="0" smtClean="0"/>
              <a:t>Service-specific routine checks argument values, probes pointed-to buffers, etc.</a:t>
            </a:r>
            <a:endParaRPr lang="hu-HU" sz="1200" dirty="0" smtClean="0"/>
          </a:p>
          <a:p>
            <a:pPr lvl="1" eaLnBrk="1" hangingPunct="1">
              <a:buFont typeface="Arial" pitchFamily="34" charset="0"/>
              <a:buChar char="•"/>
              <a:defRPr/>
            </a:pPr>
            <a:r>
              <a:rPr lang="hu-HU" sz="1200" baseline="0" dirty="0" smtClean="0"/>
              <a:t> </a:t>
            </a:r>
            <a:r>
              <a:rPr lang="en-US" sz="1200" dirty="0" smtClean="0"/>
              <a:t>Once past that point, everything is “trusted”</a:t>
            </a:r>
            <a:endParaRPr lang="hu-HU" sz="1200" dirty="0" smtClean="0"/>
          </a:p>
          <a:p>
            <a:pPr lvl="0" eaLnBrk="1" hangingPunct="1">
              <a:buFont typeface="Arial" pitchFamily="34" charset="0"/>
              <a:buChar char="•"/>
              <a:defRPr/>
            </a:pPr>
            <a:r>
              <a:rPr lang="hu-HU" sz="1200" baseline="0" dirty="0" smtClean="0"/>
              <a:t> </a:t>
            </a:r>
            <a:r>
              <a:rPr lang="en-US" sz="1200" dirty="0" smtClean="0"/>
              <a:t>This is safe, because:</a:t>
            </a:r>
            <a:endParaRPr lang="hu-HU" sz="1200" dirty="0" smtClean="0"/>
          </a:p>
          <a:p>
            <a:pPr lvl="1" eaLnBrk="1" hangingPunct="1">
              <a:buFont typeface="Arial" pitchFamily="34" charset="0"/>
              <a:buChar char="•"/>
              <a:defRPr/>
            </a:pPr>
            <a:r>
              <a:rPr lang="hu-HU" sz="1200" baseline="0" dirty="0" smtClean="0"/>
              <a:t> </a:t>
            </a:r>
            <a:r>
              <a:rPr lang="en-US" sz="1200" dirty="0" smtClean="0"/>
              <a:t>The system service table is in kernel-protected memory; and</a:t>
            </a:r>
            <a:endParaRPr lang="hu-HU" sz="1200" dirty="0" smtClean="0"/>
          </a:p>
          <a:p>
            <a:pPr lvl="1" eaLnBrk="1" hangingPunct="1">
              <a:buFont typeface="Arial" pitchFamily="34" charset="0"/>
              <a:buChar char="•"/>
              <a:defRPr/>
            </a:pPr>
            <a:r>
              <a:rPr lang="hu-HU" sz="1200" baseline="0" dirty="0" smtClean="0"/>
              <a:t> </a:t>
            </a:r>
            <a:r>
              <a:rPr lang="en-US" sz="1200" dirty="0" smtClean="0"/>
              <a:t>The kernel mode routines pointed to by the system service table are in kernel-protected memory; therefore:</a:t>
            </a:r>
            <a:endParaRPr lang="hu-HU" sz="1200" dirty="0" smtClean="0"/>
          </a:p>
          <a:p>
            <a:pPr lvl="2" eaLnBrk="1" hangingPunct="1">
              <a:buFont typeface="Arial" pitchFamily="34" charset="0"/>
              <a:buChar char="•"/>
              <a:defRPr/>
            </a:pPr>
            <a:r>
              <a:rPr lang="hu-HU" sz="1200" dirty="0" smtClean="0"/>
              <a:t> </a:t>
            </a:r>
            <a:r>
              <a:rPr lang="en-US" sz="1200" dirty="0" smtClean="0"/>
              <a:t>User mode code can’t supply the code to be run in kernel mode; it can only select from among a predefined list</a:t>
            </a:r>
            <a:r>
              <a:rPr lang="hu-HU" sz="1200" dirty="0" smtClean="0"/>
              <a:t> </a:t>
            </a:r>
          </a:p>
          <a:p>
            <a:pPr lvl="1" eaLnBrk="1" hangingPunct="1">
              <a:buFont typeface="Arial" pitchFamily="34" charset="0"/>
              <a:buChar char="•"/>
              <a:defRPr/>
            </a:pPr>
            <a:r>
              <a:rPr lang="hu-HU" sz="1200" dirty="0" smtClean="0"/>
              <a:t> </a:t>
            </a:r>
            <a:r>
              <a:rPr lang="en-US" sz="1200" dirty="0" smtClean="0"/>
              <a:t>Arguments are copied to the kernel mode stack before validation; therefore</a:t>
            </a:r>
            <a:r>
              <a:rPr lang="hu-HU" sz="1200" dirty="0" smtClean="0"/>
              <a:t> </a:t>
            </a:r>
            <a:r>
              <a:rPr lang="en-US" sz="1200" dirty="0" smtClean="0"/>
              <a:t>Other threads in the process can’t corrupt the arguments “out from under” the service</a:t>
            </a:r>
          </a:p>
        </p:txBody>
      </p:sp>
      <p:sp>
        <p:nvSpPr>
          <p:cNvPr id="49156" name="Rectangle 3"/>
          <p:cNvSpPr>
            <a:spLocks noGrp="1" noRot="1" noChangeAspect="1" noChangeArrowheads="1" noTextEdit="1"/>
          </p:cNvSpPr>
          <p:nvPr>
            <p:ph type="sldImg"/>
          </p:nvPr>
        </p:nvSpPr>
        <p:spPr>
          <a:xfrm>
            <a:off x="1027113" y="879475"/>
            <a:ext cx="4616450" cy="3462338"/>
          </a:xfrm>
          <a:ln w="12700" cap="flat">
            <a:solidFill>
              <a:schemeClr val="tx1"/>
            </a:solidFill>
          </a:ln>
        </p:spPr>
      </p:sp>
    </p:spTree>
    <p:extLst>
      <p:ext uri="{BB962C8B-B14F-4D97-AF65-F5344CB8AC3E}">
        <p14:creationId xmlns:p14="http://schemas.microsoft.com/office/powerpoint/2010/main" val="11598787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buFont typeface="Arial" pitchFamily="34" charset="0"/>
              <a:buChar char="•"/>
            </a:pPr>
            <a:r>
              <a:rPr lang="hu-HU" dirty="0" smtClean="0"/>
              <a:t> Példák:</a:t>
            </a:r>
          </a:p>
          <a:p>
            <a:pPr marL="457200" marR="0" lvl="1" indent="0" algn="l" defTabSz="762000" rtl="0" eaLnBrk="0" fontAlgn="base" latinLnBrk="0" hangingPunct="0">
              <a:lnSpc>
                <a:spcPct val="100000"/>
              </a:lnSpc>
              <a:spcBef>
                <a:spcPct val="30000"/>
              </a:spcBef>
              <a:spcAft>
                <a:spcPct val="0"/>
              </a:spcAft>
              <a:buClrTx/>
              <a:buSzTx/>
              <a:buFont typeface="Arial" pitchFamily="34" charset="0"/>
              <a:buChar char="•"/>
              <a:tabLst/>
              <a:defRPr/>
            </a:pPr>
            <a:r>
              <a:rPr lang="hu-HU" dirty="0" smtClean="0"/>
              <a:t> Windows</a:t>
            </a:r>
            <a:r>
              <a:rPr lang="hu-HU" baseline="0" dirty="0" smtClean="0"/>
              <a:t> API: </a:t>
            </a:r>
            <a:r>
              <a:rPr lang="en-US" sz="1200" i="1" dirty="0" err="1" smtClean="0"/>
              <a:t>CreateProcess</a:t>
            </a:r>
            <a:r>
              <a:rPr lang="en-US" sz="1200" i="1" dirty="0" smtClean="0"/>
              <a:t>, </a:t>
            </a:r>
            <a:r>
              <a:rPr lang="en-US" sz="1200" i="1" dirty="0" err="1" smtClean="0"/>
              <a:t>CreateFile</a:t>
            </a:r>
            <a:r>
              <a:rPr lang="en-US" sz="1200" i="1" dirty="0" smtClean="0"/>
              <a:t>, </a:t>
            </a:r>
            <a:r>
              <a:rPr lang="en-US" sz="1200" i="1" dirty="0" err="1" smtClean="0"/>
              <a:t>GetMessage</a:t>
            </a:r>
            <a:endParaRPr lang="en-US" sz="1200" i="1" dirty="0" smtClean="0"/>
          </a:p>
          <a:p>
            <a:pPr lvl="1">
              <a:buFont typeface="Arial" pitchFamily="34" charset="0"/>
              <a:buChar char="•"/>
            </a:pPr>
            <a:r>
              <a:rPr lang="hu-HU" dirty="0" smtClean="0"/>
              <a:t> </a:t>
            </a:r>
            <a:r>
              <a:rPr lang="en-US" sz="1200" dirty="0" smtClean="0"/>
              <a:t>Windows system services</a:t>
            </a:r>
            <a:r>
              <a:rPr lang="hu-HU" sz="1200" dirty="0" smtClean="0"/>
              <a:t>: </a:t>
            </a:r>
            <a:r>
              <a:rPr lang="en-US" sz="1200" i="1" dirty="0" err="1" smtClean="0"/>
              <a:t>NtCreateProcess</a:t>
            </a:r>
            <a:endParaRPr lang="hu-HU" sz="1200" i="1" dirty="0" smtClean="0"/>
          </a:p>
          <a:p>
            <a:pPr lvl="1">
              <a:buFont typeface="Arial" pitchFamily="34" charset="0"/>
              <a:buChar char="•"/>
            </a:pPr>
            <a:r>
              <a:rPr lang="hu-HU" sz="1200" i="1" dirty="0" smtClean="0"/>
              <a:t> </a:t>
            </a:r>
            <a:r>
              <a:rPr lang="en-US" sz="1200" dirty="0" smtClean="0"/>
              <a:t>Windows internal routines</a:t>
            </a:r>
            <a:r>
              <a:rPr lang="hu-HU" sz="1200" dirty="0" smtClean="0"/>
              <a:t>: </a:t>
            </a:r>
            <a:r>
              <a:rPr lang="en-US" sz="1200" i="1" dirty="0" err="1" smtClean="0"/>
              <a:t>ExAllocatePool</a:t>
            </a:r>
            <a:r>
              <a:rPr lang="en-US" sz="1200" dirty="0" smtClean="0"/>
              <a:t> </a:t>
            </a:r>
            <a:endParaRPr lang="hu-HU" sz="1200" dirty="0" smtClean="0"/>
          </a:p>
          <a:p>
            <a:pPr lvl="1">
              <a:buFont typeface="Arial" pitchFamily="34" charset="0"/>
              <a:buNone/>
            </a:pPr>
            <a:endParaRPr lang="hu-HU" sz="1200" dirty="0" smtClean="0"/>
          </a:p>
        </p:txBody>
      </p:sp>
      <p:sp>
        <p:nvSpPr>
          <p:cNvPr id="4" name="Dia számának helye 3"/>
          <p:cNvSpPr>
            <a:spLocks noGrp="1"/>
          </p:cNvSpPr>
          <p:nvPr>
            <p:ph type="sldNum" sz="quarter" idx="10"/>
          </p:nvPr>
        </p:nvSpPr>
        <p:spPr/>
        <p:txBody>
          <a:bodyPr/>
          <a:lstStyle/>
          <a:p>
            <a:fld id="{3D86C690-4F62-4AFC-8745-06DC9BF07935}" type="slidenum">
              <a:rPr lang="hu-HU" smtClean="0"/>
              <a:pPr/>
              <a:t>35</a:t>
            </a:fld>
            <a:endParaRPr lang="hu-HU"/>
          </a:p>
        </p:txBody>
      </p:sp>
    </p:spTree>
    <p:extLst>
      <p:ext uri="{BB962C8B-B14F-4D97-AF65-F5344CB8AC3E}">
        <p14:creationId xmlns:p14="http://schemas.microsoft.com/office/powerpoint/2010/main" val="313813540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fontScale="77500" lnSpcReduction="20000"/>
          </a:bodyPr>
          <a:lstStyle/>
          <a:p>
            <a:pPr marL="171450" indent="-171450">
              <a:buFontTx/>
              <a:buChar char="-"/>
            </a:pPr>
            <a:r>
              <a:rPr lang="hu-HU" dirty="0" smtClean="0"/>
              <a:t>Indítsunk</a:t>
            </a:r>
            <a:r>
              <a:rPr lang="hu-HU" baseline="0" dirty="0" smtClean="0"/>
              <a:t> el egy </a:t>
            </a:r>
            <a:r>
              <a:rPr lang="hu-HU" baseline="0" dirty="0" err="1" smtClean="0"/>
              <a:t>Process</a:t>
            </a:r>
            <a:r>
              <a:rPr lang="hu-HU" baseline="0" dirty="0" smtClean="0"/>
              <a:t> Monitort</a:t>
            </a:r>
          </a:p>
          <a:p>
            <a:pPr marL="171450" indent="-171450">
              <a:buFontTx/>
              <a:buChar char="-"/>
            </a:pPr>
            <a:r>
              <a:rPr lang="hu-HU" baseline="0" dirty="0" smtClean="0"/>
              <a:t>Futassuk le a példaalkalmazást, amit vizsgálni akarunk</a:t>
            </a:r>
          </a:p>
          <a:p>
            <a:pPr marL="171450" indent="-171450">
              <a:buFontTx/>
              <a:buChar char="-"/>
            </a:pPr>
            <a:r>
              <a:rPr lang="hu-HU" baseline="0" dirty="0" smtClean="0"/>
              <a:t>Váltsunk vissza a </a:t>
            </a:r>
            <a:r>
              <a:rPr lang="hu-HU" baseline="0" dirty="0" err="1" smtClean="0"/>
              <a:t>Process</a:t>
            </a:r>
            <a:r>
              <a:rPr lang="hu-HU" baseline="0" dirty="0" smtClean="0"/>
              <a:t> Monitorra, </a:t>
            </a:r>
          </a:p>
          <a:p>
            <a:pPr marL="628650" lvl="1" indent="-171450">
              <a:buFontTx/>
              <a:buChar char="-"/>
            </a:pPr>
            <a:r>
              <a:rPr lang="hu-HU" baseline="0" dirty="0" smtClean="0"/>
              <a:t>állítsuk le a rögzítést (mert másodpercenként több ezer eseményt rögzít, így elég sok erőforrást fogyaszt)</a:t>
            </a:r>
          </a:p>
          <a:p>
            <a:pPr marL="628650" lvl="1" indent="-171450">
              <a:buFontTx/>
              <a:buChar char="-"/>
            </a:pPr>
            <a:r>
              <a:rPr lang="hu-HU" baseline="0" dirty="0" smtClean="0"/>
              <a:t>állítsunk be egy szűrőt, amiben a példaalkalmazás nevére szűrűnk</a:t>
            </a:r>
          </a:p>
          <a:p>
            <a:pPr marL="628650" lvl="1" indent="-171450">
              <a:buFontTx/>
              <a:buChar char="-"/>
            </a:pPr>
            <a:r>
              <a:rPr lang="hu-HU" baseline="0" dirty="0" smtClean="0"/>
              <a:t>vizsgáljuk meg az alkalmazásunk által generált eseményeket (de már egy egyszerű Hello </a:t>
            </a:r>
            <a:r>
              <a:rPr lang="hu-HU" baseline="0" dirty="0" err="1" smtClean="0"/>
              <a:t>world</a:t>
            </a:r>
            <a:r>
              <a:rPr lang="hu-HU" baseline="0" dirty="0" smtClean="0"/>
              <a:t> típusú alkalmazás esetén több száz lesz)</a:t>
            </a:r>
          </a:p>
          <a:p>
            <a:pPr marL="628650" lvl="1" indent="-171450">
              <a:buFontTx/>
              <a:buChar char="-"/>
            </a:pPr>
            <a:r>
              <a:rPr lang="hu-HU" baseline="0" dirty="0" smtClean="0"/>
              <a:t>ha kiválasztunk egy eseményt, akkor annak a tulajdonságainál a </a:t>
            </a:r>
            <a:r>
              <a:rPr lang="hu-HU" baseline="0" dirty="0" err="1" smtClean="0"/>
              <a:t>Stack</a:t>
            </a:r>
            <a:r>
              <a:rPr lang="hu-HU" baseline="0" dirty="0" smtClean="0"/>
              <a:t> fülön tudjuk megnézni az adott eseményhez tartozó hívási láncot.</a:t>
            </a:r>
          </a:p>
          <a:p>
            <a:pPr marL="628650" lvl="1" indent="-171450">
              <a:buFontTx/>
              <a:buChar char="-"/>
            </a:pPr>
            <a:endParaRPr lang="hu-HU" baseline="0" dirty="0" smtClean="0"/>
          </a:p>
          <a:p>
            <a:pPr marL="0" lvl="0" indent="0">
              <a:buFontTx/>
              <a:buNone/>
            </a:pPr>
            <a:r>
              <a:rPr lang="hu-HU" b="1" baseline="0" dirty="0" smtClean="0"/>
              <a:t>Mit kell az ábrán látni:</a:t>
            </a:r>
          </a:p>
          <a:p>
            <a:pPr marL="0" lvl="0" indent="0">
              <a:buFontTx/>
              <a:buNone/>
            </a:pPr>
            <a:r>
              <a:rPr lang="hu-HU" baseline="0" dirty="0" smtClean="0"/>
              <a:t>- a vermet (</a:t>
            </a:r>
            <a:r>
              <a:rPr lang="hu-HU" baseline="0" dirty="0" err="1" smtClean="0"/>
              <a:t>stack</a:t>
            </a:r>
            <a:r>
              <a:rPr lang="hu-HU" baseline="0" dirty="0" smtClean="0"/>
              <a:t>) lentről felfelé olvasva a legrégebbi hívásoktól haladunk a legfrissebbek felé</a:t>
            </a:r>
          </a:p>
          <a:p>
            <a:pPr marL="171450" lvl="0" indent="-171450">
              <a:buFontTx/>
              <a:buChar char="-"/>
            </a:pPr>
            <a:r>
              <a:rPr lang="hu-HU" baseline="0" dirty="0" smtClean="0"/>
              <a:t>egy-egy elem egy függvényhíváshoz jelzi, hogy hova kell majd visszatérni a hívás után</a:t>
            </a:r>
          </a:p>
          <a:p>
            <a:pPr marL="628650" lvl="1" indent="-171450">
              <a:buFontTx/>
              <a:buChar char="-"/>
            </a:pPr>
            <a:r>
              <a:rPr lang="hu-HU" baseline="0" dirty="0" smtClean="0"/>
              <a:t>pl. a 8-as: a </a:t>
            </a:r>
            <a:r>
              <a:rPr lang="hu-HU" baseline="0" dirty="0" err="1" smtClean="0"/>
              <a:t>KernelBase.dll</a:t>
            </a:r>
            <a:r>
              <a:rPr lang="hu-HU" baseline="0" dirty="0" smtClean="0"/>
              <a:t> nevű könyvtárban lévő </a:t>
            </a:r>
            <a:r>
              <a:rPr lang="hu-HU" baseline="0" dirty="0" err="1" smtClean="0"/>
              <a:t>ReadFile</a:t>
            </a:r>
            <a:r>
              <a:rPr lang="hu-HU" baseline="0" dirty="0" smtClean="0"/>
              <a:t> függvénynek a függvény kezdetétől számított 0x79 </a:t>
            </a:r>
            <a:r>
              <a:rPr lang="hu-HU" baseline="0" dirty="0" err="1" smtClean="0"/>
              <a:t>offszeten</a:t>
            </a:r>
            <a:r>
              <a:rPr lang="hu-HU" baseline="0" dirty="0" smtClean="0"/>
              <a:t> lévő utasításából hívtuk meg a 7-es sorban lévő függvényt, és amikor az véget ér majd (</a:t>
            </a:r>
            <a:r>
              <a:rPr lang="hu-HU" baseline="0" dirty="0" err="1" smtClean="0"/>
              <a:t>return</a:t>
            </a:r>
            <a:r>
              <a:rPr lang="hu-HU" baseline="0" dirty="0" smtClean="0"/>
              <a:t> utasítás), akkor innen kell folytatni a végrehajtást</a:t>
            </a:r>
          </a:p>
          <a:p>
            <a:pPr marL="628650" lvl="1" indent="-171450">
              <a:buFontTx/>
              <a:buChar char="-"/>
            </a:pPr>
            <a:r>
              <a:rPr lang="hu-HU" baseline="0" dirty="0" smtClean="0"/>
              <a:t>Ebben a példában most mindenhol látszanak a függvények nevei. Ezt az információt azonban a fordító az </a:t>
            </a:r>
            <a:r>
              <a:rPr lang="hu-HU" baseline="0" dirty="0" err="1" smtClean="0"/>
              <a:t>optimalizáció</a:t>
            </a:r>
            <a:r>
              <a:rPr lang="hu-HU" baseline="0" dirty="0" smtClean="0"/>
              <a:t> során eltávolíthatja, így a bináris fájlból ezt már nem feltétlenül tudjuk megállapítani. Most azért látszik, mert </a:t>
            </a:r>
            <a:r>
              <a:rPr lang="hu-HU" baseline="0" dirty="0" err="1" smtClean="0"/>
              <a:t>ezokhoz</a:t>
            </a:r>
            <a:r>
              <a:rPr lang="hu-HU" baseline="0" dirty="0" smtClean="0"/>
              <a:t> a könyvtárakhoz és fájlokhoz van úgynevezett </a:t>
            </a:r>
            <a:r>
              <a:rPr lang="hu-HU" baseline="0" dirty="0" err="1" smtClean="0"/>
              <a:t>debug</a:t>
            </a:r>
            <a:r>
              <a:rPr lang="hu-HU" baseline="0" dirty="0" smtClean="0"/>
              <a:t> szimbólum fájlunk (</a:t>
            </a:r>
            <a:r>
              <a:rPr lang="hu-HU" baseline="0" dirty="0" err="1" smtClean="0"/>
              <a:t>pdb</a:t>
            </a:r>
            <a:r>
              <a:rPr lang="hu-HU" baseline="0" dirty="0" smtClean="0"/>
              <a:t> kiterjesztésű fájl Windows esetén), ami a függvény címe és neve közötti összerendeléseket tartalmazza.</a:t>
            </a:r>
          </a:p>
          <a:p>
            <a:pPr marL="171450" lvl="0" indent="-171450">
              <a:buFontTx/>
              <a:buChar char="-"/>
            </a:pPr>
            <a:r>
              <a:rPr lang="hu-HU" baseline="0" dirty="0" smtClean="0"/>
              <a:t>14-12: az operációs rendszer elindítja a </a:t>
            </a:r>
            <a:r>
              <a:rPr lang="hu-HU" baseline="0" dirty="0" err="1" smtClean="0"/>
              <a:t>simple.exe</a:t>
            </a:r>
            <a:r>
              <a:rPr lang="hu-HU" baseline="0" dirty="0" smtClean="0"/>
              <a:t> programot és létrehozza a szálat, amiben majd futnak az utasításai</a:t>
            </a:r>
          </a:p>
          <a:p>
            <a:pPr marL="171450" lvl="0" indent="-171450">
              <a:buFontTx/>
              <a:buChar char="-"/>
            </a:pPr>
            <a:r>
              <a:rPr lang="hu-HU" baseline="0" dirty="0" smtClean="0"/>
              <a:t>11-10: elindul a vizsgált alkalmazás is, a C </a:t>
            </a:r>
            <a:r>
              <a:rPr lang="hu-HU" baseline="0" dirty="0" err="1" smtClean="0"/>
              <a:t>Run</a:t>
            </a:r>
            <a:r>
              <a:rPr lang="hu-HU" baseline="0" dirty="0" smtClean="0"/>
              <a:t> Time (CRT) végez némi inicializálást</a:t>
            </a:r>
          </a:p>
          <a:p>
            <a:pPr marL="171450" lvl="0" indent="-171450">
              <a:buFontTx/>
              <a:buChar char="-"/>
            </a:pPr>
            <a:r>
              <a:rPr lang="hu-HU" baseline="0" dirty="0" smtClean="0"/>
              <a:t>9: az alkalmazásnak fut a main függvénye, a </a:t>
            </a:r>
            <a:r>
              <a:rPr lang="hu-HU" baseline="0" dirty="0" err="1" smtClean="0"/>
              <a:t>simple.c</a:t>
            </a:r>
            <a:r>
              <a:rPr lang="hu-HU" baseline="0" dirty="0" smtClean="0"/>
              <a:t> 20. sorában lesz egy függvényhívás, ami</a:t>
            </a:r>
          </a:p>
          <a:p>
            <a:pPr marL="171450" lvl="0" indent="-171450">
              <a:buFontTx/>
              <a:buChar char="-"/>
            </a:pPr>
            <a:r>
              <a:rPr lang="hu-HU" baseline="0" dirty="0" smtClean="0"/>
              <a:t>8: meghívja a </a:t>
            </a:r>
            <a:r>
              <a:rPr lang="hu-HU" baseline="0" dirty="0" err="1" smtClean="0"/>
              <a:t>ReadFile</a:t>
            </a:r>
            <a:r>
              <a:rPr lang="hu-HU" baseline="0" dirty="0" smtClean="0"/>
              <a:t> Windows API hívást, mivel a program a Windows alrendszert használja, így itt a Windows alrendszer </a:t>
            </a:r>
            <a:r>
              <a:rPr lang="hu-HU" baseline="0" dirty="0" err="1" smtClean="0"/>
              <a:t>dll-jében</a:t>
            </a:r>
            <a:r>
              <a:rPr lang="hu-HU" baseline="0" dirty="0" smtClean="0"/>
              <a:t> van ez (</a:t>
            </a:r>
            <a:r>
              <a:rPr lang="hu-HU" baseline="0" dirty="0" err="1" smtClean="0"/>
              <a:t>KernelBase.dll</a:t>
            </a:r>
            <a:r>
              <a:rPr lang="hu-HU" baseline="0" dirty="0" smtClean="0"/>
              <a:t>)</a:t>
            </a:r>
          </a:p>
          <a:p>
            <a:pPr marL="171450" lvl="0" indent="-171450">
              <a:buFontTx/>
              <a:buChar char="-"/>
            </a:pPr>
            <a:r>
              <a:rPr lang="hu-HU" baseline="0" dirty="0" smtClean="0"/>
              <a:t>7: az alrendszer </a:t>
            </a:r>
            <a:r>
              <a:rPr lang="hu-HU" baseline="0" dirty="0" err="1" smtClean="0"/>
              <a:t>dll</a:t>
            </a:r>
            <a:r>
              <a:rPr lang="hu-HU" baseline="0" dirty="0" smtClean="0"/>
              <a:t> továbbhív az NT API megfelelő függvényébe, ami az </a:t>
            </a:r>
            <a:r>
              <a:rPr lang="hu-HU" baseline="0" dirty="0" err="1" smtClean="0"/>
              <a:t>ntdll.dll</a:t>
            </a:r>
            <a:r>
              <a:rPr lang="hu-HU" baseline="0" dirty="0" smtClean="0"/>
              <a:t> fájlban van megvalósítva</a:t>
            </a:r>
          </a:p>
          <a:p>
            <a:pPr marL="171450" lvl="0" indent="-171450">
              <a:buFontTx/>
              <a:buChar char="-"/>
            </a:pPr>
            <a:r>
              <a:rPr lang="hu-HU" baseline="0" dirty="0" smtClean="0"/>
              <a:t>7-6: itt történik meg a processzor módváltása, innentől a K betű jelzi, hogy kernel módban hajtódnak végre azok az utasítások</a:t>
            </a:r>
          </a:p>
          <a:p>
            <a:pPr marL="171450" lvl="0" indent="-171450">
              <a:buFontTx/>
              <a:buChar char="-"/>
            </a:pPr>
            <a:r>
              <a:rPr lang="hu-HU" baseline="0" dirty="0" smtClean="0"/>
              <a:t>6: a kernelben a </a:t>
            </a:r>
            <a:r>
              <a:rPr lang="hu-HU" baseline="0" dirty="0" err="1" smtClean="0"/>
              <a:t>SystemServiceDispatcher</a:t>
            </a:r>
            <a:r>
              <a:rPr lang="hu-HU" baseline="0" dirty="0" smtClean="0"/>
              <a:t> kezeli a bejövő rendszerhívást</a:t>
            </a:r>
          </a:p>
          <a:p>
            <a:pPr marL="171450" lvl="0" indent="-171450">
              <a:buFontTx/>
              <a:buChar char="-"/>
            </a:pPr>
            <a:r>
              <a:rPr lang="hu-HU" baseline="0" dirty="0" smtClean="0"/>
              <a:t>5: meghívódik az a függvény, ami a kernelen belül tartalmazza ezt a funkcionalitást (az </a:t>
            </a:r>
            <a:r>
              <a:rPr lang="hu-HU" baseline="0" dirty="0" err="1" smtClean="0"/>
              <a:t>ntsoskrnl.exe-ben</a:t>
            </a:r>
            <a:r>
              <a:rPr lang="hu-HU" baseline="0" dirty="0" smtClean="0"/>
              <a:t> lévő </a:t>
            </a:r>
            <a:r>
              <a:rPr lang="hu-HU" baseline="0" dirty="0" err="1" smtClean="0"/>
              <a:t>NtReadFile</a:t>
            </a:r>
            <a:r>
              <a:rPr lang="hu-HU" baseline="0" dirty="0" smtClean="0"/>
              <a:t>)</a:t>
            </a:r>
          </a:p>
          <a:p>
            <a:pPr marL="171450" lvl="0" indent="-171450">
              <a:buFontTx/>
              <a:buChar char="-"/>
            </a:pPr>
            <a:r>
              <a:rPr lang="hu-HU" baseline="0" dirty="0" smtClean="0"/>
              <a:t>4-3: előkészítjük a megfelelő I/O hívást</a:t>
            </a:r>
          </a:p>
          <a:p>
            <a:pPr marL="171450" lvl="0" indent="-171450">
              <a:buFontTx/>
              <a:buChar char="-"/>
            </a:pPr>
            <a:r>
              <a:rPr lang="hu-HU" baseline="0" dirty="0" smtClean="0"/>
              <a:t>2-0: az I/O kezelésért felelős egyik kernelmodul végrehajtja az I/</a:t>
            </a:r>
            <a:r>
              <a:rPr lang="hu-HU" baseline="0" dirty="0" err="1" smtClean="0"/>
              <a:t>O-műveletet</a:t>
            </a:r>
            <a:endParaRPr lang="hu-HU" baseline="0" dirty="0" smtClean="0"/>
          </a:p>
          <a:p>
            <a:pPr marL="0" lvl="0" indent="0">
              <a:buFontTx/>
              <a:buNone/>
            </a:pPr>
            <a:endParaRPr lang="hu-HU" baseline="0" dirty="0" smtClean="0"/>
          </a:p>
          <a:p>
            <a:pPr marL="171450" lvl="0" indent="-171450">
              <a:buFontTx/>
              <a:buChar char="-"/>
            </a:pPr>
            <a:endParaRPr lang="hu-HU" baseline="0" dirty="0" smtClean="0"/>
          </a:p>
        </p:txBody>
      </p:sp>
      <p:sp>
        <p:nvSpPr>
          <p:cNvPr id="4" name="Dia számának helye 3"/>
          <p:cNvSpPr>
            <a:spLocks noGrp="1"/>
          </p:cNvSpPr>
          <p:nvPr>
            <p:ph type="sldNum" sz="quarter" idx="10"/>
          </p:nvPr>
        </p:nvSpPr>
        <p:spPr/>
        <p:txBody>
          <a:bodyPr/>
          <a:lstStyle/>
          <a:p>
            <a:fld id="{3D86C690-4F62-4AFC-8745-06DC9BF07935}" type="slidenum">
              <a:rPr lang="hu-HU" smtClean="0"/>
              <a:pPr/>
              <a:t>36</a:t>
            </a:fld>
            <a:endParaRPr lang="hu-HU"/>
          </a:p>
        </p:txBody>
      </p:sp>
    </p:spTree>
    <p:extLst>
      <p:ext uri="{BB962C8B-B14F-4D97-AF65-F5344CB8AC3E}">
        <p14:creationId xmlns:p14="http://schemas.microsoft.com/office/powerpoint/2010/main" val="129386474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smtClean="0"/>
              <a:t>Windows 8-ban egy új fogalom a Windows </a:t>
            </a:r>
            <a:r>
              <a:rPr lang="hu-HU" dirty="0" err="1" smtClean="0"/>
              <a:t>Store</a:t>
            </a:r>
            <a:r>
              <a:rPr lang="hu-HU" dirty="0" smtClean="0"/>
              <a:t> stílusú alkalmazások,</a:t>
            </a:r>
            <a:r>
              <a:rPr lang="hu-HU" baseline="0" dirty="0" smtClean="0"/>
              <a:t> amik alapvetően más grafikus felülettel rendelkeznek és más koncepció szerint kell megtervezni és fejleszteni őket. Ehhez egy teljesen új fejlesztői- és futtatókörnyezet tartozik.</a:t>
            </a:r>
          </a:p>
          <a:p>
            <a:endParaRPr lang="hu-HU" baseline="0" dirty="0" smtClean="0"/>
          </a:p>
          <a:p>
            <a:r>
              <a:rPr lang="hu-HU" baseline="0" dirty="0" smtClean="0"/>
              <a:t>A </a:t>
            </a:r>
            <a:r>
              <a:rPr lang="hu-HU" baseline="0" dirty="0" err="1" smtClean="0"/>
              <a:t>WinRT</a:t>
            </a:r>
            <a:r>
              <a:rPr lang="hu-HU" baseline="0" dirty="0" smtClean="0"/>
              <a:t> nem egy új környezeti alrendszer, hanem a meglévő Windows </a:t>
            </a:r>
            <a:r>
              <a:rPr lang="hu-HU" baseline="0" dirty="0" err="1" smtClean="0"/>
              <a:t>API-t</a:t>
            </a:r>
            <a:r>
              <a:rPr lang="hu-HU" baseline="0" dirty="0" smtClean="0"/>
              <a:t> használó új API, ami annak egy átstrukturált változata, kibővítve mindenféle plusz szolgáltatással (</a:t>
            </a:r>
            <a:r>
              <a:rPr lang="hu-HU" baseline="0" dirty="0" err="1" smtClean="0"/>
              <a:t>metaadatok</a:t>
            </a:r>
            <a:r>
              <a:rPr lang="hu-HU" baseline="0" dirty="0" smtClean="0"/>
              <a:t>, verziózás stb.)</a:t>
            </a:r>
          </a:p>
          <a:p>
            <a:endParaRPr lang="hu-HU" baseline="0" dirty="0" smtClean="0"/>
          </a:p>
          <a:p>
            <a:r>
              <a:rPr lang="hu-HU" baseline="0" dirty="0" smtClean="0"/>
              <a:t>--------------</a:t>
            </a:r>
          </a:p>
          <a:p>
            <a:endParaRPr lang="hu-HU" baseline="0" dirty="0" smtClean="0"/>
          </a:p>
          <a:p>
            <a:r>
              <a:rPr lang="hu-HU" baseline="0" dirty="0" smtClean="0"/>
              <a:t>Egy nagyon részletes, érdekes leírás, hogy hogyan jutottunk el Windowson a </a:t>
            </a:r>
            <a:r>
              <a:rPr lang="hu-HU" baseline="0" dirty="0" err="1" smtClean="0"/>
              <a:t>WinRT-ig</a:t>
            </a:r>
            <a:r>
              <a:rPr lang="hu-HU" baseline="0" dirty="0" smtClean="0"/>
              <a:t>:</a:t>
            </a:r>
          </a:p>
          <a:p>
            <a:r>
              <a:rPr lang="hu-HU" baseline="0" dirty="0" smtClean="0"/>
              <a:t>- Peter </a:t>
            </a:r>
            <a:r>
              <a:rPr lang="hu-HU" baseline="0" dirty="0" err="1" smtClean="0"/>
              <a:t>Bright</a:t>
            </a:r>
            <a:r>
              <a:rPr lang="hu-HU" baseline="0" dirty="0" smtClean="0"/>
              <a:t>. </a:t>
            </a:r>
            <a:r>
              <a:rPr lang="en-US" baseline="0" dirty="0" smtClean="0"/>
              <a:t>Turning to the past to power Windows' future: An in-depth look at </a:t>
            </a:r>
            <a:r>
              <a:rPr lang="en-US" baseline="0" dirty="0" err="1" smtClean="0"/>
              <a:t>WinRT</a:t>
            </a:r>
            <a:r>
              <a:rPr lang="hu-HU" baseline="0" dirty="0" smtClean="0"/>
              <a:t>. URL: http://arstechnica.com/features/2012/10/windows-8-and-winrt-everything-old-is-new-again/</a:t>
            </a:r>
          </a:p>
        </p:txBody>
      </p:sp>
      <p:sp>
        <p:nvSpPr>
          <p:cNvPr id="4" name="Dia számának helye 3"/>
          <p:cNvSpPr>
            <a:spLocks noGrp="1"/>
          </p:cNvSpPr>
          <p:nvPr>
            <p:ph type="sldNum" sz="quarter" idx="10"/>
          </p:nvPr>
        </p:nvSpPr>
        <p:spPr/>
        <p:txBody>
          <a:bodyPr/>
          <a:lstStyle/>
          <a:p>
            <a:fld id="{3D86C690-4F62-4AFC-8745-06DC9BF07935}" type="slidenum">
              <a:rPr lang="hu-HU" smtClean="0"/>
              <a:pPr/>
              <a:t>37</a:t>
            </a:fld>
            <a:endParaRPr lang="hu-HU"/>
          </a:p>
        </p:txBody>
      </p:sp>
    </p:spTree>
    <p:extLst>
      <p:ext uri="{BB962C8B-B14F-4D97-AF65-F5344CB8AC3E}">
        <p14:creationId xmlns:p14="http://schemas.microsoft.com/office/powerpoint/2010/main" val="348139033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smtClean="0"/>
          </a:p>
          <a:p>
            <a:r>
              <a:rPr lang="hu-HU" dirty="0" smtClean="0"/>
              <a:t>-----------</a:t>
            </a:r>
          </a:p>
          <a:p>
            <a:r>
              <a:rPr lang="hu-HU" dirty="0" smtClean="0"/>
              <a:t>További</a:t>
            </a:r>
            <a:r>
              <a:rPr lang="hu-HU" baseline="0" dirty="0" smtClean="0"/>
              <a:t> információ: </a:t>
            </a:r>
          </a:p>
          <a:p>
            <a:pPr marL="171450" indent="-171450">
              <a:buFontTx/>
              <a:buChar char="-"/>
            </a:pPr>
            <a:r>
              <a:rPr lang="hu-HU" baseline="0" dirty="0" smtClean="0"/>
              <a:t>Mark </a:t>
            </a:r>
            <a:r>
              <a:rPr lang="hu-HU" baseline="0" dirty="0" err="1" smtClean="0"/>
              <a:t>Russinovich</a:t>
            </a:r>
            <a:r>
              <a:rPr lang="hu-HU" baseline="0" dirty="0" smtClean="0"/>
              <a:t>. „</a:t>
            </a:r>
            <a:r>
              <a:rPr lang="en-US" baseline="0" dirty="0" smtClean="0"/>
              <a:t>Windows 7 and Windows Server 2008 R2 Kernel Changes</a:t>
            </a:r>
            <a:r>
              <a:rPr lang="hu-HU" baseline="0" dirty="0" smtClean="0"/>
              <a:t>” URL: http://download.microsoft.com/download/8/C/2/8C21BAFE-3432-48D1-962A-F7A9DD54A2AC/Windows%207%20and%20Windows%20Server%202008%20R2%20Kernel%20Changes.pptx</a:t>
            </a:r>
          </a:p>
          <a:p>
            <a:pPr marL="171450" indent="-171450">
              <a:buFontTx/>
              <a:buChar char="-"/>
            </a:pPr>
            <a:r>
              <a:rPr lang="hu-HU" dirty="0" err="1" smtClean="0"/>
              <a:t>Nir</a:t>
            </a:r>
            <a:r>
              <a:rPr lang="hu-HU" dirty="0" smtClean="0"/>
              <a:t> </a:t>
            </a:r>
            <a:r>
              <a:rPr lang="hu-HU" dirty="0" err="1" smtClean="0"/>
              <a:t>Sofer</a:t>
            </a:r>
            <a:r>
              <a:rPr lang="hu-HU" dirty="0" smtClean="0"/>
              <a:t>. </a:t>
            </a:r>
            <a:r>
              <a:rPr lang="hu-HU" baseline="0" dirty="0" smtClean="0"/>
              <a:t>„</a:t>
            </a:r>
            <a:r>
              <a:rPr lang="en-US" dirty="0" smtClean="0"/>
              <a:t>Windows 7 Kernel Architecture Changes - </a:t>
            </a:r>
            <a:r>
              <a:rPr lang="en-US" dirty="0" err="1" smtClean="0"/>
              <a:t>api</a:t>
            </a:r>
            <a:r>
              <a:rPr lang="en-US" dirty="0" smtClean="0"/>
              <a:t>-</a:t>
            </a:r>
            <a:r>
              <a:rPr lang="en-US" dirty="0" err="1" smtClean="0"/>
              <a:t>ms</a:t>
            </a:r>
            <a:r>
              <a:rPr lang="en-US" dirty="0" smtClean="0"/>
              <a:t>-win-core files</a:t>
            </a:r>
            <a:r>
              <a:rPr lang="hu-HU" baseline="0" dirty="0" smtClean="0"/>
              <a:t>”, URL: http://www.nirsoft.net/articles/windows_7_kernel_architecture_changes.html</a:t>
            </a:r>
          </a:p>
          <a:p>
            <a:endParaRPr lang="hu-HU" dirty="0"/>
          </a:p>
        </p:txBody>
      </p:sp>
      <p:sp>
        <p:nvSpPr>
          <p:cNvPr id="4" name="Dia számának helye 3"/>
          <p:cNvSpPr>
            <a:spLocks noGrp="1"/>
          </p:cNvSpPr>
          <p:nvPr>
            <p:ph type="sldNum" sz="quarter" idx="10"/>
          </p:nvPr>
        </p:nvSpPr>
        <p:spPr/>
        <p:txBody>
          <a:bodyPr/>
          <a:lstStyle/>
          <a:p>
            <a:fld id="{3D86C690-4F62-4AFC-8745-06DC9BF07935}" type="slidenum">
              <a:rPr lang="hu-HU" smtClean="0"/>
              <a:pPr/>
              <a:t>38</a:t>
            </a:fld>
            <a:endParaRPr lang="hu-HU"/>
          </a:p>
        </p:txBody>
      </p:sp>
    </p:spTree>
    <p:extLst>
      <p:ext uri="{BB962C8B-B14F-4D97-AF65-F5344CB8AC3E}">
        <p14:creationId xmlns:p14="http://schemas.microsoft.com/office/powerpoint/2010/main" val="350185497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u-HU" dirty="0" smtClean="0"/>
              <a:t>Az NT architektúrája</a:t>
            </a:r>
            <a:r>
              <a:rPr lang="hu-HU" baseline="0" dirty="0" smtClean="0"/>
              <a:t> 10 km-ről.</a:t>
            </a:r>
            <a:endParaRPr lang="hu-HU" dirty="0" smtClean="0"/>
          </a:p>
        </p:txBody>
      </p:sp>
      <p:sp>
        <p:nvSpPr>
          <p:cNvPr id="4" name="Dia számának helye 3"/>
          <p:cNvSpPr>
            <a:spLocks noGrp="1"/>
          </p:cNvSpPr>
          <p:nvPr>
            <p:ph type="sldNum" sz="quarter" idx="10"/>
          </p:nvPr>
        </p:nvSpPr>
        <p:spPr/>
        <p:txBody>
          <a:bodyPr/>
          <a:lstStyle/>
          <a:p>
            <a:fld id="{3D86C690-4F62-4AFC-8745-06DC9BF07935}" type="slidenum">
              <a:rPr lang="hu-HU" smtClean="0"/>
              <a:pPr/>
              <a:t>40</a:t>
            </a:fld>
            <a:endParaRPr lang="hu-HU"/>
          </a:p>
        </p:txBody>
      </p:sp>
    </p:spTree>
    <p:extLst>
      <p:ext uri="{BB962C8B-B14F-4D97-AF65-F5344CB8AC3E}">
        <p14:creationId xmlns:p14="http://schemas.microsoft.com/office/powerpoint/2010/main" val="342530315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u-HU" dirty="0" smtClean="0"/>
              <a:t>Ezek a folyamatok felelősek azért, hogy miután elindult az operációs</a:t>
            </a:r>
            <a:r>
              <a:rPr lang="hu-HU" baseline="0" dirty="0" smtClean="0"/>
              <a:t> rendszer a felhasználók tudják is használni, be tudjanak lépni, stb.</a:t>
            </a:r>
            <a:endParaRPr lang="en-US" dirty="0" smtClean="0"/>
          </a:p>
          <a:p>
            <a:endParaRPr lang="hu-HU" dirty="0"/>
          </a:p>
        </p:txBody>
      </p:sp>
      <p:sp>
        <p:nvSpPr>
          <p:cNvPr id="4" name="Dia számának helye 3"/>
          <p:cNvSpPr>
            <a:spLocks noGrp="1"/>
          </p:cNvSpPr>
          <p:nvPr>
            <p:ph type="sldNum" sz="quarter" idx="10"/>
          </p:nvPr>
        </p:nvSpPr>
        <p:spPr/>
        <p:txBody>
          <a:bodyPr/>
          <a:lstStyle/>
          <a:p>
            <a:fld id="{3D86C690-4F62-4AFC-8745-06DC9BF07935}" type="slidenum">
              <a:rPr lang="hu-HU" smtClean="0"/>
              <a:pPr/>
              <a:t>41</a:t>
            </a:fld>
            <a:endParaRPr lang="hu-HU"/>
          </a:p>
        </p:txBody>
      </p:sp>
    </p:spTree>
    <p:extLst>
      <p:ext uri="{BB962C8B-B14F-4D97-AF65-F5344CB8AC3E}">
        <p14:creationId xmlns:p14="http://schemas.microsoft.com/office/powerpoint/2010/main" val="342530315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eaLnBrk="1" hangingPunct="1">
              <a:buFont typeface="Arial" pitchFamily="34" charset="0"/>
              <a:buChar char="•"/>
            </a:pPr>
            <a:r>
              <a:rPr lang="hu-HU" dirty="0" smtClean="0"/>
              <a:t> Nem feltétlenül</a:t>
            </a:r>
            <a:r>
              <a:rPr lang="hu-HU" baseline="0" dirty="0" smtClean="0"/>
              <a:t> szükségesek az alap operációs rendszer működéséhez, a felhasználó ezek nélkül is be tud lépni, tud programokat indítani (nem úgy, mint a rendszerfolyamatok esetén)</a:t>
            </a:r>
          </a:p>
          <a:p>
            <a:pPr eaLnBrk="1" hangingPunct="1">
              <a:buFont typeface="Arial" pitchFamily="34" charset="0"/>
              <a:buChar char="•"/>
            </a:pPr>
            <a:r>
              <a:rPr lang="hu-HU" baseline="0" dirty="0" smtClean="0"/>
              <a:t> Ezek csak olyan programok, amiknek akkor is kell futnia, ha éppen nincs felhasználó bejelentkezve, aki elindítaná őket. Pl. ha elindult a gép, de nem jelentkezett be rajta senki, akkor is kapcsolódni tudjunk a fájlmegosztásaihoz (Server nevű szolgáltatás) vagy be tudjunk távolról lépni rá (Terminal </a:t>
            </a:r>
            <a:r>
              <a:rPr lang="hu-HU" baseline="0" dirty="0" err="1" smtClean="0"/>
              <a:t>Services</a:t>
            </a:r>
            <a:r>
              <a:rPr lang="hu-HU" baseline="0" dirty="0" smtClean="0"/>
              <a:t> szolgáltatás)</a:t>
            </a:r>
            <a:endParaRPr lang="en-US" dirty="0" smtClean="0"/>
          </a:p>
          <a:p>
            <a:endParaRPr lang="hu-HU" dirty="0"/>
          </a:p>
        </p:txBody>
      </p:sp>
      <p:sp>
        <p:nvSpPr>
          <p:cNvPr id="4" name="Dia számának helye 3"/>
          <p:cNvSpPr>
            <a:spLocks noGrp="1"/>
          </p:cNvSpPr>
          <p:nvPr>
            <p:ph type="sldNum" sz="quarter" idx="10"/>
          </p:nvPr>
        </p:nvSpPr>
        <p:spPr/>
        <p:txBody>
          <a:bodyPr/>
          <a:lstStyle/>
          <a:p>
            <a:fld id="{3D86C690-4F62-4AFC-8745-06DC9BF07935}" type="slidenum">
              <a:rPr lang="hu-HU" smtClean="0"/>
              <a:pPr/>
              <a:t>42</a:t>
            </a:fld>
            <a:endParaRPr lang="hu-HU"/>
          </a:p>
        </p:txBody>
      </p:sp>
    </p:spTree>
    <p:extLst>
      <p:ext uri="{BB962C8B-B14F-4D97-AF65-F5344CB8AC3E}">
        <p14:creationId xmlns:p14="http://schemas.microsoft.com/office/powerpoint/2010/main" val="342530315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eaLnBrk="1" hangingPunct="1">
              <a:buFont typeface="Arial" pitchFamily="34" charset="0"/>
              <a:buChar char="•"/>
            </a:pPr>
            <a:r>
              <a:rPr lang="hu-HU" dirty="0" smtClean="0"/>
              <a:t> Csak nagyon kevés program van,</a:t>
            </a:r>
            <a:r>
              <a:rPr lang="hu-HU" baseline="0" dirty="0" smtClean="0"/>
              <a:t> ami közvetlenül az NT rendszer belső </a:t>
            </a:r>
            <a:r>
              <a:rPr lang="hu-HU" baseline="0" dirty="0" err="1" smtClean="0"/>
              <a:t>API-ját</a:t>
            </a:r>
            <a:r>
              <a:rPr lang="hu-HU" baseline="0" dirty="0" smtClean="0"/>
              <a:t> hívja (az </a:t>
            </a:r>
            <a:r>
              <a:rPr lang="hu-HU" baseline="0" dirty="0" err="1" smtClean="0"/>
              <a:t>Executive</a:t>
            </a:r>
            <a:r>
              <a:rPr lang="hu-HU" baseline="0" dirty="0" smtClean="0"/>
              <a:t> függvényeit az </a:t>
            </a:r>
            <a:r>
              <a:rPr lang="hu-HU" baseline="0" dirty="0" err="1" smtClean="0"/>
              <a:t>NTDLL.DLL-en</a:t>
            </a:r>
            <a:r>
              <a:rPr lang="hu-HU" baseline="0" dirty="0" smtClean="0"/>
              <a:t> keresztül). Ilyen a Session Manager, hisz ő indítja el az alrendszereket, és ilyen maga a </a:t>
            </a:r>
            <a:r>
              <a:rPr lang="hu-HU" baseline="0" dirty="0" err="1" smtClean="0"/>
              <a:t>windowsos</a:t>
            </a:r>
            <a:r>
              <a:rPr lang="hu-HU" baseline="0" dirty="0" smtClean="0"/>
              <a:t> alrendszer. A többiek mind valamilyen alrendszeren keresztül látják csak a rendszerhívásokat.</a:t>
            </a:r>
            <a:endParaRPr lang="hu-HU" dirty="0" smtClean="0"/>
          </a:p>
          <a:p>
            <a:pPr eaLnBrk="1" hangingPunct="1"/>
            <a:endParaRPr lang="hu-HU" dirty="0" smtClean="0"/>
          </a:p>
          <a:p>
            <a:pPr eaLnBrk="1" hangingPunct="1"/>
            <a:r>
              <a:rPr lang="hu-HU" dirty="0" smtClean="0"/>
              <a:t>POSIX:</a:t>
            </a:r>
            <a:r>
              <a:rPr lang="hu-HU" baseline="0" dirty="0" smtClean="0"/>
              <a:t> miért szerepel alatta a Windows DLL? Mert az ablakkezelő és GUI függvényeket nem akarták két helyen megvalósítani, így a Windowsosba került a megvalósítás, és a többi csak azt hívja.</a:t>
            </a:r>
            <a:endParaRPr lang="en-US" dirty="0" smtClean="0"/>
          </a:p>
          <a:p>
            <a:endParaRPr lang="hu-HU" dirty="0"/>
          </a:p>
        </p:txBody>
      </p:sp>
      <p:sp>
        <p:nvSpPr>
          <p:cNvPr id="4" name="Dia számának helye 3"/>
          <p:cNvSpPr>
            <a:spLocks noGrp="1"/>
          </p:cNvSpPr>
          <p:nvPr>
            <p:ph type="sldNum" sz="quarter" idx="10"/>
          </p:nvPr>
        </p:nvSpPr>
        <p:spPr/>
        <p:txBody>
          <a:bodyPr/>
          <a:lstStyle/>
          <a:p>
            <a:fld id="{3D86C690-4F62-4AFC-8745-06DC9BF07935}" type="slidenum">
              <a:rPr lang="hu-HU" smtClean="0"/>
              <a:pPr/>
              <a:t>43</a:t>
            </a:fld>
            <a:endParaRPr lang="hu-HU"/>
          </a:p>
        </p:txBody>
      </p:sp>
    </p:spTree>
    <p:extLst>
      <p:ext uri="{BB962C8B-B14F-4D97-AF65-F5344CB8AC3E}">
        <p14:creationId xmlns:p14="http://schemas.microsoft.com/office/powerpoint/2010/main" val="34253031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xfrm>
            <a:off x="3777607" y="9430091"/>
            <a:ext cx="2889938" cy="496411"/>
          </a:xfrm>
          <a:prstGeom prst="rect">
            <a:avLst/>
          </a:prstGeom>
          <a:noFill/>
        </p:spPr>
        <p:txBody>
          <a:bodyPr/>
          <a:lstStyle/>
          <a:p>
            <a:fld id="{07A018D5-1B10-45F7-ADC9-84FC5BC3BDA2}" type="slidenum">
              <a:rPr lang="en-GB"/>
              <a:pPr/>
              <a:t>4</a:t>
            </a:fld>
            <a:endParaRPr lang="en-GB"/>
          </a:p>
        </p:txBody>
      </p:sp>
      <p:sp>
        <p:nvSpPr>
          <p:cNvPr id="11267" name="Rectangle 2"/>
          <p:cNvSpPr>
            <a:spLocks noGrp="1" noRot="1" noChangeAspect="1" noChangeArrowheads="1" noTextEdit="1"/>
          </p:cNvSpPr>
          <p:nvPr>
            <p:ph type="sldImg"/>
          </p:nvPr>
        </p:nvSpPr>
        <p:spPr>
          <a:xfrm>
            <a:off x="1022350" y="869950"/>
            <a:ext cx="4624388" cy="3470275"/>
          </a:xfrm>
          <a:solidFill>
            <a:srgbClr val="FFFFFF"/>
          </a:solidFill>
          <a:ln/>
        </p:spPr>
      </p:sp>
      <p:sp>
        <p:nvSpPr>
          <p:cNvPr id="11268" name="Rectangle 3"/>
          <p:cNvSpPr>
            <a:spLocks noGrp="1" noChangeArrowheads="1"/>
          </p:cNvSpPr>
          <p:nvPr>
            <p:ph type="body" idx="1"/>
          </p:nvPr>
        </p:nvSpPr>
        <p:spPr>
          <a:xfrm>
            <a:off x="890757" y="4669370"/>
            <a:ext cx="4887577" cy="4621106"/>
          </a:xfrm>
          <a:solidFill>
            <a:srgbClr val="FFFFFF"/>
          </a:solidFill>
          <a:ln>
            <a:solidFill>
              <a:srgbClr val="000000"/>
            </a:solidFill>
          </a:ln>
        </p:spPr>
        <p:txBody>
          <a:bodyPr lIns="86601" tIns="43302" rIns="86601" bIns="43302"/>
          <a:lstStyle/>
          <a:p>
            <a:pPr marL="0" marR="0" lvl="1" indent="0" algn="l" defTabSz="762000" rtl="0" eaLnBrk="1" fontAlgn="base" latinLnBrk="0" hangingPunct="1">
              <a:lnSpc>
                <a:spcPct val="100000"/>
              </a:lnSpc>
              <a:spcBef>
                <a:spcPct val="30000"/>
              </a:spcBef>
              <a:spcAft>
                <a:spcPct val="0"/>
              </a:spcAft>
              <a:buClrTx/>
              <a:buSzTx/>
              <a:buFontTx/>
              <a:buNone/>
              <a:tabLst/>
              <a:defRPr/>
            </a:pPr>
            <a:endParaRPr lang="hu-HU" sz="1400" dirty="0" smtClean="0"/>
          </a:p>
          <a:p>
            <a:pPr marL="0" marR="0" lvl="1" indent="0" algn="l" defTabSz="762000" rtl="0" eaLnBrk="1" fontAlgn="base" latinLnBrk="0" hangingPunct="1">
              <a:lnSpc>
                <a:spcPct val="100000"/>
              </a:lnSpc>
              <a:spcBef>
                <a:spcPct val="30000"/>
              </a:spcBef>
              <a:spcAft>
                <a:spcPct val="0"/>
              </a:spcAft>
              <a:buClrTx/>
              <a:buSzTx/>
              <a:buFontTx/>
              <a:buNone/>
              <a:tabLst/>
              <a:defRPr/>
            </a:pPr>
            <a:r>
              <a:rPr lang="hu-HU" sz="1400" dirty="0" smtClean="0"/>
              <a:t>---------------------------------------------------------------------------------</a:t>
            </a:r>
          </a:p>
          <a:p>
            <a:pPr marL="0" marR="0" lvl="1" indent="0" algn="l" defTabSz="762000" rtl="0" eaLnBrk="1" fontAlgn="base" latinLnBrk="0" hangingPunct="1">
              <a:lnSpc>
                <a:spcPct val="100000"/>
              </a:lnSpc>
              <a:spcBef>
                <a:spcPct val="30000"/>
              </a:spcBef>
              <a:spcAft>
                <a:spcPct val="0"/>
              </a:spcAft>
              <a:buClrTx/>
              <a:buSzTx/>
              <a:buFontTx/>
              <a:buNone/>
              <a:tabLst/>
              <a:defRPr/>
            </a:pPr>
            <a:r>
              <a:rPr lang="en-US" sz="1400" dirty="0" smtClean="0"/>
              <a:t>VMS+1=WNT </a:t>
            </a:r>
            <a:r>
              <a:rPr lang="hu-HU" sz="1400" dirty="0" smtClean="0"/>
              <a:t>állítólag csak véletlen</a:t>
            </a:r>
            <a:r>
              <a:rPr lang="hu-HU" sz="1400" dirty="0" smtClean="0">
                <a:sym typeface="Wingdings" pitchFamily="2" charset="2"/>
              </a:rPr>
              <a:t>,</a:t>
            </a:r>
            <a:r>
              <a:rPr lang="hu-HU" sz="1400" baseline="0" dirty="0" smtClean="0">
                <a:sym typeface="Wingdings" pitchFamily="2" charset="2"/>
              </a:rPr>
              <a:t> az eredeti név az </a:t>
            </a:r>
            <a:r>
              <a:rPr lang="pt-BR" sz="1400" baseline="0" dirty="0" smtClean="0">
                <a:sym typeface="Wingdings" pitchFamily="2" charset="2"/>
              </a:rPr>
              <a:t>Intel i860 process</a:t>
            </a:r>
            <a:r>
              <a:rPr lang="hu-HU" sz="1400" baseline="0" dirty="0" smtClean="0">
                <a:sym typeface="Wingdings" pitchFamily="2" charset="2"/>
              </a:rPr>
              <a:t>zorából jött, melynek kódneve </a:t>
            </a:r>
            <a:r>
              <a:rPr lang="pt-BR" sz="1400" baseline="0" dirty="0" smtClean="0">
                <a:sym typeface="Wingdings" pitchFamily="2" charset="2"/>
              </a:rPr>
              <a:t>N10 ('N-Ten')</a:t>
            </a:r>
            <a:r>
              <a:rPr lang="hu-HU" sz="1400" baseline="0" dirty="0" smtClean="0">
                <a:sym typeface="Wingdings" pitchFamily="2" charset="2"/>
              </a:rPr>
              <a:t>.</a:t>
            </a:r>
            <a:endParaRPr lang="en-US" sz="1400" dirty="0" smtClean="0"/>
          </a:p>
        </p:txBody>
      </p:sp>
    </p:spTree>
    <p:extLst>
      <p:ext uri="{BB962C8B-B14F-4D97-AF65-F5344CB8AC3E}">
        <p14:creationId xmlns:p14="http://schemas.microsoft.com/office/powerpoint/2010/main" val="230903015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eaLnBrk="1" hangingPunct="1">
              <a:buFont typeface="Arial" pitchFamily="34" charset="0"/>
              <a:buNone/>
            </a:pPr>
            <a:r>
              <a:rPr lang="hu-HU" dirty="0" smtClean="0"/>
              <a:t>NTDLL.DLL</a:t>
            </a:r>
            <a:r>
              <a:rPr lang="hu-HU" baseline="0" dirty="0" smtClean="0"/>
              <a:t> tartalma: </a:t>
            </a:r>
            <a:r>
              <a:rPr lang="hu-HU" dirty="0" smtClean="0"/>
              <a:t> </a:t>
            </a:r>
          </a:p>
          <a:p>
            <a:pPr eaLnBrk="1" hangingPunct="1">
              <a:buFont typeface="Arial" pitchFamily="34" charset="0"/>
              <a:buChar char="•"/>
            </a:pPr>
            <a:r>
              <a:rPr lang="hu-HU" dirty="0" smtClean="0"/>
              <a:t>A</a:t>
            </a:r>
            <a:r>
              <a:rPr lang="hu-HU" baseline="0" dirty="0" smtClean="0"/>
              <a:t>z </a:t>
            </a:r>
            <a:r>
              <a:rPr lang="hu-HU" baseline="0" dirty="0" err="1" smtClean="0"/>
              <a:t>executive</a:t>
            </a:r>
            <a:r>
              <a:rPr lang="hu-HU" baseline="0" dirty="0" smtClean="0"/>
              <a:t> által kiajánlott függvényeknek megfelelő függvény csonkok:</a:t>
            </a:r>
          </a:p>
          <a:p>
            <a:pPr lvl="1" eaLnBrk="1" hangingPunct="1">
              <a:buFont typeface="Arial" pitchFamily="34" charset="0"/>
              <a:buChar char="•"/>
            </a:pPr>
            <a:r>
              <a:rPr lang="hu-HU" baseline="0" dirty="0" smtClean="0"/>
              <a:t> Ugyanolyan a paraméterezésük, mint az </a:t>
            </a:r>
            <a:r>
              <a:rPr lang="hu-HU" baseline="0" dirty="0" err="1" smtClean="0"/>
              <a:t>executive-ban</a:t>
            </a:r>
            <a:r>
              <a:rPr lang="hu-HU" baseline="0" dirty="0" smtClean="0"/>
              <a:t> lévő párjuknak,</a:t>
            </a:r>
          </a:p>
          <a:p>
            <a:pPr lvl="1" eaLnBrk="1" hangingPunct="1">
              <a:buFont typeface="Arial" pitchFamily="34" charset="0"/>
              <a:buChar char="•"/>
            </a:pPr>
            <a:r>
              <a:rPr lang="hu-HU" baseline="0" dirty="0" smtClean="0"/>
              <a:t> Elvégzik az átváltást védett módba,</a:t>
            </a:r>
          </a:p>
          <a:p>
            <a:pPr lvl="1" eaLnBrk="1" hangingPunct="1">
              <a:buFont typeface="Arial" pitchFamily="34" charset="0"/>
              <a:buChar char="•"/>
            </a:pPr>
            <a:r>
              <a:rPr lang="hu-HU" baseline="0" dirty="0" smtClean="0"/>
              <a:t> Átadják a hívást a </a:t>
            </a:r>
            <a:r>
              <a:rPr lang="hu-HU" baseline="0" dirty="0" err="1" smtClean="0"/>
              <a:t>system</a:t>
            </a:r>
            <a:r>
              <a:rPr lang="hu-HU" baseline="0" dirty="0" smtClean="0"/>
              <a:t> service </a:t>
            </a:r>
            <a:r>
              <a:rPr lang="hu-HU" baseline="0" dirty="0" err="1" smtClean="0"/>
              <a:t>dispatchernek</a:t>
            </a:r>
            <a:r>
              <a:rPr lang="hu-HU" baseline="0" dirty="0" smtClean="0"/>
              <a:t>,</a:t>
            </a:r>
          </a:p>
          <a:p>
            <a:pPr lvl="1" eaLnBrk="1" hangingPunct="1">
              <a:buFont typeface="Arial" pitchFamily="34" charset="0"/>
              <a:buChar char="•"/>
            </a:pPr>
            <a:r>
              <a:rPr lang="hu-HU" baseline="0" dirty="0" smtClean="0"/>
              <a:t> Az ellenőrzi a hívási paramétereket, majd meghívja az </a:t>
            </a:r>
            <a:r>
              <a:rPr lang="hu-HU" baseline="0" dirty="0" err="1" smtClean="0"/>
              <a:t>executive</a:t>
            </a:r>
            <a:r>
              <a:rPr lang="hu-HU" baseline="0" dirty="0" smtClean="0"/>
              <a:t> függvényt.</a:t>
            </a:r>
          </a:p>
          <a:p>
            <a:pPr lvl="1" eaLnBrk="1" hangingPunct="1">
              <a:buFont typeface="Arial" pitchFamily="34" charset="0"/>
              <a:buChar char="•"/>
            </a:pPr>
            <a:endParaRPr lang="hu-HU" baseline="0" dirty="0" smtClean="0"/>
          </a:p>
          <a:p>
            <a:pPr lvl="0" eaLnBrk="1" hangingPunct="1">
              <a:buFont typeface="Arial" pitchFamily="34" charset="0"/>
              <a:buChar char="•"/>
            </a:pPr>
            <a:r>
              <a:rPr lang="hu-HU" baseline="0" dirty="0" smtClean="0"/>
              <a:t> Ezen kívül van számos függvény az alrendszerek támogatására, pl.</a:t>
            </a:r>
          </a:p>
          <a:p>
            <a:pPr lvl="1" eaLnBrk="1" hangingPunct="1">
              <a:buFont typeface="Arial" pitchFamily="34" charset="0"/>
              <a:buChar char="•"/>
            </a:pPr>
            <a:r>
              <a:rPr lang="hu-HU" baseline="0" dirty="0" smtClean="0"/>
              <a:t> </a:t>
            </a:r>
            <a:r>
              <a:rPr lang="hu-HU" baseline="0" dirty="0" err="1" smtClean="0"/>
              <a:t>heap</a:t>
            </a:r>
            <a:r>
              <a:rPr lang="hu-HU" baseline="0" dirty="0" smtClean="0"/>
              <a:t> kezelés, image </a:t>
            </a:r>
            <a:r>
              <a:rPr lang="hu-HU" baseline="0" dirty="0" err="1" smtClean="0"/>
              <a:t>loader</a:t>
            </a:r>
            <a:r>
              <a:rPr lang="hu-HU" baseline="0" dirty="0" smtClean="0"/>
              <a:t>.</a:t>
            </a:r>
          </a:p>
          <a:p>
            <a:pPr lvl="1" eaLnBrk="1" hangingPunct="1">
              <a:buFont typeface="Arial" pitchFamily="34" charset="0"/>
              <a:buChar char="•"/>
            </a:pPr>
            <a:endParaRPr lang="hu-HU" baseline="0" dirty="0" smtClean="0"/>
          </a:p>
          <a:p>
            <a:pPr lvl="0" eaLnBrk="1" hangingPunct="1">
              <a:buFont typeface="Arial" pitchFamily="34" charset="0"/>
              <a:buChar char="•"/>
            </a:pPr>
            <a:r>
              <a:rPr lang="hu-HU" baseline="0" dirty="0" smtClean="0"/>
              <a:t> NTDLL jó néhány nem dokumentált függvénye: http://undocumented.ntinternals.net/</a:t>
            </a:r>
            <a:endParaRPr lang="en-US" dirty="0" smtClean="0"/>
          </a:p>
        </p:txBody>
      </p:sp>
      <p:sp>
        <p:nvSpPr>
          <p:cNvPr id="4" name="Dia számának helye 3"/>
          <p:cNvSpPr>
            <a:spLocks noGrp="1"/>
          </p:cNvSpPr>
          <p:nvPr>
            <p:ph type="sldNum" sz="quarter" idx="10"/>
          </p:nvPr>
        </p:nvSpPr>
        <p:spPr/>
        <p:txBody>
          <a:bodyPr/>
          <a:lstStyle/>
          <a:p>
            <a:fld id="{3D86C690-4F62-4AFC-8745-06DC9BF07935}" type="slidenum">
              <a:rPr lang="hu-HU" smtClean="0"/>
              <a:pPr/>
              <a:t>44</a:t>
            </a:fld>
            <a:endParaRPr lang="hu-HU"/>
          </a:p>
        </p:txBody>
      </p:sp>
    </p:spTree>
    <p:extLst>
      <p:ext uri="{BB962C8B-B14F-4D97-AF65-F5344CB8AC3E}">
        <p14:creationId xmlns:p14="http://schemas.microsoft.com/office/powerpoint/2010/main" val="342530315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3D86C690-4F62-4AFC-8745-06DC9BF07935}" type="slidenum">
              <a:rPr lang="hu-HU" smtClean="0"/>
              <a:pPr/>
              <a:t>45</a:t>
            </a:fld>
            <a:endParaRPr lang="hu-HU"/>
          </a:p>
        </p:txBody>
      </p:sp>
    </p:spTree>
    <p:extLst>
      <p:ext uri="{BB962C8B-B14F-4D97-AF65-F5344CB8AC3E}">
        <p14:creationId xmlns:p14="http://schemas.microsoft.com/office/powerpoint/2010/main" val="342530315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1" indent="0" algn="l" defTabSz="762000" rtl="0" eaLnBrk="1" fontAlgn="base" latinLnBrk="0" hangingPunct="1">
              <a:lnSpc>
                <a:spcPct val="100000"/>
              </a:lnSpc>
              <a:spcBef>
                <a:spcPct val="30000"/>
              </a:spcBef>
              <a:spcAft>
                <a:spcPct val="0"/>
              </a:spcAft>
              <a:buClrTx/>
              <a:buSzTx/>
              <a:buFont typeface="Arial" pitchFamily="34" charset="0"/>
              <a:buChar char="•"/>
              <a:tabLst/>
              <a:defRPr/>
            </a:pPr>
            <a:r>
              <a:rPr lang="en-US" sz="1200" dirty="0" smtClean="0"/>
              <a:t>“System” process (NT4: PID 2, W2K: PID 8, XP: PID 4)</a:t>
            </a:r>
          </a:p>
          <a:p>
            <a:pPr marL="285750" indent="-285750" eaLnBrk="1" hangingPunct="1">
              <a:lnSpc>
                <a:spcPct val="90000"/>
              </a:lnSpc>
              <a:defRPr/>
            </a:pPr>
            <a:endParaRPr lang="hu-HU" sz="1200" dirty="0" smtClean="0"/>
          </a:p>
          <a:p>
            <a:pPr marL="285750" indent="-285750" eaLnBrk="1" hangingPunct="1">
              <a:lnSpc>
                <a:spcPct val="90000"/>
              </a:lnSpc>
              <a:defRPr/>
            </a:pPr>
            <a:r>
              <a:rPr lang="hu-HU" sz="1200" dirty="0" smtClean="0"/>
              <a:t>Példák</a:t>
            </a:r>
            <a:r>
              <a:rPr lang="hu-HU" sz="1200" baseline="0" dirty="0" smtClean="0"/>
              <a:t> rendszer szálakra:</a:t>
            </a:r>
            <a:endParaRPr lang="hu-HU" sz="1200" dirty="0" smtClean="0"/>
          </a:p>
          <a:p>
            <a:pPr marL="285750" indent="-285750" eaLnBrk="1" hangingPunct="1">
              <a:lnSpc>
                <a:spcPct val="90000"/>
              </a:lnSpc>
              <a:buFont typeface="Arial" pitchFamily="34" charset="0"/>
              <a:buChar char="•"/>
              <a:defRPr/>
            </a:pPr>
            <a:r>
              <a:rPr lang="en-US" sz="1200" dirty="0" smtClean="0"/>
              <a:t>Memory Manager</a:t>
            </a:r>
            <a:r>
              <a:rPr lang="hu-HU" sz="1200" dirty="0" smtClean="0"/>
              <a:t>: </a:t>
            </a:r>
            <a:r>
              <a:rPr lang="en-US" sz="1200" dirty="0" smtClean="0"/>
              <a:t>Modified Page Writer for mapped files</a:t>
            </a:r>
            <a:r>
              <a:rPr lang="hu-HU" sz="1200" dirty="0" smtClean="0"/>
              <a:t>,</a:t>
            </a:r>
            <a:r>
              <a:rPr lang="hu-HU" sz="1200" baseline="0" dirty="0" smtClean="0"/>
              <a:t> </a:t>
            </a:r>
            <a:r>
              <a:rPr lang="en-US" sz="1200" dirty="0" smtClean="0"/>
              <a:t>Modified Page Writer for paging files</a:t>
            </a:r>
            <a:r>
              <a:rPr lang="hu-HU" sz="1200" dirty="0" smtClean="0"/>
              <a:t>, </a:t>
            </a:r>
            <a:r>
              <a:rPr lang="en-US" sz="1200" dirty="0" smtClean="0"/>
              <a:t>Balance Set Manager</a:t>
            </a:r>
            <a:r>
              <a:rPr lang="hu-HU" sz="1200" dirty="0" smtClean="0"/>
              <a:t>,</a:t>
            </a:r>
            <a:r>
              <a:rPr lang="hu-HU" sz="1200" baseline="0" dirty="0" smtClean="0"/>
              <a:t> </a:t>
            </a:r>
            <a:r>
              <a:rPr lang="en-US" sz="1200" dirty="0" smtClean="0"/>
              <a:t>Swapper (kernel stack, working sets)</a:t>
            </a:r>
            <a:r>
              <a:rPr lang="hu-HU" sz="1200" dirty="0" smtClean="0"/>
              <a:t>, </a:t>
            </a:r>
            <a:r>
              <a:rPr lang="en-US" sz="1200" dirty="0" smtClean="0"/>
              <a:t>Zero page thread (thread 0, priority 0)</a:t>
            </a:r>
            <a:endParaRPr lang="hu-HU" sz="1200" dirty="0" smtClean="0"/>
          </a:p>
          <a:p>
            <a:pPr marL="285750" indent="-285750" eaLnBrk="1" hangingPunct="1">
              <a:lnSpc>
                <a:spcPct val="90000"/>
              </a:lnSpc>
              <a:buFont typeface="Arial" pitchFamily="34" charset="0"/>
              <a:buChar char="•"/>
              <a:defRPr/>
            </a:pPr>
            <a:r>
              <a:rPr lang="en-US" sz="1200" dirty="0" smtClean="0"/>
              <a:t>Security Reference Monitor</a:t>
            </a:r>
            <a:r>
              <a:rPr lang="hu-HU" sz="1200" dirty="0" smtClean="0"/>
              <a:t>: </a:t>
            </a:r>
            <a:r>
              <a:rPr lang="en-US" sz="1200" dirty="0" smtClean="0"/>
              <a:t>Command Server Thread</a:t>
            </a:r>
          </a:p>
          <a:p>
            <a:pPr marL="285750" indent="-285750" eaLnBrk="1" hangingPunct="1">
              <a:lnSpc>
                <a:spcPct val="90000"/>
              </a:lnSpc>
              <a:buFont typeface="Arial" pitchFamily="34" charset="0"/>
              <a:buChar char="•"/>
              <a:defRPr/>
            </a:pPr>
            <a:r>
              <a:rPr lang="en-US" sz="1200" dirty="0" smtClean="0"/>
              <a:t>Network</a:t>
            </a:r>
            <a:r>
              <a:rPr lang="hu-HU" sz="1200" dirty="0" smtClean="0"/>
              <a:t>: </a:t>
            </a:r>
            <a:r>
              <a:rPr lang="en-US" sz="1200" dirty="0" smtClean="0"/>
              <a:t>Redirector and Server Worker Threads</a:t>
            </a:r>
            <a:endParaRPr lang="hu-HU" sz="1200" dirty="0" smtClean="0"/>
          </a:p>
          <a:p>
            <a:pPr marL="285750" indent="-285750" eaLnBrk="1" hangingPunct="1">
              <a:lnSpc>
                <a:spcPct val="90000"/>
              </a:lnSpc>
              <a:buFont typeface="Arial" pitchFamily="34" charset="0"/>
              <a:buChar char="•"/>
              <a:defRPr/>
            </a:pPr>
            <a:r>
              <a:rPr lang="en-US" sz="1200" dirty="0" smtClean="0"/>
              <a:t>Threads created by drivers for their exclusive use</a:t>
            </a:r>
            <a:r>
              <a:rPr lang="hu-HU" sz="1200" dirty="0" smtClean="0"/>
              <a:t>: </a:t>
            </a:r>
            <a:r>
              <a:rPr lang="en-US" sz="1200" dirty="0" smtClean="0"/>
              <a:t>Examples: Floppy driver, parallel port driver</a:t>
            </a:r>
            <a:endParaRPr lang="hu-HU" sz="1200" dirty="0" smtClean="0"/>
          </a:p>
          <a:p>
            <a:pPr marL="285750" indent="-285750" eaLnBrk="1" hangingPunct="1">
              <a:lnSpc>
                <a:spcPct val="90000"/>
              </a:lnSpc>
              <a:buFont typeface="Arial" pitchFamily="34" charset="0"/>
              <a:buChar char="•"/>
              <a:defRPr/>
            </a:pPr>
            <a:r>
              <a:rPr lang="en-US" sz="1200" dirty="0" smtClean="0"/>
              <a:t>Pool of Executive Worker Threads</a:t>
            </a:r>
            <a:r>
              <a:rPr lang="hu-HU" sz="1200" dirty="0" smtClean="0"/>
              <a:t>: </a:t>
            </a:r>
            <a:r>
              <a:rPr lang="en-US" sz="1200" dirty="0" smtClean="0"/>
              <a:t>Used by drivers, file systems, …</a:t>
            </a:r>
            <a:r>
              <a:rPr lang="hu-HU" sz="1200" dirty="0" smtClean="0"/>
              <a:t>, </a:t>
            </a:r>
            <a:r>
              <a:rPr lang="en-US" sz="1200" dirty="0" smtClean="0"/>
              <a:t>Work queued using </a:t>
            </a:r>
            <a:r>
              <a:rPr lang="en-US" sz="1200" dirty="0" err="1" smtClean="0"/>
              <a:t>ExQueueWorkItem</a:t>
            </a:r>
            <a:r>
              <a:rPr lang="hu-HU" sz="1200" baseline="0" dirty="0" smtClean="0"/>
              <a:t> </a:t>
            </a:r>
            <a:r>
              <a:rPr lang="en-US" sz="1200" dirty="0" smtClean="0"/>
              <a:t>System thread (</a:t>
            </a:r>
            <a:r>
              <a:rPr lang="en-US" sz="1200" dirty="0" err="1" smtClean="0"/>
              <a:t>ExpWorkerThreadBalanceManager</a:t>
            </a:r>
            <a:r>
              <a:rPr lang="en-US" sz="1200" dirty="0" smtClean="0"/>
              <a:t>) manages pool</a:t>
            </a:r>
            <a:endParaRPr lang="hu-HU" sz="1200" dirty="0" smtClean="0"/>
          </a:p>
          <a:p>
            <a:endParaRPr lang="hu-HU" dirty="0"/>
          </a:p>
        </p:txBody>
      </p:sp>
      <p:sp>
        <p:nvSpPr>
          <p:cNvPr id="4" name="Dia számának helye 3"/>
          <p:cNvSpPr>
            <a:spLocks noGrp="1"/>
          </p:cNvSpPr>
          <p:nvPr>
            <p:ph type="sldNum" sz="quarter" idx="10"/>
          </p:nvPr>
        </p:nvSpPr>
        <p:spPr/>
        <p:txBody>
          <a:bodyPr/>
          <a:lstStyle/>
          <a:p>
            <a:fld id="{3D86C690-4F62-4AFC-8745-06DC9BF07935}" type="slidenum">
              <a:rPr lang="hu-HU" smtClean="0"/>
              <a:pPr/>
              <a:t>46</a:t>
            </a:fld>
            <a:endParaRPr lang="hu-HU"/>
          </a:p>
        </p:txBody>
      </p:sp>
    </p:spTree>
    <p:extLst>
      <p:ext uri="{BB962C8B-B14F-4D97-AF65-F5344CB8AC3E}">
        <p14:creationId xmlns:p14="http://schemas.microsoft.com/office/powerpoint/2010/main" val="342530315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fontScale="55000" lnSpcReduction="20000"/>
          </a:bodyPr>
          <a:lstStyle/>
          <a:p>
            <a:pPr marL="0" marR="0" indent="0" algn="l" defTabSz="762000" rtl="0" eaLnBrk="1" fontAlgn="base" latinLnBrk="0" hangingPunct="1">
              <a:lnSpc>
                <a:spcPct val="100000"/>
              </a:lnSpc>
              <a:spcBef>
                <a:spcPct val="30000"/>
              </a:spcBef>
              <a:spcAft>
                <a:spcPct val="0"/>
              </a:spcAft>
              <a:buClrTx/>
              <a:buSzTx/>
              <a:buFont typeface="Arial" pitchFamily="34" charset="0"/>
              <a:buChar char="•"/>
              <a:tabLst/>
              <a:defRPr/>
            </a:pPr>
            <a:endParaRPr lang="hu-HU" dirty="0" smtClean="0"/>
          </a:p>
          <a:p>
            <a:pPr marL="0" marR="0" indent="0" algn="l" defTabSz="762000" rtl="0" eaLnBrk="1" fontAlgn="base" latinLnBrk="0" hangingPunct="1">
              <a:lnSpc>
                <a:spcPct val="100000"/>
              </a:lnSpc>
              <a:spcBef>
                <a:spcPct val="30000"/>
              </a:spcBef>
              <a:spcAft>
                <a:spcPct val="0"/>
              </a:spcAft>
              <a:buClrTx/>
              <a:buSzTx/>
              <a:buFont typeface="Arial" pitchFamily="34" charset="0"/>
              <a:buNone/>
              <a:tabLst/>
              <a:defRPr/>
            </a:pPr>
            <a:r>
              <a:rPr lang="hu-HU" dirty="0" smtClean="0"/>
              <a:t>--------------------------------------------------</a:t>
            </a:r>
          </a:p>
          <a:p>
            <a:pPr marL="0" marR="0" indent="0" algn="l" defTabSz="762000" rtl="0" eaLnBrk="1" fontAlgn="base" latinLnBrk="0" hangingPunct="1">
              <a:lnSpc>
                <a:spcPct val="100000"/>
              </a:lnSpc>
              <a:spcBef>
                <a:spcPct val="30000"/>
              </a:spcBef>
              <a:spcAft>
                <a:spcPct val="0"/>
              </a:spcAft>
              <a:buClrTx/>
              <a:buSzTx/>
              <a:buFont typeface="Arial" pitchFamily="34" charset="0"/>
              <a:buNone/>
              <a:tabLst/>
              <a:defRPr/>
            </a:pPr>
            <a:r>
              <a:rPr lang="hu-HU" dirty="0" smtClean="0"/>
              <a:t>Kiegészítésképp,</a:t>
            </a:r>
            <a:r>
              <a:rPr lang="hu-HU" baseline="0" dirty="0" smtClean="0"/>
              <a:t> hogy miket is kell az operációs rendszernek megvalósítania:</a:t>
            </a:r>
          </a:p>
          <a:p>
            <a:pPr marL="0" marR="0" indent="0" algn="l" defTabSz="762000" rtl="0" eaLnBrk="1" fontAlgn="base" latinLnBrk="0" hangingPunct="1">
              <a:lnSpc>
                <a:spcPct val="100000"/>
              </a:lnSpc>
              <a:spcBef>
                <a:spcPct val="30000"/>
              </a:spcBef>
              <a:spcAft>
                <a:spcPct val="0"/>
              </a:spcAft>
              <a:buClrTx/>
              <a:buSzTx/>
              <a:buFont typeface="Arial" pitchFamily="34" charset="0"/>
              <a:buNone/>
              <a:tabLst/>
              <a:defRPr/>
            </a:pPr>
            <a:endParaRPr lang="hu-HU" dirty="0" smtClean="0"/>
          </a:p>
          <a:p>
            <a:pPr marL="0" marR="0" indent="0" algn="l" defTabSz="762000" rtl="0" eaLnBrk="1" fontAlgn="base" latinLnBrk="0" hangingPunct="1">
              <a:lnSpc>
                <a:spcPct val="100000"/>
              </a:lnSpc>
              <a:spcBef>
                <a:spcPct val="30000"/>
              </a:spcBef>
              <a:spcAft>
                <a:spcPct val="0"/>
              </a:spcAft>
              <a:buClrTx/>
              <a:buSzTx/>
              <a:buFont typeface="Arial" pitchFamily="34" charset="0"/>
              <a:buChar char="•"/>
              <a:tabLst/>
              <a:defRPr/>
            </a:pPr>
            <a:r>
              <a:rPr lang="hu-HU" dirty="0" smtClean="0"/>
              <a:t> </a:t>
            </a:r>
            <a:r>
              <a:rPr lang="en-US" dirty="0" smtClean="0"/>
              <a:t>The configuration manager is responsible for implementing and managing the system registry. </a:t>
            </a:r>
            <a:endParaRPr lang="hu-HU" dirty="0" smtClean="0"/>
          </a:p>
          <a:p>
            <a:pPr marL="0" marR="0" indent="0" algn="l" defTabSz="762000" rtl="0" eaLnBrk="1" fontAlgn="base" latinLnBrk="0" hangingPunct="1">
              <a:lnSpc>
                <a:spcPct val="100000"/>
              </a:lnSpc>
              <a:spcBef>
                <a:spcPct val="30000"/>
              </a:spcBef>
              <a:spcAft>
                <a:spcPct val="0"/>
              </a:spcAft>
              <a:buClrTx/>
              <a:buSzTx/>
              <a:buFont typeface="Arial" pitchFamily="34" charset="0"/>
              <a:buChar char="•"/>
              <a:tabLst/>
              <a:defRPr/>
            </a:pPr>
            <a:r>
              <a:rPr lang="hu-HU" dirty="0" smtClean="0"/>
              <a:t> T</a:t>
            </a:r>
            <a:r>
              <a:rPr lang="en-US" dirty="0" smtClean="0"/>
              <a:t>he process and thread manager creates and terminates processes and threads. The underlying support for processes and threads is implemented in the Windows kernel; the executive adds additional semantics and functions to these lower-level objects. </a:t>
            </a:r>
            <a:endParaRPr lang="hu-HU" dirty="0" smtClean="0"/>
          </a:p>
          <a:p>
            <a:pPr marL="0" marR="0" indent="0" algn="l" defTabSz="762000" rtl="0" eaLnBrk="1" fontAlgn="base" latinLnBrk="0" hangingPunct="1">
              <a:lnSpc>
                <a:spcPct val="100000"/>
              </a:lnSpc>
              <a:spcBef>
                <a:spcPct val="30000"/>
              </a:spcBef>
              <a:spcAft>
                <a:spcPct val="0"/>
              </a:spcAft>
              <a:buClrTx/>
              <a:buSzTx/>
              <a:buFont typeface="Arial" pitchFamily="34" charset="0"/>
              <a:buChar char="•"/>
              <a:tabLst/>
              <a:defRPr/>
            </a:pPr>
            <a:r>
              <a:rPr lang="hu-HU" dirty="0" smtClean="0"/>
              <a:t> T</a:t>
            </a:r>
            <a:r>
              <a:rPr lang="en-US" dirty="0" smtClean="0"/>
              <a:t>he security reference monitor (or SRM) enforces security policies on the local computer. It guards operating system resources, performing run-time object protection and auditing. </a:t>
            </a:r>
            <a:endParaRPr lang="hu-HU" dirty="0" smtClean="0"/>
          </a:p>
          <a:p>
            <a:pPr marL="0" marR="0" indent="0" algn="l" defTabSz="762000" rtl="0" eaLnBrk="1" fontAlgn="base" latinLnBrk="0" hangingPunct="1">
              <a:lnSpc>
                <a:spcPct val="100000"/>
              </a:lnSpc>
              <a:spcBef>
                <a:spcPct val="30000"/>
              </a:spcBef>
              <a:spcAft>
                <a:spcPct val="0"/>
              </a:spcAft>
              <a:buClrTx/>
              <a:buSzTx/>
              <a:buFont typeface="Arial" pitchFamily="34" charset="0"/>
              <a:buChar char="•"/>
              <a:tabLst/>
              <a:defRPr/>
            </a:pPr>
            <a:r>
              <a:rPr lang="hu-HU" baseline="0" dirty="0" smtClean="0"/>
              <a:t> </a:t>
            </a:r>
            <a:r>
              <a:rPr lang="en-US" dirty="0" smtClean="0"/>
              <a:t>The I/O manager implements device-independent I/O and is responsible for dispatching to the appropriate device drivers for further processing. </a:t>
            </a:r>
            <a:endParaRPr lang="hu-HU" dirty="0" smtClean="0"/>
          </a:p>
          <a:p>
            <a:pPr marL="0" marR="0" indent="0" algn="l" defTabSz="762000" rtl="0" eaLnBrk="1" fontAlgn="base" latinLnBrk="0" hangingPunct="1">
              <a:lnSpc>
                <a:spcPct val="100000"/>
              </a:lnSpc>
              <a:spcBef>
                <a:spcPct val="30000"/>
              </a:spcBef>
              <a:spcAft>
                <a:spcPct val="0"/>
              </a:spcAft>
              <a:buClrTx/>
              <a:buSzTx/>
              <a:buFont typeface="Arial" pitchFamily="34" charset="0"/>
              <a:buChar char="•"/>
              <a:tabLst/>
              <a:defRPr/>
            </a:pPr>
            <a:r>
              <a:rPr lang="hu-HU" dirty="0" smtClean="0"/>
              <a:t> </a:t>
            </a:r>
            <a:r>
              <a:rPr lang="en-US" dirty="0" smtClean="0"/>
              <a:t>The Plug and Play (PnP) manager determines which drivers are required to support a particular device and loads those drivers. It retrieves the hardware resource requirements for each device during enumeration. Based on the resource requirements of each device, the PnP manager assigns the appropriate hardware resources such as I/O ports, IRQs, DMA channels, and memory locations. It is also responsible for sending proper event notification for device changes (addition or removal of a device) on the system. </a:t>
            </a:r>
            <a:endParaRPr lang="hu-HU" dirty="0" smtClean="0"/>
          </a:p>
          <a:p>
            <a:pPr marL="0" marR="0" indent="0" algn="l" defTabSz="762000" rtl="0" eaLnBrk="1" fontAlgn="base" latinLnBrk="0" hangingPunct="1">
              <a:lnSpc>
                <a:spcPct val="100000"/>
              </a:lnSpc>
              <a:spcBef>
                <a:spcPct val="30000"/>
              </a:spcBef>
              <a:spcAft>
                <a:spcPct val="0"/>
              </a:spcAft>
              <a:buClrTx/>
              <a:buSzTx/>
              <a:buFont typeface="Arial" pitchFamily="34" charset="0"/>
              <a:buChar char="•"/>
              <a:tabLst/>
              <a:defRPr/>
            </a:pPr>
            <a:r>
              <a:rPr lang="hu-HU" dirty="0" smtClean="0"/>
              <a:t> </a:t>
            </a:r>
            <a:r>
              <a:rPr lang="en-US" dirty="0" smtClean="0"/>
              <a:t>The power manager coordinates power events and generates power management I/O notifications to device drivers. When the system is idle, the power manager can be configured to reduce power consumption by putting the CPU to sleep. Changes in power consumption by individual devices are handled by device drivers but are coordinated by the power manager.</a:t>
            </a:r>
            <a:endParaRPr lang="hu-HU" dirty="0" smtClean="0"/>
          </a:p>
          <a:p>
            <a:pPr marL="0" marR="0" indent="0" algn="l" defTabSz="762000" rtl="0" eaLnBrk="1" fontAlgn="base" latinLnBrk="0" hangingPunct="1">
              <a:lnSpc>
                <a:spcPct val="100000"/>
              </a:lnSpc>
              <a:spcBef>
                <a:spcPct val="30000"/>
              </a:spcBef>
              <a:spcAft>
                <a:spcPct val="0"/>
              </a:spcAft>
              <a:buClrTx/>
              <a:buSzTx/>
              <a:buFont typeface="Arial" pitchFamily="34" charset="0"/>
              <a:buChar char="•"/>
              <a:tabLst/>
              <a:defRPr/>
            </a:pPr>
            <a:r>
              <a:rPr lang="hu-HU" baseline="0" dirty="0" smtClean="0"/>
              <a:t> </a:t>
            </a:r>
            <a:r>
              <a:rPr lang="en-US" dirty="0" smtClean="0"/>
              <a:t>The WDM Windows Management Instrumentation routines enable device drivers to publish performance and configuration information and receive commands from the user-mode WMI service. Consumers of WMI information can be on the local machine or remote across the network. </a:t>
            </a:r>
            <a:endParaRPr lang="hu-HU" dirty="0" smtClean="0"/>
          </a:p>
          <a:p>
            <a:pPr marL="0" marR="0" indent="0" algn="l" defTabSz="762000" rtl="0" eaLnBrk="1" fontAlgn="base" latinLnBrk="0" hangingPunct="1">
              <a:lnSpc>
                <a:spcPct val="100000"/>
              </a:lnSpc>
              <a:spcBef>
                <a:spcPct val="30000"/>
              </a:spcBef>
              <a:spcAft>
                <a:spcPct val="0"/>
              </a:spcAft>
              <a:buClrTx/>
              <a:buSzTx/>
              <a:buFont typeface="Arial" pitchFamily="34" charset="0"/>
              <a:buChar char="•"/>
              <a:tabLst/>
              <a:defRPr/>
            </a:pPr>
            <a:r>
              <a:rPr lang="hu-HU" dirty="0" smtClean="0"/>
              <a:t> </a:t>
            </a:r>
            <a:r>
              <a:rPr lang="en-US" dirty="0" smtClean="0"/>
              <a:t>The cache manager (explained in Chapter 11) improves the performance of file-based I/O by causing recently referenced disk data to reside in main memory for quick access (and by deferring disk writes by holding the updates in memory for a short time before sending them to the disk). As you'll see, it does this by using the memory manager's support for mapped files. </a:t>
            </a:r>
            <a:endParaRPr lang="hu-HU" dirty="0" smtClean="0"/>
          </a:p>
          <a:p>
            <a:pPr marL="0" marR="0" indent="0" algn="l" defTabSz="762000" rtl="0" eaLnBrk="1" fontAlgn="base" latinLnBrk="0" hangingPunct="1">
              <a:lnSpc>
                <a:spcPct val="100000"/>
              </a:lnSpc>
              <a:spcBef>
                <a:spcPct val="30000"/>
              </a:spcBef>
              <a:spcAft>
                <a:spcPct val="0"/>
              </a:spcAft>
              <a:buClrTx/>
              <a:buSzTx/>
              <a:buFont typeface="Arial" pitchFamily="34" charset="0"/>
              <a:buChar char="•"/>
              <a:tabLst/>
              <a:defRPr/>
            </a:pPr>
            <a:r>
              <a:rPr lang="hu-HU" dirty="0" smtClean="0"/>
              <a:t> </a:t>
            </a:r>
            <a:r>
              <a:rPr lang="en-US" dirty="0" smtClean="0"/>
              <a:t>The memory manager implements virtual memory, a memory management scheme that provides a large, private address space for each process that can exceed available physical memory. The memory manager also provides the underlying support for the cache manager. </a:t>
            </a:r>
            <a:endParaRPr lang="hu-HU" dirty="0" smtClean="0"/>
          </a:p>
          <a:p>
            <a:pPr marL="0" marR="0" indent="0" algn="l" defTabSz="762000" rtl="0" eaLnBrk="1" fontAlgn="base" latinLnBrk="0" hangingPunct="1">
              <a:lnSpc>
                <a:spcPct val="100000"/>
              </a:lnSpc>
              <a:spcBef>
                <a:spcPct val="30000"/>
              </a:spcBef>
              <a:spcAft>
                <a:spcPct val="0"/>
              </a:spcAft>
              <a:buClrTx/>
              <a:buSzTx/>
              <a:buFont typeface="Arial" pitchFamily="34" charset="0"/>
              <a:buChar char="•"/>
              <a:tabLst/>
              <a:defRPr/>
            </a:pPr>
            <a:r>
              <a:rPr lang="hu-HU" dirty="0" smtClean="0"/>
              <a:t> </a:t>
            </a:r>
            <a:r>
              <a:rPr lang="en-US" dirty="0" smtClean="0"/>
              <a:t>The logical </a:t>
            </a:r>
            <a:r>
              <a:rPr lang="en-US" dirty="0" err="1" smtClean="0"/>
              <a:t>prefetcher</a:t>
            </a:r>
            <a:r>
              <a:rPr lang="en-US" dirty="0" smtClean="0"/>
              <a:t> accelerates system and process startup by optimizing the loading of data referenced during the startup of the system or a process. </a:t>
            </a:r>
            <a:endParaRPr lang="hu-HU" dirty="0" smtClean="0"/>
          </a:p>
          <a:p>
            <a:pPr marL="0" marR="0" indent="0" algn="l" defTabSz="762000" rtl="0" eaLnBrk="1" fontAlgn="base" latinLnBrk="0" hangingPunct="1">
              <a:lnSpc>
                <a:spcPct val="100000"/>
              </a:lnSpc>
              <a:spcBef>
                <a:spcPct val="30000"/>
              </a:spcBef>
              <a:spcAft>
                <a:spcPct val="0"/>
              </a:spcAft>
              <a:buClrTx/>
              <a:buSzTx/>
              <a:buFont typeface="Arial" pitchFamily="34" charset="0"/>
              <a:buChar char="•"/>
              <a:tabLst/>
              <a:defRPr/>
            </a:pPr>
            <a:endParaRPr lang="en-US" dirty="0" smtClean="0"/>
          </a:p>
          <a:p>
            <a:pPr marL="0" marR="0" indent="0" algn="l" defTabSz="762000" rtl="0" eaLnBrk="1" fontAlgn="base" latinLnBrk="0" hangingPunct="1">
              <a:lnSpc>
                <a:spcPct val="100000"/>
              </a:lnSpc>
              <a:spcBef>
                <a:spcPct val="30000"/>
              </a:spcBef>
              <a:spcAft>
                <a:spcPct val="0"/>
              </a:spcAft>
              <a:buClrTx/>
              <a:buSzTx/>
              <a:buFontTx/>
              <a:buNone/>
              <a:tabLst/>
              <a:defRPr/>
            </a:pPr>
            <a:r>
              <a:rPr lang="en-US" dirty="0" smtClean="0"/>
              <a:t>In addition, the executive contains four main groups of support functions that are used by the executive components just listed. About a third of these support functions are documented in the DDK because device drivers also use them. These are the four categories of support functions: </a:t>
            </a:r>
            <a:endParaRPr lang="hu-HU" dirty="0" smtClean="0"/>
          </a:p>
          <a:p>
            <a:pPr marL="0" marR="0" indent="0" algn="l" defTabSz="762000" rtl="0" eaLnBrk="1" fontAlgn="base" latinLnBrk="0" hangingPunct="1">
              <a:lnSpc>
                <a:spcPct val="100000"/>
              </a:lnSpc>
              <a:spcBef>
                <a:spcPct val="30000"/>
              </a:spcBef>
              <a:spcAft>
                <a:spcPct val="0"/>
              </a:spcAft>
              <a:buClrTx/>
              <a:buSzTx/>
              <a:buFont typeface="Arial" pitchFamily="34" charset="0"/>
              <a:buChar char="•"/>
              <a:tabLst/>
              <a:defRPr/>
            </a:pPr>
            <a:r>
              <a:rPr lang="hu-HU" baseline="0" dirty="0" smtClean="0"/>
              <a:t> </a:t>
            </a:r>
            <a:r>
              <a:rPr lang="en-US" dirty="0" smtClean="0"/>
              <a:t>The object manager, which creates, manages, and deletes Windows executive objects and abstract data types that are used to represent operating system resources such as processes, threads, and the various synchronization objects.</a:t>
            </a:r>
            <a:endParaRPr lang="hu-HU" dirty="0" smtClean="0"/>
          </a:p>
          <a:p>
            <a:pPr marL="0" marR="0" indent="0" algn="l" defTabSz="762000" rtl="0" eaLnBrk="1" fontAlgn="base" latinLnBrk="0" hangingPunct="1">
              <a:lnSpc>
                <a:spcPct val="100000"/>
              </a:lnSpc>
              <a:spcBef>
                <a:spcPct val="30000"/>
              </a:spcBef>
              <a:spcAft>
                <a:spcPct val="0"/>
              </a:spcAft>
              <a:buClrTx/>
              <a:buSzTx/>
              <a:buFont typeface="Arial" pitchFamily="34" charset="0"/>
              <a:buChar char="•"/>
              <a:tabLst/>
              <a:defRPr/>
            </a:pPr>
            <a:r>
              <a:rPr lang="hu-HU" dirty="0" smtClean="0"/>
              <a:t> </a:t>
            </a:r>
            <a:r>
              <a:rPr lang="en-US" dirty="0" smtClean="0"/>
              <a:t>The LPC facility passes messages between a client process and a server process on the same computer. LPC is a flexible, optimized version of remote procedure call (RPC), an industry-standard communication facility for client and server processes across a network.</a:t>
            </a:r>
            <a:endParaRPr lang="hu-HU" dirty="0" smtClean="0"/>
          </a:p>
          <a:p>
            <a:pPr marL="0" marR="0" indent="0" algn="l" defTabSz="762000" rtl="0" eaLnBrk="1" fontAlgn="base" latinLnBrk="0" hangingPunct="1">
              <a:lnSpc>
                <a:spcPct val="100000"/>
              </a:lnSpc>
              <a:spcBef>
                <a:spcPct val="30000"/>
              </a:spcBef>
              <a:spcAft>
                <a:spcPct val="0"/>
              </a:spcAft>
              <a:buClrTx/>
              <a:buSzTx/>
              <a:buFont typeface="Arial" pitchFamily="34" charset="0"/>
              <a:buChar char="•"/>
              <a:tabLst/>
              <a:defRPr/>
            </a:pPr>
            <a:r>
              <a:rPr lang="hu-HU" baseline="0" dirty="0" smtClean="0"/>
              <a:t> </a:t>
            </a:r>
            <a:r>
              <a:rPr lang="en-US" dirty="0" smtClean="0"/>
              <a:t>A broad set of common run-time library functions, such as string processing, arithmetic operations, data type conversion, and security structure processing. </a:t>
            </a:r>
            <a:endParaRPr lang="hu-HU" dirty="0" smtClean="0"/>
          </a:p>
          <a:p>
            <a:pPr marL="0" marR="0" indent="0" algn="l" defTabSz="762000" rtl="0" eaLnBrk="1" fontAlgn="base" latinLnBrk="0" hangingPunct="1">
              <a:lnSpc>
                <a:spcPct val="100000"/>
              </a:lnSpc>
              <a:spcBef>
                <a:spcPct val="30000"/>
              </a:spcBef>
              <a:spcAft>
                <a:spcPct val="0"/>
              </a:spcAft>
              <a:buClrTx/>
              <a:buSzTx/>
              <a:buFont typeface="Arial" pitchFamily="34" charset="0"/>
              <a:buChar char="•"/>
              <a:tabLst/>
              <a:defRPr/>
            </a:pPr>
            <a:r>
              <a:rPr lang="hu-HU" dirty="0" smtClean="0"/>
              <a:t> </a:t>
            </a:r>
            <a:r>
              <a:rPr lang="en-US" dirty="0" smtClean="0"/>
              <a:t>Executive support routines, such as system memory allocation (paged and </a:t>
            </a:r>
            <a:r>
              <a:rPr lang="en-US" dirty="0" err="1" smtClean="0"/>
              <a:t>nonpaged</a:t>
            </a:r>
            <a:r>
              <a:rPr lang="en-US" dirty="0" smtClean="0"/>
              <a:t> pool), interlocked memory access, as well as two special types of synchronization objects: resources and fast </a:t>
            </a:r>
            <a:r>
              <a:rPr lang="en-US" dirty="0" err="1" smtClean="0"/>
              <a:t>mutexes</a:t>
            </a:r>
            <a:r>
              <a:rPr lang="en-US" dirty="0" smtClean="0"/>
              <a:t>. </a:t>
            </a:r>
          </a:p>
        </p:txBody>
      </p:sp>
      <p:sp>
        <p:nvSpPr>
          <p:cNvPr id="4" name="Dia számának helye 3"/>
          <p:cNvSpPr>
            <a:spLocks noGrp="1"/>
          </p:cNvSpPr>
          <p:nvPr>
            <p:ph type="sldNum" sz="quarter" idx="10"/>
          </p:nvPr>
        </p:nvSpPr>
        <p:spPr/>
        <p:txBody>
          <a:bodyPr/>
          <a:lstStyle/>
          <a:p>
            <a:fld id="{3D86C690-4F62-4AFC-8745-06DC9BF07935}" type="slidenum">
              <a:rPr lang="hu-HU" smtClean="0"/>
              <a:pPr/>
              <a:t>47</a:t>
            </a:fld>
            <a:endParaRPr lang="hu-HU"/>
          </a:p>
        </p:txBody>
      </p:sp>
    </p:spTree>
    <p:extLst>
      <p:ext uri="{BB962C8B-B14F-4D97-AF65-F5344CB8AC3E}">
        <p14:creationId xmlns:p14="http://schemas.microsoft.com/office/powerpoint/2010/main" val="342530315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xfrm>
            <a:off x="3777607" y="9430091"/>
            <a:ext cx="2889938" cy="496411"/>
          </a:xfrm>
          <a:prstGeom prst="rect">
            <a:avLst/>
          </a:prstGeom>
          <a:noFill/>
        </p:spPr>
        <p:txBody>
          <a:bodyPr/>
          <a:lstStyle/>
          <a:p>
            <a:fld id="{6DC21405-C089-4F22-98EC-8AC777F58769}" type="slidenum">
              <a:rPr lang="en-GB"/>
              <a:pPr/>
              <a:t>48</a:t>
            </a:fld>
            <a:endParaRPr lang="en-GB"/>
          </a:p>
        </p:txBody>
      </p:sp>
      <p:sp>
        <p:nvSpPr>
          <p:cNvPr id="68611" name="Rectangle 2"/>
          <p:cNvSpPr>
            <a:spLocks noGrp="1" noRot="1" noChangeAspect="1" noChangeArrowheads="1" noTextEdit="1"/>
          </p:cNvSpPr>
          <p:nvPr>
            <p:ph type="sldImg"/>
          </p:nvPr>
        </p:nvSpPr>
        <p:spPr>
          <a:xfrm>
            <a:off x="481013" y="763588"/>
            <a:ext cx="6103937" cy="4578350"/>
          </a:xfrm>
          <a:solidFill>
            <a:srgbClr val="FFFFFF"/>
          </a:solidFill>
          <a:ln/>
        </p:spPr>
      </p:sp>
      <p:sp>
        <p:nvSpPr>
          <p:cNvPr id="68612" name="Rectangle 3"/>
          <p:cNvSpPr>
            <a:spLocks noGrp="1" noChangeArrowheads="1"/>
          </p:cNvSpPr>
          <p:nvPr>
            <p:ph type="body" idx="1"/>
          </p:nvPr>
        </p:nvSpPr>
        <p:spPr>
          <a:xfrm>
            <a:off x="677716" y="5800084"/>
            <a:ext cx="5724301" cy="3585192"/>
          </a:xfrm>
          <a:solidFill>
            <a:srgbClr val="FFFFFF"/>
          </a:solidFill>
          <a:ln>
            <a:solidFill>
              <a:srgbClr val="000000"/>
            </a:solidFill>
          </a:ln>
        </p:spPr>
        <p:txBody>
          <a:bodyPr/>
          <a:lstStyle/>
          <a:p>
            <a:pPr eaLnBrk="1" hangingPunct="1"/>
            <a:r>
              <a:rPr lang="hu-HU" dirty="0" smtClean="0"/>
              <a:t>Indítsunk el egy </a:t>
            </a:r>
            <a:r>
              <a:rPr lang="hu-HU" dirty="0" err="1" smtClean="0"/>
              <a:t>Sysinternals</a:t>
            </a:r>
            <a:r>
              <a:rPr lang="hu-HU" dirty="0" smtClean="0"/>
              <a:t> </a:t>
            </a:r>
            <a:r>
              <a:rPr lang="hu-HU" dirty="0" err="1" smtClean="0"/>
              <a:t>Process</a:t>
            </a:r>
            <a:r>
              <a:rPr lang="hu-HU" dirty="0" smtClean="0"/>
              <a:t> Explorert, és azonosítsuk</a:t>
            </a:r>
            <a:r>
              <a:rPr lang="hu-HU" baseline="0" dirty="0" smtClean="0"/>
              <a:t> be, hogy milyen folyamatok futnak a gépen.</a:t>
            </a:r>
          </a:p>
          <a:p>
            <a:pPr eaLnBrk="1" hangingPunct="1"/>
            <a:endParaRPr lang="hu-HU" baseline="0" dirty="0" smtClean="0"/>
          </a:p>
          <a:p>
            <a:pPr eaLnBrk="1" hangingPunct="1"/>
            <a:r>
              <a:rPr lang="hu-HU" baseline="0" dirty="0" smtClean="0"/>
              <a:t>Ha találtunk olyat, ami nincs a fenti listában, annak próbáljuk kideríteni a szerepét!</a:t>
            </a:r>
            <a:endParaRPr lang="en-US" dirty="0" smtClean="0"/>
          </a:p>
        </p:txBody>
      </p:sp>
    </p:spTree>
    <p:extLst>
      <p:ext uri="{BB962C8B-B14F-4D97-AF65-F5344CB8AC3E}">
        <p14:creationId xmlns:p14="http://schemas.microsoft.com/office/powerpoint/2010/main" val="128402852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762000" rtl="0" eaLnBrk="0" fontAlgn="base" latinLnBrk="0" hangingPunct="0">
              <a:lnSpc>
                <a:spcPct val="100000"/>
              </a:lnSpc>
              <a:spcBef>
                <a:spcPct val="30000"/>
              </a:spcBef>
              <a:spcAft>
                <a:spcPct val="0"/>
              </a:spcAft>
              <a:buClrTx/>
              <a:buSzTx/>
              <a:buFontTx/>
              <a:buNone/>
              <a:tabLst/>
              <a:defRPr/>
            </a:pPr>
            <a:endParaRPr lang="en-US" sz="1200" dirty="0" smtClean="0"/>
          </a:p>
          <a:p>
            <a:endParaRPr lang="hu-HU" sz="1200" dirty="0"/>
          </a:p>
        </p:txBody>
      </p:sp>
      <p:sp>
        <p:nvSpPr>
          <p:cNvPr id="4" name="Dia számának helye 3"/>
          <p:cNvSpPr>
            <a:spLocks noGrp="1"/>
          </p:cNvSpPr>
          <p:nvPr>
            <p:ph type="sldNum" sz="quarter" idx="10"/>
          </p:nvPr>
        </p:nvSpPr>
        <p:spPr/>
        <p:txBody>
          <a:bodyPr/>
          <a:lstStyle/>
          <a:p>
            <a:fld id="{3D86C690-4F62-4AFC-8745-06DC9BF07935}" type="slidenum">
              <a:rPr lang="hu-HU" smtClean="0"/>
              <a:pPr/>
              <a:t>49</a:t>
            </a:fld>
            <a:endParaRPr lang="hu-HU"/>
          </a:p>
        </p:txBody>
      </p:sp>
    </p:spTree>
    <p:extLst>
      <p:ext uri="{BB962C8B-B14F-4D97-AF65-F5344CB8AC3E}">
        <p14:creationId xmlns:p14="http://schemas.microsoft.com/office/powerpoint/2010/main" val="306946939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a:p>
        </p:txBody>
      </p:sp>
      <p:sp>
        <p:nvSpPr>
          <p:cNvPr id="4" name="Dia számának helye 3"/>
          <p:cNvSpPr>
            <a:spLocks noGrp="1"/>
          </p:cNvSpPr>
          <p:nvPr>
            <p:ph type="sldNum" sz="quarter" idx="10"/>
          </p:nvPr>
        </p:nvSpPr>
        <p:spPr/>
        <p:txBody>
          <a:bodyPr/>
          <a:lstStyle/>
          <a:p>
            <a:fld id="{3D86C690-4F62-4AFC-8745-06DC9BF07935}" type="slidenum">
              <a:rPr lang="hu-HU" smtClean="0"/>
              <a:pPr/>
              <a:t>50</a:t>
            </a:fld>
            <a:endParaRPr lang="hu-HU"/>
          </a:p>
        </p:txBody>
      </p:sp>
    </p:spTree>
    <p:extLst>
      <p:ext uri="{BB962C8B-B14F-4D97-AF65-F5344CB8AC3E}">
        <p14:creationId xmlns:p14="http://schemas.microsoft.com/office/powerpoint/2010/main" val="52250486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pPr marL="171450" indent="-171450">
              <a:buFontTx/>
              <a:buChar char="-"/>
            </a:pPr>
            <a:r>
              <a:rPr lang="hu-HU" dirty="0" smtClean="0"/>
              <a:t>http://www.microsoft.com/whdc/devtools/WDK/default.mspx</a:t>
            </a:r>
          </a:p>
          <a:p>
            <a:pPr marL="171450" indent="-171450">
              <a:buFontTx/>
              <a:buChar char="-"/>
            </a:pPr>
            <a:r>
              <a:rPr lang="hu-HU" dirty="0" smtClean="0"/>
              <a:t>http://www.microsoft.com/whdc/devtools/debugging/</a:t>
            </a:r>
          </a:p>
          <a:p>
            <a:pPr marL="171450" indent="-171450">
              <a:buFontTx/>
              <a:buChar char="-"/>
            </a:pPr>
            <a:r>
              <a:rPr lang="hu-HU" dirty="0" smtClean="0"/>
              <a:t>http://www.sysinternals.com/</a:t>
            </a:r>
          </a:p>
          <a:p>
            <a:pPr marL="171450" indent="-171450">
              <a:buFontTx/>
              <a:buChar char="-"/>
            </a:pPr>
            <a:endParaRPr lang="hu-HU" dirty="0"/>
          </a:p>
        </p:txBody>
      </p:sp>
      <p:sp>
        <p:nvSpPr>
          <p:cNvPr id="4" name="Dia számának helye 3"/>
          <p:cNvSpPr>
            <a:spLocks noGrp="1"/>
          </p:cNvSpPr>
          <p:nvPr>
            <p:ph type="sldNum" sz="quarter" idx="10"/>
          </p:nvPr>
        </p:nvSpPr>
        <p:spPr/>
        <p:txBody>
          <a:bodyPr/>
          <a:lstStyle/>
          <a:p>
            <a:fld id="{3D86C690-4F62-4AFC-8745-06DC9BF07935}" type="slidenum">
              <a:rPr lang="hu-HU" smtClean="0"/>
              <a:pPr/>
              <a:t>51</a:t>
            </a:fld>
            <a:endParaRPr lang="hu-HU"/>
          </a:p>
        </p:txBody>
      </p:sp>
    </p:spTree>
    <p:extLst>
      <p:ext uri="{BB962C8B-B14F-4D97-AF65-F5344CB8AC3E}">
        <p14:creationId xmlns:p14="http://schemas.microsoft.com/office/powerpoint/2010/main" val="382150015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a:p>
        </p:txBody>
      </p:sp>
      <p:sp>
        <p:nvSpPr>
          <p:cNvPr id="4" name="Dia számának helye 3"/>
          <p:cNvSpPr>
            <a:spLocks noGrp="1"/>
          </p:cNvSpPr>
          <p:nvPr>
            <p:ph type="sldNum" sz="quarter" idx="10"/>
          </p:nvPr>
        </p:nvSpPr>
        <p:spPr/>
        <p:txBody>
          <a:bodyPr/>
          <a:lstStyle/>
          <a:p>
            <a:fld id="{3D86C690-4F62-4AFC-8745-06DC9BF07935}" type="slidenum">
              <a:rPr lang="hu-HU" smtClean="0"/>
              <a:pPr/>
              <a:t>52</a:t>
            </a:fld>
            <a:endParaRPr lang="hu-HU"/>
          </a:p>
        </p:txBody>
      </p:sp>
    </p:spTree>
    <p:extLst>
      <p:ext uri="{BB962C8B-B14F-4D97-AF65-F5344CB8AC3E}">
        <p14:creationId xmlns:p14="http://schemas.microsoft.com/office/powerpoint/2010/main" val="8658281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r>
              <a:rPr lang="hu-HU" dirty="0" smtClean="0"/>
              <a:t>- Mark</a:t>
            </a:r>
            <a:r>
              <a:rPr lang="hu-HU" baseline="0" dirty="0" smtClean="0"/>
              <a:t> </a:t>
            </a:r>
            <a:r>
              <a:rPr lang="hu-HU" baseline="0" dirty="0" err="1" smtClean="0"/>
              <a:t>Russinovich</a:t>
            </a:r>
            <a:r>
              <a:rPr lang="hu-HU" baseline="0" dirty="0" smtClean="0"/>
              <a:t> </a:t>
            </a:r>
            <a:r>
              <a:rPr lang="hu-HU" baseline="0" dirty="0" err="1" smtClean="0"/>
              <a:t>webcasts</a:t>
            </a:r>
            <a:r>
              <a:rPr lang="hu-HU" baseline="0" dirty="0" smtClean="0"/>
              <a:t>: http://technet.microsoft.com/en-us/sysinternals/bb963887.aspx</a:t>
            </a:r>
            <a:endParaRPr lang="hu-HU" dirty="0" smtClean="0"/>
          </a:p>
          <a:p>
            <a:endParaRPr lang="hu-HU" dirty="0" smtClean="0"/>
          </a:p>
          <a:p>
            <a:pPr marL="171450" indent="-171450">
              <a:buFontTx/>
              <a:buChar char="-"/>
            </a:pPr>
            <a:r>
              <a:rPr lang="hu-HU" dirty="0" smtClean="0"/>
              <a:t>Building Windows 8: http://blogs.msdn.com/b/b8/</a:t>
            </a:r>
          </a:p>
          <a:p>
            <a:pPr marL="171450" indent="-171450">
              <a:buFontTx/>
              <a:buChar char="-"/>
            </a:pPr>
            <a:endParaRPr lang="hu-HU" dirty="0" smtClean="0"/>
          </a:p>
          <a:p>
            <a:pPr marL="171450" indent="-171450">
              <a:buFontTx/>
              <a:buChar char="-"/>
            </a:pPr>
            <a:r>
              <a:rPr lang="hu-HU" dirty="0" smtClean="0"/>
              <a:t>Mérés labor 4 segédlet: http://www.mit.bme.hu/4-meres-windows (belépés</a:t>
            </a:r>
            <a:r>
              <a:rPr lang="hu-HU" baseline="0" dirty="0" smtClean="0"/>
              <a:t> után érhető el</a:t>
            </a:r>
            <a:r>
              <a:rPr lang="hu-HU" dirty="0" smtClean="0"/>
              <a:t>)</a:t>
            </a:r>
            <a:endParaRPr lang="hu-HU" dirty="0"/>
          </a:p>
        </p:txBody>
      </p:sp>
      <p:sp>
        <p:nvSpPr>
          <p:cNvPr id="4" name="Dia számának helye 3"/>
          <p:cNvSpPr>
            <a:spLocks noGrp="1"/>
          </p:cNvSpPr>
          <p:nvPr>
            <p:ph type="sldNum" sz="quarter" idx="10"/>
          </p:nvPr>
        </p:nvSpPr>
        <p:spPr/>
        <p:txBody>
          <a:bodyPr/>
          <a:lstStyle/>
          <a:p>
            <a:fld id="{3D86C690-4F62-4AFC-8745-06DC9BF07935}" type="slidenum">
              <a:rPr lang="hu-HU" smtClean="0"/>
              <a:pPr/>
              <a:t>53</a:t>
            </a:fld>
            <a:endParaRPr lang="hu-HU"/>
          </a:p>
        </p:txBody>
      </p:sp>
    </p:spTree>
    <p:extLst>
      <p:ext uri="{BB962C8B-B14F-4D97-AF65-F5344CB8AC3E}">
        <p14:creationId xmlns:p14="http://schemas.microsoft.com/office/powerpoint/2010/main" val="31576350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baseline="0" dirty="0" smtClean="0"/>
          </a:p>
        </p:txBody>
      </p:sp>
      <p:sp>
        <p:nvSpPr>
          <p:cNvPr id="4" name="Dia számának helye 3"/>
          <p:cNvSpPr>
            <a:spLocks noGrp="1"/>
          </p:cNvSpPr>
          <p:nvPr>
            <p:ph type="sldNum" sz="quarter" idx="10"/>
          </p:nvPr>
        </p:nvSpPr>
        <p:spPr/>
        <p:txBody>
          <a:bodyPr/>
          <a:lstStyle/>
          <a:p>
            <a:fld id="{3D86C690-4F62-4AFC-8745-06DC9BF07935}" type="slidenum">
              <a:rPr lang="hu-HU" smtClean="0"/>
              <a:pPr/>
              <a:t>5</a:t>
            </a:fld>
            <a:endParaRPr lang="hu-HU"/>
          </a:p>
        </p:txBody>
      </p:sp>
    </p:spTree>
    <p:extLst>
      <p:ext uri="{BB962C8B-B14F-4D97-AF65-F5344CB8AC3E}">
        <p14:creationId xmlns:p14="http://schemas.microsoft.com/office/powerpoint/2010/main" val="25730299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hu-HU" dirty="0" smtClean="0"/>
              <a:t>Nyissuk meg egy </a:t>
            </a:r>
            <a:r>
              <a:rPr lang="hu-HU" dirty="0" err="1" smtClean="0"/>
              <a:t>cmd.exe-t</a:t>
            </a:r>
            <a:r>
              <a:rPr lang="hu-HU" dirty="0" smtClean="0"/>
              <a:t> vagy indítsuk el a </a:t>
            </a:r>
            <a:r>
              <a:rPr lang="hu-HU" dirty="0" err="1" smtClean="0"/>
              <a:t>winver.exe</a:t>
            </a:r>
            <a:r>
              <a:rPr lang="hu-HU" dirty="0" smtClean="0"/>
              <a:t> programot:</a:t>
            </a:r>
          </a:p>
          <a:p>
            <a:endParaRPr lang="hu-HU" dirty="0" smtClean="0"/>
          </a:p>
          <a:p>
            <a:r>
              <a:rPr lang="hu-HU" dirty="0" smtClean="0"/>
              <a:t>XP SP2:</a:t>
            </a:r>
          </a:p>
          <a:p>
            <a:r>
              <a:rPr lang="hu-HU" dirty="0" smtClean="0"/>
              <a:t>	</a:t>
            </a:r>
            <a:r>
              <a:rPr lang="en-US" dirty="0" smtClean="0"/>
              <a:t>Microsoft Windows XP [Version 5.1.2600]</a:t>
            </a:r>
            <a:endParaRPr lang="hu-HU" dirty="0" smtClean="0"/>
          </a:p>
          <a:p>
            <a:r>
              <a:rPr lang="hu-HU" dirty="0" smtClean="0"/>
              <a:t>Vista RTM:</a:t>
            </a:r>
          </a:p>
          <a:p>
            <a:r>
              <a:rPr lang="hu-HU" dirty="0" smtClean="0"/>
              <a:t>	Microsoft Windows [verziószám: 6.0.6000]</a:t>
            </a:r>
          </a:p>
          <a:p>
            <a:r>
              <a:rPr lang="hu-HU" dirty="0" smtClean="0"/>
              <a:t>Windows 7 RTM:</a:t>
            </a:r>
          </a:p>
          <a:p>
            <a:r>
              <a:rPr lang="hu-HU" dirty="0" smtClean="0"/>
              <a:t>	Microsoft Windows [Version 6.1.7600]</a:t>
            </a:r>
          </a:p>
          <a:p>
            <a:r>
              <a:rPr lang="hu-HU" dirty="0" smtClean="0"/>
              <a:t>Windows 8 RTM:</a:t>
            </a:r>
          </a:p>
          <a:p>
            <a:r>
              <a:rPr lang="hu-HU" dirty="0" smtClean="0"/>
              <a:t>	Microsoft Windows [Version 6.2.9200]</a:t>
            </a:r>
          </a:p>
          <a:p>
            <a:r>
              <a:rPr lang="hu-HU" dirty="0" smtClean="0"/>
              <a:t>Windows 8.1 RTM:</a:t>
            </a:r>
          </a:p>
          <a:p>
            <a:r>
              <a:rPr lang="hu-HU" dirty="0" smtClean="0"/>
              <a:t>	Microsoft Windows [Version 6.3.9600]</a:t>
            </a:r>
          </a:p>
          <a:p>
            <a:endParaRPr lang="hu-HU" dirty="0" smtClean="0"/>
          </a:p>
          <a:p>
            <a:endParaRPr lang="hu-HU" dirty="0" smtClean="0"/>
          </a:p>
          <a:p>
            <a:r>
              <a:rPr lang="hu-HU" dirty="0" smtClean="0"/>
              <a:t>---------------------------------------------------------------------------------</a:t>
            </a:r>
          </a:p>
          <a:p>
            <a:pPr marL="171450" indent="-171450">
              <a:buFontTx/>
              <a:buChar char="-"/>
            </a:pPr>
            <a:r>
              <a:rPr lang="hu-HU" dirty="0" smtClean="0"/>
              <a:t>Ha egy termék elkészül és</a:t>
            </a:r>
            <a:r>
              <a:rPr lang="hu-HU" baseline="0" dirty="0" smtClean="0"/>
              <a:t> kiadják, akkor új ág (</a:t>
            </a:r>
            <a:r>
              <a:rPr lang="hu-HU" baseline="0" dirty="0" err="1" smtClean="0"/>
              <a:t>branch</a:t>
            </a:r>
            <a:r>
              <a:rPr lang="hu-HU" baseline="0" dirty="0" smtClean="0"/>
              <a:t>) készül hozzá, és a javítások abba mennek. A verziószáma nem változik, legfeljebb service </a:t>
            </a:r>
            <a:r>
              <a:rPr lang="hu-HU" baseline="0" dirty="0" err="1" smtClean="0"/>
              <a:t>pack</a:t>
            </a:r>
            <a:r>
              <a:rPr lang="hu-HU" baseline="0" dirty="0" smtClean="0"/>
              <a:t> telepítése esetén (pl. Windows  7 SP1: 6.1.7601)</a:t>
            </a:r>
            <a:endParaRPr lang="hu-HU" dirty="0" smtClean="0"/>
          </a:p>
          <a:p>
            <a:pPr marL="171450" indent="-171450">
              <a:buFontTx/>
              <a:buChar char="-"/>
            </a:pPr>
            <a:r>
              <a:rPr lang="hu-HU" dirty="0" smtClean="0"/>
              <a:t>További részleteket találhatunk a </a:t>
            </a:r>
            <a:r>
              <a:rPr lang="hu-HU" b="0" dirty="0" err="1" smtClean="0"/>
              <a:t>BuildLabEx</a:t>
            </a:r>
            <a:r>
              <a:rPr lang="hu-HU" b="0" dirty="0" smtClean="0"/>
              <a:t> </a:t>
            </a:r>
            <a:r>
              <a:rPr lang="hu-HU" b="0" dirty="0" err="1" smtClean="0"/>
              <a:t>registry</a:t>
            </a:r>
            <a:r>
              <a:rPr lang="hu-HU" b="0" dirty="0" smtClean="0"/>
              <a:t> kulcsban, lásd:</a:t>
            </a:r>
          </a:p>
          <a:p>
            <a:pPr marL="628650" lvl="1" indent="-171450">
              <a:buFontTx/>
              <a:buChar char="-"/>
            </a:pPr>
            <a:r>
              <a:rPr lang="hu-HU" b="0" dirty="0" smtClean="0"/>
              <a:t>„</a:t>
            </a:r>
            <a:r>
              <a:rPr lang="en-US" b="0" dirty="0" smtClean="0"/>
              <a:t>How to determine your Windows Server 2008 version</a:t>
            </a:r>
            <a:r>
              <a:rPr lang="hu-HU" b="0" dirty="0" smtClean="0"/>
              <a:t>”</a:t>
            </a:r>
            <a:r>
              <a:rPr lang="hu-HU" dirty="0" smtClean="0"/>
              <a:t>,</a:t>
            </a:r>
            <a:r>
              <a:rPr lang="hu-HU" baseline="0" dirty="0" smtClean="0"/>
              <a:t> http://blogs.dirteam.com/blogs/sanderberkouwer/archive/2007/11/01/how-to-determine-your-windows-server-2008-version.aspx</a:t>
            </a:r>
          </a:p>
          <a:p>
            <a:pPr marL="171450" lvl="0" indent="-171450">
              <a:buFontTx/>
              <a:buChar char="-"/>
            </a:pPr>
            <a:r>
              <a:rPr lang="hu-HU" b="0" baseline="0" dirty="0" smtClean="0"/>
              <a:t>Egy érdekes interjú a Windows 7 </a:t>
            </a:r>
            <a:r>
              <a:rPr lang="hu-HU" b="0" baseline="0" dirty="0" err="1" smtClean="0"/>
              <a:t>build</a:t>
            </a:r>
            <a:r>
              <a:rPr lang="hu-HU" b="0" baseline="0" dirty="0" smtClean="0"/>
              <a:t> folyamatáról:</a:t>
            </a:r>
          </a:p>
          <a:p>
            <a:pPr marL="628650" lvl="1" indent="-171450">
              <a:buFontTx/>
              <a:buChar char="-"/>
            </a:pPr>
            <a:r>
              <a:rPr lang="hu-HU" b="0" baseline="0" dirty="0" smtClean="0"/>
              <a:t>„</a:t>
            </a:r>
            <a:r>
              <a:rPr lang="en-US" b="0" baseline="0" dirty="0" smtClean="0"/>
              <a:t>Building Win7 - interview with a Build Engineer</a:t>
            </a:r>
            <a:r>
              <a:rPr lang="hu-HU" b="0" baseline="0" dirty="0" smtClean="0"/>
              <a:t>”</a:t>
            </a:r>
            <a:r>
              <a:rPr lang="hu-HU" baseline="0" dirty="0" smtClean="0"/>
              <a:t>, http://edge.technet.com/Media/Building-Win7-interview-with-a-Build-Engineer/</a:t>
            </a:r>
          </a:p>
        </p:txBody>
      </p:sp>
      <p:sp>
        <p:nvSpPr>
          <p:cNvPr id="4" name="Dia számának helye 3"/>
          <p:cNvSpPr>
            <a:spLocks noGrp="1"/>
          </p:cNvSpPr>
          <p:nvPr>
            <p:ph type="sldNum" sz="quarter" idx="10"/>
          </p:nvPr>
        </p:nvSpPr>
        <p:spPr/>
        <p:txBody>
          <a:bodyPr/>
          <a:lstStyle/>
          <a:p>
            <a:fld id="{3D86C690-4F62-4AFC-8745-06DC9BF07935}" type="slidenum">
              <a:rPr lang="hu-HU" smtClean="0"/>
              <a:pPr/>
              <a:t>6</a:t>
            </a:fld>
            <a:endParaRPr lang="hu-HU"/>
          </a:p>
        </p:txBody>
      </p:sp>
    </p:spTree>
    <p:extLst>
      <p:ext uri="{BB962C8B-B14F-4D97-AF65-F5344CB8AC3E}">
        <p14:creationId xmlns:p14="http://schemas.microsoft.com/office/powerpoint/2010/main" val="11850045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smtClean="0"/>
              <a:t>Bővebben lásd például itt:</a:t>
            </a:r>
          </a:p>
          <a:p>
            <a:r>
              <a:rPr lang="hu-HU" dirty="0" smtClean="0"/>
              <a:t>Ars</a:t>
            </a:r>
            <a:r>
              <a:rPr lang="hu-HU" baseline="0" dirty="0" smtClean="0"/>
              <a:t> </a:t>
            </a:r>
            <a:r>
              <a:rPr lang="hu-HU" baseline="0" dirty="0" err="1" smtClean="0"/>
              <a:t>Technica</a:t>
            </a:r>
            <a:r>
              <a:rPr lang="hu-HU" baseline="0" dirty="0" smtClean="0"/>
              <a:t>. „</a:t>
            </a:r>
            <a:r>
              <a:rPr lang="en-US" baseline="0" dirty="0" smtClean="0"/>
              <a:t>What Windows as a Service and a “free upgrade” mean at home and at work</a:t>
            </a:r>
            <a:r>
              <a:rPr lang="hu-HU" baseline="0" dirty="0" smtClean="0"/>
              <a:t>”, 2015-01-31. URL: http://arstechnica.com/information-technology/2015/01/what-windows-as-a-service-and-a-free-upgrade-mean-at-home-and-at-work/</a:t>
            </a:r>
            <a:endParaRPr lang="hu-HU" dirty="0"/>
          </a:p>
        </p:txBody>
      </p:sp>
      <p:sp>
        <p:nvSpPr>
          <p:cNvPr id="4" name="Dia számának helye 3"/>
          <p:cNvSpPr>
            <a:spLocks noGrp="1"/>
          </p:cNvSpPr>
          <p:nvPr>
            <p:ph type="sldNum" sz="quarter" idx="10"/>
          </p:nvPr>
        </p:nvSpPr>
        <p:spPr/>
        <p:txBody>
          <a:bodyPr/>
          <a:lstStyle/>
          <a:p>
            <a:fld id="{3D86C690-4F62-4AFC-8745-06DC9BF07935}" type="slidenum">
              <a:rPr lang="hu-HU" smtClean="0"/>
              <a:pPr/>
              <a:t>7</a:t>
            </a:fld>
            <a:endParaRPr lang="hu-HU"/>
          </a:p>
        </p:txBody>
      </p:sp>
    </p:spTree>
    <p:extLst>
      <p:ext uri="{BB962C8B-B14F-4D97-AF65-F5344CB8AC3E}">
        <p14:creationId xmlns:p14="http://schemas.microsoft.com/office/powerpoint/2010/main" val="7535760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r>
              <a:rPr lang="hu-HU" dirty="0" smtClean="0"/>
              <a:t>Mindkét operációs</a:t>
            </a:r>
            <a:r>
              <a:rPr lang="hu-HU" baseline="0" dirty="0" smtClean="0"/>
              <a:t> rendszernek az alapjai a </a:t>
            </a:r>
            <a:r>
              <a:rPr lang="en-US" baseline="0" dirty="0" smtClean="0"/>
              <a:t>’</a:t>
            </a:r>
            <a:r>
              <a:rPr lang="hu-HU" baseline="0" dirty="0" smtClean="0"/>
              <a:t>70-es évekből származnak, és azóta párhuzamosan fejlődnek, folyamatosan hatva egymásra.</a:t>
            </a:r>
            <a:endParaRPr lang="hu-HU" dirty="0"/>
          </a:p>
        </p:txBody>
      </p:sp>
      <p:sp>
        <p:nvSpPr>
          <p:cNvPr id="4" name="Dia számának helye 3"/>
          <p:cNvSpPr>
            <a:spLocks noGrp="1"/>
          </p:cNvSpPr>
          <p:nvPr>
            <p:ph type="sldNum" sz="quarter" idx="10"/>
          </p:nvPr>
        </p:nvSpPr>
        <p:spPr/>
        <p:txBody>
          <a:bodyPr/>
          <a:lstStyle/>
          <a:p>
            <a:fld id="{3D86C690-4F62-4AFC-8745-06DC9BF07935}" type="slidenum">
              <a:rPr lang="hu-HU" smtClean="0"/>
              <a:pPr/>
              <a:t>9</a:t>
            </a:fld>
            <a:endParaRPr lang="hu-HU"/>
          </a:p>
        </p:txBody>
      </p:sp>
    </p:spTree>
    <p:extLst>
      <p:ext uri="{BB962C8B-B14F-4D97-AF65-F5344CB8AC3E}">
        <p14:creationId xmlns:p14="http://schemas.microsoft.com/office/powerpoint/2010/main" val="41100486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normAutofit/>
          </a:bodyPr>
          <a:lstStyle/>
          <a:p>
            <a:endParaRPr lang="hu-HU"/>
          </a:p>
        </p:txBody>
      </p:sp>
      <p:sp>
        <p:nvSpPr>
          <p:cNvPr id="4" name="Dia számának helye 3"/>
          <p:cNvSpPr>
            <a:spLocks noGrp="1"/>
          </p:cNvSpPr>
          <p:nvPr>
            <p:ph type="sldNum" sz="quarter" idx="10"/>
          </p:nvPr>
        </p:nvSpPr>
        <p:spPr/>
        <p:txBody>
          <a:bodyPr/>
          <a:lstStyle/>
          <a:p>
            <a:fld id="{3D86C690-4F62-4AFC-8745-06DC9BF07935}" type="slidenum">
              <a:rPr lang="hu-HU" smtClean="0"/>
              <a:pPr/>
              <a:t>11</a:t>
            </a:fld>
            <a:endParaRPr lang="hu-HU"/>
          </a:p>
        </p:txBody>
      </p:sp>
    </p:spTree>
    <p:extLst>
      <p:ext uri="{BB962C8B-B14F-4D97-AF65-F5344CB8AC3E}">
        <p14:creationId xmlns:p14="http://schemas.microsoft.com/office/powerpoint/2010/main" val="23431001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1374767"/>
            <a:ext cx="7772400" cy="1470025"/>
          </a:xfrm>
        </p:spPr>
        <p:txBody>
          <a:bodyPr/>
          <a:lstStyle/>
          <a:p>
            <a:r>
              <a:rPr lang="hu-HU" smtClean="0"/>
              <a:t>Mintacím szerkesztése</a:t>
            </a:r>
            <a:endParaRPr lang="hu-HU" dirty="0"/>
          </a:p>
        </p:txBody>
      </p:sp>
      <p:sp>
        <p:nvSpPr>
          <p:cNvPr id="3" name="Alcím 2"/>
          <p:cNvSpPr>
            <a:spLocks noGrp="1"/>
          </p:cNvSpPr>
          <p:nvPr>
            <p:ph type="subTitle" idx="1"/>
          </p:nvPr>
        </p:nvSpPr>
        <p:spPr>
          <a:xfrm>
            <a:off x="1371600" y="3246435"/>
            <a:ext cx="6400800" cy="1277955"/>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dirty="0"/>
          </a:p>
        </p:txBody>
      </p:sp>
      <p:sp>
        <p:nvSpPr>
          <p:cNvPr id="7" name="Rectangle 9"/>
          <p:cNvSpPr>
            <a:spLocks noChangeArrowheads="1"/>
          </p:cNvSpPr>
          <p:nvPr userDrawn="1"/>
        </p:nvSpPr>
        <p:spPr bwMode="auto">
          <a:xfrm>
            <a:off x="0" y="6356350"/>
            <a:ext cx="9144000" cy="501650"/>
          </a:xfrm>
          <a:prstGeom prst="rect">
            <a:avLst/>
          </a:prstGeom>
          <a:solidFill>
            <a:srgbClr val="762536"/>
          </a:solidFill>
          <a:ln w="12700">
            <a:noFill/>
            <a:miter lim="800000"/>
            <a:headEnd/>
            <a:tailEnd/>
          </a:ln>
          <a:effectLst/>
        </p:spPr>
        <p:txBody>
          <a:bodyPr wrap="none" anchor="ctr"/>
          <a:lstStyle/>
          <a:p>
            <a:endParaRPr lang="hu-HU"/>
          </a:p>
        </p:txBody>
      </p:sp>
      <p:sp>
        <p:nvSpPr>
          <p:cNvPr id="8" name="Text Box 10"/>
          <p:cNvSpPr txBox="1">
            <a:spLocks noChangeArrowheads="1"/>
          </p:cNvSpPr>
          <p:nvPr userDrawn="1"/>
        </p:nvSpPr>
        <p:spPr bwMode="auto">
          <a:xfrm>
            <a:off x="-17463" y="6413500"/>
            <a:ext cx="3649663" cy="396875"/>
          </a:xfrm>
          <a:prstGeom prst="rect">
            <a:avLst/>
          </a:prstGeom>
          <a:noFill/>
          <a:ln w="12700" algn="ctr">
            <a:noFill/>
            <a:miter lim="800000"/>
            <a:headEnd/>
            <a:tailEnd/>
          </a:ln>
          <a:effectLst/>
        </p:spPr>
        <p:txBody>
          <a:bodyPr>
            <a:spAutoFit/>
          </a:bodyPr>
          <a:lstStyle/>
          <a:p>
            <a:pPr algn="l" defTabSz="762000"/>
            <a:r>
              <a:rPr lang="hu-HU" sz="1000" b="1" dirty="0">
                <a:solidFill>
                  <a:schemeClr val="bg1"/>
                </a:solidFill>
                <a:latin typeface="+mn-lt"/>
              </a:rPr>
              <a:t>Budapesti Műszaki és Gazdaságtudományi Egyetem</a:t>
            </a:r>
          </a:p>
          <a:p>
            <a:pPr algn="l" defTabSz="762000"/>
            <a:r>
              <a:rPr lang="hu-HU" sz="1000" b="1" dirty="0">
                <a:solidFill>
                  <a:schemeClr val="bg1"/>
                </a:solidFill>
                <a:latin typeface="+mn-lt"/>
              </a:rPr>
              <a:t>Méréstechnika és Információs Rendszerek Tanszék</a:t>
            </a:r>
          </a:p>
        </p:txBody>
      </p:sp>
      <p:pic>
        <p:nvPicPr>
          <p:cNvPr id="9" name="Picture 18" descr="muegyetem_logo_bordo"/>
          <p:cNvPicPr>
            <a:picLocks noChangeAspect="1" noChangeArrowheads="1"/>
          </p:cNvPicPr>
          <p:nvPr userDrawn="1"/>
        </p:nvPicPr>
        <p:blipFill>
          <a:blip r:embed="rId2" cstate="print"/>
          <a:srcRect/>
          <a:stretch>
            <a:fillRect/>
          </a:stretch>
        </p:blipFill>
        <p:spPr bwMode="auto">
          <a:xfrm>
            <a:off x="7477125" y="6384925"/>
            <a:ext cx="1666875" cy="473075"/>
          </a:xfrm>
          <a:prstGeom prst="rect">
            <a:avLst/>
          </a:prstGeom>
          <a:noFill/>
        </p:spPr>
      </p:pic>
      <p:pic>
        <p:nvPicPr>
          <p:cNvPr id="10" name="Picture 2"/>
          <p:cNvPicPr>
            <a:picLocks noChangeAspect="1" noChangeArrowheads="1"/>
          </p:cNvPicPr>
          <p:nvPr userDrawn="1"/>
        </p:nvPicPr>
        <p:blipFill>
          <a:blip r:embed="rId3" cstate="print"/>
          <a:srcRect/>
          <a:stretch>
            <a:fillRect/>
          </a:stretch>
        </p:blipFill>
        <p:spPr bwMode="auto">
          <a:xfrm>
            <a:off x="3612622" y="5250846"/>
            <a:ext cx="1888860" cy="637307"/>
          </a:xfrm>
          <a:prstGeom prst="rect">
            <a:avLst/>
          </a:prstGeom>
          <a:noFill/>
          <a:ln w="9525">
            <a:noFill/>
            <a:miter lim="800000"/>
            <a:headEnd/>
            <a:tailEnd/>
          </a:ln>
          <a:effectLst/>
        </p:spPr>
      </p:pic>
      <p:sp>
        <p:nvSpPr>
          <p:cNvPr id="11" name="Rectangle 20"/>
          <p:cNvSpPr>
            <a:spLocks noChangeArrowheads="1"/>
          </p:cNvSpPr>
          <p:nvPr userDrawn="1"/>
        </p:nvSpPr>
        <p:spPr bwMode="auto">
          <a:xfrm>
            <a:off x="0" y="0"/>
            <a:ext cx="9144000" cy="501650"/>
          </a:xfrm>
          <a:prstGeom prst="rect">
            <a:avLst/>
          </a:prstGeom>
          <a:solidFill>
            <a:srgbClr val="762536"/>
          </a:solidFill>
          <a:ln w="12700">
            <a:noFill/>
            <a:miter lim="800000"/>
            <a:headEnd/>
            <a:tailEnd/>
          </a:ln>
          <a:effectLst/>
        </p:spPr>
        <p:txBody>
          <a:bodyPr wrap="none" anchor="ctr"/>
          <a:lstStyle/>
          <a:p>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ia számának helye 6"/>
          <p:cNvSpPr>
            <a:spLocks noGrp="1"/>
          </p:cNvSpPr>
          <p:nvPr>
            <p:ph type="sldNum" sz="quarter" idx="5"/>
          </p:nvPr>
        </p:nvSpPr>
        <p:spPr>
          <a:xfrm>
            <a:off x="3214678" y="6500834"/>
            <a:ext cx="2971800" cy="357166"/>
          </a:xfrm>
          <a:prstGeom prst="rect">
            <a:avLst/>
          </a:prstGeom>
        </p:spPr>
        <p:txBody>
          <a:bodyPr vert="horz" lIns="91440" tIns="45720" rIns="91440" bIns="45720" rtlCol="0" anchor="ctr"/>
          <a:lstStyle>
            <a:lvl1pPr algn="ctr">
              <a:defRPr sz="1200">
                <a:solidFill>
                  <a:schemeClr val="bg1"/>
                </a:solidFill>
              </a:defRPr>
            </a:lvl1pPr>
          </a:lstStyle>
          <a:p>
            <a:fld id="{3D86C690-4F62-4AFC-8745-06DC9BF07935}" type="slidenum">
              <a:rPr lang="hu-HU" smtClean="0"/>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628596" y="2844792"/>
            <a:ext cx="7776000" cy="1362075"/>
          </a:xfrm>
        </p:spPr>
        <p:txBody>
          <a:bodyPr anchor="ctr"/>
          <a:lstStyle>
            <a:lvl1pPr algn="ctr">
              <a:defRPr sz="4000" b="1" cap="none" baseline="0"/>
            </a:lvl1pPr>
          </a:lstStyle>
          <a:p>
            <a:r>
              <a:rPr lang="hu-HU" smtClean="0"/>
              <a:t>Mintacím szerkesztése</a:t>
            </a:r>
            <a:endParaRPr lang="hu-HU" dirty="0"/>
          </a:p>
        </p:txBody>
      </p:sp>
      <p:sp>
        <p:nvSpPr>
          <p:cNvPr id="3" name="Szöveg helye 2"/>
          <p:cNvSpPr>
            <a:spLocks noGrp="1"/>
          </p:cNvSpPr>
          <p:nvPr>
            <p:ph type="body" idx="1"/>
          </p:nvPr>
        </p:nvSpPr>
        <p:spPr>
          <a:xfrm>
            <a:off x="628596" y="4195773"/>
            <a:ext cx="7772400" cy="1500187"/>
          </a:xfrm>
          <a:ln>
            <a:solidFill>
              <a:srgbClr val="000000"/>
            </a:solidFill>
          </a:ln>
        </p:spPr>
        <p:txBody>
          <a:bodyPr anchor="ctr">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117414" y="836578"/>
            <a:ext cx="4378386" cy="5513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dirty="0"/>
          </a:p>
        </p:txBody>
      </p:sp>
      <p:sp>
        <p:nvSpPr>
          <p:cNvPr id="4" name="Tartalom helye 3"/>
          <p:cNvSpPr>
            <a:spLocks noGrp="1"/>
          </p:cNvSpPr>
          <p:nvPr>
            <p:ph sz="half" idx="2"/>
          </p:nvPr>
        </p:nvSpPr>
        <p:spPr>
          <a:xfrm>
            <a:off x="4648199" y="836577"/>
            <a:ext cx="4341873" cy="5513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EMO">
    <p:spTree>
      <p:nvGrpSpPr>
        <p:cNvPr id="1" name=""/>
        <p:cNvGrpSpPr/>
        <p:nvPr/>
      </p:nvGrpSpPr>
      <p:grpSpPr>
        <a:xfrm>
          <a:off x="0" y="0"/>
          <a:ext cx="0" cy="0"/>
          <a:chOff x="0" y="0"/>
          <a:chExt cx="0" cy="0"/>
        </a:xfrm>
      </p:grpSpPr>
      <p:sp>
        <p:nvSpPr>
          <p:cNvPr id="3" name="Tartalom helye 2"/>
          <p:cNvSpPr>
            <a:spLocks noGrp="1"/>
          </p:cNvSpPr>
          <p:nvPr>
            <p:ph idx="1"/>
          </p:nvPr>
        </p:nvSpPr>
        <p:spPr>
          <a:xfrm>
            <a:off x="117413" y="1019142"/>
            <a:ext cx="8872659" cy="536741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1650960" y="0"/>
            <a:ext cx="7493040" cy="720000"/>
          </a:xfrm>
          <a:ln w="19050">
            <a:noFill/>
          </a:ln>
        </p:spPr>
        <p:txBody>
          <a:bodyPr anchor="ctr">
            <a:noAutofit/>
          </a:bodyPr>
          <a:lstStyle>
            <a:lvl1pPr marL="0" indent="0">
              <a:buNone/>
              <a:defRPr sz="4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Téglalap 4"/>
          <p:cNvSpPr/>
          <p:nvPr userDrawn="1"/>
        </p:nvSpPr>
        <p:spPr>
          <a:xfrm>
            <a:off x="0" y="0"/>
            <a:ext cx="1679597" cy="730260"/>
          </a:xfrm>
          <a:prstGeom prst="rect">
            <a:avLst/>
          </a:prstGeom>
          <a:solidFill>
            <a:srgbClr val="762536"/>
          </a:solidFill>
          <a:ln>
            <a:noFill/>
          </a:ln>
        </p:spPr>
        <p:style>
          <a:lnRef idx="2">
            <a:schemeClr val="dk1"/>
          </a:lnRef>
          <a:fillRef idx="1">
            <a:schemeClr val="lt1"/>
          </a:fillRef>
          <a:effectRef idx="0">
            <a:schemeClr val="dk1"/>
          </a:effectRef>
          <a:fontRef idx="minor">
            <a:schemeClr val="dk1"/>
          </a:fontRef>
        </p:style>
        <p:txBody>
          <a:bodyPr rtlCol="0" anchor="ctr"/>
          <a:lstStyle/>
          <a:p>
            <a:pPr marL="0" algn="ctr" defTabSz="914400" rtl="0" eaLnBrk="1" latinLnBrk="0" hangingPunct="1"/>
            <a:r>
              <a:rPr lang="hu-HU" sz="4000" dirty="0" smtClean="0">
                <a:solidFill>
                  <a:schemeClr val="bg1"/>
                </a:solidFill>
              </a:rPr>
              <a:t>DEMO</a:t>
            </a:r>
          </a:p>
        </p:txBody>
      </p:sp>
      <p:cxnSp>
        <p:nvCxnSpPr>
          <p:cNvPr id="7" name="Egyenes összekötő 6"/>
          <p:cNvCxnSpPr/>
          <p:nvPr userDrawn="1"/>
        </p:nvCxnSpPr>
        <p:spPr>
          <a:xfrm>
            <a:off x="0" y="727038"/>
            <a:ext cx="9136125"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Dia számának helye 6"/>
          <p:cNvSpPr>
            <a:spLocks noGrp="1"/>
          </p:cNvSpPr>
          <p:nvPr>
            <p:ph type="sldNum" sz="quarter" idx="5"/>
          </p:nvPr>
        </p:nvSpPr>
        <p:spPr>
          <a:xfrm>
            <a:off x="3214678" y="6500834"/>
            <a:ext cx="2971800" cy="357166"/>
          </a:xfrm>
          <a:prstGeom prst="rect">
            <a:avLst/>
          </a:prstGeom>
        </p:spPr>
        <p:txBody>
          <a:bodyPr vert="horz" lIns="91440" tIns="45720" rIns="91440" bIns="45720" rtlCol="0" anchor="ctr"/>
          <a:lstStyle>
            <a:lvl1pPr algn="ctr">
              <a:defRPr sz="1200">
                <a:solidFill>
                  <a:schemeClr val="bg1"/>
                </a:solidFill>
              </a:defRPr>
            </a:lvl1pPr>
          </a:lstStyle>
          <a:p>
            <a:fld id="{3D86C690-4F62-4AFC-8745-06DC9BF07935}" type="slidenum">
              <a:rPr lang="hu-HU" smtClean="0"/>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hu-H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hu-H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0" y="0"/>
            <a:ext cx="9144000" cy="720000"/>
          </a:xfrm>
          <a:prstGeom prst="rect">
            <a:avLst/>
          </a:prstGeom>
          <a:solidFill>
            <a:srgbClr val="762536"/>
          </a:solidFill>
        </p:spPr>
        <p:txBody>
          <a:bodyPr vert="horz" lIns="91440" tIns="45720" rIns="91440" bIns="45720" rtlCol="0" anchor="ctr">
            <a:normAutofit/>
          </a:bodyPr>
          <a:lstStyle/>
          <a:p>
            <a:r>
              <a:rPr lang="hu-HU" dirty="0" smtClean="0"/>
              <a:t>Mintacím szerkesztése</a:t>
            </a:r>
            <a:endParaRPr lang="hu-HU" dirty="0"/>
          </a:p>
        </p:txBody>
      </p:sp>
      <p:sp>
        <p:nvSpPr>
          <p:cNvPr id="3" name="Szöveg helye 2"/>
          <p:cNvSpPr>
            <a:spLocks noGrp="1"/>
          </p:cNvSpPr>
          <p:nvPr>
            <p:ph type="body" idx="1"/>
          </p:nvPr>
        </p:nvSpPr>
        <p:spPr>
          <a:xfrm>
            <a:off x="142844" y="857232"/>
            <a:ext cx="8858312" cy="5529321"/>
          </a:xfrm>
          <a:prstGeom prst="rect">
            <a:avLst/>
          </a:prstGeom>
        </p:spPr>
        <p:txBody>
          <a:bodyPr vert="horz" lIns="91440" tIns="45720" rIns="91440" bIns="45720" rtlCol="0">
            <a:normAutofit/>
          </a:bodyPr>
          <a:lstStyle/>
          <a:p>
            <a:pPr lvl="0"/>
            <a:r>
              <a:rPr lang="hu-HU" dirty="0" smtClean="0"/>
              <a:t>Mintaszöveg szerkesztése</a:t>
            </a:r>
          </a:p>
          <a:p>
            <a:pPr lvl="1"/>
            <a:r>
              <a:rPr lang="hu-HU" dirty="0" smtClean="0"/>
              <a:t>Második szint</a:t>
            </a:r>
          </a:p>
          <a:p>
            <a:pPr lvl="2"/>
            <a:r>
              <a:rPr lang="hu-HU" dirty="0" smtClean="0"/>
              <a:t>Harmadik szint</a:t>
            </a:r>
          </a:p>
          <a:p>
            <a:pPr lvl="3"/>
            <a:r>
              <a:rPr lang="hu-HU" dirty="0" smtClean="0"/>
              <a:t>Negyedik szint</a:t>
            </a:r>
          </a:p>
          <a:p>
            <a:pPr lvl="4"/>
            <a:r>
              <a:rPr lang="hu-HU" dirty="0" smtClean="0"/>
              <a:t>Ötödik szint</a:t>
            </a:r>
            <a:endParaRPr lang="hu-HU" dirty="0"/>
          </a:p>
        </p:txBody>
      </p:sp>
      <p:sp>
        <p:nvSpPr>
          <p:cNvPr id="7" name="Rectangle 22"/>
          <p:cNvSpPr>
            <a:spLocks noChangeArrowheads="1"/>
          </p:cNvSpPr>
          <p:nvPr/>
        </p:nvSpPr>
        <p:spPr bwMode="auto">
          <a:xfrm>
            <a:off x="0" y="6477000"/>
            <a:ext cx="9144000" cy="381000"/>
          </a:xfrm>
          <a:prstGeom prst="rect">
            <a:avLst/>
          </a:prstGeom>
          <a:gradFill flip="none" rotWithShape="1">
            <a:gsLst>
              <a:gs pos="0">
                <a:srgbClr val="762536"/>
              </a:gs>
              <a:gs pos="50000">
                <a:srgbClr val="762536"/>
              </a:gs>
              <a:gs pos="100000">
                <a:srgbClr val="A3334B"/>
              </a:gs>
            </a:gsLst>
            <a:lin ang="0" scaled="1"/>
            <a:tileRect/>
          </a:gradFill>
          <a:ln w="9525">
            <a:noFill/>
            <a:miter lim="800000"/>
            <a:headEnd/>
            <a:tailEnd/>
          </a:ln>
          <a:effectLst/>
        </p:spPr>
        <p:txBody>
          <a:bodyPr wrap="none" anchor="ctr"/>
          <a:lstStyle/>
          <a:p>
            <a:endParaRPr lang="hu-HU" dirty="0"/>
          </a:p>
        </p:txBody>
      </p:sp>
      <p:pic>
        <p:nvPicPr>
          <p:cNvPr id="8" name="Picture 41" descr="muegyetem_logo_bordo"/>
          <p:cNvPicPr>
            <a:picLocks noChangeAspect="1" noChangeArrowheads="1"/>
          </p:cNvPicPr>
          <p:nvPr/>
        </p:nvPicPr>
        <p:blipFill>
          <a:blip r:embed="rId9" cstate="print"/>
          <a:srcRect/>
          <a:stretch>
            <a:fillRect/>
          </a:stretch>
        </p:blipFill>
        <p:spPr bwMode="auto">
          <a:xfrm>
            <a:off x="0" y="6486299"/>
            <a:ext cx="1269711" cy="360000"/>
          </a:xfrm>
          <a:prstGeom prst="rect">
            <a:avLst/>
          </a:prstGeom>
          <a:noFill/>
        </p:spPr>
      </p:pic>
      <p:pic>
        <p:nvPicPr>
          <p:cNvPr id="9" name="Kép 8" descr="ftsrg_logo_new-transparent.png"/>
          <p:cNvPicPr>
            <a:picLocks noChangeAspect="1"/>
          </p:cNvPicPr>
          <p:nvPr/>
        </p:nvPicPr>
        <p:blipFill>
          <a:blip r:embed="rId10" cstate="print"/>
          <a:stretch>
            <a:fillRect/>
          </a:stretch>
        </p:blipFill>
        <p:spPr>
          <a:xfrm>
            <a:off x="8040735" y="6498024"/>
            <a:ext cx="1066973" cy="360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5" r:id="rId5"/>
    <p:sldLayoutId id="2147483656" r:id="rId6"/>
    <p:sldLayoutId id="2147483658" r:id="rId7"/>
  </p:sldLayoutIdLst>
  <p:hf hdr="0" ftr="0" dt="0"/>
  <p:txStyles>
    <p:titleStyle>
      <a:lvl1pPr algn="ctr" defTabSz="914400" rtl="0" eaLnBrk="1" latinLnBrk="0" hangingPunct="1">
        <a:spcBef>
          <a:spcPct val="0"/>
        </a:spcBef>
        <a:buNone/>
        <a:defRPr sz="4000" kern="1200">
          <a:solidFill>
            <a:srgbClr val="F8F8F8"/>
          </a:solidFill>
          <a:latin typeface="+mj-lt"/>
          <a:ea typeface="+mj-ea"/>
          <a:cs typeface="+mj-cs"/>
        </a:defRPr>
      </a:lvl1pPr>
    </p:titleStyle>
    <p:bodyStyle>
      <a:lvl1pPr marL="342900" indent="-342900" algn="l" defTabSz="914400" rtl="0" eaLnBrk="1" latinLnBrk="0" hangingPunct="1">
        <a:spcBef>
          <a:spcPct val="20000"/>
        </a:spcBef>
        <a:buClr>
          <a:srgbClr val="762536"/>
        </a:buClr>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762536"/>
        </a:buClr>
        <a:buFont typeface="Courier New" pitchFamily="49" charset="0"/>
        <a:buChar char="o"/>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762536"/>
        </a:buClr>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762536"/>
        </a:buClr>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762536"/>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www.academicresourcecenter.net/curriculum/pfv.aspx?ID=619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4.xml"/><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Image:NT4_logo.pn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pn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www.microsoft.com/whdc/devtools/WDK/default.mspx"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5" Type="http://schemas.openxmlformats.org/officeDocument/2006/relationships/hyperlink" Target="http://www.sysinternals.com/" TargetMode="External"/><Relationship Id="rId4" Type="http://schemas.openxmlformats.org/officeDocument/2006/relationships/hyperlink" Target="http://www.microsoft.com/whdc/devtools/debugging/" TargetMode="Externa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technet.microsoft.com/en-us/sysinternals/bb963887.aspx" TargetMode="External"/><Relationship Id="rId2" Type="http://schemas.openxmlformats.org/officeDocument/2006/relationships/notesSlide" Target="../notesSlides/notesSlide49.xml"/><Relationship Id="rId1" Type="http://schemas.openxmlformats.org/officeDocument/2006/relationships/slideLayout" Target="../slideLayouts/slideLayout2.xml"/><Relationship Id="rId5" Type="http://schemas.openxmlformats.org/officeDocument/2006/relationships/hyperlink" Target="http://www.mit.bme.hu/4-meres-windows" TargetMode="External"/><Relationship Id="rId4" Type="http://schemas.openxmlformats.org/officeDocument/2006/relationships/hyperlink" Target="http://blogs.msdn.com/b/b8/"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ím 3"/>
          <p:cNvSpPr>
            <a:spLocks noGrp="1"/>
          </p:cNvSpPr>
          <p:nvPr>
            <p:ph type="ctrTitle"/>
          </p:nvPr>
        </p:nvSpPr>
        <p:spPr/>
        <p:txBody>
          <a:bodyPr>
            <a:normAutofit/>
          </a:bodyPr>
          <a:lstStyle/>
          <a:p>
            <a:r>
              <a:rPr lang="hu-HU" sz="4400" dirty="0" smtClean="0"/>
              <a:t>A Windows operációs rendszer</a:t>
            </a:r>
            <a:endParaRPr lang="hu-HU" sz="4400" dirty="0"/>
          </a:p>
        </p:txBody>
      </p:sp>
      <p:sp>
        <p:nvSpPr>
          <p:cNvPr id="5" name="Alcím 4"/>
          <p:cNvSpPr>
            <a:spLocks noGrp="1"/>
          </p:cNvSpPr>
          <p:nvPr>
            <p:ph type="subTitle" idx="1"/>
          </p:nvPr>
        </p:nvSpPr>
        <p:spPr>
          <a:xfrm>
            <a:off x="1371600" y="3246435"/>
            <a:ext cx="6400800" cy="1682763"/>
          </a:xfrm>
        </p:spPr>
        <p:txBody>
          <a:bodyPr>
            <a:normAutofit/>
          </a:bodyPr>
          <a:lstStyle/>
          <a:p>
            <a:r>
              <a:rPr lang="hu-HU" sz="2800" dirty="0" smtClean="0"/>
              <a:t>dr. Micskei Zoltán</a:t>
            </a:r>
          </a:p>
          <a:p>
            <a:r>
              <a:rPr lang="hu-HU" sz="2400" dirty="0" smtClean="0"/>
              <a:t>http://mit.bme.hu/~micskeiz</a:t>
            </a:r>
          </a:p>
          <a:p>
            <a:endParaRPr lang="hu-HU" sz="2600" dirty="0" smtClean="0"/>
          </a:p>
          <a:p>
            <a:endParaRPr lang="hu-HU" dirty="0" smtClean="0"/>
          </a:p>
          <a:p>
            <a:endParaRPr lang="hu-HU" dirty="0"/>
          </a:p>
        </p:txBody>
      </p:sp>
      <p:sp>
        <p:nvSpPr>
          <p:cNvPr id="6" name="TextBox 3"/>
          <p:cNvSpPr txBox="1"/>
          <p:nvPr/>
        </p:nvSpPr>
        <p:spPr>
          <a:xfrm>
            <a:off x="0" y="0"/>
            <a:ext cx="9144000" cy="492443"/>
          </a:xfrm>
          <a:prstGeom prst="rect">
            <a:avLst/>
          </a:prstGeom>
          <a:noFill/>
        </p:spPr>
        <p:txBody>
          <a:bodyPr wrap="square" rtlCol="0">
            <a:spAutoFit/>
          </a:bodyPr>
          <a:lstStyle/>
          <a:p>
            <a:pPr algn="ctr"/>
            <a:r>
              <a:rPr lang="hu-HU" sz="2600" dirty="0" smtClean="0">
                <a:solidFill>
                  <a:schemeClr val="bg1"/>
                </a:solidFill>
                <a:latin typeface="+mj-lt"/>
                <a:ea typeface="+mj-ea"/>
                <a:cs typeface="+mj-cs"/>
              </a:rPr>
              <a:t>Operációs rendszerek (vimia219)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hu-HU" dirty="0" smtClean="0"/>
              <a:t>Tartalom</a:t>
            </a:r>
            <a:endParaRPr lang="hu-HU" dirty="0"/>
          </a:p>
        </p:txBody>
      </p:sp>
      <p:sp>
        <p:nvSpPr>
          <p:cNvPr id="6" name="Content Placeholder 5"/>
          <p:cNvSpPr>
            <a:spLocks noGrp="1"/>
          </p:cNvSpPr>
          <p:nvPr>
            <p:ph idx="1"/>
          </p:nvPr>
        </p:nvSpPr>
        <p:spPr/>
        <p:txBody>
          <a:bodyPr/>
          <a:lstStyle/>
          <a:p>
            <a:endParaRPr lang="hu-HU" dirty="0" smtClean="0"/>
          </a:p>
          <a:p>
            <a:r>
              <a:rPr lang="hu-HU" dirty="0" smtClean="0"/>
              <a:t>Bevezető</a:t>
            </a:r>
          </a:p>
          <a:p>
            <a:endParaRPr lang="hu-HU" dirty="0"/>
          </a:p>
          <a:p>
            <a:r>
              <a:rPr lang="hu-HU" b="1" dirty="0" smtClean="0"/>
              <a:t>Tervezési célok</a:t>
            </a:r>
          </a:p>
          <a:p>
            <a:endParaRPr lang="hu-HU" dirty="0"/>
          </a:p>
          <a:p>
            <a:r>
              <a:rPr lang="hu-HU" dirty="0" smtClean="0"/>
              <a:t>Egyszerűsített architektúra</a:t>
            </a:r>
          </a:p>
          <a:p>
            <a:endParaRPr lang="hu-HU" dirty="0"/>
          </a:p>
          <a:p>
            <a:r>
              <a:rPr lang="hu-HU" dirty="0" smtClean="0"/>
              <a:t>(Kevésbé) egyszerűsített </a:t>
            </a:r>
            <a:r>
              <a:rPr lang="hu-HU" dirty="0"/>
              <a:t>architektúra</a:t>
            </a:r>
          </a:p>
          <a:p>
            <a:endParaRPr lang="hu-HU" dirty="0"/>
          </a:p>
          <a:p>
            <a:endParaRPr lang="hu-HU" dirty="0"/>
          </a:p>
        </p:txBody>
      </p:sp>
      <p:sp>
        <p:nvSpPr>
          <p:cNvPr id="4" name="Slide Number Placeholder 3"/>
          <p:cNvSpPr>
            <a:spLocks noGrp="1"/>
          </p:cNvSpPr>
          <p:nvPr>
            <p:ph type="sldNum" sz="quarter" idx="5"/>
          </p:nvPr>
        </p:nvSpPr>
        <p:spPr>
          <a:prstGeom prst="rect">
            <a:avLst/>
          </a:prstGeom>
        </p:spPr>
        <p:txBody>
          <a:bodyPr/>
          <a:lstStyle/>
          <a:p>
            <a:fld id="{3D86C690-4F62-4AFC-8745-06DC9BF07935}" type="slidenum">
              <a:rPr lang="hu-HU" smtClean="0"/>
              <a:pPr/>
              <a:t>10</a:t>
            </a:fld>
            <a:endParaRPr lang="hu-HU"/>
          </a:p>
        </p:txBody>
      </p:sp>
    </p:spTree>
    <p:extLst>
      <p:ext uri="{BB962C8B-B14F-4D97-AF65-F5344CB8AC3E}">
        <p14:creationId xmlns:p14="http://schemas.microsoft.com/office/powerpoint/2010/main" val="28331753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u-HU" dirty="0" smtClean="0"/>
              <a:t>Kvíz</a:t>
            </a:r>
            <a:endParaRPr lang="hu-HU" dirty="0"/>
          </a:p>
        </p:txBody>
      </p:sp>
      <p:sp>
        <p:nvSpPr>
          <p:cNvPr id="6" name="TextBox 5"/>
          <p:cNvSpPr txBox="1"/>
          <p:nvPr/>
        </p:nvSpPr>
        <p:spPr>
          <a:xfrm>
            <a:off x="582930" y="1360170"/>
            <a:ext cx="4480560" cy="1077218"/>
          </a:xfrm>
          <a:prstGeom prst="rect">
            <a:avLst/>
          </a:prstGeom>
          <a:noFill/>
        </p:spPr>
        <p:txBody>
          <a:bodyPr wrap="square" rtlCol="0">
            <a:spAutoFit/>
          </a:bodyPr>
          <a:lstStyle/>
          <a:p>
            <a:r>
              <a:rPr lang="hu-HU" sz="3200" dirty="0" smtClean="0">
                <a:latin typeface="+mn-lt"/>
              </a:rPr>
              <a:t>Mi az </a:t>
            </a:r>
            <a:r>
              <a:rPr lang="hu-HU" sz="3200" dirty="0" err="1" smtClean="0">
                <a:latin typeface="+mn-lt"/>
              </a:rPr>
              <a:t>smss.exe</a:t>
            </a:r>
            <a:r>
              <a:rPr lang="hu-HU" sz="3200" dirty="0" smtClean="0">
                <a:latin typeface="+mn-lt"/>
              </a:rPr>
              <a:t>, és miért fut a gépemen?</a:t>
            </a:r>
            <a:endParaRPr lang="hu-HU" sz="3200" dirty="0">
              <a:latin typeface="+mn-lt"/>
            </a:endParaRPr>
          </a:p>
        </p:txBody>
      </p:sp>
      <p:sp>
        <p:nvSpPr>
          <p:cNvPr id="7" name="TextBox 6"/>
          <p:cNvSpPr txBox="1"/>
          <p:nvPr/>
        </p:nvSpPr>
        <p:spPr>
          <a:xfrm>
            <a:off x="4246270" y="2643182"/>
            <a:ext cx="3897630" cy="2062103"/>
          </a:xfrm>
          <a:prstGeom prst="rect">
            <a:avLst/>
          </a:prstGeom>
          <a:noFill/>
        </p:spPr>
        <p:txBody>
          <a:bodyPr wrap="square" rtlCol="0">
            <a:spAutoFit/>
          </a:bodyPr>
          <a:lstStyle/>
          <a:p>
            <a:r>
              <a:rPr lang="hu-HU" sz="3200" dirty="0" smtClean="0">
                <a:latin typeface="+mn-lt"/>
              </a:rPr>
              <a:t>Miért voltak az XP telepítő CD-n a fájlok nagyrésze egy i386 könyvtárban?</a:t>
            </a:r>
            <a:endParaRPr lang="hu-HU" sz="3200" dirty="0">
              <a:latin typeface="+mn-lt"/>
            </a:endParaRPr>
          </a:p>
        </p:txBody>
      </p:sp>
      <p:sp>
        <p:nvSpPr>
          <p:cNvPr id="8" name="TextBox 7"/>
          <p:cNvSpPr txBox="1"/>
          <p:nvPr/>
        </p:nvSpPr>
        <p:spPr>
          <a:xfrm>
            <a:off x="683568" y="4869160"/>
            <a:ext cx="3418686" cy="1077218"/>
          </a:xfrm>
          <a:prstGeom prst="rect">
            <a:avLst/>
          </a:prstGeom>
          <a:noFill/>
        </p:spPr>
        <p:txBody>
          <a:bodyPr wrap="square" rtlCol="0">
            <a:spAutoFit/>
          </a:bodyPr>
          <a:lstStyle/>
          <a:p>
            <a:r>
              <a:rPr lang="hu-HU" sz="3200" dirty="0" smtClean="0">
                <a:latin typeface="+mn-lt"/>
              </a:rPr>
              <a:t>Minek a rövidítése a </a:t>
            </a:r>
            <a:r>
              <a:rPr lang="hu-HU" sz="3200" dirty="0" err="1" smtClean="0">
                <a:latin typeface="+mn-lt"/>
              </a:rPr>
              <a:t>WoW</a:t>
            </a:r>
            <a:r>
              <a:rPr lang="hu-HU" sz="3200" dirty="0" smtClean="0">
                <a:latin typeface="+mn-lt"/>
              </a:rPr>
              <a:t>?</a:t>
            </a:r>
            <a:endParaRPr lang="hu-HU" sz="3200" dirty="0">
              <a:latin typeface="+mn-lt"/>
            </a:endParaRPr>
          </a:p>
        </p:txBody>
      </p:sp>
      <p:sp>
        <p:nvSpPr>
          <p:cNvPr id="9" name="Dia számának helye 8"/>
          <p:cNvSpPr>
            <a:spLocks noGrp="1"/>
          </p:cNvSpPr>
          <p:nvPr>
            <p:ph type="sldNum" sz="quarter" idx="5"/>
          </p:nvPr>
        </p:nvSpPr>
        <p:spPr/>
        <p:txBody>
          <a:bodyPr/>
          <a:lstStyle/>
          <a:p>
            <a:fld id="{3D86C690-4F62-4AFC-8745-06DC9BF07935}" type="slidenum">
              <a:rPr lang="hu-HU" smtClean="0"/>
              <a:pPr/>
              <a:t>11</a:t>
            </a:fld>
            <a:endParaRPr lang="hu-HU"/>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u-HU" dirty="0" smtClean="0"/>
              <a:t>Tervezési célok</a:t>
            </a:r>
            <a:endParaRPr lang="hu-HU" dirty="0"/>
          </a:p>
        </p:txBody>
      </p:sp>
      <p:sp>
        <p:nvSpPr>
          <p:cNvPr id="5" name="Content Placeholder 4"/>
          <p:cNvSpPr>
            <a:spLocks noGrp="1"/>
          </p:cNvSpPr>
          <p:nvPr>
            <p:ph idx="1"/>
          </p:nvPr>
        </p:nvSpPr>
        <p:spPr/>
        <p:txBody>
          <a:bodyPr/>
          <a:lstStyle/>
          <a:p>
            <a:r>
              <a:rPr lang="hu-HU" b="1" dirty="0" smtClean="0"/>
              <a:t>Hordozhatóság (</a:t>
            </a:r>
            <a:r>
              <a:rPr lang="hu-HU" b="1" dirty="0" err="1" smtClean="0"/>
              <a:t>Portability</a:t>
            </a:r>
            <a:r>
              <a:rPr lang="hu-HU" dirty="0" smtClean="0"/>
              <a:t>)</a:t>
            </a:r>
          </a:p>
          <a:p>
            <a:pPr lvl="1"/>
            <a:r>
              <a:rPr lang="hu-HU" dirty="0" smtClean="0"/>
              <a:t>Többféle processzor architektúra: </a:t>
            </a:r>
          </a:p>
          <a:p>
            <a:pPr lvl="2"/>
            <a:r>
              <a:rPr lang="hu-HU" dirty="0" smtClean="0"/>
              <a:t>Kezdetben: Intel x86, MIPS, </a:t>
            </a:r>
            <a:r>
              <a:rPr lang="hu-HU" dirty="0" err="1" smtClean="0"/>
              <a:t>Alpha</a:t>
            </a:r>
            <a:r>
              <a:rPr lang="hu-HU" dirty="0" smtClean="0"/>
              <a:t>, </a:t>
            </a:r>
            <a:r>
              <a:rPr lang="hu-HU" dirty="0" err="1" smtClean="0"/>
              <a:t>PowerPC</a:t>
            </a:r>
            <a:endParaRPr lang="hu-HU" dirty="0" smtClean="0"/>
          </a:p>
          <a:p>
            <a:pPr lvl="2"/>
            <a:r>
              <a:rPr lang="hu-HU" dirty="0" smtClean="0"/>
              <a:t>Windows XP: Intel x86</a:t>
            </a:r>
          </a:p>
          <a:p>
            <a:pPr lvl="2"/>
            <a:r>
              <a:rPr lang="hu-HU" dirty="0" smtClean="0"/>
              <a:t>Windows Server 2003: x86, x64, IA64 (</a:t>
            </a:r>
            <a:r>
              <a:rPr lang="hu-HU" dirty="0" err="1" smtClean="0"/>
              <a:t>Itanium</a:t>
            </a:r>
            <a:r>
              <a:rPr lang="hu-HU" dirty="0" smtClean="0"/>
              <a:t>)</a:t>
            </a:r>
          </a:p>
          <a:p>
            <a:pPr lvl="2"/>
            <a:r>
              <a:rPr lang="hu-HU" dirty="0" smtClean="0"/>
              <a:t>Windows 8: x86, x64, ARM*</a:t>
            </a:r>
          </a:p>
          <a:p>
            <a:pPr lvl="1"/>
            <a:r>
              <a:rPr lang="hu-HU" dirty="0" smtClean="0"/>
              <a:t>HW specifikus rész elkülönítve</a:t>
            </a:r>
          </a:p>
          <a:p>
            <a:pPr lvl="1"/>
            <a:r>
              <a:rPr lang="hu-HU" dirty="0" smtClean="0"/>
              <a:t>Kernel: C nyelven</a:t>
            </a:r>
          </a:p>
          <a:p>
            <a:pPr lvl="1"/>
            <a:endParaRPr lang="hu-HU" dirty="0" smtClean="0"/>
          </a:p>
        </p:txBody>
      </p:sp>
      <p:grpSp>
        <p:nvGrpSpPr>
          <p:cNvPr id="2" name="Group 5"/>
          <p:cNvGrpSpPr/>
          <p:nvPr/>
        </p:nvGrpSpPr>
        <p:grpSpPr>
          <a:xfrm>
            <a:off x="3881121" y="4290165"/>
            <a:ext cx="5155375" cy="2019155"/>
            <a:chOff x="3086100" y="4376884"/>
            <a:chExt cx="5155375" cy="2019155"/>
          </a:xfrm>
        </p:grpSpPr>
        <p:pic>
          <p:nvPicPr>
            <p:cNvPr id="1094658" name="Picture 2"/>
            <p:cNvPicPr>
              <a:picLocks noChangeAspect="1" noChangeArrowheads="1"/>
            </p:cNvPicPr>
            <p:nvPr/>
          </p:nvPicPr>
          <p:blipFill rotWithShape="1">
            <a:blip r:embed="rId3" cstate="print"/>
            <a:srcRect r="26606"/>
            <a:stretch/>
          </p:blipFill>
          <p:spPr bwMode="auto">
            <a:xfrm>
              <a:off x="5751818" y="4377691"/>
              <a:ext cx="2489657" cy="2018348"/>
            </a:xfrm>
            <a:prstGeom prst="rect">
              <a:avLst/>
            </a:prstGeom>
            <a:noFill/>
            <a:ln w="19050" cap="flat" cmpd="sng" algn="ctr">
              <a:noFill/>
              <a:prstDash val="solid"/>
              <a:miter lim="800000"/>
              <a:headEnd/>
              <a:tailEnd/>
            </a:ln>
            <a:effectLst/>
          </p:spPr>
        </p:pic>
        <p:pic>
          <p:nvPicPr>
            <p:cNvPr id="1094659" name="Picture 3"/>
            <p:cNvPicPr>
              <a:picLocks noChangeAspect="1" noChangeArrowheads="1"/>
            </p:cNvPicPr>
            <p:nvPr/>
          </p:nvPicPr>
          <p:blipFill>
            <a:blip r:embed="rId4" cstate="print"/>
            <a:srcRect/>
            <a:stretch>
              <a:fillRect/>
            </a:stretch>
          </p:blipFill>
          <p:spPr bwMode="auto">
            <a:xfrm>
              <a:off x="3086100" y="4376884"/>
              <a:ext cx="2708910" cy="1982019"/>
            </a:xfrm>
            <a:prstGeom prst="rect">
              <a:avLst/>
            </a:prstGeom>
            <a:noFill/>
            <a:ln w="19050" cap="flat" cmpd="sng" algn="ctr">
              <a:noFill/>
              <a:prstDash val="solid"/>
              <a:miter lim="800000"/>
              <a:headEnd/>
              <a:tailEnd/>
            </a:ln>
            <a:effectLst/>
          </p:spPr>
        </p:pic>
      </p:grpSp>
      <p:sp>
        <p:nvSpPr>
          <p:cNvPr id="7" name="Dia számának helye 6"/>
          <p:cNvSpPr>
            <a:spLocks noGrp="1"/>
          </p:cNvSpPr>
          <p:nvPr>
            <p:ph type="sldNum" sz="quarter" idx="5"/>
          </p:nvPr>
        </p:nvSpPr>
        <p:spPr/>
        <p:txBody>
          <a:bodyPr/>
          <a:lstStyle/>
          <a:p>
            <a:fld id="{3D86C690-4F62-4AFC-8745-06DC9BF07935}" type="slidenum">
              <a:rPr lang="hu-HU" smtClean="0"/>
              <a:pPr/>
              <a:t>12</a:t>
            </a:fld>
            <a:endParaRPr lang="hu-HU"/>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u-HU" dirty="0" smtClean="0"/>
              <a:t>Tervezési célok</a:t>
            </a:r>
            <a:endParaRPr lang="hu-HU" dirty="0"/>
          </a:p>
        </p:txBody>
      </p:sp>
      <p:sp>
        <p:nvSpPr>
          <p:cNvPr id="5" name="Content Placeholder 4"/>
          <p:cNvSpPr>
            <a:spLocks noGrp="1"/>
          </p:cNvSpPr>
          <p:nvPr>
            <p:ph idx="1"/>
          </p:nvPr>
        </p:nvSpPr>
        <p:spPr/>
        <p:txBody>
          <a:bodyPr/>
          <a:lstStyle/>
          <a:p>
            <a:r>
              <a:rPr lang="hu-HU" dirty="0" smtClean="0"/>
              <a:t>Hordozhatóság (Portability)</a:t>
            </a:r>
          </a:p>
          <a:p>
            <a:r>
              <a:rPr lang="hu-HU" b="1" dirty="0" smtClean="0"/>
              <a:t>Kiterjeszthetőség (Extensibility)</a:t>
            </a:r>
          </a:p>
          <a:p>
            <a:pPr lvl="1"/>
            <a:r>
              <a:rPr lang="hu-HU" dirty="0" smtClean="0"/>
              <a:t>Moduláris felépítés</a:t>
            </a:r>
          </a:p>
          <a:p>
            <a:pPr lvl="1"/>
            <a:r>
              <a:rPr lang="hu-HU" dirty="0" smtClean="0"/>
              <a:t>Jól definiált interfészek</a:t>
            </a:r>
          </a:p>
          <a:p>
            <a:pPr lvl="1"/>
            <a:r>
              <a:rPr lang="hu-HU" dirty="0" smtClean="0"/>
              <a:t>Unicode használata (kernel is)</a:t>
            </a:r>
          </a:p>
        </p:txBody>
      </p:sp>
      <p:sp>
        <p:nvSpPr>
          <p:cNvPr id="6" name="Dia számának helye 5"/>
          <p:cNvSpPr>
            <a:spLocks noGrp="1"/>
          </p:cNvSpPr>
          <p:nvPr>
            <p:ph type="sldNum" sz="quarter" idx="5"/>
          </p:nvPr>
        </p:nvSpPr>
        <p:spPr/>
        <p:txBody>
          <a:bodyPr/>
          <a:lstStyle/>
          <a:p>
            <a:fld id="{3D86C690-4F62-4AFC-8745-06DC9BF07935}" type="slidenum">
              <a:rPr lang="hu-HU" smtClean="0"/>
              <a:pPr/>
              <a:t>13</a:t>
            </a:fld>
            <a:endParaRPr lang="hu-HU"/>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u-HU" dirty="0" smtClean="0"/>
              <a:t>Tervezési célok</a:t>
            </a:r>
            <a:endParaRPr lang="hu-HU" dirty="0"/>
          </a:p>
        </p:txBody>
      </p:sp>
      <p:sp>
        <p:nvSpPr>
          <p:cNvPr id="5" name="Content Placeholder 4"/>
          <p:cNvSpPr>
            <a:spLocks noGrp="1"/>
          </p:cNvSpPr>
          <p:nvPr>
            <p:ph idx="1"/>
          </p:nvPr>
        </p:nvSpPr>
        <p:spPr/>
        <p:txBody>
          <a:bodyPr/>
          <a:lstStyle/>
          <a:p>
            <a:r>
              <a:rPr lang="hu-HU" dirty="0" smtClean="0"/>
              <a:t>Hordozhatóság (Portability)</a:t>
            </a:r>
          </a:p>
          <a:p>
            <a:r>
              <a:rPr lang="hu-HU" dirty="0" smtClean="0"/>
              <a:t>Kiterjeszthetőség (Extensibility)</a:t>
            </a:r>
          </a:p>
          <a:p>
            <a:r>
              <a:rPr lang="hu-HU" b="1" dirty="0" smtClean="0"/>
              <a:t>Megbízhatóság (Reliability)</a:t>
            </a:r>
          </a:p>
          <a:p>
            <a:pPr lvl="1"/>
            <a:r>
              <a:rPr lang="hu-HU" dirty="0" smtClean="0"/>
              <a:t>Windows 3.0: közös címtér mindenkinek</a:t>
            </a:r>
          </a:p>
          <a:p>
            <a:pPr lvl="1"/>
            <a:r>
              <a:rPr lang="hu-HU" dirty="0" smtClean="0"/>
              <a:t>Biztonsági szabványok támogatása</a:t>
            </a:r>
          </a:p>
        </p:txBody>
      </p:sp>
      <p:sp>
        <p:nvSpPr>
          <p:cNvPr id="6" name="Dia számának helye 5"/>
          <p:cNvSpPr>
            <a:spLocks noGrp="1"/>
          </p:cNvSpPr>
          <p:nvPr>
            <p:ph type="sldNum" sz="quarter" idx="5"/>
          </p:nvPr>
        </p:nvSpPr>
        <p:spPr/>
        <p:txBody>
          <a:bodyPr/>
          <a:lstStyle/>
          <a:p>
            <a:fld id="{3D86C690-4F62-4AFC-8745-06DC9BF07935}" type="slidenum">
              <a:rPr lang="hu-HU" smtClean="0"/>
              <a:pPr/>
              <a:t>14</a:t>
            </a:fld>
            <a:endParaRPr lang="hu-HU"/>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u-HU" dirty="0" smtClean="0"/>
              <a:t>Tervezési célok</a:t>
            </a:r>
            <a:endParaRPr lang="hu-HU" dirty="0"/>
          </a:p>
        </p:txBody>
      </p:sp>
      <p:sp>
        <p:nvSpPr>
          <p:cNvPr id="5" name="Content Placeholder 4"/>
          <p:cNvSpPr>
            <a:spLocks noGrp="1"/>
          </p:cNvSpPr>
          <p:nvPr>
            <p:ph idx="1"/>
          </p:nvPr>
        </p:nvSpPr>
        <p:spPr/>
        <p:txBody>
          <a:bodyPr/>
          <a:lstStyle/>
          <a:p>
            <a:r>
              <a:rPr lang="hu-HU" dirty="0" smtClean="0"/>
              <a:t>Hordozhatóság (Portability)</a:t>
            </a:r>
          </a:p>
          <a:p>
            <a:r>
              <a:rPr lang="hu-HU" dirty="0" smtClean="0"/>
              <a:t>Kiterjeszthetőség (Extensibility)</a:t>
            </a:r>
          </a:p>
          <a:p>
            <a:r>
              <a:rPr lang="hu-HU" dirty="0" smtClean="0"/>
              <a:t>Megbízhatóság (Reliability)</a:t>
            </a:r>
          </a:p>
          <a:p>
            <a:r>
              <a:rPr lang="hu-HU" b="1" dirty="0" smtClean="0"/>
              <a:t>Teljesítmény (Performance)</a:t>
            </a:r>
          </a:p>
          <a:p>
            <a:pPr lvl="1"/>
            <a:r>
              <a:rPr lang="hu-HU" dirty="0" smtClean="0"/>
              <a:t>32 bites, preemptív, </a:t>
            </a:r>
            <a:r>
              <a:rPr lang="hu-HU" b="1" i="1" dirty="0" smtClean="0"/>
              <a:t>többszálú</a:t>
            </a:r>
            <a:r>
              <a:rPr lang="hu-HU" dirty="0" smtClean="0"/>
              <a:t>, </a:t>
            </a:r>
            <a:r>
              <a:rPr lang="hu-HU" b="1" i="1" dirty="0" smtClean="0">
                <a:solidFill>
                  <a:srgbClr val="64001D"/>
                </a:solidFill>
              </a:rPr>
              <a:t>újrahívható</a:t>
            </a:r>
          </a:p>
          <a:p>
            <a:pPr lvl="1"/>
            <a:r>
              <a:rPr lang="hu-HU" dirty="0" smtClean="0"/>
              <a:t>Symmetric Multiprocessing (SMP)</a:t>
            </a:r>
          </a:p>
          <a:p>
            <a:pPr lvl="1"/>
            <a:r>
              <a:rPr lang="hu-HU" dirty="0" smtClean="0"/>
              <a:t>Aszinkron I/O kezelés</a:t>
            </a:r>
          </a:p>
        </p:txBody>
      </p:sp>
      <p:sp>
        <p:nvSpPr>
          <p:cNvPr id="6" name="Dia számának helye 5"/>
          <p:cNvSpPr>
            <a:spLocks noGrp="1"/>
          </p:cNvSpPr>
          <p:nvPr>
            <p:ph type="sldNum" sz="quarter" idx="5"/>
          </p:nvPr>
        </p:nvSpPr>
        <p:spPr/>
        <p:txBody>
          <a:bodyPr/>
          <a:lstStyle/>
          <a:p>
            <a:fld id="{3D86C690-4F62-4AFC-8745-06DC9BF07935}" type="slidenum">
              <a:rPr lang="hu-HU" smtClean="0"/>
              <a:pPr/>
              <a:t>15</a:t>
            </a:fld>
            <a:endParaRPr lang="hu-HU"/>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u-HU" dirty="0" smtClean="0"/>
              <a:t>Tervezési célok</a:t>
            </a:r>
            <a:endParaRPr lang="hu-HU" dirty="0"/>
          </a:p>
        </p:txBody>
      </p:sp>
      <p:sp>
        <p:nvSpPr>
          <p:cNvPr id="5" name="Content Placeholder 4"/>
          <p:cNvSpPr>
            <a:spLocks noGrp="1"/>
          </p:cNvSpPr>
          <p:nvPr>
            <p:ph idx="1"/>
          </p:nvPr>
        </p:nvSpPr>
        <p:spPr/>
        <p:txBody>
          <a:bodyPr/>
          <a:lstStyle/>
          <a:p>
            <a:r>
              <a:rPr lang="hu-HU" dirty="0" smtClean="0"/>
              <a:t>Hordozhatóság (Portability)</a:t>
            </a:r>
          </a:p>
          <a:p>
            <a:r>
              <a:rPr lang="hu-HU" dirty="0" smtClean="0"/>
              <a:t>Kiterjeszthetőség (Extensibility)</a:t>
            </a:r>
          </a:p>
          <a:p>
            <a:r>
              <a:rPr lang="hu-HU" dirty="0" smtClean="0"/>
              <a:t>Megbízhatóság (Reliability)</a:t>
            </a:r>
          </a:p>
          <a:p>
            <a:r>
              <a:rPr lang="hu-HU" dirty="0" smtClean="0"/>
              <a:t>Teljesítmény (Performance)</a:t>
            </a:r>
          </a:p>
          <a:p>
            <a:r>
              <a:rPr lang="hu-HU" b="1" dirty="0" smtClean="0"/>
              <a:t>Kompatibilitás (Compatibility)</a:t>
            </a:r>
          </a:p>
          <a:p>
            <a:pPr lvl="1"/>
            <a:r>
              <a:rPr lang="hu-HU" dirty="0" smtClean="0"/>
              <a:t>DOS és 16 bites Windows API támogatás</a:t>
            </a:r>
          </a:p>
          <a:p>
            <a:pPr lvl="1"/>
            <a:r>
              <a:rPr lang="hu-HU" dirty="0" smtClean="0"/>
              <a:t>POSIX</a:t>
            </a:r>
          </a:p>
          <a:p>
            <a:pPr lvl="1"/>
            <a:r>
              <a:rPr lang="hu-HU" dirty="0" smtClean="0"/>
              <a:t>OS/2</a:t>
            </a:r>
          </a:p>
        </p:txBody>
      </p:sp>
      <p:sp>
        <p:nvSpPr>
          <p:cNvPr id="6" name="Dia számának helye 5"/>
          <p:cNvSpPr>
            <a:spLocks noGrp="1"/>
          </p:cNvSpPr>
          <p:nvPr>
            <p:ph type="sldNum" sz="quarter" idx="5"/>
          </p:nvPr>
        </p:nvSpPr>
        <p:spPr/>
        <p:txBody>
          <a:bodyPr/>
          <a:lstStyle/>
          <a:p>
            <a:fld id="{3D86C690-4F62-4AFC-8745-06DC9BF07935}" type="slidenum">
              <a:rPr lang="hu-HU" smtClean="0"/>
              <a:pPr/>
              <a:t>16</a:t>
            </a:fld>
            <a:endParaRPr lang="hu-HU"/>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err="1" smtClean="0"/>
              <a:t>Application</a:t>
            </a:r>
            <a:r>
              <a:rPr lang="hu-HU" dirty="0" smtClean="0"/>
              <a:t> </a:t>
            </a:r>
            <a:r>
              <a:rPr lang="hu-HU" dirty="0" err="1" smtClean="0"/>
              <a:t>Programming</a:t>
            </a:r>
            <a:r>
              <a:rPr lang="hu-HU" dirty="0" smtClean="0"/>
              <a:t> </a:t>
            </a:r>
            <a:r>
              <a:rPr lang="hu-HU" dirty="0" err="1" smtClean="0"/>
              <a:t>Interface</a:t>
            </a:r>
            <a:r>
              <a:rPr lang="hu-HU" dirty="0" smtClean="0"/>
              <a:t> (API)</a:t>
            </a:r>
            <a:endParaRPr lang="hu-HU" dirty="0"/>
          </a:p>
        </p:txBody>
      </p:sp>
      <p:sp>
        <p:nvSpPr>
          <p:cNvPr id="3" name="Tartalom helye 2"/>
          <p:cNvSpPr>
            <a:spLocks noGrp="1"/>
          </p:cNvSpPr>
          <p:nvPr>
            <p:ph idx="1"/>
          </p:nvPr>
        </p:nvSpPr>
        <p:spPr/>
        <p:txBody>
          <a:bodyPr/>
          <a:lstStyle/>
          <a:p>
            <a:r>
              <a:rPr lang="hu-HU" dirty="0" smtClean="0"/>
              <a:t>Kívülről milyen függvényeken, adatstruktúrákon keresztül érhető el egy alkalmazás</a:t>
            </a:r>
          </a:p>
          <a:p>
            <a:r>
              <a:rPr lang="hu-HU" dirty="0" smtClean="0"/>
              <a:t>Pl. </a:t>
            </a:r>
            <a:r>
              <a:rPr lang="hu-HU" dirty="0" err="1" smtClean="0"/>
              <a:t>Google</a:t>
            </a:r>
            <a:r>
              <a:rPr lang="hu-HU" dirty="0" smtClean="0"/>
              <a:t> </a:t>
            </a:r>
            <a:r>
              <a:rPr lang="hu-HU" dirty="0" err="1" smtClean="0"/>
              <a:t>Maps</a:t>
            </a:r>
            <a:r>
              <a:rPr lang="hu-HU" dirty="0" smtClean="0"/>
              <a:t> API</a:t>
            </a:r>
          </a:p>
          <a:p>
            <a:pPr lvl="1"/>
            <a:r>
              <a:rPr lang="hu-HU" dirty="0" smtClean="0"/>
              <a:t>GMap2, </a:t>
            </a:r>
            <a:r>
              <a:rPr lang="hu-HU" dirty="0" err="1" smtClean="0"/>
              <a:t>GDirections</a:t>
            </a:r>
            <a:r>
              <a:rPr lang="hu-HU" dirty="0" smtClean="0"/>
              <a:t>…</a:t>
            </a:r>
          </a:p>
          <a:p>
            <a:pPr lvl="1"/>
            <a:r>
              <a:rPr lang="hu-HU" dirty="0" smtClean="0"/>
              <a:t>google.maps.GMap2: </a:t>
            </a:r>
            <a:r>
              <a:rPr lang="hu-HU" dirty="0" err="1" smtClean="0"/>
              <a:t>setCenter</a:t>
            </a:r>
            <a:r>
              <a:rPr lang="hu-HU" dirty="0" smtClean="0"/>
              <a:t>(), </a:t>
            </a:r>
            <a:r>
              <a:rPr lang="hu-HU" dirty="0" err="1" smtClean="0"/>
              <a:t>zoomIn</a:t>
            </a:r>
            <a:r>
              <a:rPr lang="hu-HU" dirty="0" smtClean="0"/>
              <a:t>()…</a:t>
            </a:r>
          </a:p>
          <a:p>
            <a:r>
              <a:rPr lang="hu-HU" dirty="0" smtClean="0"/>
              <a:t>Operációs rendszer esetén:</a:t>
            </a:r>
          </a:p>
          <a:p>
            <a:pPr lvl="1"/>
            <a:r>
              <a:rPr lang="hu-HU" dirty="0" smtClean="0"/>
              <a:t>tipikusan a rendszerhívások elérésére szolgál</a:t>
            </a:r>
          </a:p>
          <a:p>
            <a:pPr lvl="1"/>
            <a:r>
              <a:rPr lang="hu-HU" dirty="0" smtClean="0"/>
              <a:t>POSIX: </a:t>
            </a:r>
            <a:r>
              <a:rPr lang="hu-HU" dirty="0" err="1" smtClean="0"/>
              <a:t>fopen</a:t>
            </a:r>
            <a:r>
              <a:rPr lang="hu-HU" dirty="0" smtClean="0"/>
              <a:t>(), </a:t>
            </a:r>
            <a:r>
              <a:rPr lang="hu-HU" dirty="0" err="1" smtClean="0"/>
              <a:t>fork</a:t>
            </a:r>
            <a:r>
              <a:rPr lang="hu-HU" dirty="0" smtClean="0"/>
              <a:t>(), </a:t>
            </a:r>
            <a:r>
              <a:rPr lang="hu-HU" dirty="0" err="1" smtClean="0"/>
              <a:t>select</a:t>
            </a:r>
            <a:r>
              <a:rPr lang="hu-HU" dirty="0" smtClean="0"/>
              <a:t>()…</a:t>
            </a:r>
          </a:p>
          <a:p>
            <a:pPr lvl="1"/>
            <a:r>
              <a:rPr lang="hu-HU" dirty="0" smtClean="0"/>
              <a:t>Win32: </a:t>
            </a:r>
            <a:r>
              <a:rPr lang="hu-HU" dirty="0" err="1" smtClean="0"/>
              <a:t>CreateFile</a:t>
            </a:r>
            <a:r>
              <a:rPr lang="hu-HU" dirty="0" smtClean="0"/>
              <a:t>(), </a:t>
            </a:r>
            <a:r>
              <a:rPr lang="hu-HU" dirty="0" err="1" smtClean="0"/>
              <a:t>ReadFile</a:t>
            </a:r>
            <a:r>
              <a:rPr lang="hu-HU" dirty="0" smtClean="0"/>
              <a:t>()…</a:t>
            </a:r>
          </a:p>
          <a:p>
            <a:pPr lvl="1"/>
            <a:r>
              <a:rPr lang="hu-HU" dirty="0" smtClean="0"/>
              <a:t>…</a:t>
            </a:r>
            <a:endParaRPr lang="hu-HU" dirty="0"/>
          </a:p>
        </p:txBody>
      </p:sp>
      <p:sp>
        <p:nvSpPr>
          <p:cNvPr id="4" name="Dia számának helye 3"/>
          <p:cNvSpPr>
            <a:spLocks noGrp="1"/>
          </p:cNvSpPr>
          <p:nvPr>
            <p:ph type="sldNum" sz="quarter" idx="5"/>
          </p:nvPr>
        </p:nvSpPr>
        <p:spPr/>
        <p:txBody>
          <a:bodyPr/>
          <a:lstStyle/>
          <a:p>
            <a:fld id="{3D86C690-4F62-4AFC-8745-06DC9BF07935}" type="slidenum">
              <a:rPr lang="hu-HU" smtClean="0"/>
              <a:pPr/>
              <a:t>17</a:t>
            </a:fld>
            <a:endParaRPr lang="hu-H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8674" name="Rectangle 2"/>
          <p:cNvSpPr>
            <a:spLocks noGrp="1" noChangeArrowheads="1"/>
          </p:cNvSpPr>
          <p:nvPr>
            <p:ph type="title"/>
          </p:nvPr>
        </p:nvSpPr>
        <p:spPr/>
        <p:txBody>
          <a:bodyPr/>
          <a:lstStyle/>
          <a:p>
            <a:pPr eaLnBrk="1" hangingPunct="1">
              <a:defRPr/>
            </a:pPr>
            <a:r>
              <a:rPr lang="hu-HU" dirty="0" smtClean="0"/>
              <a:t>Többféle személyiség</a:t>
            </a:r>
            <a:endParaRPr lang="en-US" dirty="0" smtClean="0"/>
          </a:p>
        </p:txBody>
      </p:sp>
      <p:sp>
        <p:nvSpPr>
          <p:cNvPr id="668675" name="Rectangle 3"/>
          <p:cNvSpPr>
            <a:spLocks noGrp="1" noChangeArrowheads="1"/>
          </p:cNvSpPr>
          <p:nvPr>
            <p:ph idx="1"/>
          </p:nvPr>
        </p:nvSpPr>
        <p:spPr>
          <a:xfrm>
            <a:off x="304800" y="762000"/>
            <a:ext cx="8534400" cy="1043940"/>
          </a:xfrm>
        </p:spPr>
        <p:txBody>
          <a:bodyPr/>
          <a:lstStyle/>
          <a:p>
            <a:pPr eaLnBrk="1" hangingPunct="1">
              <a:lnSpc>
                <a:spcPct val="90000"/>
              </a:lnSpc>
              <a:defRPr/>
            </a:pPr>
            <a:r>
              <a:rPr lang="hu-HU" sz="2000" dirty="0" smtClean="0"/>
              <a:t>Hogyan lehet Win32, POSIX és OS/2 </a:t>
            </a:r>
            <a:r>
              <a:rPr lang="hu-HU" sz="2000" dirty="0" err="1" smtClean="0"/>
              <a:t>API-ja</a:t>
            </a:r>
            <a:r>
              <a:rPr lang="hu-HU" sz="2000" dirty="0" smtClean="0"/>
              <a:t> is a Windowsnak?</a:t>
            </a:r>
          </a:p>
          <a:p>
            <a:pPr eaLnBrk="1" hangingPunct="1">
              <a:lnSpc>
                <a:spcPct val="90000"/>
              </a:lnSpc>
              <a:defRPr/>
            </a:pPr>
            <a:r>
              <a:rPr lang="hu-HU" sz="2000" dirty="0" smtClean="0"/>
              <a:t>Megoldás: </a:t>
            </a:r>
            <a:r>
              <a:rPr lang="hu-HU" sz="2000" dirty="0"/>
              <a:t>környezeti alrendszer (environment subsystem</a:t>
            </a:r>
            <a:r>
              <a:rPr lang="hu-HU" sz="2000" dirty="0" smtClean="0"/>
              <a:t>)</a:t>
            </a:r>
            <a:endParaRPr lang="hu-HU" sz="2000" dirty="0"/>
          </a:p>
        </p:txBody>
      </p:sp>
      <p:sp>
        <p:nvSpPr>
          <p:cNvPr id="5" name="Rectangle 4"/>
          <p:cNvSpPr/>
          <p:nvPr/>
        </p:nvSpPr>
        <p:spPr bwMode="auto">
          <a:xfrm>
            <a:off x="1143000" y="1851660"/>
            <a:ext cx="2258952" cy="553998"/>
          </a:xfrm>
          <a:prstGeom prst="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kumimoji="0" lang="hu-HU" sz="3000" b="0" i="0" u="none" strike="noStrike" cap="none" normalizeH="0" baseline="0" dirty="0" smtClean="0">
                <a:ln>
                  <a:noFill/>
                </a:ln>
                <a:effectLst/>
                <a:latin typeface="+mn-lt"/>
              </a:rPr>
              <a:t>Alkalmazás 1</a:t>
            </a:r>
          </a:p>
        </p:txBody>
      </p:sp>
      <p:sp>
        <p:nvSpPr>
          <p:cNvPr id="6" name="Rectangle 5"/>
          <p:cNvSpPr/>
          <p:nvPr/>
        </p:nvSpPr>
        <p:spPr bwMode="auto">
          <a:xfrm>
            <a:off x="5593141" y="1821180"/>
            <a:ext cx="2191434" cy="553998"/>
          </a:xfrm>
          <a:prstGeom prst="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kumimoji="0" lang="hu-HU" sz="3000" b="0" i="0" u="none" strike="noStrike" cap="none" normalizeH="0" baseline="0" dirty="0" smtClean="0">
                <a:ln>
                  <a:noFill/>
                </a:ln>
                <a:effectLst/>
                <a:latin typeface="+mn-lt"/>
              </a:rPr>
              <a:t>Alkalmazás 2</a:t>
            </a:r>
          </a:p>
        </p:txBody>
      </p:sp>
      <p:sp>
        <p:nvSpPr>
          <p:cNvPr id="7" name="Rectangle 6"/>
          <p:cNvSpPr/>
          <p:nvPr/>
        </p:nvSpPr>
        <p:spPr bwMode="auto">
          <a:xfrm>
            <a:off x="477669" y="3500438"/>
            <a:ext cx="3603009" cy="880668"/>
          </a:xfrm>
          <a:prstGeom prst="rect">
            <a:avLst/>
          </a:prstGeom>
          <a:no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rmAutofit/>
          </a:bodyPr>
          <a:lstStyle/>
          <a:p>
            <a:pPr marL="0" marR="0" indent="0" algn="ctr" defTabSz="762000" rtl="0" eaLnBrk="0" fontAlgn="base" latinLnBrk="0" hangingPunct="0">
              <a:lnSpc>
                <a:spcPct val="100000"/>
              </a:lnSpc>
              <a:spcBef>
                <a:spcPct val="0"/>
              </a:spcBef>
              <a:spcAft>
                <a:spcPct val="0"/>
              </a:spcAft>
              <a:buClrTx/>
              <a:buSzTx/>
              <a:buFontTx/>
              <a:buNone/>
              <a:tabLst/>
            </a:pPr>
            <a:r>
              <a:rPr lang="hu-HU" sz="3000" dirty="0" smtClean="0">
                <a:solidFill>
                  <a:schemeClr val="accent4"/>
                </a:solidFill>
                <a:latin typeface="+mn-lt"/>
              </a:rPr>
              <a:t>Windows alrendszer</a:t>
            </a:r>
            <a:endParaRPr kumimoji="0" lang="hu-HU" sz="3000" b="0" i="0" u="none" strike="noStrike" cap="none" normalizeH="0" baseline="0" dirty="0" smtClean="0">
              <a:ln>
                <a:noFill/>
              </a:ln>
              <a:solidFill>
                <a:schemeClr val="accent4"/>
              </a:solidFill>
              <a:effectLst/>
              <a:latin typeface="+mn-lt"/>
            </a:endParaRPr>
          </a:p>
        </p:txBody>
      </p:sp>
      <p:sp>
        <p:nvSpPr>
          <p:cNvPr id="8" name="Rectangle 7"/>
          <p:cNvSpPr/>
          <p:nvPr/>
        </p:nvSpPr>
        <p:spPr bwMode="auto">
          <a:xfrm>
            <a:off x="5114789" y="3500438"/>
            <a:ext cx="3142114" cy="857256"/>
          </a:xfrm>
          <a:prstGeom prst="rect">
            <a:avLst/>
          </a:prstGeom>
          <a:no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rmAutofit/>
          </a:bodyPr>
          <a:lstStyle/>
          <a:p>
            <a:pPr algn="ctr" defTabSz="762000" eaLnBrk="0" fontAlgn="base" hangingPunct="0">
              <a:spcBef>
                <a:spcPct val="0"/>
              </a:spcBef>
              <a:spcAft>
                <a:spcPct val="0"/>
              </a:spcAft>
            </a:pPr>
            <a:r>
              <a:rPr lang="hu-HU" sz="3000" dirty="0" smtClean="0">
                <a:solidFill>
                  <a:schemeClr val="accent4"/>
                </a:solidFill>
              </a:rPr>
              <a:t>POSIX alrendszer</a:t>
            </a:r>
          </a:p>
        </p:txBody>
      </p:sp>
      <p:sp>
        <p:nvSpPr>
          <p:cNvPr id="9" name="Rectangle 8"/>
          <p:cNvSpPr/>
          <p:nvPr/>
        </p:nvSpPr>
        <p:spPr bwMode="auto">
          <a:xfrm>
            <a:off x="477669" y="3055620"/>
            <a:ext cx="3603009" cy="444818"/>
          </a:xfrm>
          <a:prstGeom prst="rect">
            <a:avLst/>
          </a:prstGeom>
          <a:solidFill>
            <a:srgbClr val="8B2532"/>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marL="0" marR="0" indent="0" algn="ctr" defTabSz="762000" rtl="0" eaLnBrk="0" fontAlgn="base" latinLnBrk="0" hangingPunct="0">
              <a:lnSpc>
                <a:spcPct val="120000"/>
              </a:lnSpc>
              <a:spcBef>
                <a:spcPct val="0"/>
              </a:spcBef>
              <a:spcAft>
                <a:spcPct val="0"/>
              </a:spcAft>
              <a:buClrTx/>
              <a:buSzTx/>
              <a:buFontTx/>
              <a:buNone/>
              <a:tabLst/>
            </a:pPr>
            <a:r>
              <a:rPr kumimoji="0" lang="hu-HU" sz="2800" b="0" i="0" u="none" strike="noStrike" cap="none" normalizeH="0" baseline="0" dirty="0" smtClean="0">
                <a:ln>
                  <a:noFill/>
                </a:ln>
                <a:solidFill>
                  <a:schemeClr val="bg1"/>
                </a:solidFill>
                <a:effectLst/>
                <a:latin typeface="+mn-lt"/>
              </a:rPr>
              <a:t>Windows</a:t>
            </a:r>
            <a:r>
              <a:rPr kumimoji="0" lang="hu-HU" sz="2800" b="0" i="0" u="none" strike="noStrike" cap="none" normalizeH="0" dirty="0" smtClean="0">
                <a:ln>
                  <a:noFill/>
                </a:ln>
                <a:solidFill>
                  <a:schemeClr val="bg1"/>
                </a:solidFill>
                <a:effectLst/>
                <a:latin typeface="+mn-lt"/>
              </a:rPr>
              <a:t> API</a:t>
            </a:r>
            <a:endParaRPr kumimoji="0" lang="hu-HU" sz="2800" b="0" i="0" u="none" strike="noStrike" cap="none" normalizeH="0" baseline="0" dirty="0" smtClean="0">
              <a:ln>
                <a:noFill/>
              </a:ln>
              <a:solidFill>
                <a:schemeClr val="bg1"/>
              </a:solidFill>
              <a:effectLst/>
              <a:latin typeface="+mn-lt"/>
            </a:endParaRPr>
          </a:p>
        </p:txBody>
      </p:sp>
      <p:sp>
        <p:nvSpPr>
          <p:cNvPr id="10" name="Rectangle 9"/>
          <p:cNvSpPr/>
          <p:nvPr/>
        </p:nvSpPr>
        <p:spPr bwMode="auto">
          <a:xfrm>
            <a:off x="5114789" y="3059430"/>
            <a:ext cx="3142114" cy="445635"/>
          </a:xfrm>
          <a:prstGeom prst="rect">
            <a:avLst/>
          </a:prstGeom>
          <a:solidFill>
            <a:srgbClr val="8B2532"/>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defTabSz="762000" eaLnBrk="0" fontAlgn="base" hangingPunct="0">
              <a:spcBef>
                <a:spcPct val="0"/>
              </a:spcBef>
              <a:spcAft>
                <a:spcPct val="0"/>
              </a:spcAft>
            </a:pPr>
            <a:r>
              <a:rPr lang="hu-HU" sz="2800" dirty="0" smtClean="0">
                <a:solidFill>
                  <a:schemeClr val="bg1"/>
                </a:solidFill>
              </a:rPr>
              <a:t>POSIX API</a:t>
            </a:r>
          </a:p>
        </p:txBody>
      </p:sp>
      <p:sp>
        <p:nvSpPr>
          <p:cNvPr id="11" name="Rectangle 10"/>
          <p:cNvSpPr/>
          <p:nvPr/>
        </p:nvSpPr>
        <p:spPr bwMode="auto">
          <a:xfrm>
            <a:off x="3127194" y="5375332"/>
            <a:ext cx="2520000" cy="839750"/>
          </a:xfrm>
          <a:prstGeom prst="rect">
            <a:avLst/>
          </a:prstGeom>
          <a:no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rmAutofit/>
          </a:bodyPr>
          <a:lstStyle/>
          <a:p>
            <a:pPr marL="0" marR="0" indent="0" algn="ctr" defTabSz="762000" rtl="0" eaLnBrk="0" fontAlgn="base" latinLnBrk="0" hangingPunct="0">
              <a:lnSpc>
                <a:spcPct val="100000"/>
              </a:lnSpc>
              <a:spcBef>
                <a:spcPct val="0"/>
              </a:spcBef>
              <a:spcAft>
                <a:spcPct val="0"/>
              </a:spcAft>
              <a:buClrTx/>
              <a:buSzTx/>
              <a:buFontTx/>
              <a:buNone/>
              <a:tabLst/>
            </a:pPr>
            <a:r>
              <a:rPr lang="hu-HU" sz="3000" dirty="0" smtClean="0">
                <a:solidFill>
                  <a:schemeClr val="accent4"/>
                </a:solidFill>
                <a:latin typeface="+mn-lt"/>
              </a:rPr>
              <a:t>NT Kernel</a:t>
            </a:r>
            <a:endParaRPr kumimoji="0" lang="hu-HU" sz="3000" b="0" i="0" u="none" strike="noStrike" cap="none" normalizeH="0" baseline="0" dirty="0" smtClean="0">
              <a:ln>
                <a:noFill/>
              </a:ln>
              <a:solidFill>
                <a:schemeClr val="accent4"/>
              </a:solidFill>
              <a:effectLst/>
              <a:latin typeface="+mn-lt"/>
            </a:endParaRPr>
          </a:p>
        </p:txBody>
      </p:sp>
      <p:cxnSp>
        <p:nvCxnSpPr>
          <p:cNvPr id="14" name="Straight Arrow Connector 13"/>
          <p:cNvCxnSpPr>
            <a:stCxn id="5" idx="2"/>
            <a:endCxn id="9" idx="0"/>
          </p:cNvCxnSpPr>
          <p:nvPr/>
        </p:nvCxnSpPr>
        <p:spPr bwMode="auto">
          <a:xfrm rot="16200000" flipH="1">
            <a:off x="1950844" y="2727290"/>
            <a:ext cx="649962" cy="6698"/>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16" name="Straight Arrow Connector 15"/>
          <p:cNvCxnSpPr>
            <a:stCxn id="6" idx="2"/>
            <a:endCxn id="10" idx="0"/>
          </p:cNvCxnSpPr>
          <p:nvPr/>
        </p:nvCxnSpPr>
        <p:spPr bwMode="auto">
          <a:xfrm rot="5400000">
            <a:off x="6345226" y="2715798"/>
            <a:ext cx="684252" cy="3012"/>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18" name="Straight Arrow Connector 17"/>
          <p:cNvCxnSpPr>
            <a:stCxn id="7" idx="2"/>
          </p:cNvCxnSpPr>
          <p:nvPr/>
        </p:nvCxnSpPr>
        <p:spPr bwMode="auto">
          <a:xfrm>
            <a:off x="2279174" y="4381106"/>
            <a:ext cx="1644756" cy="512761"/>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cxnSp>
        <p:nvCxnSpPr>
          <p:cNvPr id="20" name="Straight Arrow Connector 19"/>
          <p:cNvCxnSpPr>
            <a:stCxn id="8" idx="2"/>
          </p:cNvCxnSpPr>
          <p:nvPr/>
        </p:nvCxnSpPr>
        <p:spPr bwMode="auto">
          <a:xfrm flipH="1">
            <a:off x="4932040" y="4357694"/>
            <a:ext cx="1753806" cy="536173"/>
          </a:xfrm>
          <a:prstGeom prst="straightConnector1">
            <a:avLst/>
          </a:prstGeom>
          <a:ln>
            <a:solidFill>
              <a:schemeClr val="accent4"/>
            </a:solidFill>
            <a:headEnd type="none" w="med" len="med"/>
            <a:tailEnd type="arrow"/>
          </a:ln>
        </p:spPr>
        <p:style>
          <a:lnRef idx="2">
            <a:schemeClr val="dk1"/>
          </a:lnRef>
          <a:fillRef idx="0">
            <a:schemeClr val="dk1"/>
          </a:fillRef>
          <a:effectRef idx="1">
            <a:schemeClr val="dk1"/>
          </a:effectRef>
          <a:fontRef idx="minor">
            <a:schemeClr val="tx1"/>
          </a:fontRef>
        </p:style>
      </p:cxnSp>
      <p:sp>
        <p:nvSpPr>
          <p:cNvPr id="12" name="Rectangle 11"/>
          <p:cNvSpPr/>
          <p:nvPr/>
        </p:nvSpPr>
        <p:spPr bwMode="auto">
          <a:xfrm>
            <a:off x="3127194" y="4893865"/>
            <a:ext cx="2520000" cy="463962"/>
          </a:xfrm>
          <a:prstGeom prst="rect">
            <a:avLst/>
          </a:prstGeom>
          <a:solidFill>
            <a:srgbClr val="8B2532"/>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noAutofit/>
          </a:bodyPr>
          <a:lstStyle/>
          <a:p>
            <a:pPr algn="ctr" defTabSz="762000" eaLnBrk="0" fontAlgn="base" hangingPunct="0">
              <a:lnSpc>
                <a:spcPct val="120000"/>
              </a:lnSpc>
              <a:spcBef>
                <a:spcPct val="0"/>
              </a:spcBef>
              <a:spcAft>
                <a:spcPct val="0"/>
              </a:spcAft>
            </a:pPr>
            <a:r>
              <a:rPr lang="hu-HU" sz="2800" dirty="0" smtClean="0">
                <a:solidFill>
                  <a:schemeClr val="bg1"/>
                </a:solidFill>
              </a:rPr>
              <a:t>NT API</a:t>
            </a:r>
          </a:p>
        </p:txBody>
      </p:sp>
      <p:sp>
        <p:nvSpPr>
          <p:cNvPr id="17" name="Dia számának helye 16"/>
          <p:cNvSpPr>
            <a:spLocks noGrp="1"/>
          </p:cNvSpPr>
          <p:nvPr>
            <p:ph type="sldNum" sz="quarter" idx="5"/>
          </p:nvPr>
        </p:nvSpPr>
        <p:spPr/>
        <p:txBody>
          <a:bodyPr/>
          <a:lstStyle/>
          <a:p>
            <a:fld id="{3D86C690-4F62-4AFC-8745-06DC9BF07935}" type="slidenum">
              <a:rPr lang="hu-HU" smtClean="0"/>
              <a:pPr/>
              <a:t>18</a:t>
            </a:fld>
            <a:endParaRPr lang="hu-H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hu-HU" dirty="0" smtClean="0"/>
              <a:t>Melyik alrendszerhez való?</a:t>
            </a:r>
          </a:p>
          <a:p>
            <a:pPr lvl="1"/>
            <a:r>
              <a:rPr lang="hu-HU" dirty="0" smtClean="0"/>
              <a:t>cmd.exe</a:t>
            </a:r>
          </a:p>
          <a:p>
            <a:pPr lvl="1"/>
            <a:r>
              <a:rPr lang="hu-HU" dirty="0" smtClean="0"/>
              <a:t>notepad.exe</a:t>
            </a:r>
          </a:p>
          <a:p>
            <a:pPr lvl="1"/>
            <a:r>
              <a:rPr lang="hu-HU" dirty="0" smtClean="0"/>
              <a:t>smss.exe</a:t>
            </a:r>
            <a:endParaRPr lang="hu-HU" dirty="0"/>
          </a:p>
        </p:txBody>
      </p:sp>
      <p:sp>
        <p:nvSpPr>
          <p:cNvPr id="5" name="Text Placeholder 4"/>
          <p:cNvSpPr>
            <a:spLocks noGrp="1"/>
          </p:cNvSpPr>
          <p:nvPr>
            <p:ph type="body" sz="half" idx="2"/>
          </p:nvPr>
        </p:nvSpPr>
        <p:spPr/>
        <p:txBody>
          <a:bodyPr/>
          <a:lstStyle/>
          <a:p>
            <a:r>
              <a:rPr lang="hu-HU" sz="2800" dirty="0" smtClean="0"/>
              <a:t> </a:t>
            </a:r>
            <a:r>
              <a:rPr lang="hu-HU" sz="2800" dirty="0" err="1" smtClean="0"/>
              <a:t>exetype.exe</a:t>
            </a:r>
            <a:endParaRPr lang="hu-HU" sz="2800" dirty="0"/>
          </a:p>
        </p:txBody>
      </p:sp>
      <p:sp>
        <p:nvSpPr>
          <p:cNvPr id="4" name="Dia számának helye 16"/>
          <p:cNvSpPr>
            <a:spLocks noGrp="1"/>
          </p:cNvSpPr>
          <p:nvPr>
            <p:ph type="sldNum" sz="quarter" idx="5"/>
          </p:nvPr>
        </p:nvSpPr>
        <p:spPr>
          <a:xfrm>
            <a:off x="3214678" y="6500834"/>
            <a:ext cx="2971800" cy="357166"/>
          </a:xfrm>
        </p:spPr>
        <p:txBody>
          <a:bodyPr/>
          <a:lstStyle/>
          <a:p>
            <a:fld id="{3D86C690-4F62-4AFC-8745-06DC9BF07935}" type="slidenum">
              <a:rPr lang="hu-HU" smtClean="0"/>
              <a:pPr/>
              <a:t>19</a:t>
            </a:fld>
            <a:endParaRPr lang="hu-HU"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p:txBody>
          <a:bodyPr/>
          <a:lstStyle/>
          <a:p>
            <a:pPr eaLnBrk="1" hangingPunct="1">
              <a:defRPr/>
            </a:pPr>
            <a:r>
              <a:rPr lang="en-US" dirty="0" smtClean="0"/>
              <a:t>Copyright Notice</a:t>
            </a:r>
            <a:endParaRPr lang="en-US" sz="1800" dirty="0" smtClean="0"/>
          </a:p>
        </p:txBody>
      </p:sp>
      <p:sp>
        <p:nvSpPr>
          <p:cNvPr id="272387" name="Rectangle 3"/>
          <p:cNvSpPr>
            <a:spLocks noGrp="1" noChangeArrowheads="1"/>
          </p:cNvSpPr>
          <p:nvPr>
            <p:ph idx="1"/>
          </p:nvPr>
        </p:nvSpPr>
        <p:spPr/>
        <p:txBody>
          <a:bodyPr/>
          <a:lstStyle/>
          <a:p>
            <a:pPr eaLnBrk="1" hangingPunct="1">
              <a:defRPr/>
            </a:pPr>
            <a:endParaRPr lang="hu-HU" sz="2400" dirty="0" smtClean="0"/>
          </a:p>
          <a:p>
            <a:pPr eaLnBrk="1" hangingPunct="1">
              <a:defRPr/>
            </a:pPr>
            <a:r>
              <a:rPr lang="en-US" sz="2400" dirty="0" smtClean="0"/>
              <a:t>These materials are part of the </a:t>
            </a:r>
            <a:r>
              <a:rPr lang="en-US" sz="2400" i="1" dirty="0" smtClean="0"/>
              <a:t>Windows Operating System Internals Curriculum Development Kit,</a:t>
            </a:r>
            <a:r>
              <a:rPr lang="en-US" sz="2400" dirty="0" smtClean="0"/>
              <a:t> developed by David A. Solomon and Mark E. </a:t>
            </a:r>
            <a:r>
              <a:rPr lang="en-US" sz="2400" dirty="0" err="1" smtClean="0"/>
              <a:t>Russinovich</a:t>
            </a:r>
            <a:r>
              <a:rPr lang="en-US" sz="2400" dirty="0" smtClean="0"/>
              <a:t> with Andreas </a:t>
            </a:r>
            <a:r>
              <a:rPr lang="en-US" sz="2400" dirty="0" err="1" smtClean="0"/>
              <a:t>Polze</a:t>
            </a:r>
            <a:endParaRPr lang="en-US" sz="2400" dirty="0" smtClean="0"/>
          </a:p>
          <a:p>
            <a:pPr eaLnBrk="1" hangingPunct="1">
              <a:defRPr/>
            </a:pPr>
            <a:r>
              <a:rPr lang="en-US" sz="2400" dirty="0" smtClean="0"/>
              <a:t>Microsoft has licensed these materials from David Solomon Expert Seminars, Inc. for distribution to academic organizations solely for use in academic environments (and not for commercial use)</a:t>
            </a:r>
            <a:endParaRPr lang="hu-HU" sz="2400" dirty="0" smtClean="0"/>
          </a:p>
          <a:p>
            <a:pPr>
              <a:defRPr/>
            </a:pPr>
            <a:endParaRPr lang="hu-HU" sz="2400" dirty="0" smtClean="0"/>
          </a:p>
          <a:p>
            <a:pPr>
              <a:defRPr/>
            </a:pPr>
            <a:r>
              <a:rPr lang="hu-HU" sz="2000" dirty="0">
                <a:hlinkClick r:id="rId3"/>
              </a:rPr>
              <a:t>http://www.academicresourcecenter.net/curriculum/pfv.aspx?ID=6191</a:t>
            </a:r>
            <a:endParaRPr lang="hu-HU" sz="2000" dirty="0"/>
          </a:p>
          <a:p>
            <a:pPr>
              <a:defRPr/>
            </a:pPr>
            <a:endParaRPr lang="hu-HU" sz="2400" dirty="0" smtClean="0"/>
          </a:p>
          <a:p>
            <a:pPr>
              <a:defRPr/>
            </a:pPr>
            <a:r>
              <a:rPr lang="en-US" sz="2400" dirty="0" smtClean="0"/>
              <a:t>© </a:t>
            </a:r>
            <a:r>
              <a:rPr lang="en-US" sz="2400" dirty="0"/>
              <a:t>2000-2005 David A. Solomon and Mark </a:t>
            </a:r>
            <a:r>
              <a:rPr lang="en-US" sz="2400" dirty="0" err="1"/>
              <a:t>Russinovich</a:t>
            </a:r>
            <a:endParaRPr lang="en-US" sz="2400" dirty="0" smtClean="0"/>
          </a:p>
        </p:txBody>
      </p:sp>
      <p:sp>
        <p:nvSpPr>
          <p:cNvPr id="4" name="Dia számának helye 3"/>
          <p:cNvSpPr>
            <a:spLocks noGrp="1"/>
          </p:cNvSpPr>
          <p:nvPr>
            <p:ph type="sldNum" sz="quarter" idx="5"/>
          </p:nvPr>
        </p:nvSpPr>
        <p:spPr/>
        <p:txBody>
          <a:bodyPr/>
          <a:lstStyle/>
          <a:p>
            <a:fld id="{3D86C690-4F62-4AFC-8745-06DC9BF07935}" type="slidenum">
              <a:rPr lang="hu-HU" smtClean="0"/>
              <a:pPr/>
              <a:t>2</a:t>
            </a:fld>
            <a:endParaRPr lang="hu-HU"/>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hu-HU" dirty="0" smtClean="0"/>
              <a:t>Tartalom</a:t>
            </a:r>
            <a:endParaRPr lang="hu-HU" dirty="0"/>
          </a:p>
        </p:txBody>
      </p:sp>
      <p:sp>
        <p:nvSpPr>
          <p:cNvPr id="6" name="Content Placeholder 5"/>
          <p:cNvSpPr>
            <a:spLocks noGrp="1"/>
          </p:cNvSpPr>
          <p:nvPr>
            <p:ph idx="1"/>
          </p:nvPr>
        </p:nvSpPr>
        <p:spPr/>
        <p:txBody>
          <a:bodyPr/>
          <a:lstStyle/>
          <a:p>
            <a:endParaRPr lang="hu-HU" dirty="0" smtClean="0"/>
          </a:p>
          <a:p>
            <a:r>
              <a:rPr lang="hu-HU" dirty="0" smtClean="0"/>
              <a:t>Bevezető</a:t>
            </a:r>
          </a:p>
          <a:p>
            <a:endParaRPr lang="hu-HU" dirty="0"/>
          </a:p>
          <a:p>
            <a:r>
              <a:rPr lang="hu-HU" dirty="0" smtClean="0"/>
              <a:t>Tervezési célok</a:t>
            </a:r>
          </a:p>
          <a:p>
            <a:endParaRPr lang="hu-HU" dirty="0"/>
          </a:p>
          <a:p>
            <a:r>
              <a:rPr lang="hu-HU" b="1" dirty="0" smtClean="0"/>
              <a:t>Egyszerűsített architektúra</a:t>
            </a:r>
          </a:p>
          <a:p>
            <a:endParaRPr lang="hu-HU" dirty="0"/>
          </a:p>
          <a:p>
            <a:r>
              <a:rPr lang="hu-HU" dirty="0" smtClean="0"/>
              <a:t>(Kevésbé) egyszerűsített </a:t>
            </a:r>
            <a:r>
              <a:rPr lang="hu-HU" dirty="0"/>
              <a:t>architektúra</a:t>
            </a:r>
          </a:p>
          <a:p>
            <a:endParaRPr lang="hu-HU" dirty="0"/>
          </a:p>
          <a:p>
            <a:endParaRPr lang="hu-HU" dirty="0"/>
          </a:p>
        </p:txBody>
      </p:sp>
      <p:sp>
        <p:nvSpPr>
          <p:cNvPr id="4" name="Slide Number Placeholder 3"/>
          <p:cNvSpPr>
            <a:spLocks noGrp="1"/>
          </p:cNvSpPr>
          <p:nvPr>
            <p:ph type="sldNum" sz="quarter" idx="5"/>
          </p:nvPr>
        </p:nvSpPr>
        <p:spPr>
          <a:prstGeom prst="rect">
            <a:avLst/>
          </a:prstGeom>
        </p:spPr>
        <p:txBody>
          <a:bodyPr/>
          <a:lstStyle/>
          <a:p>
            <a:fld id="{3D86C690-4F62-4AFC-8745-06DC9BF07935}" type="slidenum">
              <a:rPr lang="hu-HU" smtClean="0"/>
              <a:pPr/>
              <a:t>20</a:t>
            </a:fld>
            <a:endParaRPr lang="hu-HU"/>
          </a:p>
        </p:txBody>
      </p:sp>
    </p:spTree>
    <p:extLst>
      <p:ext uri="{BB962C8B-B14F-4D97-AF65-F5344CB8AC3E}">
        <p14:creationId xmlns:p14="http://schemas.microsoft.com/office/powerpoint/2010/main" val="29534708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Egyszerűsített architektúra</a:t>
            </a:r>
            <a:endParaRPr lang="hu-HU" dirty="0"/>
          </a:p>
        </p:txBody>
      </p:sp>
      <p:pic>
        <p:nvPicPr>
          <p:cNvPr id="53249" name="Picture 1"/>
          <p:cNvPicPr>
            <a:picLocks noChangeAspect="1" noChangeArrowheads="1"/>
          </p:cNvPicPr>
          <p:nvPr/>
        </p:nvPicPr>
        <p:blipFill>
          <a:blip r:embed="rId3" cstate="print"/>
          <a:srcRect/>
          <a:stretch>
            <a:fillRect/>
          </a:stretch>
        </p:blipFill>
        <p:spPr bwMode="auto">
          <a:xfrm>
            <a:off x="142876" y="1571612"/>
            <a:ext cx="9001156" cy="3707124"/>
          </a:xfrm>
          <a:prstGeom prst="rect">
            <a:avLst/>
          </a:prstGeom>
          <a:noFill/>
          <a:ln w="9525">
            <a:noFill/>
            <a:miter lim="800000"/>
            <a:headEnd/>
            <a:tailEnd/>
          </a:ln>
        </p:spPr>
      </p:pic>
      <p:sp>
        <p:nvSpPr>
          <p:cNvPr id="4" name="Dia számának helye 3"/>
          <p:cNvSpPr>
            <a:spLocks noGrp="1"/>
          </p:cNvSpPr>
          <p:nvPr>
            <p:ph type="sldNum" sz="quarter" idx="5"/>
          </p:nvPr>
        </p:nvSpPr>
        <p:spPr/>
        <p:txBody>
          <a:bodyPr/>
          <a:lstStyle/>
          <a:p>
            <a:fld id="{3D86C690-4F62-4AFC-8745-06DC9BF07935}" type="slidenum">
              <a:rPr lang="hu-HU" smtClean="0"/>
              <a:pPr/>
              <a:t>21</a:t>
            </a:fld>
            <a:endParaRPr lang="hu-HU"/>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p:cNvPicPr>
            <a:picLocks noChangeAspect="1" noChangeArrowheads="1"/>
          </p:cNvPicPr>
          <p:nvPr/>
        </p:nvPicPr>
        <p:blipFill>
          <a:blip r:embed="rId3" cstate="print"/>
          <a:srcRect/>
          <a:stretch>
            <a:fillRect/>
          </a:stretch>
        </p:blipFill>
        <p:spPr bwMode="auto">
          <a:xfrm>
            <a:off x="142876" y="1571612"/>
            <a:ext cx="9001156" cy="3707124"/>
          </a:xfrm>
          <a:prstGeom prst="rect">
            <a:avLst/>
          </a:prstGeom>
          <a:noFill/>
          <a:ln w="9525">
            <a:noFill/>
            <a:miter lim="800000"/>
            <a:headEnd/>
            <a:tailEnd/>
          </a:ln>
        </p:spPr>
      </p:pic>
      <p:sp>
        <p:nvSpPr>
          <p:cNvPr id="2" name="Title 1"/>
          <p:cNvSpPr>
            <a:spLocks noGrp="1"/>
          </p:cNvSpPr>
          <p:nvPr>
            <p:ph type="title"/>
          </p:nvPr>
        </p:nvSpPr>
        <p:spPr/>
        <p:txBody>
          <a:bodyPr/>
          <a:lstStyle/>
          <a:p>
            <a:r>
              <a:rPr lang="hu-HU" dirty="0" smtClean="0"/>
              <a:t>Egyszerűsített architektúra</a:t>
            </a:r>
            <a:endParaRPr lang="hu-HU" dirty="0"/>
          </a:p>
        </p:txBody>
      </p:sp>
      <p:sp>
        <p:nvSpPr>
          <p:cNvPr id="23" name="Rounded Rectangular Callout 22"/>
          <p:cNvSpPr/>
          <p:nvPr/>
        </p:nvSpPr>
        <p:spPr bwMode="auto">
          <a:xfrm>
            <a:off x="4499992" y="5269329"/>
            <a:ext cx="4464496" cy="1328023"/>
          </a:xfrm>
          <a:prstGeom prst="wedgeRoundRectCallout">
            <a:avLst>
              <a:gd name="adj1" fmla="val -71795"/>
              <a:gd name="adj2" fmla="val -59681"/>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R="0" indent="0" defTabSz="762000" eaLnBrk="0" fontAlgn="base" hangingPunct="0">
              <a:lnSpc>
                <a:spcPct val="100000"/>
              </a:lnSpc>
              <a:spcBef>
                <a:spcPct val="0"/>
              </a:spcBef>
              <a:spcAft>
                <a:spcPct val="0"/>
              </a:spcAft>
              <a:buClrTx/>
              <a:buSzTx/>
              <a:buFont typeface="Arial" pitchFamily="34" charset="0"/>
              <a:buChar char="•"/>
              <a:tabLst/>
            </a:pPr>
            <a:r>
              <a:rPr lang="hu-HU" sz="2400" dirty="0" smtClean="0">
                <a:solidFill>
                  <a:schemeClr val="bg1"/>
                </a:solidFill>
              </a:rPr>
              <a:t> Alapvető HW részletek elrejtése</a:t>
            </a:r>
          </a:p>
          <a:p>
            <a:pPr marR="0" indent="0" defTabSz="762000" eaLnBrk="0" fontAlgn="base" hangingPunct="0">
              <a:lnSpc>
                <a:spcPct val="100000"/>
              </a:lnSpc>
              <a:spcBef>
                <a:spcPct val="0"/>
              </a:spcBef>
              <a:spcAft>
                <a:spcPct val="0"/>
              </a:spcAft>
              <a:buClrTx/>
              <a:buSzTx/>
              <a:buFont typeface="Arial" pitchFamily="34" charset="0"/>
              <a:buChar char="•"/>
              <a:tabLst/>
            </a:pPr>
            <a:r>
              <a:rPr lang="hu-HU" sz="2400" dirty="0">
                <a:solidFill>
                  <a:schemeClr val="bg1"/>
                </a:solidFill>
              </a:rPr>
              <a:t> </a:t>
            </a:r>
            <a:r>
              <a:rPr lang="hu-HU" sz="2400" dirty="0" smtClean="0">
                <a:solidFill>
                  <a:schemeClr val="bg1"/>
                </a:solidFill>
              </a:rPr>
              <a:t>Egységes felület</a:t>
            </a:r>
          </a:p>
          <a:p>
            <a:pPr marR="0" indent="0" defTabSz="762000" eaLnBrk="0" fontAlgn="base" hangingPunct="0">
              <a:lnSpc>
                <a:spcPct val="100000"/>
              </a:lnSpc>
              <a:spcBef>
                <a:spcPct val="0"/>
              </a:spcBef>
              <a:spcAft>
                <a:spcPct val="0"/>
              </a:spcAft>
              <a:buClrTx/>
              <a:buSzTx/>
              <a:buFont typeface="Arial" pitchFamily="34" charset="0"/>
              <a:buChar char="•"/>
              <a:tabLst/>
            </a:pPr>
            <a:r>
              <a:rPr lang="hu-HU" sz="2400" dirty="0">
                <a:solidFill>
                  <a:schemeClr val="bg1"/>
                </a:solidFill>
              </a:rPr>
              <a:t> </a:t>
            </a:r>
            <a:r>
              <a:rPr lang="hu-HU" sz="2400" dirty="0" err="1" smtClean="0">
                <a:solidFill>
                  <a:schemeClr val="bg1"/>
                </a:solidFill>
              </a:rPr>
              <a:t>hal.dll</a:t>
            </a:r>
            <a:endParaRPr lang="hu-HU" sz="2400" dirty="0" smtClean="0">
              <a:solidFill>
                <a:schemeClr val="bg1"/>
              </a:solidFill>
            </a:endParaRPr>
          </a:p>
        </p:txBody>
      </p:sp>
      <p:sp>
        <p:nvSpPr>
          <p:cNvPr id="6" name="Dia számának helye 5"/>
          <p:cNvSpPr>
            <a:spLocks noGrp="1"/>
          </p:cNvSpPr>
          <p:nvPr>
            <p:ph type="sldNum" sz="quarter" idx="5"/>
          </p:nvPr>
        </p:nvSpPr>
        <p:spPr/>
        <p:txBody>
          <a:bodyPr/>
          <a:lstStyle/>
          <a:p>
            <a:fld id="{3D86C690-4F62-4AFC-8745-06DC9BF07935}" type="slidenum">
              <a:rPr lang="hu-HU" smtClean="0"/>
              <a:pPr/>
              <a:t>22</a:t>
            </a:fld>
            <a:endParaRPr lang="hu-HU"/>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p:cNvPicPr>
            <a:picLocks noChangeAspect="1" noChangeArrowheads="1"/>
          </p:cNvPicPr>
          <p:nvPr/>
        </p:nvPicPr>
        <p:blipFill>
          <a:blip r:embed="rId3" cstate="print"/>
          <a:srcRect/>
          <a:stretch>
            <a:fillRect/>
          </a:stretch>
        </p:blipFill>
        <p:spPr bwMode="auto">
          <a:xfrm>
            <a:off x="142876" y="1571612"/>
            <a:ext cx="9001156" cy="3707124"/>
          </a:xfrm>
          <a:prstGeom prst="rect">
            <a:avLst/>
          </a:prstGeom>
          <a:noFill/>
          <a:ln w="9525">
            <a:noFill/>
            <a:miter lim="800000"/>
            <a:headEnd/>
            <a:tailEnd/>
          </a:ln>
        </p:spPr>
      </p:pic>
      <p:sp>
        <p:nvSpPr>
          <p:cNvPr id="2" name="Title 1"/>
          <p:cNvSpPr>
            <a:spLocks noGrp="1"/>
          </p:cNvSpPr>
          <p:nvPr>
            <p:ph type="title"/>
          </p:nvPr>
        </p:nvSpPr>
        <p:spPr/>
        <p:txBody>
          <a:bodyPr/>
          <a:lstStyle/>
          <a:p>
            <a:r>
              <a:rPr lang="hu-HU" dirty="0" smtClean="0"/>
              <a:t>Egyszerűsített architektúra</a:t>
            </a:r>
            <a:endParaRPr lang="hu-HU" dirty="0"/>
          </a:p>
        </p:txBody>
      </p:sp>
      <p:sp>
        <p:nvSpPr>
          <p:cNvPr id="23" name="Rounded Rectangular Callout 22"/>
          <p:cNvSpPr/>
          <p:nvPr/>
        </p:nvSpPr>
        <p:spPr bwMode="auto">
          <a:xfrm>
            <a:off x="3214678" y="2214554"/>
            <a:ext cx="4190976" cy="1736646"/>
          </a:xfrm>
          <a:prstGeom prst="wedgeRoundRectCallout">
            <a:avLst>
              <a:gd name="adj1" fmla="val -4925"/>
              <a:gd name="adj2" fmla="val 83759"/>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defTabSz="762000" eaLnBrk="0" fontAlgn="base" hangingPunct="0">
              <a:spcBef>
                <a:spcPct val="0"/>
              </a:spcBef>
              <a:spcAft>
                <a:spcPct val="0"/>
              </a:spcAft>
              <a:buFont typeface="Arial" pitchFamily="34" charset="0"/>
              <a:buChar char="•"/>
            </a:pPr>
            <a:r>
              <a:rPr lang="hu-HU" sz="2400" dirty="0" smtClean="0">
                <a:solidFill>
                  <a:schemeClr val="bg1"/>
                </a:solidFill>
              </a:rPr>
              <a:t> Kernel módú modulok</a:t>
            </a:r>
          </a:p>
          <a:p>
            <a:pPr defTabSz="762000" eaLnBrk="0" fontAlgn="base" hangingPunct="0">
              <a:spcBef>
                <a:spcPct val="0"/>
              </a:spcBef>
              <a:spcAft>
                <a:spcPct val="0"/>
              </a:spcAft>
              <a:buFont typeface="Arial" pitchFamily="34" charset="0"/>
              <a:buChar char="•"/>
            </a:pPr>
            <a:r>
              <a:rPr lang="hu-HU" sz="2400" dirty="0" smtClean="0">
                <a:solidFill>
                  <a:schemeClr val="bg1"/>
                </a:solidFill>
              </a:rPr>
              <a:t> Rétegzett strúktúra</a:t>
            </a:r>
          </a:p>
          <a:p>
            <a:pPr defTabSz="762000" eaLnBrk="0" fontAlgn="base" hangingPunct="0">
              <a:spcBef>
                <a:spcPct val="0"/>
              </a:spcBef>
              <a:spcAft>
                <a:spcPct val="0"/>
              </a:spcAft>
              <a:buFont typeface="Arial" pitchFamily="34" charset="0"/>
              <a:buChar char="•"/>
            </a:pPr>
            <a:r>
              <a:rPr lang="hu-HU" sz="2400" dirty="0">
                <a:solidFill>
                  <a:schemeClr val="bg1"/>
                </a:solidFill>
              </a:rPr>
              <a:t> </a:t>
            </a:r>
            <a:r>
              <a:rPr lang="hu-HU" sz="2400" dirty="0" smtClean="0">
                <a:solidFill>
                  <a:schemeClr val="bg1"/>
                </a:solidFill>
              </a:rPr>
              <a:t>Fájlrendszer, hálózatkezelés is</a:t>
            </a:r>
          </a:p>
          <a:p>
            <a:pPr defTabSz="762000" eaLnBrk="0" fontAlgn="base" hangingPunct="0">
              <a:spcBef>
                <a:spcPct val="0"/>
              </a:spcBef>
              <a:spcAft>
                <a:spcPct val="0"/>
              </a:spcAft>
              <a:buFont typeface="Arial" pitchFamily="34" charset="0"/>
              <a:buChar char="•"/>
            </a:pPr>
            <a:r>
              <a:rPr lang="hu-HU" sz="2400" dirty="0" smtClean="0">
                <a:solidFill>
                  <a:schemeClr val="bg1"/>
                </a:solidFill>
              </a:rPr>
              <a:t> *.sys</a:t>
            </a:r>
          </a:p>
        </p:txBody>
      </p:sp>
      <p:sp>
        <p:nvSpPr>
          <p:cNvPr id="6" name="Dia számának helye 5"/>
          <p:cNvSpPr>
            <a:spLocks noGrp="1"/>
          </p:cNvSpPr>
          <p:nvPr>
            <p:ph type="sldNum" sz="quarter" idx="5"/>
          </p:nvPr>
        </p:nvSpPr>
        <p:spPr/>
        <p:txBody>
          <a:bodyPr/>
          <a:lstStyle/>
          <a:p>
            <a:fld id="{3D86C690-4F62-4AFC-8745-06DC9BF07935}" type="slidenum">
              <a:rPr lang="hu-HU" smtClean="0"/>
              <a:pPr/>
              <a:t>23</a:t>
            </a:fld>
            <a:endParaRPr lang="hu-HU"/>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p:cNvPicPr>
            <a:picLocks noChangeAspect="1" noChangeArrowheads="1"/>
          </p:cNvPicPr>
          <p:nvPr/>
        </p:nvPicPr>
        <p:blipFill>
          <a:blip r:embed="rId3" cstate="print"/>
          <a:srcRect/>
          <a:stretch>
            <a:fillRect/>
          </a:stretch>
        </p:blipFill>
        <p:spPr bwMode="auto">
          <a:xfrm>
            <a:off x="142876" y="1571612"/>
            <a:ext cx="9001156" cy="3707124"/>
          </a:xfrm>
          <a:prstGeom prst="rect">
            <a:avLst/>
          </a:prstGeom>
          <a:noFill/>
          <a:ln w="9525">
            <a:noFill/>
            <a:miter lim="800000"/>
            <a:headEnd/>
            <a:tailEnd/>
          </a:ln>
        </p:spPr>
      </p:pic>
      <p:sp>
        <p:nvSpPr>
          <p:cNvPr id="2" name="Title 1"/>
          <p:cNvSpPr>
            <a:spLocks noGrp="1"/>
          </p:cNvSpPr>
          <p:nvPr>
            <p:ph type="title"/>
          </p:nvPr>
        </p:nvSpPr>
        <p:spPr/>
        <p:txBody>
          <a:bodyPr/>
          <a:lstStyle/>
          <a:p>
            <a:r>
              <a:rPr lang="hu-HU" dirty="0" smtClean="0"/>
              <a:t>Egyszerűsített architektúra</a:t>
            </a:r>
            <a:endParaRPr lang="hu-HU" dirty="0"/>
          </a:p>
        </p:txBody>
      </p:sp>
      <p:sp>
        <p:nvSpPr>
          <p:cNvPr id="23" name="Rounded Rectangular Callout 22"/>
          <p:cNvSpPr/>
          <p:nvPr/>
        </p:nvSpPr>
        <p:spPr bwMode="auto">
          <a:xfrm>
            <a:off x="2076242" y="2143116"/>
            <a:ext cx="4571127" cy="1736646"/>
          </a:xfrm>
          <a:prstGeom prst="wedgeRoundRectCallout">
            <a:avLst>
              <a:gd name="adj1" fmla="val -21397"/>
              <a:gd name="adj2" fmla="val 85381"/>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R="0" indent="0" defTabSz="762000" eaLnBrk="0" fontAlgn="base" hangingPunct="0">
              <a:lnSpc>
                <a:spcPct val="100000"/>
              </a:lnSpc>
              <a:spcBef>
                <a:spcPct val="0"/>
              </a:spcBef>
              <a:spcAft>
                <a:spcPct val="0"/>
              </a:spcAft>
              <a:buClrTx/>
              <a:buSzTx/>
              <a:buFont typeface="Arial" pitchFamily="34" charset="0"/>
              <a:buChar char="•"/>
              <a:tabLst/>
            </a:pPr>
            <a:r>
              <a:rPr lang="hu-HU" sz="2400" dirty="0" smtClean="0">
                <a:solidFill>
                  <a:schemeClr val="bg1"/>
                </a:solidFill>
              </a:rPr>
              <a:t> Alap szolgáltatások</a:t>
            </a:r>
          </a:p>
          <a:p>
            <a:pPr marR="0" indent="0" defTabSz="762000" eaLnBrk="0" fontAlgn="base" hangingPunct="0">
              <a:lnSpc>
                <a:spcPct val="100000"/>
              </a:lnSpc>
              <a:spcBef>
                <a:spcPct val="0"/>
              </a:spcBef>
              <a:spcAft>
                <a:spcPct val="0"/>
              </a:spcAft>
              <a:buClrTx/>
              <a:buSzTx/>
              <a:buFont typeface="Arial" pitchFamily="34" charset="0"/>
              <a:buChar char="•"/>
              <a:tabLst/>
            </a:pPr>
            <a:r>
              <a:rPr lang="hu-HU" sz="2400" dirty="0" smtClean="0">
                <a:solidFill>
                  <a:schemeClr val="bg1"/>
                </a:solidFill>
              </a:rPr>
              <a:t> Ütemezés, megszakításkezelés</a:t>
            </a:r>
          </a:p>
          <a:p>
            <a:pPr marR="0" indent="0" defTabSz="762000" eaLnBrk="0" fontAlgn="base" hangingPunct="0">
              <a:lnSpc>
                <a:spcPct val="100000"/>
              </a:lnSpc>
              <a:spcBef>
                <a:spcPct val="0"/>
              </a:spcBef>
              <a:spcAft>
                <a:spcPct val="0"/>
              </a:spcAft>
              <a:buClrTx/>
              <a:buSzTx/>
              <a:buFont typeface="Arial" pitchFamily="34" charset="0"/>
              <a:buChar char="•"/>
              <a:tabLst/>
            </a:pPr>
            <a:r>
              <a:rPr lang="hu-HU" sz="2400" dirty="0">
                <a:solidFill>
                  <a:schemeClr val="bg1"/>
                </a:solidFill>
              </a:rPr>
              <a:t> </a:t>
            </a:r>
            <a:r>
              <a:rPr lang="hu-HU" sz="2400" dirty="0" smtClean="0">
                <a:solidFill>
                  <a:schemeClr val="bg1"/>
                </a:solidFill>
              </a:rPr>
              <a:t>Multiprocesszoros szinkronizáció</a:t>
            </a:r>
          </a:p>
          <a:p>
            <a:pPr marR="0" indent="0" defTabSz="762000" eaLnBrk="0" fontAlgn="base" hangingPunct="0">
              <a:lnSpc>
                <a:spcPct val="100000"/>
              </a:lnSpc>
              <a:spcBef>
                <a:spcPct val="0"/>
              </a:spcBef>
              <a:spcAft>
                <a:spcPct val="0"/>
              </a:spcAft>
              <a:buClrTx/>
              <a:buSzTx/>
              <a:buFont typeface="Arial" pitchFamily="34" charset="0"/>
              <a:buChar char="•"/>
              <a:tabLst/>
            </a:pPr>
            <a:r>
              <a:rPr lang="hu-HU" sz="2400" dirty="0">
                <a:solidFill>
                  <a:schemeClr val="bg1"/>
                </a:solidFill>
              </a:rPr>
              <a:t> </a:t>
            </a:r>
            <a:r>
              <a:rPr lang="hu-HU" sz="2400" dirty="0" smtClean="0">
                <a:solidFill>
                  <a:schemeClr val="bg1"/>
                </a:solidFill>
              </a:rPr>
              <a:t>ntoskrnl.exe</a:t>
            </a:r>
          </a:p>
        </p:txBody>
      </p:sp>
      <p:sp>
        <p:nvSpPr>
          <p:cNvPr id="6" name="Dia számának helye 5"/>
          <p:cNvSpPr>
            <a:spLocks noGrp="1"/>
          </p:cNvSpPr>
          <p:nvPr>
            <p:ph type="sldNum" sz="quarter" idx="5"/>
          </p:nvPr>
        </p:nvSpPr>
        <p:spPr/>
        <p:txBody>
          <a:bodyPr/>
          <a:lstStyle/>
          <a:p>
            <a:fld id="{3D86C690-4F62-4AFC-8745-06DC9BF07935}" type="slidenum">
              <a:rPr lang="hu-HU" smtClean="0"/>
              <a:pPr/>
              <a:t>24</a:t>
            </a:fld>
            <a:endParaRPr lang="hu-HU"/>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p:cNvPicPr>
            <a:picLocks noChangeAspect="1" noChangeArrowheads="1"/>
          </p:cNvPicPr>
          <p:nvPr/>
        </p:nvPicPr>
        <p:blipFill>
          <a:blip r:embed="rId3" cstate="print"/>
          <a:srcRect/>
          <a:stretch>
            <a:fillRect/>
          </a:stretch>
        </p:blipFill>
        <p:spPr bwMode="auto">
          <a:xfrm>
            <a:off x="142876" y="1571612"/>
            <a:ext cx="9001156" cy="3707124"/>
          </a:xfrm>
          <a:prstGeom prst="rect">
            <a:avLst/>
          </a:prstGeom>
          <a:noFill/>
          <a:ln w="9525">
            <a:noFill/>
            <a:miter lim="800000"/>
            <a:headEnd/>
            <a:tailEnd/>
          </a:ln>
        </p:spPr>
      </p:pic>
      <p:sp>
        <p:nvSpPr>
          <p:cNvPr id="2" name="Title 1"/>
          <p:cNvSpPr>
            <a:spLocks noGrp="1"/>
          </p:cNvSpPr>
          <p:nvPr>
            <p:ph type="title"/>
          </p:nvPr>
        </p:nvSpPr>
        <p:spPr/>
        <p:txBody>
          <a:bodyPr/>
          <a:lstStyle/>
          <a:p>
            <a:r>
              <a:rPr lang="hu-HU" dirty="0" smtClean="0"/>
              <a:t>Egyszerűsített architektúra</a:t>
            </a:r>
            <a:endParaRPr lang="hu-HU" dirty="0"/>
          </a:p>
        </p:txBody>
      </p:sp>
      <p:sp>
        <p:nvSpPr>
          <p:cNvPr id="23" name="Rounded Rectangular Callout 22"/>
          <p:cNvSpPr/>
          <p:nvPr/>
        </p:nvSpPr>
        <p:spPr bwMode="auto">
          <a:xfrm>
            <a:off x="2404956" y="1426608"/>
            <a:ext cx="4733304" cy="2145268"/>
          </a:xfrm>
          <a:prstGeom prst="wedgeRoundRectCallout">
            <a:avLst>
              <a:gd name="adj1" fmla="val 20306"/>
              <a:gd name="adj2" fmla="val 71819"/>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defTabSz="762000" eaLnBrk="0" fontAlgn="base" hangingPunct="0">
              <a:spcBef>
                <a:spcPct val="0"/>
              </a:spcBef>
              <a:spcAft>
                <a:spcPct val="0"/>
              </a:spcAft>
              <a:buFont typeface="Arial" pitchFamily="34" charset="0"/>
              <a:buChar char="•"/>
            </a:pPr>
            <a:r>
              <a:rPr lang="hu-HU" sz="2400" dirty="0" smtClean="0">
                <a:solidFill>
                  <a:schemeClr val="bg1"/>
                </a:solidFill>
              </a:rPr>
              <a:t> Operációs rendszer szolgáltatások</a:t>
            </a:r>
          </a:p>
          <a:p>
            <a:pPr defTabSz="762000" eaLnBrk="0" fontAlgn="base" hangingPunct="0">
              <a:spcBef>
                <a:spcPct val="0"/>
              </a:spcBef>
              <a:spcAft>
                <a:spcPct val="0"/>
              </a:spcAft>
              <a:buFont typeface="Arial" pitchFamily="34" charset="0"/>
              <a:buChar char="•"/>
            </a:pPr>
            <a:r>
              <a:rPr lang="hu-HU" sz="2400" dirty="0">
                <a:solidFill>
                  <a:schemeClr val="bg1"/>
                </a:solidFill>
              </a:rPr>
              <a:t> </a:t>
            </a:r>
            <a:r>
              <a:rPr lang="hu-HU" sz="2400" dirty="0" smtClean="0">
                <a:solidFill>
                  <a:schemeClr val="bg1"/>
                </a:solidFill>
              </a:rPr>
              <a:t>Memória és folyamatkezelés</a:t>
            </a:r>
          </a:p>
          <a:p>
            <a:pPr defTabSz="762000" eaLnBrk="0" fontAlgn="base" hangingPunct="0">
              <a:spcBef>
                <a:spcPct val="0"/>
              </a:spcBef>
              <a:spcAft>
                <a:spcPct val="0"/>
              </a:spcAft>
              <a:buFont typeface="Arial" pitchFamily="34" charset="0"/>
              <a:buChar char="•"/>
            </a:pPr>
            <a:r>
              <a:rPr lang="hu-HU" sz="2400" dirty="0" smtClean="0">
                <a:solidFill>
                  <a:schemeClr val="bg1"/>
                </a:solidFill>
              </a:rPr>
              <a:t> OO szemlélet</a:t>
            </a:r>
          </a:p>
          <a:p>
            <a:pPr defTabSz="762000" eaLnBrk="0" fontAlgn="base" hangingPunct="0">
              <a:spcBef>
                <a:spcPct val="0"/>
              </a:spcBef>
              <a:spcAft>
                <a:spcPct val="0"/>
              </a:spcAft>
              <a:buFont typeface="Arial" pitchFamily="34" charset="0"/>
              <a:buChar char="•"/>
            </a:pPr>
            <a:r>
              <a:rPr lang="hu-HU" sz="2400" dirty="0">
                <a:solidFill>
                  <a:schemeClr val="bg1"/>
                </a:solidFill>
              </a:rPr>
              <a:t> </a:t>
            </a:r>
            <a:r>
              <a:rPr lang="hu-HU" sz="2400" dirty="0" smtClean="0">
                <a:solidFill>
                  <a:schemeClr val="bg1"/>
                </a:solidFill>
              </a:rPr>
              <a:t>Biztonság, I/O</a:t>
            </a:r>
          </a:p>
          <a:p>
            <a:pPr defTabSz="762000" eaLnBrk="0" fontAlgn="base" hangingPunct="0">
              <a:spcBef>
                <a:spcPct val="0"/>
              </a:spcBef>
              <a:spcAft>
                <a:spcPct val="0"/>
              </a:spcAft>
              <a:buFont typeface="Arial" pitchFamily="34" charset="0"/>
              <a:buChar char="•"/>
            </a:pPr>
            <a:r>
              <a:rPr lang="hu-HU" sz="2400" dirty="0">
                <a:solidFill>
                  <a:schemeClr val="bg1"/>
                </a:solidFill>
              </a:rPr>
              <a:t> </a:t>
            </a:r>
            <a:r>
              <a:rPr lang="hu-HU" sz="2400" dirty="0" smtClean="0">
                <a:solidFill>
                  <a:schemeClr val="bg1"/>
                </a:solidFill>
              </a:rPr>
              <a:t>szintén az ntoskrnl.exe-ben</a:t>
            </a:r>
          </a:p>
        </p:txBody>
      </p:sp>
      <p:sp>
        <p:nvSpPr>
          <p:cNvPr id="6" name="Dia számának helye 5"/>
          <p:cNvSpPr>
            <a:spLocks noGrp="1"/>
          </p:cNvSpPr>
          <p:nvPr>
            <p:ph type="sldNum" sz="quarter" idx="5"/>
          </p:nvPr>
        </p:nvSpPr>
        <p:spPr/>
        <p:txBody>
          <a:bodyPr/>
          <a:lstStyle/>
          <a:p>
            <a:fld id="{3D86C690-4F62-4AFC-8745-06DC9BF07935}" type="slidenum">
              <a:rPr lang="hu-HU" smtClean="0"/>
              <a:pPr/>
              <a:t>25</a:t>
            </a:fld>
            <a:endParaRPr lang="hu-HU"/>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p:cNvPicPr>
            <a:picLocks noChangeAspect="1" noChangeArrowheads="1"/>
          </p:cNvPicPr>
          <p:nvPr/>
        </p:nvPicPr>
        <p:blipFill>
          <a:blip r:embed="rId3" cstate="print"/>
          <a:srcRect/>
          <a:stretch>
            <a:fillRect/>
          </a:stretch>
        </p:blipFill>
        <p:spPr bwMode="auto">
          <a:xfrm>
            <a:off x="142876" y="1571612"/>
            <a:ext cx="9001156" cy="3707124"/>
          </a:xfrm>
          <a:prstGeom prst="rect">
            <a:avLst/>
          </a:prstGeom>
          <a:noFill/>
          <a:ln w="9525">
            <a:noFill/>
            <a:miter lim="800000"/>
            <a:headEnd/>
            <a:tailEnd/>
          </a:ln>
        </p:spPr>
      </p:pic>
      <p:sp>
        <p:nvSpPr>
          <p:cNvPr id="2" name="Title 1"/>
          <p:cNvSpPr>
            <a:spLocks noGrp="1"/>
          </p:cNvSpPr>
          <p:nvPr>
            <p:ph type="title"/>
          </p:nvPr>
        </p:nvSpPr>
        <p:spPr/>
        <p:txBody>
          <a:bodyPr/>
          <a:lstStyle/>
          <a:p>
            <a:r>
              <a:rPr lang="hu-HU" dirty="0" smtClean="0"/>
              <a:t>Egyszerűsített architektúra</a:t>
            </a:r>
            <a:endParaRPr lang="hu-HU" dirty="0"/>
          </a:p>
        </p:txBody>
      </p:sp>
      <p:sp>
        <p:nvSpPr>
          <p:cNvPr id="23" name="Rounded Rectangular Callout 22"/>
          <p:cNvSpPr/>
          <p:nvPr/>
        </p:nvSpPr>
        <p:spPr bwMode="auto">
          <a:xfrm>
            <a:off x="2731634" y="855104"/>
            <a:ext cx="5584782" cy="2145268"/>
          </a:xfrm>
          <a:prstGeom prst="wedgeRoundRectCallout">
            <a:avLst>
              <a:gd name="adj1" fmla="val -63100"/>
              <a:gd name="adj2" fmla="val 71119"/>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R="0" indent="0" defTabSz="762000" eaLnBrk="0" fontAlgn="base" hangingPunct="0">
              <a:lnSpc>
                <a:spcPct val="100000"/>
              </a:lnSpc>
              <a:spcBef>
                <a:spcPct val="0"/>
              </a:spcBef>
              <a:spcAft>
                <a:spcPct val="0"/>
              </a:spcAft>
              <a:buClrTx/>
              <a:buSzTx/>
              <a:tabLst/>
            </a:pPr>
            <a:r>
              <a:rPr lang="hu-HU" sz="2400" dirty="0" err="1" smtClean="0">
                <a:solidFill>
                  <a:schemeClr val="bg1"/>
                </a:solidFill>
              </a:rPr>
              <a:t>Processor</a:t>
            </a:r>
            <a:r>
              <a:rPr lang="hu-HU" sz="2400" dirty="0" smtClean="0">
                <a:solidFill>
                  <a:schemeClr val="bg1"/>
                </a:solidFill>
              </a:rPr>
              <a:t> Access Mode</a:t>
            </a:r>
          </a:p>
          <a:p>
            <a:pPr marR="0" indent="0" defTabSz="762000" eaLnBrk="0" fontAlgn="base" hangingPunct="0">
              <a:lnSpc>
                <a:spcPct val="100000"/>
              </a:lnSpc>
              <a:spcBef>
                <a:spcPct val="0"/>
              </a:spcBef>
              <a:spcAft>
                <a:spcPct val="0"/>
              </a:spcAft>
              <a:buClrTx/>
              <a:buSzTx/>
              <a:buFont typeface="Arial" pitchFamily="34" charset="0"/>
              <a:buChar char="•"/>
              <a:tabLst/>
            </a:pPr>
            <a:r>
              <a:rPr lang="hu-HU" sz="2400" dirty="0">
                <a:solidFill>
                  <a:schemeClr val="bg1"/>
                </a:solidFill>
              </a:rPr>
              <a:t> </a:t>
            </a:r>
            <a:r>
              <a:rPr lang="hu-HU" sz="2400" dirty="0" smtClean="0">
                <a:solidFill>
                  <a:schemeClr val="bg1"/>
                </a:solidFill>
              </a:rPr>
              <a:t>CPU támogatás</a:t>
            </a:r>
          </a:p>
          <a:p>
            <a:pPr marR="0" indent="0" defTabSz="762000" eaLnBrk="0" fontAlgn="base" hangingPunct="0">
              <a:lnSpc>
                <a:spcPct val="100000"/>
              </a:lnSpc>
              <a:spcBef>
                <a:spcPct val="0"/>
              </a:spcBef>
              <a:spcAft>
                <a:spcPct val="0"/>
              </a:spcAft>
              <a:buClrTx/>
              <a:buSzTx/>
              <a:buFont typeface="Arial" pitchFamily="34" charset="0"/>
              <a:buChar char="•"/>
              <a:tabLst/>
            </a:pPr>
            <a:r>
              <a:rPr lang="hu-HU" sz="2400" dirty="0">
                <a:solidFill>
                  <a:schemeClr val="bg1"/>
                </a:solidFill>
              </a:rPr>
              <a:t> </a:t>
            </a:r>
            <a:r>
              <a:rPr lang="hu-HU" sz="2400" dirty="0" smtClean="0">
                <a:solidFill>
                  <a:schemeClr val="bg1"/>
                </a:solidFill>
              </a:rPr>
              <a:t>Védelem</a:t>
            </a:r>
          </a:p>
          <a:p>
            <a:pPr marL="457200" lvl="2" defTabSz="762000" eaLnBrk="0" fontAlgn="base" hangingPunct="0">
              <a:spcBef>
                <a:spcPct val="0"/>
              </a:spcBef>
              <a:spcAft>
                <a:spcPct val="0"/>
              </a:spcAft>
              <a:buFont typeface="Arial" pitchFamily="34" charset="0"/>
              <a:buChar char="•"/>
            </a:pPr>
            <a:r>
              <a:rPr lang="hu-HU" sz="2400" dirty="0" smtClean="0">
                <a:solidFill>
                  <a:schemeClr val="bg1"/>
                </a:solidFill>
              </a:rPr>
              <a:t> Kernelt a felhasználói folyamatoktól</a:t>
            </a:r>
          </a:p>
          <a:p>
            <a:pPr marL="457200" lvl="2" defTabSz="762000" eaLnBrk="0" fontAlgn="base" hangingPunct="0">
              <a:spcBef>
                <a:spcPct val="0"/>
              </a:spcBef>
              <a:spcAft>
                <a:spcPct val="0"/>
              </a:spcAft>
              <a:buFont typeface="Arial" pitchFamily="34" charset="0"/>
              <a:buChar char="•"/>
            </a:pPr>
            <a:r>
              <a:rPr lang="hu-HU" sz="2400" dirty="0">
                <a:solidFill>
                  <a:schemeClr val="bg1"/>
                </a:solidFill>
              </a:rPr>
              <a:t> </a:t>
            </a:r>
            <a:r>
              <a:rPr lang="hu-HU" sz="2400" dirty="0" smtClean="0">
                <a:solidFill>
                  <a:schemeClr val="bg1"/>
                </a:solidFill>
              </a:rPr>
              <a:t>Felhasználói folyamatokat egymástól</a:t>
            </a:r>
          </a:p>
        </p:txBody>
      </p:sp>
      <p:sp>
        <p:nvSpPr>
          <p:cNvPr id="6" name="Dia számának helye 5"/>
          <p:cNvSpPr>
            <a:spLocks noGrp="1"/>
          </p:cNvSpPr>
          <p:nvPr>
            <p:ph type="sldNum" sz="quarter" idx="5"/>
          </p:nvPr>
        </p:nvSpPr>
        <p:spPr/>
        <p:txBody>
          <a:bodyPr/>
          <a:lstStyle/>
          <a:p>
            <a:fld id="{3D86C690-4F62-4AFC-8745-06DC9BF07935}" type="slidenum">
              <a:rPr lang="hu-HU" smtClean="0"/>
              <a:pPr/>
              <a:t>26</a:t>
            </a:fld>
            <a:endParaRPr lang="hu-HU"/>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hu-HU" dirty="0" smtClean="0"/>
              <a:t>Feladatkezelő</a:t>
            </a:r>
          </a:p>
          <a:p>
            <a:endParaRPr lang="hu-HU" dirty="0" smtClean="0"/>
          </a:p>
          <a:p>
            <a:endParaRPr lang="hu-HU" dirty="0" smtClean="0"/>
          </a:p>
          <a:p>
            <a:endParaRPr lang="hu-HU" dirty="0" smtClean="0"/>
          </a:p>
          <a:p>
            <a:r>
              <a:rPr lang="hu-HU" dirty="0" smtClean="0"/>
              <a:t>Teljesítmény-</a:t>
            </a:r>
            <a:br>
              <a:rPr lang="hu-HU" dirty="0" smtClean="0"/>
            </a:br>
            <a:r>
              <a:rPr lang="hu-HU" dirty="0" smtClean="0"/>
              <a:t>számlálók</a:t>
            </a:r>
          </a:p>
          <a:p>
            <a:endParaRPr lang="hu-HU" dirty="0" smtClean="0"/>
          </a:p>
          <a:p>
            <a:endParaRPr lang="hu-HU" dirty="0"/>
          </a:p>
        </p:txBody>
      </p:sp>
      <p:sp>
        <p:nvSpPr>
          <p:cNvPr id="6" name="Text Placeholder 5"/>
          <p:cNvSpPr>
            <a:spLocks noGrp="1"/>
          </p:cNvSpPr>
          <p:nvPr>
            <p:ph type="body" sz="half" idx="2"/>
          </p:nvPr>
        </p:nvSpPr>
        <p:spPr/>
        <p:txBody>
          <a:bodyPr/>
          <a:lstStyle/>
          <a:p>
            <a:r>
              <a:rPr lang="hu-HU" sz="2800" dirty="0"/>
              <a:t> </a:t>
            </a:r>
            <a:r>
              <a:rPr lang="hu-HU" sz="2800" dirty="0" smtClean="0"/>
              <a:t>Felhasználói és védett módban eltöltött idő</a:t>
            </a:r>
            <a:endParaRPr lang="hu-HU" dirty="0"/>
          </a:p>
        </p:txBody>
      </p:sp>
      <p:pic>
        <p:nvPicPr>
          <p:cNvPr id="44035" name="Picture 3"/>
          <p:cNvPicPr>
            <a:picLocks noChangeAspect="1" noChangeArrowheads="1"/>
          </p:cNvPicPr>
          <p:nvPr/>
        </p:nvPicPr>
        <p:blipFill>
          <a:blip r:embed="rId3" cstate="print"/>
          <a:srcRect/>
          <a:stretch>
            <a:fillRect/>
          </a:stretch>
        </p:blipFill>
        <p:spPr bwMode="auto">
          <a:xfrm>
            <a:off x="3913030" y="3071810"/>
            <a:ext cx="4726034" cy="3101228"/>
          </a:xfrm>
          <a:prstGeom prst="rect">
            <a:avLst/>
          </a:prstGeom>
          <a:noFill/>
          <a:ln w="9525">
            <a:noFill/>
            <a:miter lim="800000"/>
            <a:headEnd/>
            <a:tailEnd/>
          </a:ln>
          <a:effectLst/>
        </p:spPr>
      </p:pic>
      <p:sp>
        <p:nvSpPr>
          <p:cNvPr id="7" name="Dia számának helye 16"/>
          <p:cNvSpPr>
            <a:spLocks noGrp="1"/>
          </p:cNvSpPr>
          <p:nvPr>
            <p:ph type="sldNum" sz="quarter" idx="5"/>
          </p:nvPr>
        </p:nvSpPr>
        <p:spPr>
          <a:xfrm>
            <a:off x="3214678" y="6500834"/>
            <a:ext cx="2971800" cy="357166"/>
          </a:xfrm>
        </p:spPr>
        <p:txBody>
          <a:bodyPr/>
          <a:lstStyle/>
          <a:p>
            <a:fld id="{3D86C690-4F62-4AFC-8745-06DC9BF07935}" type="slidenum">
              <a:rPr lang="hu-HU" smtClean="0"/>
              <a:pPr/>
              <a:t>27</a:t>
            </a:fld>
            <a:endParaRPr lang="hu-HU" dirty="0"/>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7944" y="1124744"/>
            <a:ext cx="4343400" cy="129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p:cNvPicPr>
            <a:picLocks noChangeAspect="1" noChangeArrowheads="1"/>
          </p:cNvPicPr>
          <p:nvPr/>
        </p:nvPicPr>
        <p:blipFill>
          <a:blip r:embed="rId3" cstate="print"/>
          <a:srcRect/>
          <a:stretch>
            <a:fillRect/>
          </a:stretch>
        </p:blipFill>
        <p:spPr bwMode="auto">
          <a:xfrm>
            <a:off x="142876" y="1571612"/>
            <a:ext cx="9001156" cy="3707124"/>
          </a:xfrm>
          <a:prstGeom prst="rect">
            <a:avLst/>
          </a:prstGeom>
          <a:noFill/>
          <a:ln w="9525">
            <a:noFill/>
            <a:miter lim="800000"/>
            <a:headEnd/>
            <a:tailEnd/>
          </a:ln>
        </p:spPr>
      </p:pic>
      <p:sp>
        <p:nvSpPr>
          <p:cNvPr id="2" name="Title 1"/>
          <p:cNvSpPr>
            <a:spLocks noGrp="1"/>
          </p:cNvSpPr>
          <p:nvPr>
            <p:ph type="title"/>
          </p:nvPr>
        </p:nvSpPr>
        <p:spPr/>
        <p:txBody>
          <a:bodyPr/>
          <a:lstStyle/>
          <a:p>
            <a:r>
              <a:rPr lang="hu-HU" dirty="0" smtClean="0"/>
              <a:t>Egyszerűsített architektúra</a:t>
            </a:r>
            <a:endParaRPr lang="hu-HU" dirty="0"/>
          </a:p>
        </p:txBody>
      </p:sp>
      <p:sp>
        <p:nvSpPr>
          <p:cNvPr id="23" name="Rounded Rectangular Callout 22"/>
          <p:cNvSpPr/>
          <p:nvPr/>
        </p:nvSpPr>
        <p:spPr bwMode="auto">
          <a:xfrm>
            <a:off x="3643306" y="815093"/>
            <a:ext cx="5358961" cy="1328023"/>
          </a:xfrm>
          <a:prstGeom prst="wedgeRoundRectCallout">
            <a:avLst>
              <a:gd name="adj1" fmla="val -59406"/>
              <a:gd name="adj2" fmla="val 35574"/>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R="0" indent="0" defTabSz="762000" eaLnBrk="0" fontAlgn="base" hangingPunct="0">
              <a:lnSpc>
                <a:spcPct val="100000"/>
              </a:lnSpc>
              <a:spcBef>
                <a:spcPct val="0"/>
              </a:spcBef>
              <a:spcAft>
                <a:spcPct val="0"/>
              </a:spcAft>
              <a:buClrTx/>
              <a:buSzTx/>
              <a:buFont typeface="Arial" pitchFamily="34" charset="0"/>
              <a:buChar char="•"/>
              <a:tabLst/>
            </a:pPr>
            <a:r>
              <a:rPr lang="hu-HU" sz="2400" dirty="0" smtClean="0">
                <a:solidFill>
                  <a:schemeClr val="bg1"/>
                </a:solidFill>
              </a:rPr>
              <a:t> Alapvető rendszerfunkciók</a:t>
            </a:r>
          </a:p>
          <a:p>
            <a:pPr marR="0" indent="0" defTabSz="762000" eaLnBrk="0" fontAlgn="base" hangingPunct="0">
              <a:lnSpc>
                <a:spcPct val="100000"/>
              </a:lnSpc>
              <a:spcBef>
                <a:spcPct val="0"/>
              </a:spcBef>
              <a:spcAft>
                <a:spcPct val="0"/>
              </a:spcAft>
              <a:buClrTx/>
              <a:buSzTx/>
              <a:buFont typeface="Arial" pitchFamily="34" charset="0"/>
              <a:buChar char="•"/>
              <a:tabLst/>
            </a:pPr>
            <a:r>
              <a:rPr lang="hu-HU" sz="2400" dirty="0">
                <a:solidFill>
                  <a:schemeClr val="bg1"/>
                </a:solidFill>
              </a:rPr>
              <a:t> </a:t>
            </a:r>
            <a:r>
              <a:rPr lang="hu-HU" sz="2400" dirty="0" smtClean="0">
                <a:solidFill>
                  <a:schemeClr val="bg1"/>
                </a:solidFill>
              </a:rPr>
              <a:t>Inicializálás, bejelentkezés, hitelesítés...</a:t>
            </a:r>
          </a:p>
          <a:p>
            <a:pPr marR="0" indent="0" defTabSz="762000" eaLnBrk="0" fontAlgn="base" hangingPunct="0">
              <a:lnSpc>
                <a:spcPct val="100000"/>
              </a:lnSpc>
              <a:spcBef>
                <a:spcPct val="0"/>
              </a:spcBef>
              <a:spcAft>
                <a:spcPct val="0"/>
              </a:spcAft>
              <a:buClrTx/>
              <a:buSzTx/>
              <a:buFont typeface="Arial" pitchFamily="34" charset="0"/>
              <a:buChar char="•"/>
              <a:tabLst/>
            </a:pPr>
            <a:r>
              <a:rPr lang="hu-HU" sz="2400" dirty="0">
                <a:solidFill>
                  <a:schemeClr val="bg1"/>
                </a:solidFill>
              </a:rPr>
              <a:t> </a:t>
            </a:r>
            <a:r>
              <a:rPr lang="hu-HU" sz="2400" dirty="0" smtClean="0">
                <a:solidFill>
                  <a:schemeClr val="bg1"/>
                </a:solidFill>
              </a:rPr>
              <a:t>Induláskor ezek indulnak el először</a:t>
            </a:r>
          </a:p>
        </p:txBody>
      </p:sp>
      <p:sp>
        <p:nvSpPr>
          <p:cNvPr id="6" name="Dia számának helye 5"/>
          <p:cNvSpPr>
            <a:spLocks noGrp="1"/>
          </p:cNvSpPr>
          <p:nvPr>
            <p:ph type="sldNum" sz="quarter" idx="5"/>
          </p:nvPr>
        </p:nvSpPr>
        <p:spPr/>
        <p:txBody>
          <a:bodyPr/>
          <a:lstStyle/>
          <a:p>
            <a:fld id="{3D86C690-4F62-4AFC-8745-06DC9BF07935}" type="slidenum">
              <a:rPr lang="hu-HU" smtClean="0"/>
              <a:pPr/>
              <a:t>28</a:t>
            </a:fld>
            <a:endParaRPr lang="hu-HU"/>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p:cNvPicPr>
            <a:picLocks noChangeAspect="1" noChangeArrowheads="1"/>
          </p:cNvPicPr>
          <p:nvPr/>
        </p:nvPicPr>
        <p:blipFill>
          <a:blip r:embed="rId3" cstate="print"/>
          <a:srcRect/>
          <a:stretch>
            <a:fillRect/>
          </a:stretch>
        </p:blipFill>
        <p:spPr bwMode="auto">
          <a:xfrm>
            <a:off x="142876" y="1571612"/>
            <a:ext cx="9001156" cy="3707124"/>
          </a:xfrm>
          <a:prstGeom prst="rect">
            <a:avLst/>
          </a:prstGeom>
          <a:noFill/>
          <a:ln w="9525">
            <a:noFill/>
            <a:miter lim="800000"/>
            <a:headEnd/>
            <a:tailEnd/>
          </a:ln>
        </p:spPr>
      </p:pic>
      <p:sp>
        <p:nvSpPr>
          <p:cNvPr id="2" name="Title 1"/>
          <p:cNvSpPr>
            <a:spLocks noGrp="1"/>
          </p:cNvSpPr>
          <p:nvPr>
            <p:ph type="title"/>
          </p:nvPr>
        </p:nvSpPr>
        <p:spPr/>
        <p:txBody>
          <a:bodyPr/>
          <a:lstStyle/>
          <a:p>
            <a:r>
              <a:rPr lang="hu-HU" dirty="0" smtClean="0"/>
              <a:t>Egyszerűsített architektúra</a:t>
            </a:r>
            <a:endParaRPr lang="hu-HU" dirty="0"/>
          </a:p>
        </p:txBody>
      </p:sp>
      <p:sp>
        <p:nvSpPr>
          <p:cNvPr id="23" name="Rounded Rectangular Callout 22"/>
          <p:cNvSpPr/>
          <p:nvPr/>
        </p:nvSpPr>
        <p:spPr bwMode="auto">
          <a:xfrm>
            <a:off x="4000496" y="2428868"/>
            <a:ext cx="4442465" cy="1328023"/>
          </a:xfrm>
          <a:prstGeom prst="wedgeRoundRectCallout">
            <a:avLst>
              <a:gd name="adj1" fmla="val -40243"/>
              <a:gd name="adj2" fmla="val -70399"/>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defTabSz="762000" eaLnBrk="0" fontAlgn="base" hangingPunct="0">
              <a:spcBef>
                <a:spcPct val="0"/>
              </a:spcBef>
              <a:spcAft>
                <a:spcPct val="0"/>
              </a:spcAft>
              <a:buFont typeface="Arial" pitchFamily="34" charset="0"/>
              <a:buChar char="•"/>
            </a:pPr>
            <a:r>
              <a:rPr lang="hu-HU" sz="2400" dirty="0" smtClean="0">
                <a:solidFill>
                  <a:schemeClr val="bg1"/>
                </a:solidFill>
              </a:rPr>
              <a:t> Háttérben futó folyamatok</a:t>
            </a:r>
          </a:p>
          <a:p>
            <a:pPr defTabSz="762000" eaLnBrk="0" fontAlgn="base" hangingPunct="0">
              <a:spcBef>
                <a:spcPct val="0"/>
              </a:spcBef>
              <a:spcAft>
                <a:spcPct val="0"/>
              </a:spcAft>
              <a:buFont typeface="Arial" pitchFamily="34" charset="0"/>
              <a:buChar char="•"/>
            </a:pPr>
            <a:r>
              <a:rPr lang="hu-HU" sz="2400" dirty="0">
                <a:solidFill>
                  <a:schemeClr val="bg1"/>
                </a:solidFill>
              </a:rPr>
              <a:t> </a:t>
            </a:r>
            <a:r>
              <a:rPr lang="hu-HU" sz="2400" dirty="0" smtClean="0">
                <a:solidFill>
                  <a:schemeClr val="bg1"/>
                </a:solidFill>
              </a:rPr>
              <a:t>Hasonló, mint a UNIX </a:t>
            </a:r>
            <a:r>
              <a:rPr lang="hu-HU" sz="2400" dirty="0" err="1" smtClean="0">
                <a:solidFill>
                  <a:schemeClr val="bg1"/>
                </a:solidFill>
              </a:rPr>
              <a:t>daemon</a:t>
            </a:r>
            <a:endParaRPr lang="hu-HU" sz="2400" dirty="0" smtClean="0">
              <a:solidFill>
                <a:schemeClr val="bg1"/>
              </a:solidFill>
            </a:endParaRPr>
          </a:p>
          <a:p>
            <a:pPr defTabSz="762000" eaLnBrk="0" fontAlgn="base" hangingPunct="0">
              <a:spcBef>
                <a:spcPct val="0"/>
              </a:spcBef>
              <a:spcAft>
                <a:spcPct val="0"/>
              </a:spcAft>
              <a:buFont typeface="Arial" pitchFamily="34" charset="0"/>
              <a:buChar char="•"/>
            </a:pPr>
            <a:r>
              <a:rPr lang="hu-HU" sz="2400" dirty="0">
                <a:solidFill>
                  <a:schemeClr val="bg1"/>
                </a:solidFill>
              </a:rPr>
              <a:t> </a:t>
            </a:r>
            <a:r>
              <a:rPr lang="hu-HU" sz="2400" dirty="0" smtClean="0">
                <a:solidFill>
                  <a:schemeClr val="bg1"/>
                </a:solidFill>
              </a:rPr>
              <a:t>Pl.: DNS kliens, Indexelés, RPC...</a:t>
            </a:r>
          </a:p>
        </p:txBody>
      </p:sp>
      <p:sp>
        <p:nvSpPr>
          <p:cNvPr id="6" name="Dia számának helye 5"/>
          <p:cNvSpPr>
            <a:spLocks noGrp="1"/>
          </p:cNvSpPr>
          <p:nvPr>
            <p:ph type="sldNum" sz="quarter" idx="5"/>
          </p:nvPr>
        </p:nvSpPr>
        <p:spPr/>
        <p:txBody>
          <a:bodyPr/>
          <a:lstStyle/>
          <a:p>
            <a:fld id="{3D86C690-4F62-4AFC-8745-06DC9BF07935}" type="slidenum">
              <a:rPr lang="hu-HU" smtClean="0"/>
              <a:pPr/>
              <a:t>29</a:t>
            </a:fld>
            <a:endParaRPr lang="hu-HU"/>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Windows családfa</a:t>
            </a:r>
            <a:endParaRPr lang="hu-HU" dirty="0"/>
          </a:p>
        </p:txBody>
      </p:sp>
      <p:sp>
        <p:nvSpPr>
          <p:cNvPr id="6" name="Rectangle 5"/>
          <p:cNvSpPr/>
          <p:nvPr/>
        </p:nvSpPr>
        <p:spPr bwMode="auto">
          <a:xfrm>
            <a:off x="169164" y="1799082"/>
            <a:ext cx="873957" cy="338554"/>
          </a:xfrm>
          <a:prstGeom prst="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kumimoji="0" lang="hu-HU" sz="1600" b="0" i="0" u="none" strike="noStrike" cap="none" normalizeH="0" baseline="0" dirty="0" smtClean="0">
                <a:ln>
                  <a:noFill/>
                </a:ln>
                <a:effectLst/>
              </a:rPr>
              <a:t>MS-DOS</a:t>
            </a:r>
          </a:p>
        </p:txBody>
      </p:sp>
      <p:sp>
        <p:nvSpPr>
          <p:cNvPr id="7" name="Rectangle 6"/>
          <p:cNvSpPr/>
          <p:nvPr/>
        </p:nvSpPr>
        <p:spPr bwMode="auto">
          <a:xfrm>
            <a:off x="1331640" y="1677162"/>
            <a:ext cx="1066367" cy="646331"/>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lang="hu-HU" dirty="0" smtClean="0"/>
              <a:t>Windows </a:t>
            </a:r>
            <a:br>
              <a:rPr lang="hu-HU" dirty="0" smtClean="0"/>
            </a:br>
            <a:r>
              <a:rPr lang="hu-HU" dirty="0" smtClean="0"/>
              <a:t>3.1</a:t>
            </a:r>
            <a:endParaRPr kumimoji="0" lang="hu-HU" sz="1600" b="0" i="0" u="none" strike="noStrike" cap="none" normalizeH="0" baseline="0" dirty="0" smtClean="0">
              <a:ln>
                <a:noFill/>
              </a:ln>
              <a:effectLst/>
            </a:endParaRPr>
          </a:p>
        </p:txBody>
      </p:sp>
      <p:sp>
        <p:nvSpPr>
          <p:cNvPr id="8" name="Rectangle 7"/>
          <p:cNvSpPr/>
          <p:nvPr/>
        </p:nvSpPr>
        <p:spPr bwMode="auto">
          <a:xfrm>
            <a:off x="2638816" y="1674114"/>
            <a:ext cx="1213104" cy="646331"/>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lang="hu-HU" dirty="0" smtClean="0"/>
              <a:t>Windows 95/98/</a:t>
            </a:r>
            <a:r>
              <a:rPr lang="hu-HU" dirty="0" err="1" smtClean="0"/>
              <a:t>Me</a:t>
            </a:r>
            <a:endParaRPr kumimoji="0" lang="hu-HU" sz="1600" b="0" i="0" u="none" strike="noStrike" cap="none" normalizeH="0" baseline="0" dirty="0" smtClean="0">
              <a:ln>
                <a:noFill/>
              </a:ln>
              <a:effectLst/>
            </a:endParaRPr>
          </a:p>
        </p:txBody>
      </p:sp>
      <p:sp>
        <p:nvSpPr>
          <p:cNvPr id="9" name="Rectangle 8"/>
          <p:cNvSpPr/>
          <p:nvPr/>
        </p:nvSpPr>
        <p:spPr bwMode="auto">
          <a:xfrm>
            <a:off x="3203848" y="4284323"/>
            <a:ext cx="1137744" cy="92333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lang="hu-HU" dirty="0" smtClean="0"/>
              <a:t>Windows 2000</a:t>
            </a:r>
          </a:p>
          <a:p>
            <a:pPr marL="0" marR="0" indent="0" algn="ctr" defTabSz="762000" rtl="0" eaLnBrk="0" fontAlgn="base" latinLnBrk="0" hangingPunct="0">
              <a:lnSpc>
                <a:spcPct val="100000"/>
              </a:lnSpc>
              <a:spcBef>
                <a:spcPct val="0"/>
              </a:spcBef>
              <a:spcAft>
                <a:spcPct val="0"/>
              </a:spcAft>
              <a:buClrTx/>
              <a:buSzTx/>
              <a:buFontTx/>
              <a:buNone/>
              <a:tabLst/>
            </a:pPr>
            <a:r>
              <a:rPr lang="hu-HU" dirty="0" smtClean="0"/>
              <a:t>(5.0)</a:t>
            </a:r>
            <a:endParaRPr kumimoji="0" lang="hu-HU" sz="1600" b="0" i="0" u="none" strike="noStrike" cap="none" normalizeH="0" baseline="0" dirty="0" smtClean="0">
              <a:ln>
                <a:noFill/>
              </a:ln>
              <a:effectLst/>
            </a:endParaRPr>
          </a:p>
        </p:txBody>
      </p:sp>
      <p:sp>
        <p:nvSpPr>
          <p:cNvPr id="10" name="Rectangle 9"/>
          <p:cNvSpPr/>
          <p:nvPr/>
        </p:nvSpPr>
        <p:spPr bwMode="auto">
          <a:xfrm>
            <a:off x="4860032" y="4315206"/>
            <a:ext cx="1326446" cy="89255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lang="hu-HU" dirty="0" smtClean="0"/>
              <a:t>Windows Server 2003</a:t>
            </a:r>
          </a:p>
          <a:p>
            <a:pPr marL="0" marR="0" indent="0" algn="ctr" defTabSz="762000" rtl="0" eaLnBrk="0" fontAlgn="base" latinLnBrk="0" hangingPunct="0">
              <a:lnSpc>
                <a:spcPct val="100000"/>
              </a:lnSpc>
              <a:spcBef>
                <a:spcPct val="0"/>
              </a:spcBef>
              <a:spcAft>
                <a:spcPct val="0"/>
              </a:spcAft>
              <a:buClrTx/>
              <a:buSzTx/>
              <a:buFontTx/>
              <a:buNone/>
              <a:tabLst/>
            </a:pPr>
            <a:r>
              <a:rPr kumimoji="0" lang="hu-HU" sz="1600" b="0" i="0" u="none" strike="noStrike" cap="none" normalizeH="0" baseline="0" dirty="0" smtClean="0">
                <a:ln>
                  <a:noFill/>
                </a:ln>
                <a:effectLst/>
              </a:rPr>
              <a:t>(5.2)</a:t>
            </a:r>
          </a:p>
        </p:txBody>
      </p:sp>
      <p:sp>
        <p:nvSpPr>
          <p:cNvPr id="11" name="Rectangle 10"/>
          <p:cNvSpPr/>
          <p:nvPr/>
        </p:nvSpPr>
        <p:spPr bwMode="auto">
          <a:xfrm>
            <a:off x="5292080" y="1393440"/>
            <a:ext cx="1163407" cy="89255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lang="hu-HU" dirty="0" smtClean="0"/>
              <a:t>Windows Vista</a:t>
            </a:r>
          </a:p>
          <a:p>
            <a:pPr marL="0" marR="0" indent="0" algn="ctr" defTabSz="762000" rtl="0" eaLnBrk="0" fontAlgn="base" latinLnBrk="0" hangingPunct="0">
              <a:lnSpc>
                <a:spcPct val="100000"/>
              </a:lnSpc>
              <a:spcBef>
                <a:spcPct val="0"/>
              </a:spcBef>
              <a:spcAft>
                <a:spcPct val="0"/>
              </a:spcAft>
              <a:buClrTx/>
              <a:buSzTx/>
              <a:buFontTx/>
              <a:buNone/>
              <a:tabLst/>
            </a:pPr>
            <a:r>
              <a:rPr kumimoji="0" lang="hu-HU" sz="1600" b="0" i="0" u="none" strike="noStrike" cap="none" normalizeH="0" baseline="0" dirty="0" smtClean="0">
                <a:ln>
                  <a:noFill/>
                </a:ln>
                <a:effectLst/>
              </a:rPr>
              <a:t>(6.0)</a:t>
            </a:r>
          </a:p>
        </p:txBody>
      </p:sp>
      <p:sp>
        <p:nvSpPr>
          <p:cNvPr id="12" name="Rectangle 11"/>
          <p:cNvSpPr/>
          <p:nvPr/>
        </p:nvSpPr>
        <p:spPr bwMode="auto">
          <a:xfrm>
            <a:off x="5292080" y="5662989"/>
            <a:ext cx="1163407" cy="646331"/>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lang="hu-HU" dirty="0" smtClean="0"/>
              <a:t>Windows Mobile</a:t>
            </a:r>
            <a:endParaRPr kumimoji="0" lang="hu-HU" sz="1600" b="0" i="0" u="none" strike="noStrike" cap="none" normalizeH="0" baseline="0" dirty="0" smtClean="0">
              <a:ln>
                <a:noFill/>
              </a:ln>
              <a:effectLst/>
            </a:endParaRPr>
          </a:p>
        </p:txBody>
      </p:sp>
      <p:sp>
        <p:nvSpPr>
          <p:cNvPr id="13" name="Rectangle 12"/>
          <p:cNvSpPr/>
          <p:nvPr/>
        </p:nvSpPr>
        <p:spPr bwMode="auto">
          <a:xfrm>
            <a:off x="477012" y="2799588"/>
            <a:ext cx="691215" cy="338554"/>
          </a:xfrm>
          <a:prstGeom prst="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kumimoji="0" lang="hu-HU" sz="1600" b="0" i="0" u="none" strike="noStrike" cap="none" normalizeH="0" baseline="0" dirty="0" smtClean="0">
                <a:ln>
                  <a:noFill/>
                </a:ln>
                <a:effectLst/>
              </a:rPr>
              <a:t>OS / 2</a:t>
            </a:r>
          </a:p>
        </p:txBody>
      </p:sp>
      <p:sp>
        <p:nvSpPr>
          <p:cNvPr id="14" name="Rectangle 13"/>
          <p:cNvSpPr/>
          <p:nvPr/>
        </p:nvSpPr>
        <p:spPr bwMode="auto">
          <a:xfrm>
            <a:off x="1835696" y="4314444"/>
            <a:ext cx="1186852" cy="892552"/>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lang="hu-HU" dirty="0" smtClean="0"/>
              <a:t>Windows NT</a:t>
            </a:r>
          </a:p>
          <a:p>
            <a:pPr marL="0" marR="0" indent="0" algn="ctr" defTabSz="762000" rtl="0" eaLnBrk="0" fontAlgn="base" latinLnBrk="0" hangingPunct="0">
              <a:lnSpc>
                <a:spcPct val="100000"/>
              </a:lnSpc>
              <a:spcBef>
                <a:spcPct val="0"/>
              </a:spcBef>
              <a:spcAft>
                <a:spcPct val="0"/>
              </a:spcAft>
              <a:buClrTx/>
              <a:buSzTx/>
              <a:buFontTx/>
              <a:buNone/>
              <a:tabLst/>
            </a:pPr>
            <a:r>
              <a:rPr kumimoji="0" lang="hu-HU" sz="1600" b="0" i="0" u="none" strike="noStrike" cap="none" normalizeH="0" baseline="0" dirty="0" smtClean="0">
                <a:ln>
                  <a:noFill/>
                </a:ln>
                <a:effectLst/>
              </a:rPr>
              <a:t>(3.51,</a:t>
            </a:r>
            <a:r>
              <a:rPr kumimoji="0" lang="hu-HU" sz="1600" b="0" i="0" u="none" strike="noStrike" cap="none" normalizeH="0" dirty="0" smtClean="0">
                <a:ln>
                  <a:noFill/>
                </a:ln>
                <a:effectLst/>
              </a:rPr>
              <a:t> 4.0</a:t>
            </a:r>
            <a:r>
              <a:rPr kumimoji="0" lang="hu-HU" sz="1600" b="0" i="0" u="none" strike="noStrike" cap="none" normalizeH="0" baseline="0" dirty="0" smtClean="0">
                <a:ln>
                  <a:noFill/>
                </a:ln>
                <a:effectLst/>
              </a:rPr>
              <a:t>)</a:t>
            </a:r>
          </a:p>
        </p:txBody>
      </p:sp>
      <p:sp>
        <p:nvSpPr>
          <p:cNvPr id="15" name="Rectangle 14"/>
          <p:cNvSpPr/>
          <p:nvPr/>
        </p:nvSpPr>
        <p:spPr bwMode="auto">
          <a:xfrm>
            <a:off x="4211960" y="2538984"/>
            <a:ext cx="1198693" cy="646331"/>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lang="hu-HU" dirty="0" smtClean="0"/>
              <a:t>Windows XP </a:t>
            </a:r>
            <a:r>
              <a:rPr kumimoji="0" lang="hu-HU" sz="1600" b="0" i="0" u="none" strike="noStrike" cap="none" normalizeH="0" baseline="0" dirty="0" smtClean="0">
                <a:ln>
                  <a:noFill/>
                </a:ln>
                <a:effectLst/>
              </a:rPr>
              <a:t>(5.1)</a:t>
            </a:r>
          </a:p>
        </p:txBody>
      </p:sp>
      <p:cxnSp>
        <p:nvCxnSpPr>
          <p:cNvPr id="17" name="Straight Arrow Connector 16"/>
          <p:cNvCxnSpPr>
            <a:stCxn id="6" idx="3"/>
            <a:endCxn id="7" idx="1"/>
          </p:cNvCxnSpPr>
          <p:nvPr/>
        </p:nvCxnSpPr>
        <p:spPr bwMode="auto">
          <a:xfrm>
            <a:off x="1043121" y="1968359"/>
            <a:ext cx="288519" cy="31969"/>
          </a:xfrm>
          <a:prstGeom prst="straightConnector1">
            <a:avLst/>
          </a:prstGeom>
          <a:noFill/>
          <a:ln w="19050" cap="flat" cmpd="sng" algn="ctr">
            <a:solidFill>
              <a:schemeClr val="tx1"/>
            </a:solidFill>
            <a:prstDash val="solid"/>
            <a:round/>
            <a:headEnd type="none" w="med" len="med"/>
            <a:tailEnd type="arrow"/>
          </a:ln>
          <a:effectLst/>
        </p:spPr>
      </p:cxnSp>
      <p:cxnSp>
        <p:nvCxnSpPr>
          <p:cNvPr id="19" name="Straight Arrow Connector 18"/>
          <p:cNvCxnSpPr>
            <a:stCxn id="7" idx="3"/>
            <a:endCxn id="8" idx="1"/>
          </p:cNvCxnSpPr>
          <p:nvPr/>
        </p:nvCxnSpPr>
        <p:spPr bwMode="auto">
          <a:xfrm flipV="1">
            <a:off x="2398007" y="1997280"/>
            <a:ext cx="240809" cy="3048"/>
          </a:xfrm>
          <a:prstGeom prst="straightConnector1">
            <a:avLst/>
          </a:prstGeom>
          <a:noFill/>
          <a:ln w="19050" cap="flat" cmpd="sng" algn="ctr">
            <a:solidFill>
              <a:schemeClr val="tx1"/>
            </a:solidFill>
            <a:prstDash val="solid"/>
            <a:round/>
            <a:headEnd type="none" w="med" len="med"/>
            <a:tailEnd type="arrow"/>
          </a:ln>
          <a:effectLst/>
        </p:spPr>
      </p:cxnSp>
      <p:cxnSp>
        <p:nvCxnSpPr>
          <p:cNvPr id="21" name="Straight Arrow Connector 20"/>
          <p:cNvCxnSpPr>
            <a:stCxn id="13" idx="3"/>
            <a:endCxn id="53" idx="1"/>
          </p:cNvCxnSpPr>
          <p:nvPr/>
        </p:nvCxnSpPr>
        <p:spPr bwMode="auto">
          <a:xfrm>
            <a:off x="1168227" y="2968865"/>
            <a:ext cx="466263" cy="686562"/>
          </a:xfrm>
          <a:prstGeom prst="straightConnector1">
            <a:avLst/>
          </a:prstGeom>
          <a:noFill/>
          <a:ln w="19050" cap="flat" cmpd="sng" algn="ctr">
            <a:solidFill>
              <a:schemeClr val="tx1"/>
            </a:solidFill>
            <a:prstDash val="sysDash"/>
            <a:round/>
            <a:headEnd type="none" w="med" len="med"/>
            <a:tailEnd type="arrow"/>
          </a:ln>
          <a:effectLst/>
        </p:spPr>
      </p:cxnSp>
      <p:cxnSp>
        <p:nvCxnSpPr>
          <p:cNvPr id="23" name="Straight Arrow Connector 22"/>
          <p:cNvCxnSpPr>
            <a:endCxn id="9" idx="0"/>
          </p:cNvCxnSpPr>
          <p:nvPr/>
        </p:nvCxnSpPr>
        <p:spPr bwMode="auto">
          <a:xfrm>
            <a:off x="2675785" y="3811120"/>
            <a:ext cx="1096935" cy="473203"/>
          </a:xfrm>
          <a:prstGeom prst="straightConnector1">
            <a:avLst/>
          </a:prstGeom>
          <a:noFill/>
          <a:ln w="19050" cap="flat" cmpd="sng" algn="ctr">
            <a:solidFill>
              <a:schemeClr val="tx1"/>
            </a:solidFill>
            <a:prstDash val="solid"/>
            <a:round/>
            <a:headEnd type="none" w="med" len="med"/>
            <a:tailEnd type="arrow"/>
          </a:ln>
          <a:effectLst/>
        </p:spPr>
      </p:cxnSp>
      <p:cxnSp>
        <p:nvCxnSpPr>
          <p:cNvPr id="27" name="Straight Arrow Connector 26"/>
          <p:cNvCxnSpPr>
            <a:stCxn id="7" idx="2"/>
          </p:cNvCxnSpPr>
          <p:nvPr/>
        </p:nvCxnSpPr>
        <p:spPr bwMode="auto">
          <a:xfrm>
            <a:off x="1864824" y="2323493"/>
            <a:ext cx="121376" cy="1174090"/>
          </a:xfrm>
          <a:prstGeom prst="straightConnector1">
            <a:avLst/>
          </a:prstGeom>
          <a:noFill/>
          <a:ln w="19050" cap="flat" cmpd="sng" algn="ctr">
            <a:solidFill>
              <a:schemeClr val="tx1"/>
            </a:solidFill>
            <a:prstDash val="solid"/>
            <a:round/>
            <a:headEnd type="none" w="med" len="med"/>
            <a:tailEnd type="arrow"/>
          </a:ln>
          <a:effectLst/>
        </p:spPr>
      </p:cxnSp>
      <p:sp>
        <p:nvSpPr>
          <p:cNvPr id="30" name="Rectangle 29"/>
          <p:cNvSpPr/>
          <p:nvPr/>
        </p:nvSpPr>
        <p:spPr bwMode="auto">
          <a:xfrm>
            <a:off x="156210" y="4501896"/>
            <a:ext cx="570989" cy="338554"/>
          </a:xfrm>
          <a:prstGeom prst="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kumimoji="0" lang="hu-HU" sz="1600" b="0" i="0" u="none" strike="noStrike" cap="none" normalizeH="0" baseline="0" dirty="0" smtClean="0">
                <a:ln>
                  <a:noFill/>
                </a:ln>
                <a:effectLst/>
              </a:rPr>
              <a:t>VMS</a:t>
            </a:r>
          </a:p>
        </p:txBody>
      </p:sp>
      <p:cxnSp>
        <p:nvCxnSpPr>
          <p:cNvPr id="31" name="Straight Arrow Connector 30"/>
          <p:cNvCxnSpPr>
            <a:stCxn id="30" idx="3"/>
            <a:endCxn id="53" idx="1"/>
          </p:cNvCxnSpPr>
          <p:nvPr/>
        </p:nvCxnSpPr>
        <p:spPr bwMode="auto">
          <a:xfrm flipV="1">
            <a:off x="727199" y="3655427"/>
            <a:ext cx="907291" cy="1015746"/>
          </a:xfrm>
          <a:prstGeom prst="straightConnector1">
            <a:avLst/>
          </a:prstGeom>
          <a:noFill/>
          <a:ln w="19050" cap="flat" cmpd="sng" algn="ctr">
            <a:solidFill>
              <a:schemeClr val="tx1"/>
            </a:solidFill>
            <a:prstDash val="sysDash"/>
            <a:round/>
            <a:headEnd type="none" w="med" len="med"/>
            <a:tailEnd type="arrow"/>
          </a:ln>
          <a:effectLst/>
        </p:spPr>
      </p:cxnSp>
      <p:cxnSp>
        <p:nvCxnSpPr>
          <p:cNvPr id="37" name="Straight Arrow Connector 36"/>
          <p:cNvCxnSpPr>
            <a:stCxn id="8" idx="3"/>
          </p:cNvCxnSpPr>
          <p:nvPr/>
        </p:nvCxnSpPr>
        <p:spPr bwMode="auto">
          <a:xfrm>
            <a:off x="3851920" y="1997280"/>
            <a:ext cx="176828" cy="1477442"/>
          </a:xfrm>
          <a:prstGeom prst="straightConnector1">
            <a:avLst/>
          </a:prstGeom>
          <a:noFill/>
          <a:ln w="19050" cap="flat" cmpd="sng" algn="ctr">
            <a:solidFill>
              <a:schemeClr val="tx1"/>
            </a:solidFill>
            <a:prstDash val="sysDash"/>
            <a:round/>
            <a:headEnd type="none" w="med" len="med"/>
            <a:tailEnd type="arrow"/>
          </a:ln>
          <a:effectLst/>
        </p:spPr>
      </p:cxnSp>
      <p:cxnSp>
        <p:nvCxnSpPr>
          <p:cNvPr id="46" name="Straight Arrow Connector 45"/>
          <p:cNvCxnSpPr>
            <a:endCxn id="12" idx="1"/>
          </p:cNvCxnSpPr>
          <p:nvPr/>
        </p:nvCxnSpPr>
        <p:spPr bwMode="auto">
          <a:xfrm rot="16200000" flipH="1">
            <a:off x="3835902" y="4529977"/>
            <a:ext cx="2136180" cy="776176"/>
          </a:xfrm>
          <a:prstGeom prst="bentConnector2">
            <a:avLst/>
          </a:prstGeom>
          <a:noFill/>
          <a:ln w="19050" cap="flat" cmpd="sng" algn="ctr">
            <a:solidFill>
              <a:schemeClr val="tx1"/>
            </a:solidFill>
            <a:prstDash val="sysDash"/>
            <a:round/>
            <a:headEnd type="none" w="med" len="med"/>
            <a:tailEnd type="arrow"/>
          </a:ln>
          <a:effectLst/>
        </p:spPr>
      </p:cxnSp>
      <p:sp>
        <p:nvSpPr>
          <p:cNvPr id="53" name="Pentagon 52"/>
          <p:cNvSpPr/>
          <p:nvPr/>
        </p:nvSpPr>
        <p:spPr bwMode="auto">
          <a:xfrm>
            <a:off x="1634490" y="3486150"/>
            <a:ext cx="7360920" cy="338554"/>
          </a:xfrm>
          <a:prstGeom prst="homePlat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endParaRPr kumimoji="0" lang="hu-HU" sz="1600" b="0" i="0" u="none" strike="noStrike" cap="none" normalizeH="0" baseline="0" smtClean="0">
              <a:ln>
                <a:noFill/>
              </a:ln>
              <a:effectLst/>
            </a:endParaRPr>
          </a:p>
        </p:txBody>
      </p:sp>
      <p:sp>
        <p:nvSpPr>
          <p:cNvPr id="70" name="TextBox 69"/>
          <p:cNvSpPr txBox="1"/>
          <p:nvPr/>
        </p:nvSpPr>
        <p:spPr>
          <a:xfrm>
            <a:off x="1645920" y="3486150"/>
            <a:ext cx="1554480" cy="369332"/>
          </a:xfrm>
          <a:prstGeom prst="rect">
            <a:avLst/>
          </a:prstGeom>
          <a:noFill/>
          <a:ln>
            <a:noFill/>
          </a:ln>
        </p:spPr>
        <p:txBody>
          <a:bodyPr wrap="square" rtlCol="0">
            <a:spAutoFit/>
          </a:bodyPr>
          <a:lstStyle/>
          <a:p>
            <a:r>
              <a:rPr lang="hu-HU" dirty="0" smtClean="0"/>
              <a:t>Windows NT</a:t>
            </a:r>
            <a:endParaRPr lang="hu-HU" dirty="0"/>
          </a:p>
        </p:txBody>
      </p:sp>
      <p:cxnSp>
        <p:nvCxnSpPr>
          <p:cNvPr id="78" name="Straight Arrow Connector 77"/>
          <p:cNvCxnSpPr>
            <a:endCxn id="14" idx="0"/>
          </p:cNvCxnSpPr>
          <p:nvPr/>
        </p:nvCxnSpPr>
        <p:spPr bwMode="auto">
          <a:xfrm>
            <a:off x="2267744" y="3851909"/>
            <a:ext cx="161378" cy="462535"/>
          </a:xfrm>
          <a:prstGeom prst="straightConnector1">
            <a:avLst/>
          </a:prstGeom>
          <a:noFill/>
          <a:ln w="19050" cap="flat" cmpd="sng" algn="ctr">
            <a:solidFill>
              <a:schemeClr val="tx1"/>
            </a:solidFill>
            <a:prstDash val="solid"/>
            <a:round/>
            <a:headEnd type="none" w="med" len="med"/>
            <a:tailEnd type="arrow"/>
          </a:ln>
          <a:effectLst/>
        </p:spPr>
      </p:cxnSp>
      <p:cxnSp>
        <p:nvCxnSpPr>
          <p:cNvPr id="82" name="Straight Arrow Connector 81"/>
          <p:cNvCxnSpPr>
            <a:endCxn id="15" idx="2"/>
          </p:cNvCxnSpPr>
          <p:nvPr/>
        </p:nvCxnSpPr>
        <p:spPr bwMode="auto">
          <a:xfrm flipV="1">
            <a:off x="4674496" y="3185315"/>
            <a:ext cx="136811" cy="289409"/>
          </a:xfrm>
          <a:prstGeom prst="straightConnector1">
            <a:avLst/>
          </a:prstGeom>
          <a:noFill/>
          <a:ln w="19050" cap="flat" cmpd="sng" algn="ctr">
            <a:solidFill>
              <a:schemeClr val="tx1"/>
            </a:solidFill>
            <a:prstDash val="solid"/>
            <a:round/>
            <a:headEnd type="none" w="med" len="med"/>
            <a:tailEnd type="arrow"/>
          </a:ln>
          <a:effectLst/>
        </p:spPr>
      </p:cxnSp>
      <p:cxnSp>
        <p:nvCxnSpPr>
          <p:cNvPr id="84" name="Straight Arrow Connector 83"/>
          <p:cNvCxnSpPr/>
          <p:nvPr/>
        </p:nvCxnSpPr>
        <p:spPr bwMode="auto">
          <a:xfrm rot="16200000" flipH="1">
            <a:off x="5105767" y="3840861"/>
            <a:ext cx="497586" cy="451104"/>
          </a:xfrm>
          <a:prstGeom prst="straightConnector1">
            <a:avLst/>
          </a:prstGeom>
          <a:noFill/>
          <a:ln w="19050" cap="flat" cmpd="sng" algn="ctr">
            <a:solidFill>
              <a:schemeClr val="tx1"/>
            </a:solidFill>
            <a:prstDash val="solid"/>
            <a:round/>
            <a:headEnd type="none" w="med" len="med"/>
            <a:tailEnd type="arrow"/>
          </a:ln>
          <a:effectLst/>
        </p:spPr>
      </p:cxnSp>
      <p:cxnSp>
        <p:nvCxnSpPr>
          <p:cNvPr id="86" name="Straight Arrow Connector 85"/>
          <p:cNvCxnSpPr>
            <a:endCxn id="11" idx="2"/>
          </p:cNvCxnSpPr>
          <p:nvPr/>
        </p:nvCxnSpPr>
        <p:spPr bwMode="auto">
          <a:xfrm flipV="1">
            <a:off x="5603394" y="2285992"/>
            <a:ext cx="270390" cy="1200158"/>
          </a:xfrm>
          <a:prstGeom prst="straightConnector1">
            <a:avLst/>
          </a:prstGeom>
          <a:noFill/>
          <a:ln w="19050" cap="flat" cmpd="sng" algn="ctr">
            <a:solidFill>
              <a:schemeClr val="tx1"/>
            </a:solidFill>
            <a:prstDash val="solid"/>
            <a:round/>
            <a:headEnd type="none" w="med" len="med"/>
            <a:tailEnd type="arrow"/>
          </a:ln>
          <a:effectLst/>
        </p:spPr>
      </p:cxnSp>
      <p:cxnSp>
        <p:nvCxnSpPr>
          <p:cNvPr id="95" name="Straight Arrow Connector 94"/>
          <p:cNvCxnSpPr>
            <a:stCxn id="6" idx="2"/>
            <a:endCxn id="13" idx="0"/>
          </p:cNvCxnSpPr>
          <p:nvPr/>
        </p:nvCxnSpPr>
        <p:spPr bwMode="auto">
          <a:xfrm rot="16200000" flipH="1">
            <a:off x="383405" y="2360373"/>
            <a:ext cx="661952" cy="216477"/>
          </a:xfrm>
          <a:prstGeom prst="straightConnector1">
            <a:avLst/>
          </a:prstGeom>
          <a:noFill/>
          <a:ln w="19050" cap="flat" cmpd="sng" algn="ctr">
            <a:solidFill>
              <a:schemeClr val="tx1"/>
            </a:solidFill>
            <a:prstDash val="solid"/>
            <a:round/>
            <a:headEnd type="none" w="med" len="med"/>
            <a:tailEnd type="arrow"/>
          </a:ln>
          <a:effectLst/>
        </p:spPr>
      </p:cxnSp>
      <p:sp>
        <p:nvSpPr>
          <p:cNvPr id="33" name="Dia számának helye 32"/>
          <p:cNvSpPr>
            <a:spLocks noGrp="1"/>
          </p:cNvSpPr>
          <p:nvPr>
            <p:ph type="sldNum" sz="quarter" idx="5"/>
          </p:nvPr>
        </p:nvSpPr>
        <p:spPr/>
        <p:txBody>
          <a:bodyPr/>
          <a:lstStyle/>
          <a:p>
            <a:fld id="{3D86C690-4F62-4AFC-8745-06DC9BF07935}" type="slidenum">
              <a:rPr lang="hu-HU" smtClean="0"/>
              <a:pPr/>
              <a:t>3</a:t>
            </a:fld>
            <a:endParaRPr lang="hu-HU"/>
          </a:p>
        </p:txBody>
      </p:sp>
      <p:sp>
        <p:nvSpPr>
          <p:cNvPr id="43" name="Rectangle 10"/>
          <p:cNvSpPr/>
          <p:nvPr/>
        </p:nvSpPr>
        <p:spPr bwMode="auto">
          <a:xfrm>
            <a:off x="6193216" y="2494637"/>
            <a:ext cx="1285884" cy="646331"/>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lang="hu-HU" dirty="0" smtClean="0"/>
              <a:t>Windows 8</a:t>
            </a:r>
            <a:br>
              <a:rPr lang="hu-HU" dirty="0" smtClean="0"/>
            </a:br>
            <a:r>
              <a:rPr lang="hu-HU" dirty="0" smtClean="0"/>
              <a:t>(6.2)</a:t>
            </a:r>
            <a:endParaRPr kumimoji="0" lang="hu-HU" sz="1600" b="0" i="0" u="none" strike="noStrike" cap="none" normalizeH="0" baseline="0" dirty="0" smtClean="0">
              <a:ln>
                <a:noFill/>
              </a:ln>
              <a:effectLst/>
            </a:endParaRPr>
          </a:p>
        </p:txBody>
      </p:sp>
      <p:cxnSp>
        <p:nvCxnSpPr>
          <p:cNvPr id="44" name="Straight Arrow Connector 35"/>
          <p:cNvCxnSpPr>
            <a:endCxn id="43" idx="2"/>
          </p:cNvCxnSpPr>
          <p:nvPr/>
        </p:nvCxnSpPr>
        <p:spPr bwMode="auto">
          <a:xfrm flipV="1">
            <a:off x="6430750" y="3140968"/>
            <a:ext cx="405408" cy="345182"/>
          </a:xfrm>
          <a:prstGeom prst="straightConnector1">
            <a:avLst/>
          </a:prstGeom>
          <a:noFill/>
          <a:ln w="19050" cap="flat" cmpd="sng" algn="ctr">
            <a:solidFill>
              <a:schemeClr val="tx1"/>
            </a:solidFill>
            <a:prstDash val="solid"/>
            <a:round/>
            <a:headEnd type="none" w="med" len="med"/>
            <a:tailEnd type="arrow"/>
          </a:ln>
          <a:effectLst/>
        </p:spPr>
      </p:cxnSp>
      <p:sp>
        <p:nvSpPr>
          <p:cNvPr id="45" name="Rectangle 40"/>
          <p:cNvSpPr/>
          <p:nvPr/>
        </p:nvSpPr>
        <p:spPr bwMode="auto">
          <a:xfrm>
            <a:off x="6660232" y="4293096"/>
            <a:ext cx="1330813" cy="923330"/>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lang="hu-HU" dirty="0" smtClean="0"/>
              <a:t>Windows Server 2012 R2 </a:t>
            </a:r>
            <a:r>
              <a:rPr kumimoji="0" lang="hu-HU" sz="1600" b="0" i="0" u="none" strike="noStrike" cap="none" normalizeH="0" baseline="0" dirty="0" smtClean="0">
                <a:ln>
                  <a:noFill/>
                </a:ln>
                <a:effectLst/>
              </a:rPr>
              <a:t>(</a:t>
            </a:r>
            <a:r>
              <a:rPr lang="hu-HU" dirty="0" smtClean="0"/>
              <a:t>6.3</a:t>
            </a:r>
            <a:r>
              <a:rPr kumimoji="0" lang="hu-HU" sz="1600" b="0" i="0" u="none" strike="noStrike" cap="none" normalizeH="0" baseline="0" dirty="0" smtClean="0">
                <a:ln>
                  <a:noFill/>
                </a:ln>
                <a:effectLst/>
              </a:rPr>
              <a:t>)</a:t>
            </a:r>
          </a:p>
        </p:txBody>
      </p:sp>
      <p:cxnSp>
        <p:nvCxnSpPr>
          <p:cNvPr id="47" name="Straight Arrow Connector 41"/>
          <p:cNvCxnSpPr/>
          <p:nvPr/>
        </p:nvCxnSpPr>
        <p:spPr bwMode="auto">
          <a:xfrm>
            <a:off x="7133527" y="3849976"/>
            <a:ext cx="267425" cy="434347"/>
          </a:xfrm>
          <a:prstGeom prst="straightConnector1">
            <a:avLst/>
          </a:prstGeom>
          <a:noFill/>
          <a:ln w="19050" cap="flat" cmpd="sng" algn="ctr">
            <a:solidFill>
              <a:schemeClr val="tx1"/>
            </a:solidFill>
            <a:prstDash val="solid"/>
            <a:round/>
            <a:headEnd type="none" w="med" len="med"/>
            <a:tailEnd type="arrow"/>
          </a:ln>
          <a:effectLst/>
        </p:spPr>
      </p:cxnSp>
      <p:cxnSp>
        <p:nvCxnSpPr>
          <p:cNvPr id="48" name="Straight Arrow Connector 35"/>
          <p:cNvCxnSpPr/>
          <p:nvPr/>
        </p:nvCxnSpPr>
        <p:spPr bwMode="auto">
          <a:xfrm flipV="1">
            <a:off x="8499197" y="3138142"/>
            <a:ext cx="177259" cy="340166"/>
          </a:xfrm>
          <a:prstGeom prst="straightConnector1">
            <a:avLst/>
          </a:prstGeom>
          <a:noFill/>
          <a:ln w="19050" cap="flat" cmpd="sng" algn="ctr">
            <a:solidFill>
              <a:schemeClr val="tx1"/>
            </a:solidFill>
            <a:prstDash val="solid"/>
            <a:round/>
            <a:headEnd type="none" w="med" len="med"/>
            <a:tailEnd type="arrow"/>
          </a:ln>
          <a:effectLst/>
        </p:spPr>
      </p:cxnSp>
      <p:sp>
        <p:nvSpPr>
          <p:cNvPr id="49" name="Rectangle 10"/>
          <p:cNvSpPr/>
          <p:nvPr/>
        </p:nvSpPr>
        <p:spPr bwMode="auto">
          <a:xfrm>
            <a:off x="7683972" y="2494637"/>
            <a:ext cx="1433780" cy="646331"/>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lang="hu-HU" dirty="0" smtClean="0"/>
              <a:t>Windows 10</a:t>
            </a:r>
            <a:br>
              <a:rPr lang="hu-HU" dirty="0" smtClean="0"/>
            </a:br>
            <a:r>
              <a:rPr lang="hu-HU" dirty="0" smtClean="0"/>
              <a:t>(10.0)</a:t>
            </a:r>
            <a:endParaRPr kumimoji="0" lang="hu-HU" sz="1600" b="0" i="0" u="none" strike="noStrike" cap="none" normalizeH="0" baseline="0" dirty="0" smtClean="0">
              <a:ln>
                <a:noFill/>
              </a:ln>
              <a:effectLst/>
            </a:endParaRPr>
          </a:p>
        </p:txBody>
      </p:sp>
      <p:sp>
        <p:nvSpPr>
          <p:cNvPr id="50" name="Rectangle 11"/>
          <p:cNvSpPr/>
          <p:nvPr/>
        </p:nvSpPr>
        <p:spPr bwMode="auto">
          <a:xfrm>
            <a:off x="6804248" y="5661248"/>
            <a:ext cx="1163407" cy="646331"/>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lang="hu-HU" dirty="0" smtClean="0"/>
              <a:t>Windows </a:t>
            </a:r>
            <a:r>
              <a:rPr lang="hu-HU" dirty="0" err="1" smtClean="0"/>
              <a:t>Phone</a:t>
            </a:r>
            <a:endParaRPr kumimoji="0" lang="hu-HU" sz="1600" b="0" i="0" u="none" strike="noStrike" cap="none" normalizeH="0" baseline="0" dirty="0" smtClean="0">
              <a:ln>
                <a:noFill/>
              </a:ln>
              <a:effectLst/>
            </a:endParaRPr>
          </a:p>
        </p:txBody>
      </p:sp>
      <p:cxnSp>
        <p:nvCxnSpPr>
          <p:cNvPr id="51" name="Straight Arrow Connector 45"/>
          <p:cNvCxnSpPr>
            <a:stCxn id="12" idx="3"/>
            <a:endCxn id="50" idx="1"/>
          </p:cNvCxnSpPr>
          <p:nvPr/>
        </p:nvCxnSpPr>
        <p:spPr bwMode="auto">
          <a:xfrm flipV="1">
            <a:off x="6455487" y="5984414"/>
            <a:ext cx="348761" cy="1741"/>
          </a:xfrm>
          <a:prstGeom prst="bentConnector3">
            <a:avLst>
              <a:gd name="adj1" fmla="val 50000"/>
            </a:avLst>
          </a:prstGeom>
          <a:noFill/>
          <a:ln w="19050" cap="flat" cmpd="sng" algn="ctr">
            <a:solidFill>
              <a:schemeClr val="tx1"/>
            </a:solidFill>
            <a:prstDash val="sysDash"/>
            <a:round/>
            <a:headEnd type="none" w="med" len="med"/>
            <a:tailEnd type="arrow"/>
          </a:ln>
          <a:effectLst/>
        </p:spPr>
      </p:cxnSp>
      <p:cxnSp>
        <p:nvCxnSpPr>
          <p:cNvPr id="52" name="Straight Arrow Connector 45"/>
          <p:cNvCxnSpPr>
            <a:stCxn id="50" idx="3"/>
          </p:cNvCxnSpPr>
          <p:nvPr/>
        </p:nvCxnSpPr>
        <p:spPr bwMode="auto">
          <a:xfrm flipV="1">
            <a:off x="7967655" y="3811120"/>
            <a:ext cx="372151" cy="2173294"/>
          </a:xfrm>
          <a:prstGeom prst="bentConnector2">
            <a:avLst/>
          </a:prstGeom>
          <a:noFill/>
          <a:ln w="19050" cap="flat" cmpd="sng" algn="ctr">
            <a:solidFill>
              <a:schemeClr val="tx1"/>
            </a:solidFill>
            <a:prstDash val="sysDash"/>
            <a:round/>
            <a:headEnd type="none" w="med" len="med"/>
            <a:tailEnd type="arrow"/>
          </a:ln>
          <a:effectLst/>
        </p:spPr>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7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8"/>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8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5"/>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8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86"/>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46"/>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2"/>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50"/>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51"/>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43"/>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44"/>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47"/>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45"/>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49"/>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48"/>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30" grpId="0" animBg="1"/>
      <p:bldP spid="53" grpId="0" animBg="1"/>
      <p:bldP spid="70" grpId="0"/>
      <p:bldP spid="43" grpId="0" animBg="1"/>
      <p:bldP spid="45" grpId="0" animBg="1"/>
      <p:bldP spid="49" grpId="0" animBg="1"/>
      <p:bldP spid="50"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p:cNvPicPr>
            <a:picLocks noChangeAspect="1" noChangeArrowheads="1"/>
          </p:cNvPicPr>
          <p:nvPr/>
        </p:nvPicPr>
        <p:blipFill>
          <a:blip r:embed="rId3" cstate="print"/>
          <a:srcRect/>
          <a:stretch>
            <a:fillRect/>
          </a:stretch>
        </p:blipFill>
        <p:spPr bwMode="auto">
          <a:xfrm>
            <a:off x="142876" y="1571612"/>
            <a:ext cx="9001156" cy="3707124"/>
          </a:xfrm>
          <a:prstGeom prst="rect">
            <a:avLst/>
          </a:prstGeom>
          <a:noFill/>
          <a:ln w="9525">
            <a:noFill/>
            <a:miter lim="800000"/>
            <a:headEnd/>
            <a:tailEnd/>
          </a:ln>
        </p:spPr>
      </p:pic>
      <p:sp>
        <p:nvSpPr>
          <p:cNvPr id="2" name="Title 1"/>
          <p:cNvSpPr>
            <a:spLocks noGrp="1"/>
          </p:cNvSpPr>
          <p:nvPr>
            <p:ph type="title"/>
          </p:nvPr>
        </p:nvSpPr>
        <p:spPr/>
        <p:txBody>
          <a:bodyPr/>
          <a:lstStyle/>
          <a:p>
            <a:r>
              <a:rPr lang="hu-HU" dirty="0" smtClean="0"/>
              <a:t>Egyszerűsített architektúra</a:t>
            </a:r>
            <a:endParaRPr lang="hu-HU" dirty="0"/>
          </a:p>
        </p:txBody>
      </p:sp>
      <p:sp>
        <p:nvSpPr>
          <p:cNvPr id="23" name="Rounded Rectangular Callout 22"/>
          <p:cNvSpPr/>
          <p:nvPr/>
        </p:nvSpPr>
        <p:spPr bwMode="auto">
          <a:xfrm>
            <a:off x="1142976" y="975360"/>
            <a:ext cx="4335709" cy="1328023"/>
          </a:xfrm>
          <a:prstGeom prst="wedgeRoundRectCallout">
            <a:avLst>
              <a:gd name="adj1" fmla="val 95872"/>
              <a:gd name="adj2" fmla="val 8643"/>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R="0" indent="0" defTabSz="762000" eaLnBrk="0" fontAlgn="base" hangingPunct="0">
              <a:lnSpc>
                <a:spcPct val="100000"/>
              </a:lnSpc>
              <a:spcBef>
                <a:spcPct val="0"/>
              </a:spcBef>
              <a:spcAft>
                <a:spcPct val="0"/>
              </a:spcAft>
              <a:buClrTx/>
              <a:buSzTx/>
              <a:buFont typeface="Arial" pitchFamily="34" charset="0"/>
              <a:buChar char="•"/>
              <a:tabLst/>
            </a:pPr>
            <a:r>
              <a:rPr lang="hu-HU" sz="2400" dirty="0" smtClean="0">
                <a:solidFill>
                  <a:schemeClr val="bg1"/>
                </a:solidFill>
              </a:rPr>
              <a:t> Folyamatok felhasználói módú </a:t>
            </a:r>
            <a:br>
              <a:rPr lang="hu-HU" sz="2400" dirty="0" smtClean="0">
                <a:solidFill>
                  <a:schemeClr val="bg1"/>
                </a:solidFill>
              </a:rPr>
            </a:br>
            <a:r>
              <a:rPr lang="hu-HU" sz="2400" dirty="0" smtClean="0">
                <a:solidFill>
                  <a:schemeClr val="bg1"/>
                </a:solidFill>
              </a:rPr>
              <a:t>kezelése, állapottárolás</a:t>
            </a:r>
          </a:p>
          <a:p>
            <a:pPr marR="0" indent="0" defTabSz="762000" eaLnBrk="0" fontAlgn="base" hangingPunct="0">
              <a:lnSpc>
                <a:spcPct val="100000"/>
              </a:lnSpc>
              <a:spcBef>
                <a:spcPct val="0"/>
              </a:spcBef>
              <a:spcAft>
                <a:spcPct val="0"/>
              </a:spcAft>
              <a:buClrTx/>
              <a:buSzTx/>
              <a:buFont typeface="Arial" pitchFamily="34" charset="0"/>
              <a:buChar char="•"/>
              <a:tabLst/>
            </a:pPr>
            <a:r>
              <a:rPr lang="hu-HU" sz="2400" dirty="0">
                <a:solidFill>
                  <a:schemeClr val="bg1"/>
                </a:solidFill>
              </a:rPr>
              <a:t> </a:t>
            </a:r>
            <a:r>
              <a:rPr lang="hu-HU" sz="2400" dirty="0" smtClean="0">
                <a:solidFill>
                  <a:schemeClr val="bg1"/>
                </a:solidFill>
              </a:rPr>
              <a:t>Windows: csrss.exe</a:t>
            </a:r>
          </a:p>
        </p:txBody>
      </p:sp>
      <p:sp>
        <p:nvSpPr>
          <p:cNvPr id="6" name="Dia számának helye 5"/>
          <p:cNvSpPr>
            <a:spLocks noGrp="1"/>
          </p:cNvSpPr>
          <p:nvPr>
            <p:ph type="sldNum" sz="quarter" idx="5"/>
          </p:nvPr>
        </p:nvSpPr>
        <p:spPr/>
        <p:txBody>
          <a:bodyPr/>
          <a:lstStyle/>
          <a:p>
            <a:fld id="{3D86C690-4F62-4AFC-8745-06DC9BF07935}" type="slidenum">
              <a:rPr lang="hu-HU" smtClean="0"/>
              <a:pPr/>
              <a:t>30</a:t>
            </a:fld>
            <a:endParaRPr lang="hu-HU"/>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p:cNvPicPr>
            <a:picLocks noChangeAspect="1" noChangeArrowheads="1"/>
          </p:cNvPicPr>
          <p:nvPr/>
        </p:nvPicPr>
        <p:blipFill>
          <a:blip r:embed="rId3" cstate="print"/>
          <a:srcRect/>
          <a:stretch>
            <a:fillRect/>
          </a:stretch>
        </p:blipFill>
        <p:spPr bwMode="auto">
          <a:xfrm>
            <a:off x="142876" y="1571612"/>
            <a:ext cx="9001156" cy="3707124"/>
          </a:xfrm>
          <a:prstGeom prst="rect">
            <a:avLst/>
          </a:prstGeom>
          <a:noFill/>
          <a:ln w="9525">
            <a:noFill/>
            <a:miter lim="800000"/>
            <a:headEnd/>
            <a:tailEnd/>
          </a:ln>
        </p:spPr>
      </p:pic>
      <p:sp>
        <p:nvSpPr>
          <p:cNvPr id="2" name="Title 1"/>
          <p:cNvSpPr>
            <a:spLocks noGrp="1"/>
          </p:cNvSpPr>
          <p:nvPr>
            <p:ph type="title"/>
          </p:nvPr>
        </p:nvSpPr>
        <p:spPr/>
        <p:txBody>
          <a:bodyPr/>
          <a:lstStyle/>
          <a:p>
            <a:r>
              <a:rPr lang="hu-HU" dirty="0" smtClean="0"/>
              <a:t>Egyszerűsített architektúra</a:t>
            </a:r>
            <a:endParaRPr lang="hu-HU" dirty="0"/>
          </a:p>
        </p:txBody>
      </p:sp>
      <p:sp>
        <p:nvSpPr>
          <p:cNvPr id="23" name="Rounded Rectangular Callout 22"/>
          <p:cNvSpPr/>
          <p:nvPr/>
        </p:nvSpPr>
        <p:spPr bwMode="auto">
          <a:xfrm>
            <a:off x="122946" y="763660"/>
            <a:ext cx="4663368" cy="1736646"/>
          </a:xfrm>
          <a:prstGeom prst="wedgeRoundRectCallout">
            <a:avLst>
              <a:gd name="adj1" fmla="val 25634"/>
              <a:gd name="adj2" fmla="val 72617"/>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defTabSz="762000" eaLnBrk="0" fontAlgn="base" hangingPunct="0">
              <a:spcBef>
                <a:spcPct val="0"/>
              </a:spcBef>
              <a:spcAft>
                <a:spcPct val="0"/>
              </a:spcAft>
              <a:buFont typeface="Arial" pitchFamily="34" charset="0"/>
              <a:buChar char="•"/>
            </a:pPr>
            <a:r>
              <a:rPr lang="hu-HU" sz="2400" dirty="0" smtClean="0">
                <a:solidFill>
                  <a:schemeClr val="bg1"/>
                </a:solidFill>
              </a:rPr>
              <a:t> Alrendszer API hívásokat fordítják</a:t>
            </a:r>
            <a:br>
              <a:rPr lang="hu-HU" sz="2400" dirty="0" smtClean="0">
                <a:solidFill>
                  <a:schemeClr val="bg1"/>
                </a:solidFill>
              </a:rPr>
            </a:br>
            <a:r>
              <a:rPr lang="hu-HU" sz="2400" dirty="0" smtClean="0">
                <a:solidFill>
                  <a:schemeClr val="bg1"/>
                </a:solidFill>
              </a:rPr>
              <a:t>az </a:t>
            </a:r>
            <a:r>
              <a:rPr lang="hu-HU" sz="2400" dirty="0" err="1" smtClean="0">
                <a:solidFill>
                  <a:schemeClr val="bg1"/>
                </a:solidFill>
              </a:rPr>
              <a:t>Executive</a:t>
            </a:r>
            <a:r>
              <a:rPr lang="hu-HU" sz="2400" dirty="0" smtClean="0">
                <a:solidFill>
                  <a:schemeClr val="bg1"/>
                </a:solidFill>
              </a:rPr>
              <a:t> hívásaira</a:t>
            </a:r>
          </a:p>
          <a:p>
            <a:pPr defTabSz="762000" eaLnBrk="0" fontAlgn="base" hangingPunct="0">
              <a:spcBef>
                <a:spcPct val="0"/>
              </a:spcBef>
              <a:spcAft>
                <a:spcPct val="0"/>
              </a:spcAft>
              <a:buFont typeface="Arial" pitchFamily="34" charset="0"/>
              <a:buChar char="•"/>
            </a:pPr>
            <a:r>
              <a:rPr lang="hu-HU" sz="2400" dirty="0">
                <a:solidFill>
                  <a:schemeClr val="bg1"/>
                </a:solidFill>
              </a:rPr>
              <a:t> </a:t>
            </a:r>
            <a:r>
              <a:rPr lang="hu-HU" sz="2400" dirty="0" smtClean="0">
                <a:solidFill>
                  <a:schemeClr val="bg1"/>
                </a:solidFill>
              </a:rPr>
              <a:t>Pl. Windows: kernel32.dll</a:t>
            </a:r>
          </a:p>
          <a:p>
            <a:pPr defTabSz="762000" eaLnBrk="0" fontAlgn="base" hangingPunct="0">
              <a:spcBef>
                <a:spcPct val="0"/>
              </a:spcBef>
              <a:spcAft>
                <a:spcPct val="0"/>
              </a:spcAft>
              <a:buFont typeface="Arial" pitchFamily="34" charset="0"/>
              <a:buChar char="•"/>
            </a:pPr>
            <a:r>
              <a:rPr lang="hu-HU" sz="2400" dirty="0">
                <a:solidFill>
                  <a:schemeClr val="bg1"/>
                </a:solidFill>
              </a:rPr>
              <a:t> </a:t>
            </a:r>
            <a:r>
              <a:rPr lang="hu-HU" sz="2400" dirty="0" smtClean="0">
                <a:solidFill>
                  <a:schemeClr val="bg1"/>
                </a:solidFill>
              </a:rPr>
              <a:t>ReadFile() -&gt; NtReadFile()</a:t>
            </a:r>
          </a:p>
        </p:txBody>
      </p:sp>
      <p:sp>
        <p:nvSpPr>
          <p:cNvPr id="6" name="Dia számának helye 5"/>
          <p:cNvSpPr>
            <a:spLocks noGrp="1"/>
          </p:cNvSpPr>
          <p:nvPr>
            <p:ph type="sldNum" sz="quarter" idx="5"/>
          </p:nvPr>
        </p:nvSpPr>
        <p:spPr/>
        <p:txBody>
          <a:bodyPr/>
          <a:lstStyle/>
          <a:p>
            <a:fld id="{3D86C690-4F62-4AFC-8745-06DC9BF07935}" type="slidenum">
              <a:rPr lang="hu-HU" smtClean="0"/>
              <a:pPr/>
              <a:t>31</a:t>
            </a:fld>
            <a:endParaRPr lang="hu-HU"/>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p:cNvPicPr>
            <a:picLocks noChangeAspect="1" noChangeArrowheads="1"/>
          </p:cNvPicPr>
          <p:nvPr/>
        </p:nvPicPr>
        <p:blipFill>
          <a:blip r:embed="rId3" cstate="print"/>
          <a:srcRect/>
          <a:stretch>
            <a:fillRect/>
          </a:stretch>
        </p:blipFill>
        <p:spPr bwMode="auto">
          <a:xfrm>
            <a:off x="142876" y="1571612"/>
            <a:ext cx="9001156" cy="3707124"/>
          </a:xfrm>
          <a:prstGeom prst="rect">
            <a:avLst/>
          </a:prstGeom>
          <a:noFill/>
          <a:ln w="9525">
            <a:noFill/>
            <a:miter lim="800000"/>
            <a:headEnd/>
            <a:tailEnd/>
          </a:ln>
        </p:spPr>
      </p:pic>
      <p:sp>
        <p:nvSpPr>
          <p:cNvPr id="2" name="Title 1"/>
          <p:cNvSpPr>
            <a:spLocks noGrp="1"/>
          </p:cNvSpPr>
          <p:nvPr>
            <p:ph type="title"/>
          </p:nvPr>
        </p:nvSpPr>
        <p:spPr/>
        <p:txBody>
          <a:bodyPr/>
          <a:lstStyle/>
          <a:p>
            <a:r>
              <a:rPr lang="hu-HU" dirty="0" smtClean="0"/>
              <a:t>Egyszerűsített architektúra</a:t>
            </a:r>
            <a:endParaRPr lang="hu-HU" dirty="0"/>
          </a:p>
        </p:txBody>
      </p:sp>
      <p:sp>
        <p:nvSpPr>
          <p:cNvPr id="23" name="Rounded Rectangular Callout 22"/>
          <p:cNvSpPr/>
          <p:nvPr/>
        </p:nvSpPr>
        <p:spPr bwMode="auto">
          <a:xfrm>
            <a:off x="3571868" y="1406602"/>
            <a:ext cx="5152019" cy="1736646"/>
          </a:xfrm>
          <a:prstGeom prst="wedgeRoundRectCallout">
            <a:avLst>
              <a:gd name="adj1" fmla="val 35761"/>
              <a:gd name="adj2" fmla="val 114385"/>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R="0" indent="0" defTabSz="762000" eaLnBrk="0" fontAlgn="base" hangingPunct="0">
              <a:lnSpc>
                <a:spcPct val="100000"/>
              </a:lnSpc>
              <a:spcBef>
                <a:spcPct val="0"/>
              </a:spcBef>
              <a:spcAft>
                <a:spcPct val="0"/>
              </a:spcAft>
              <a:buClrTx/>
              <a:buSzTx/>
              <a:buFont typeface="Arial" pitchFamily="34" charset="0"/>
              <a:buChar char="•"/>
              <a:tabLst/>
            </a:pPr>
            <a:r>
              <a:rPr lang="hu-HU" sz="2400" dirty="0" smtClean="0">
                <a:solidFill>
                  <a:schemeClr val="bg1"/>
                </a:solidFill>
              </a:rPr>
              <a:t> GUI kernel módban fut (teljesítmény)</a:t>
            </a:r>
          </a:p>
          <a:p>
            <a:pPr marR="0" indent="0" defTabSz="762000" eaLnBrk="0" fontAlgn="base" hangingPunct="0">
              <a:lnSpc>
                <a:spcPct val="100000"/>
              </a:lnSpc>
              <a:spcBef>
                <a:spcPct val="0"/>
              </a:spcBef>
              <a:spcAft>
                <a:spcPct val="0"/>
              </a:spcAft>
              <a:buClrTx/>
              <a:buSzTx/>
              <a:buFont typeface="Arial" pitchFamily="34" charset="0"/>
              <a:buChar char="•"/>
              <a:tabLst/>
            </a:pPr>
            <a:r>
              <a:rPr lang="hu-HU" sz="2400" dirty="0">
                <a:solidFill>
                  <a:schemeClr val="bg1"/>
                </a:solidFill>
              </a:rPr>
              <a:t> </a:t>
            </a:r>
            <a:r>
              <a:rPr lang="hu-HU" sz="2400" dirty="0" smtClean="0">
                <a:solidFill>
                  <a:schemeClr val="bg1"/>
                </a:solidFill>
              </a:rPr>
              <a:t>Ablakkezés, rajzolás</a:t>
            </a:r>
          </a:p>
          <a:p>
            <a:pPr marR="0" indent="0" defTabSz="762000" eaLnBrk="0" fontAlgn="base" hangingPunct="0">
              <a:lnSpc>
                <a:spcPct val="100000"/>
              </a:lnSpc>
              <a:spcBef>
                <a:spcPct val="0"/>
              </a:spcBef>
              <a:spcAft>
                <a:spcPct val="0"/>
              </a:spcAft>
              <a:buClrTx/>
              <a:buSzTx/>
              <a:buFont typeface="Arial" pitchFamily="34" charset="0"/>
              <a:buChar char="•"/>
              <a:tabLst/>
            </a:pPr>
            <a:r>
              <a:rPr lang="hu-HU" sz="2400" dirty="0">
                <a:solidFill>
                  <a:schemeClr val="bg1"/>
                </a:solidFill>
              </a:rPr>
              <a:t> </a:t>
            </a:r>
            <a:r>
              <a:rPr lang="hu-HU" sz="2400" dirty="0" smtClean="0">
                <a:solidFill>
                  <a:schemeClr val="bg1"/>
                </a:solidFill>
              </a:rPr>
              <a:t>Grafikus eszközmeghajtók</a:t>
            </a:r>
          </a:p>
          <a:p>
            <a:pPr marR="0" indent="0" defTabSz="762000" eaLnBrk="0" fontAlgn="base" hangingPunct="0">
              <a:lnSpc>
                <a:spcPct val="100000"/>
              </a:lnSpc>
              <a:spcBef>
                <a:spcPct val="0"/>
              </a:spcBef>
              <a:spcAft>
                <a:spcPct val="0"/>
              </a:spcAft>
              <a:buClrTx/>
              <a:buSzTx/>
              <a:buFont typeface="Arial" pitchFamily="34" charset="0"/>
              <a:buChar char="•"/>
              <a:tabLst/>
            </a:pPr>
            <a:r>
              <a:rPr lang="hu-HU" sz="2400" dirty="0" smtClean="0">
                <a:solidFill>
                  <a:schemeClr val="bg1"/>
                </a:solidFill>
              </a:rPr>
              <a:t> Pl. </a:t>
            </a:r>
            <a:r>
              <a:rPr lang="hu-HU" sz="2400" dirty="0">
                <a:solidFill>
                  <a:schemeClr val="bg1"/>
                </a:solidFill>
              </a:rPr>
              <a:t>w</a:t>
            </a:r>
            <a:r>
              <a:rPr lang="hu-HU" sz="2400" dirty="0" smtClean="0">
                <a:solidFill>
                  <a:schemeClr val="bg1"/>
                </a:solidFill>
              </a:rPr>
              <a:t>in32k.sys</a:t>
            </a:r>
          </a:p>
        </p:txBody>
      </p:sp>
      <p:sp>
        <p:nvSpPr>
          <p:cNvPr id="6" name="Dia számának helye 5"/>
          <p:cNvSpPr>
            <a:spLocks noGrp="1"/>
          </p:cNvSpPr>
          <p:nvPr>
            <p:ph type="sldNum" sz="quarter" idx="5"/>
          </p:nvPr>
        </p:nvSpPr>
        <p:spPr/>
        <p:txBody>
          <a:bodyPr/>
          <a:lstStyle/>
          <a:p>
            <a:fld id="{3D86C690-4F62-4AFC-8745-06DC9BF07935}" type="slidenum">
              <a:rPr lang="hu-HU" smtClean="0"/>
              <a:pPr/>
              <a:t>32</a:t>
            </a:fld>
            <a:endParaRPr lang="hu-HU"/>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Munkamenet</a:t>
            </a:r>
            <a:endParaRPr lang="hu-HU" dirty="0"/>
          </a:p>
        </p:txBody>
      </p:sp>
      <p:sp>
        <p:nvSpPr>
          <p:cNvPr id="3" name="Tartalom helye 2"/>
          <p:cNvSpPr>
            <a:spLocks noGrp="1"/>
          </p:cNvSpPr>
          <p:nvPr>
            <p:ph idx="1"/>
          </p:nvPr>
        </p:nvSpPr>
        <p:spPr/>
        <p:txBody>
          <a:bodyPr/>
          <a:lstStyle/>
          <a:p>
            <a:r>
              <a:rPr lang="hu-HU" dirty="0" smtClean="0"/>
              <a:t>Munkamenet (session)</a:t>
            </a:r>
          </a:p>
          <a:p>
            <a:r>
              <a:rPr lang="hu-HU" dirty="0" smtClean="0"/>
              <a:t>Több felhasználó bejelentkezve egy gépen</a:t>
            </a:r>
          </a:p>
          <a:p>
            <a:r>
              <a:rPr lang="hu-HU" dirty="0" smtClean="0"/>
              <a:t>0-s munkamenet: rendszerszolgáltatások</a:t>
            </a:r>
          </a:p>
          <a:p>
            <a:endParaRPr lang="hu-HU" dirty="0"/>
          </a:p>
        </p:txBody>
      </p:sp>
      <p:pic>
        <p:nvPicPr>
          <p:cNvPr id="5" name="Kép 4"/>
          <p:cNvPicPr/>
          <p:nvPr/>
        </p:nvPicPr>
        <p:blipFill>
          <a:blip r:embed="rId3" cstate="print"/>
          <a:srcRect/>
          <a:stretch>
            <a:fillRect/>
          </a:stretch>
        </p:blipFill>
        <p:spPr bwMode="auto">
          <a:xfrm>
            <a:off x="1571604" y="3143248"/>
            <a:ext cx="6000792" cy="2500330"/>
          </a:xfrm>
          <a:prstGeom prst="rect">
            <a:avLst/>
          </a:prstGeom>
          <a:noFill/>
          <a:ln w="9525">
            <a:noFill/>
            <a:miter lim="800000"/>
            <a:headEnd/>
            <a:tailEnd/>
          </a:ln>
        </p:spPr>
      </p:pic>
      <p:sp>
        <p:nvSpPr>
          <p:cNvPr id="6" name="Dia számának helye 5"/>
          <p:cNvSpPr>
            <a:spLocks noGrp="1"/>
          </p:cNvSpPr>
          <p:nvPr>
            <p:ph type="sldNum" sz="quarter" idx="5"/>
          </p:nvPr>
        </p:nvSpPr>
        <p:spPr/>
        <p:txBody>
          <a:bodyPr/>
          <a:lstStyle/>
          <a:p>
            <a:fld id="{3D86C690-4F62-4AFC-8745-06DC9BF07935}" type="slidenum">
              <a:rPr lang="hu-HU" smtClean="0"/>
              <a:pPr/>
              <a:t>33</a:t>
            </a:fld>
            <a:endParaRPr lang="hu-HU"/>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35" name="Rectangle 15"/>
          <p:cNvSpPr>
            <a:spLocks noGrp="1" noChangeArrowheads="1"/>
          </p:cNvSpPr>
          <p:nvPr>
            <p:ph type="title"/>
          </p:nvPr>
        </p:nvSpPr>
        <p:spPr/>
        <p:txBody>
          <a:bodyPr lIns="92075" tIns="46038" rIns="92075" bIns="46038" anchor="ctr"/>
          <a:lstStyle/>
          <a:p>
            <a:pPr algn="ctr" eaLnBrk="1" hangingPunct="1">
              <a:defRPr/>
            </a:pPr>
            <a:r>
              <a:rPr lang="hu-HU" dirty="0" smtClean="0"/>
              <a:t>Windows rendszerhívás meghívása</a:t>
            </a:r>
            <a:endParaRPr lang="en-US" dirty="0" smtClean="0"/>
          </a:p>
        </p:txBody>
      </p:sp>
      <p:sp>
        <p:nvSpPr>
          <p:cNvPr id="19461" name="Rectangle 2"/>
          <p:cNvSpPr>
            <a:spLocks noChangeArrowheads="1"/>
          </p:cNvSpPr>
          <p:nvPr/>
        </p:nvSpPr>
        <p:spPr bwMode="auto">
          <a:xfrm>
            <a:off x="2731155" y="1001629"/>
            <a:ext cx="3644900" cy="673100"/>
          </a:xfrm>
          <a:prstGeom prst="rect">
            <a:avLst/>
          </a:prstGeom>
          <a:solidFill>
            <a:schemeClr val="accent2">
              <a:lumMod val="60000"/>
              <a:lumOff val="40000"/>
            </a:schemeClr>
          </a:solidFill>
          <a:ln w="12700">
            <a:solidFill>
              <a:schemeClr val="tx1"/>
            </a:solidFill>
            <a:miter lim="800000"/>
            <a:headEnd/>
            <a:tailEnd/>
          </a:ln>
        </p:spPr>
        <p:txBody>
          <a:bodyPr wrap="none" lIns="92075" tIns="46038" rIns="92075" bIns="46038" anchor="ctr"/>
          <a:lstStyle/>
          <a:p>
            <a:pPr algn="ctr" eaLnBrk="0" hangingPunct="0"/>
            <a:r>
              <a:rPr lang="en-US" sz="2400" b="1" dirty="0">
                <a:latin typeface="+mn-lt"/>
              </a:rPr>
              <a:t>call </a:t>
            </a:r>
            <a:r>
              <a:rPr lang="hu-HU" sz="2400" b="1" dirty="0" smtClean="0">
                <a:latin typeface="+mn-lt"/>
              </a:rPr>
              <a:t>  Read</a:t>
            </a:r>
            <a:r>
              <a:rPr lang="en-US" sz="2400" b="1" dirty="0" smtClean="0">
                <a:latin typeface="+mn-lt"/>
              </a:rPr>
              <a:t>File</a:t>
            </a:r>
            <a:r>
              <a:rPr lang="en-US" sz="2400" b="1" dirty="0">
                <a:latin typeface="+mn-lt"/>
              </a:rPr>
              <a:t>(…)</a:t>
            </a:r>
          </a:p>
        </p:txBody>
      </p:sp>
      <p:sp>
        <p:nvSpPr>
          <p:cNvPr id="19462" name="Rectangle 3"/>
          <p:cNvSpPr>
            <a:spLocks noChangeArrowheads="1"/>
          </p:cNvSpPr>
          <p:nvPr/>
        </p:nvSpPr>
        <p:spPr bwMode="auto">
          <a:xfrm>
            <a:off x="2731155" y="2057317"/>
            <a:ext cx="3644900" cy="673100"/>
          </a:xfrm>
          <a:prstGeom prst="rect">
            <a:avLst/>
          </a:prstGeom>
          <a:solidFill>
            <a:schemeClr val="accent2">
              <a:lumMod val="60000"/>
              <a:lumOff val="40000"/>
            </a:schemeClr>
          </a:solidFill>
          <a:ln w="12700">
            <a:solidFill>
              <a:schemeClr val="tx1"/>
            </a:solidFill>
            <a:miter lim="800000"/>
            <a:headEnd/>
            <a:tailEnd/>
          </a:ln>
        </p:spPr>
        <p:txBody>
          <a:bodyPr wrap="none" lIns="92075" tIns="46038" rIns="92075" bIns="46038" anchor="ctr"/>
          <a:lstStyle/>
          <a:p>
            <a:pPr algn="ctr" eaLnBrk="0" hangingPunct="0"/>
            <a:r>
              <a:rPr lang="en-US" sz="2400" b="1" dirty="0">
                <a:latin typeface="+mn-lt"/>
              </a:rPr>
              <a:t>call </a:t>
            </a:r>
            <a:r>
              <a:rPr lang="hu-HU" sz="2400" b="1" dirty="0" smtClean="0">
                <a:latin typeface="+mn-lt"/>
              </a:rPr>
              <a:t>  </a:t>
            </a:r>
            <a:r>
              <a:rPr lang="hu-HU" sz="2400" b="1" dirty="0" err="1" smtClean="0">
                <a:latin typeface="+mn-lt"/>
              </a:rPr>
              <a:t>ZwRead</a:t>
            </a:r>
            <a:r>
              <a:rPr lang="en-US" sz="2400" b="1" dirty="0" smtClean="0">
                <a:latin typeface="+mn-lt"/>
              </a:rPr>
              <a:t>File</a:t>
            </a:r>
            <a:endParaRPr lang="en-US" sz="2400" b="1" dirty="0">
              <a:latin typeface="+mn-lt"/>
            </a:endParaRPr>
          </a:p>
        </p:txBody>
      </p:sp>
      <p:sp>
        <p:nvSpPr>
          <p:cNvPr id="19463" name="Rectangle 4"/>
          <p:cNvSpPr>
            <a:spLocks noChangeArrowheads="1"/>
          </p:cNvSpPr>
          <p:nvPr/>
        </p:nvSpPr>
        <p:spPr bwMode="auto">
          <a:xfrm>
            <a:off x="2766951" y="5449804"/>
            <a:ext cx="3609104" cy="673100"/>
          </a:xfrm>
          <a:prstGeom prst="rect">
            <a:avLst/>
          </a:prstGeom>
          <a:solidFill>
            <a:schemeClr val="accent5">
              <a:lumMod val="60000"/>
              <a:lumOff val="40000"/>
            </a:schemeClr>
          </a:solidFill>
          <a:ln w="12700">
            <a:noFill/>
            <a:miter lim="800000"/>
            <a:headEnd/>
            <a:tailEnd/>
          </a:ln>
        </p:spPr>
        <p:txBody>
          <a:bodyPr wrap="none" lIns="92075" tIns="46038" rIns="92075" bIns="46038" anchor="ctr"/>
          <a:lstStyle/>
          <a:p>
            <a:pPr algn="ctr" eaLnBrk="0" hangingPunct="0"/>
            <a:r>
              <a:rPr lang="en-US" sz="2400" b="1" dirty="0">
                <a:latin typeface="+mn-lt"/>
              </a:rPr>
              <a:t>do the </a:t>
            </a:r>
            <a:r>
              <a:rPr lang="en-US" sz="2400" b="1" dirty="0" smtClean="0">
                <a:latin typeface="+mn-lt"/>
              </a:rPr>
              <a:t>operation</a:t>
            </a:r>
            <a:endParaRPr lang="en-US" sz="2400" b="1" dirty="0">
              <a:latin typeface="+mn-lt"/>
            </a:endParaRPr>
          </a:p>
        </p:txBody>
      </p:sp>
      <p:sp>
        <p:nvSpPr>
          <p:cNvPr id="19464" name="Line 5"/>
          <p:cNvSpPr>
            <a:spLocks noChangeShapeType="1"/>
          </p:cNvSpPr>
          <p:nvPr/>
        </p:nvSpPr>
        <p:spPr bwMode="auto">
          <a:xfrm>
            <a:off x="4553605" y="1681079"/>
            <a:ext cx="0" cy="381000"/>
          </a:xfrm>
          <a:prstGeom prst="line">
            <a:avLst/>
          </a:prstGeom>
          <a:ln>
            <a:solidFill>
              <a:schemeClr val="tx1"/>
            </a:solidFill>
            <a:headEnd type="none" w="sm" len="sm"/>
            <a:tailEnd type="stealth" w="med" len="lg"/>
          </a:ln>
        </p:spPr>
        <p:style>
          <a:lnRef idx="2">
            <a:schemeClr val="accent4"/>
          </a:lnRef>
          <a:fillRef idx="0">
            <a:schemeClr val="accent4"/>
          </a:fillRef>
          <a:effectRef idx="1">
            <a:schemeClr val="accent4"/>
          </a:effectRef>
          <a:fontRef idx="minor">
            <a:schemeClr val="tx1"/>
          </a:fontRef>
        </p:style>
        <p:txBody>
          <a:bodyPr wrap="none" anchor="ctr"/>
          <a:lstStyle/>
          <a:p>
            <a:endParaRPr lang="hu-HU" sz="2400">
              <a:solidFill>
                <a:schemeClr val="accent4"/>
              </a:solidFill>
              <a:latin typeface="+mn-lt"/>
            </a:endParaRPr>
          </a:p>
        </p:txBody>
      </p:sp>
      <p:sp>
        <p:nvSpPr>
          <p:cNvPr id="19465" name="Rectangle 6"/>
          <p:cNvSpPr>
            <a:spLocks noChangeArrowheads="1"/>
          </p:cNvSpPr>
          <p:nvPr/>
        </p:nvSpPr>
        <p:spPr bwMode="auto">
          <a:xfrm>
            <a:off x="2731155" y="3125704"/>
            <a:ext cx="3644900" cy="673100"/>
          </a:xfrm>
          <a:prstGeom prst="rect">
            <a:avLst/>
          </a:prstGeom>
          <a:solidFill>
            <a:schemeClr val="accent2">
              <a:lumMod val="60000"/>
              <a:lumOff val="40000"/>
            </a:schemeClr>
          </a:solidFill>
          <a:ln w="12700">
            <a:solidFill>
              <a:schemeClr val="tx1"/>
            </a:solidFill>
            <a:miter lim="800000"/>
            <a:headEnd/>
            <a:tailEnd/>
          </a:ln>
        </p:spPr>
        <p:txBody>
          <a:bodyPr wrap="none" lIns="92075" tIns="46038" rIns="92075" bIns="46038" anchor="ctr"/>
          <a:lstStyle/>
          <a:p>
            <a:pPr algn="ctr" eaLnBrk="0" hangingPunct="0"/>
            <a:r>
              <a:rPr lang="en-US" sz="2000" b="1" dirty="0" err="1">
                <a:latin typeface="+mn-lt"/>
              </a:rPr>
              <a:t>Int</a:t>
            </a:r>
            <a:r>
              <a:rPr lang="en-US" sz="2000" b="1" dirty="0">
                <a:latin typeface="+mn-lt"/>
              </a:rPr>
              <a:t> 2E </a:t>
            </a:r>
            <a:r>
              <a:rPr lang="hu-HU" sz="2000" b="1" dirty="0" smtClean="0">
                <a:latin typeface="+mn-lt"/>
              </a:rPr>
              <a:t>or</a:t>
            </a:r>
            <a:r>
              <a:rPr lang="en-US" sz="2000" b="1" dirty="0" smtClean="0">
                <a:latin typeface="+mn-lt"/>
              </a:rPr>
              <a:t> </a:t>
            </a:r>
            <a:r>
              <a:rPr lang="en-US" sz="2000" b="1" dirty="0">
                <a:latin typeface="+mn-lt"/>
              </a:rPr>
              <a:t>SYSCALL </a:t>
            </a:r>
            <a:r>
              <a:rPr lang="en-US" sz="2000" b="1" dirty="0" smtClean="0">
                <a:latin typeface="+mn-lt"/>
              </a:rPr>
              <a:t>or SYSENTER</a:t>
            </a:r>
            <a:endParaRPr lang="en-US" sz="2000" b="1" dirty="0">
              <a:latin typeface="+mn-lt"/>
            </a:endParaRPr>
          </a:p>
        </p:txBody>
      </p:sp>
      <p:sp>
        <p:nvSpPr>
          <p:cNvPr id="19466" name="Rectangle 7"/>
          <p:cNvSpPr>
            <a:spLocks noChangeArrowheads="1"/>
          </p:cNvSpPr>
          <p:nvPr/>
        </p:nvSpPr>
        <p:spPr bwMode="auto">
          <a:xfrm>
            <a:off x="2743199" y="4435392"/>
            <a:ext cx="3632855" cy="673100"/>
          </a:xfrm>
          <a:prstGeom prst="rect">
            <a:avLst/>
          </a:prstGeom>
          <a:solidFill>
            <a:schemeClr val="accent5">
              <a:lumMod val="60000"/>
              <a:lumOff val="40000"/>
            </a:schemeClr>
          </a:solidFill>
          <a:ln w="12700">
            <a:noFill/>
            <a:miter lim="800000"/>
            <a:headEnd/>
            <a:tailEnd/>
          </a:ln>
        </p:spPr>
        <p:txBody>
          <a:bodyPr wrap="none" lIns="92075" tIns="46038" rIns="92075" bIns="46038" anchor="ctr"/>
          <a:lstStyle/>
          <a:p>
            <a:pPr algn="ctr" eaLnBrk="0" hangingPunct="0"/>
            <a:r>
              <a:rPr lang="en-US" sz="2400" b="1" dirty="0">
                <a:latin typeface="+mn-lt"/>
              </a:rPr>
              <a:t>call </a:t>
            </a:r>
            <a:r>
              <a:rPr lang="hu-HU" sz="2400" b="1" dirty="0" err="1" smtClean="0">
                <a:latin typeface="+mn-lt"/>
              </a:rPr>
              <a:t>ZwRead</a:t>
            </a:r>
            <a:r>
              <a:rPr lang="en-US" sz="2400" b="1" dirty="0" smtClean="0">
                <a:latin typeface="+mn-lt"/>
              </a:rPr>
              <a:t>File</a:t>
            </a:r>
            <a:endParaRPr lang="en-US" sz="2400" b="1" dirty="0">
              <a:latin typeface="+mn-lt"/>
            </a:endParaRPr>
          </a:p>
        </p:txBody>
      </p:sp>
      <p:sp>
        <p:nvSpPr>
          <p:cNvPr id="19467" name="Line 8"/>
          <p:cNvSpPr>
            <a:spLocks noChangeShapeType="1"/>
          </p:cNvSpPr>
          <p:nvPr/>
        </p:nvSpPr>
        <p:spPr bwMode="auto">
          <a:xfrm>
            <a:off x="4553605" y="2747879"/>
            <a:ext cx="0" cy="381000"/>
          </a:xfrm>
          <a:prstGeom prst="line">
            <a:avLst/>
          </a:prstGeom>
          <a:ln>
            <a:solidFill>
              <a:schemeClr val="tx1"/>
            </a:solidFill>
            <a:headEnd type="none" w="sm" len="sm"/>
            <a:tailEnd type="stealth" w="med" len="lg"/>
          </a:ln>
        </p:spPr>
        <p:style>
          <a:lnRef idx="2">
            <a:schemeClr val="accent4"/>
          </a:lnRef>
          <a:fillRef idx="0">
            <a:schemeClr val="accent4"/>
          </a:fillRef>
          <a:effectRef idx="1">
            <a:schemeClr val="accent4"/>
          </a:effectRef>
          <a:fontRef idx="minor">
            <a:schemeClr val="tx1"/>
          </a:fontRef>
        </p:style>
        <p:txBody>
          <a:bodyPr wrap="none" anchor="ctr"/>
          <a:lstStyle/>
          <a:p>
            <a:endParaRPr lang="hu-HU" sz="2400">
              <a:solidFill>
                <a:schemeClr val="accent4"/>
              </a:solidFill>
              <a:latin typeface="+mn-lt"/>
            </a:endParaRPr>
          </a:p>
        </p:txBody>
      </p:sp>
      <p:sp>
        <p:nvSpPr>
          <p:cNvPr id="19468" name="Line 9"/>
          <p:cNvSpPr>
            <a:spLocks noChangeShapeType="1"/>
          </p:cNvSpPr>
          <p:nvPr/>
        </p:nvSpPr>
        <p:spPr bwMode="auto">
          <a:xfrm>
            <a:off x="4553605" y="5110079"/>
            <a:ext cx="0" cy="381000"/>
          </a:xfrm>
          <a:prstGeom prst="line">
            <a:avLst/>
          </a:prstGeom>
          <a:ln>
            <a:solidFill>
              <a:schemeClr val="tx1"/>
            </a:solidFill>
            <a:headEnd type="none" w="sm" len="sm"/>
            <a:tailEnd type="stealth" w="med" len="lg"/>
          </a:ln>
        </p:spPr>
        <p:style>
          <a:lnRef idx="2">
            <a:schemeClr val="accent4"/>
          </a:lnRef>
          <a:fillRef idx="0">
            <a:schemeClr val="accent4"/>
          </a:fillRef>
          <a:effectRef idx="1">
            <a:schemeClr val="accent4"/>
          </a:effectRef>
          <a:fontRef idx="minor">
            <a:schemeClr val="tx1"/>
          </a:fontRef>
        </p:style>
        <p:txBody>
          <a:bodyPr wrap="none" anchor="ctr"/>
          <a:lstStyle/>
          <a:p>
            <a:endParaRPr lang="hu-HU" sz="2400">
              <a:solidFill>
                <a:schemeClr val="accent4"/>
              </a:solidFill>
              <a:latin typeface="+mn-lt"/>
            </a:endParaRPr>
          </a:p>
        </p:txBody>
      </p:sp>
      <p:sp>
        <p:nvSpPr>
          <p:cNvPr id="19469" name="Rectangle 10"/>
          <p:cNvSpPr>
            <a:spLocks noChangeArrowheads="1"/>
          </p:cNvSpPr>
          <p:nvPr/>
        </p:nvSpPr>
        <p:spPr bwMode="auto">
          <a:xfrm>
            <a:off x="107642" y="1130342"/>
            <a:ext cx="2283317" cy="462307"/>
          </a:xfrm>
          <a:prstGeom prst="rect">
            <a:avLst/>
          </a:prstGeom>
          <a:noFill/>
          <a:ln w="9525">
            <a:noFill/>
            <a:miter lim="800000"/>
            <a:headEnd/>
            <a:tailEnd/>
          </a:ln>
        </p:spPr>
        <p:txBody>
          <a:bodyPr wrap="none" lIns="92075" tIns="46038" rIns="92075" bIns="46038">
            <a:spAutoFit/>
          </a:bodyPr>
          <a:lstStyle/>
          <a:p>
            <a:pPr eaLnBrk="0" hangingPunct="0"/>
            <a:r>
              <a:rPr lang="hu-HU" sz="2400" b="1" dirty="0" smtClean="0">
                <a:latin typeface="+mn-lt"/>
              </a:rPr>
              <a:t>Saját alkalmazás</a:t>
            </a:r>
            <a:endParaRPr lang="en-US" sz="2400" b="1" dirty="0">
              <a:latin typeface="+mn-lt"/>
            </a:endParaRPr>
          </a:p>
        </p:txBody>
      </p:sp>
      <p:sp>
        <p:nvSpPr>
          <p:cNvPr id="19470" name="Rectangle 11"/>
          <p:cNvSpPr>
            <a:spLocks noChangeArrowheads="1"/>
          </p:cNvSpPr>
          <p:nvPr/>
        </p:nvSpPr>
        <p:spPr bwMode="auto">
          <a:xfrm>
            <a:off x="34805" y="2037629"/>
            <a:ext cx="2519151" cy="831639"/>
          </a:xfrm>
          <a:prstGeom prst="rect">
            <a:avLst/>
          </a:prstGeom>
          <a:noFill/>
          <a:ln w="9525">
            <a:noFill/>
            <a:miter lim="800000"/>
            <a:headEnd/>
            <a:tailEnd/>
          </a:ln>
        </p:spPr>
        <p:txBody>
          <a:bodyPr wrap="none" lIns="92075" tIns="46038" rIns="92075" bIns="46038">
            <a:spAutoFit/>
          </a:bodyPr>
          <a:lstStyle/>
          <a:p>
            <a:pPr eaLnBrk="0" hangingPunct="0"/>
            <a:r>
              <a:rPr lang="hu-HU" sz="2400" b="1" dirty="0" smtClean="0">
                <a:latin typeface="+mn-lt"/>
              </a:rPr>
              <a:t>Read</a:t>
            </a:r>
            <a:r>
              <a:rPr lang="en-US" sz="2400" b="1" dirty="0" smtClean="0">
                <a:latin typeface="+mn-lt"/>
              </a:rPr>
              <a:t>File </a:t>
            </a:r>
            <a:endParaRPr lang="en-US" sz="2400" b="1" dirty="0">
              <a:latin typeface="+mn-lt"/>
            </a:endParaRPr>
          </a:p>
          <a:p>
            <a:pPr eaLnBrk="0" hangingPunct="0"/>
            <a:r>
              <a:rPr lang="hu-HU" sz="2400" b="1" dirty="0" smtClean="0">
                <a:latin typeface="+mn-lt"/>
              </a:rPr>
              <a:t>a</a:t>
            </a:r>
            <a:r>
              <a:rPr lang="en-US" sz="2400" b="1" dirty="0" smtClean="0">
                <a:latin typeface="+mn-lt"/>
              </a:rPr>
              <a:t> Kernel32.</a:t>
            </a:r>
            <a:r>
              <a:rPr lang="hu-HU" sz="2400" b="1" dirty="0" smtClean="0">
                <a:latin typeface="+mn-lt"/>
              </a:rPr>
              <a:t>d</a:t>
            </a:r>
            <a:r>
              <a:rPr lang="en-US" sz="2400" b="1" dirty="0" err="1" smtClean="0">
                <a:latin typeface="+mn-lt"/>
              </a:rPr>
              <a:t>ll</a:t>
            </a:r>
            <a:r>
              <a:rPr lang="hu-HU" sz="2400" b="1" dirty="0" smtClean="0">
                <a:latin typeface="+mn-lt"/>
              </a:rPr>
              <a:t>-ben</a:t>
            </a:r>
            <a:endParaRPr lang="en-US" sz="2400" b="1" dirty="0">
              <a:latin typeface="+mn-lt"/>
            </a:endParaRPr>
          </a:p>
        </p:txBody>
      </p:sp>
      <p:sp>
        <p:nvSpPr>
          <p:cNvPr id="19471" name="Rectangle 12"/>
          <p:cNvSpPr>
            <a:spLocks noChangeArrowheads="1"/>
          </p:cNvSpPr>
          <p:nvPr/>
        </p:nvSpPr>
        <p:spPr bwMode="auto">
          <a:xfrm>
            <a:off x="296055" y="3082267"/>
            <a:ext cx="2160848" cy="831639"/>
          </a:xfrm>
          <a:prstGeom prst="rect">
            <a:avLst/>
          </a:prstGeom>
          <a:noFill/>
          <a:ln w="9525">
            <a:noFill/>
            <a:miter lim="800000"/>
            <a:headEnd/>
            <a:tailEnd/>
          </a:ln>
        </p:spPr>
        <p:txBody>
          <a:bodyPr wrap="none" lIns="92075" tIns="46038" rIns="92075" bIns="46038">
            <a:spAutoFit/>
          </a:bodyPr>
          <a:lstStyle/>
          <a:p>
            <a:pPr eaLnBrk="0" hangingPunct="0"/>
            <a:r>
              <a:rPr lang="hu-HU" sz="2400" b="1" dirty="0" err="1" smtClean="0">
                <a:latin typeface="+mn-lt"/>
              </a:rPr>
              <a:t>ZwRead</a:t>
            </a:r>
            <a:r>
              <a:rPr lang="en-US" sz="2400" b="1" dirty="0" smtClean="0">
                <a:latin typeface="+mn-lt"/>
              </a:rPr>
              <a:t>File</a:t>
            </a:r>
            <a:endParaRPr lang="en-US" sz="2400" b="1" dirty="0">
              <a:latin typeface="+mn-lt"/>
            </a:endParaRPr>
          </a:p>
          <a:p>
            <a:pPr eaLnBrk="0" hangingPunct="0"/>
            <a:r>
              <a:rPr lang="hu-HU" sz="2400" b="1" dirty="0" smtClean="0">
                <a:latin typeface="+mn-lt"/>
              </a:rPr>
              <a:t>az</a:t>
            </a:r>
            <a:r>
              <a:rPr lang="en-US" sz="2400" b="1" dirty="0" smtClean="0">
                <a:latin typeface="+mn-lt"/>
              </a:rPr>
              <a:t> </a:t>
            </a:r>
            <a:r>
              <a:rPr lang="en-US" sz="2400" b="1" dirty="0" err="1" smtClean="0">
                <a:latin typeface="+mn-lt"/>
              </a:rPr>
              <a:t>NtDll</a:t>
            </a:r>
            <a:r>
              <a:rPr lang="en-US" sz="2400" b="1" dirty="0" smtClean="0">
                <a:latin typeface="+mn-lt"/>
              </a:rPr>
              <a:t>.</a:t>
            </a:r>
            <a:r>
              <a:rPr lang="hu-HU" sz="2400" b="1" dirty="0" smtClean="0">
                <a:latin typeface="+mn-lt"/>
              </a:rPr>
              <a:t>d</a:t>
            </a:r>
            <a:r>
              <a:rPr lang="en-US" sz="2400" b="1" dirty="0" err="1" smtClean="0">
                <a:latin typeface="+mn-lt"/>
              </a:rPr>
              <a:t>ll</a:t>
            </a:r>
            <a:r>
              <a:rPr lang="hu-HU" sz="2400" b="1" dirty="0" smtClean="0">
                <a:latin typeface="+mn-lt"/>
              </a:rPr>
              <a:t>-ben</a:t>
            </a:r>
            <a:endParaRPr lang="en-US" sz="2400" b="1" dirty="0">
              <a:latin typeface="+mn-lt"/>
            </a:endParaRPr>
          </a:p>
        </p:txBody>
      </p:sp>
      <p:sp>
        <p:nvSpPr>
          <p:cNvPr id="19472" name="Rectangle 13"/>
          <p:cNvSpPr>
            <a:spLocks noChangeArrowheads="1"/>
          </p:cNvSpPr>
          <p:nvPr/>
        </p:nvSpPr>
        <p:spPr bwMode="auto">
          <a:xfrm>
            <a:off x="45813" y="4396904"/>
            <a:ext cx="2740237" cy="831639"/>
          </a:xfrm>
          <a:prstGeom prst="rect">
            <a:avLst/>
          </a:prstGeom>
          <a:noFill/>
          <a:ln w="9525">
            <a:noFill/>
            <a:miter lim="800000"/>
            <a:headEnd/>
            <a:tailEnd/>
          </a:ln>
        </p:spPr>
        <p:txBody>
          <a:bodyPr wrap="none" lIns="92075" tIns="46038" rIns="92075" bIns="46038">
            <a:spAutoFit/>
          </a:bodyPr>
          <a:lstStyle/>
          <a:p>
            <a:pPr eaLnBrk="0" hangingPunct="0"/>
            <a:r>
              <a:rPr lang="en-US" sz="2400" b="1" dirty="0" err="1">
                <a:latin typeface="+mn-lt"/>
              </a:rPr>
              <a:t>KiSystemService</a:t>
            </a:r>
            <a:endParaRPr lang="en-US" sz="2400" b="1" dirty="0">
              <a:latin typeface="+mn-lt"/>
            </a:endParaRPr>
          </a:p>
          <a:p>
            <a:pPr eaLnBrk="0" hangingPunct="0"/>
            <a:r>
              <a:rPr lang="hu-HU" sz="2400" b="1" dirty="0" smtClean="0">
                <a:latin typeface="+mn-lt"/>
              </a:rPr>
              <a:t>az</a:t>
            </a:r>
            <a:r>
              <a:rPr lang="en-US" sz="2400" b="1" dirty="0" smtClean="0">
                <a:latin typeface="+mn-lt"/>
              </a:rPr>
              <a:t> </a:t>
            </a:r>
            <a:r>
              <a:rPr lang="en-US" sz="2400" b="1" dirty="0" err="1" smtClean="0">
                <a:latin typeface="+mn-lt"/>
              </a:rPr>
              <a:t>NtosKrnl</a:t>
            </a:r>
            <a:r>
              <a:rPr lang="en-US" sz="2400" b="1" dirty="0" smtClean="0">
                <a:latin typeface="+mn-lt"/>
              </a:rPr>
              <a:t>.</a:t>
            </a:r>
            <a:r>
              <a:rPr lang="hu-HU" sz="2400" b="1" dirty="0" smtClean="0">
                <a:latin typeface="+mn-lt"/>
              </a:rPr>
              <a:t>e</a:t>
            </a:r>
            <a:r>
              <a:rPr lang="en-US" sz="2400" b="1" dirty="0" err="1" smtClean="0">
                <a:latin typeface="+mn-lt"/>
              </a:rPr>
              <a:t>xe</a:t>
            </a:r>
            <a:r>
              <a:rPr lang="hu-HU" sz="2400" b="1" dirty="0" smtClean="0">
                <a:latin typeface="+mn-lt"/>
              </a:rPr>
              <a:t>-ben</a:t>
            </a:r>
            <a:endParaRPr lang="en-US" sz="2400" b="1" dirty="0">
              <a:latin typeface="+mn-lt"/>
            </a:endParaRPr>
          </a:p>
        </p:txBody>
      </p:sp>
      <p:sp>
        <p:nvSpPr>
          <p:cNvPr id="19473" name="Rectangle 14"/>
          <p:cNvSpPr>
            <a:spLocks noChangeArrowheads="1"/>
          </p:cNvSpPr>
          <p:nvPr/>
        </p:nvSpPr>
        <p:spPr bwMode="auto">
          <a:xfrm>
            <a:off x="45813" y="5418242"/>
            <a:ext cx="2740237" cy="831639"/>
          </a:xfrm>
          <a:prstGeom prst="rect">
            <a:avLst/>
          </a:prstGeom>
          <a:noFill/>
          <a:ln w="9525">
            <a:noFill/>
            <a:miter lim="800000"/>
            <a:headEnd/>
            <a:tailEnd/>
          </a:ln>
        </p:spPr>
        <p:txBody>
          <a:bodyPr wrap="none" lIns="92075" tIns="46038" rIns="92075" bIns="46038">
            <a:spAutoFit/>
          </a:bodyPr>
          <a:lstStyle/>
          <a:p>
            <a:pPr eaLnBrk="0" hangingPunct="0"/>
            <a:r>
              <a:rPr lang="hu-HU" sz="2400" b="1" dirty="0" err="1" smtClean="0"/>
              <a:t>Zw</a:t>
            </a:r>
            <a:r>
              <a:rPr lang="hu-HU" sz="2400" b="1" dirty="0" err="1" smtClean="0">
                <a:latin typeface="+mn-lt"/>
              </a:rPr>
              <a:t>Read</a:t>
            </a:r>
            <a:r>
              <a:rPr lang="en-US" sz="2400" b="1" dirty="0" smtClean="0">
                <a:latin typeface="+mn-lt"/>
              </a:rPr>
              <a:t>File</a:t>
            </a:r>
            <a:endParaRPr lang="en-US" sz="2400" b="1" dirty="0">
              <a:latin typeface="+mn-lt"/>
            </a:endParaRPr>
          </a:p>
          <a:p>
            <a:pPr eaLnBrk="0" hangingPunct="0"/>
            <a:r>
              <a:rPr lang="hu-HU" sz="2400" b="1" dirty="0" smtClean="0">
                <a:latin typeface="+mn-lt"/>
              </a:rPr>
              <a:t>az</a:t>
            </a:r>
            <a:r>
              <a:rPr lang="en-US" sz="2400" b="1" dirty="0" smtClean="0">
                <a:latin typeface="+mn-lt"/>
              </a:rPr>
              <a:t> </a:t>
            </a:r>
            <a:r>
              <a:rPr lang="en-US" sz="2400" b="1" dirty="0" err="1" smtClean="0">
                <a:latin typeface="+mn-lt"/>
              </a:rPr>
              <a:t>NtosKrnl</a:t>
            </a:r>
            <a:r>
              <a:rPr lang="en-US" sz="2400" b="1" dirty="0" smtClean="0">
                <a:latin typeface="+mn-lt"/>
              </a:rPr>
              <a:t>.</a:t>
            </a:r>
            <a:r>
              <a:rPr lang="hu-HU" sz="2400" b="1" dirty="0" smtClean="0">
                <a:latin typeface="+mn-lt"/>
              </a:rPr>
              <a:t>e</a:t>
            </a:r>
            <a:r>
              <a:rPr lang="en-US" sz="2400" b="1" dirty="0" err="1" smtClean="0">
                <a:latin typeface="+mn-lt"/>
              </a:rPr>
              <a:t>xe</a:t>
            </a:r>
            <a:r>
              <a:rPr lang="hu-HU" sz="2400" b="1" dirty="0" smtClean="0">
                <a:latin typeface="+mn-lt"/>
              </a:rPr>
              <a:t>-ben</a:t>
            </a:r>
            <a:endParaRPr lang="en-US" sz="2400" b="1" dirty="0">
              <a:latin typeface="+mn-lt"/>
            </a:endParaRPr>
          </a:p>
        </p:txBody>
      </p:sp>
      <p:sp>
        <p:nvSpPr>
          <p:cNvPr id="19474" name="Rectangle 16"/>
          <p:cNvSpPr>
            <a:spLocks noChangeArrowheads="1"/>
          </p:cNvSpPr>
          <p:nvPr/>
        </p:nvSpPr>
        <p:spPr bwMode="auto">
          <a:xfrm>
            <a:off x="6324167" y="1981429"/>
            <a:ext cx="2862964" cy="831639"/>
          </a:xfrm>
          <a:prstGeom prst="rect">
            <a:avLst/>
          </a:prstGeom>
          <a:noFill/>
          <a:ln w="9525">
            <a:noFill/>
            <a:miter lim="800000"/>
            <a:headEnd/>
            <a:tailEnd/>
          </a:ln>
        </p:spPr>
        <p:txBody>
          <a:bodyPr wrap="none" lIns="92075" tIns="46038" rIns="92075" bIns="46038">
            <a:spAutoFit/>
          </a:bodyPr>
          <a:lstStyle/>
          <a:p>
            <a:pPr eaLnBrk="0" hangingPunct="0"/>
            <a:r>
              <a:rPr lang="en-US" sz="2400" b="1" dirty="0" smtClean="0">
                <a:latin typeface="+mn-lt"/>
              </a:rPr>
              <a:t>Windows</a:t>
            </a:r>
            <a:r>
              <a:rPr lang="hu-HU" sz="2400" b="1" dirty="0" smtClean="0">
                <a:latin typeface="+mn-lt"/>
              </a:rPr>
              <a:t> alrendszer</a:t>
            </a:r>
            <a:br>
              <a:rPr lang="hu-HU" sz="2400" b="1" dirty="0" smtClean="0">
                <a:latin typeface="+mn-lt"/>
              </a:rPr>
            </a:br>
            <a:r>
              <a:rPr lang="hu-HU" sz="2400" b="1" dirty="0" smtClean="0">
                <a:latin typeface="+mn-lt"/>
              </a:rPr>
              <a:t>specifikus</a:t>
            </a:r>
            <a:endParaRPr lang="en-US" sz="2400" b="1" dirty="0">
              <a:latin typeface="+mn-lt"/>
            </a:endParaRPr>
          </a:p>
        </p:txBody>
      </p:sp>
      <p:sp>
        <p:nvSpPr>
          <p:cNvPr id="19475" name="Rectangle 17"/>
          <p:cNvSpPr>
            <a:spLocks noChangeArrowheads="1"/>
          </p:cNvSpPr>
          <p:nvPr/>
        </p:nvSpPr>
        <p:spPr bwMode="auto">
          <a:xfrm>
            <a:off x="6490417" y="3073567"/>
            <a:ext cx="1646285" cy="831639"/>
          </a:xfrm>
          <a:prstGeom prst="rect">
            <a:avLst/>
          </a:prstGeom>
          <a:noFill/>
          <a:ln w="9525">
            <a:noFill/>
            <a:miter lim="800000"/>
            <a:headEnd/>
            <a:tailEnd/>
          </a:ln>
        </p:spPr>
        <p:txBody>
          <a:bodyPr wrap="none" lIns="92075" tIns="46038" rIns="92075" bIns="46038">
            <a:spAutoFit/>
          </a:bodyPr>
          <a:lstStyle/>
          <a:p>
            <a:pPr eaLnBrk="0" hangingPunct="0"/>
            <a:r>
              <a:rPr lang="hu-HU" sz="2400" b="1" dirty="0" smtClean="0">
                <a:latin typeface="+mn-lt"/>
              </a:rPr>
              <a:t>Mindegyik </a:t>
            </a:r>
            <a:br>
              <a:rPr lang="hu-HU" sz="2400" b="1" dirty="0" smtClean="0">
                <a:latin typeface="+mn-lt"/>
              </a:rPr>
            </a:br>
            <a:r>
              <a:rPr lang="hu-HU" sz="2400" b="1" dirty="0" smtClean="0">
                <a:latin typeface="+mn-lt"/>
              </a:rPr>
              <a:t>alrendszer</a:t>
            </a:r>
            <a:endParaRPr lang="en-US" sz="2400" b="1" dirty="0">
              <a:latin typeface="+mn-lt"/>
            </a:endParaRPr>
          </a:p>
        </p:txBody>
      </p:sp>
      <p:sp>
        <p:nvSpPr>
          <p:cNvPr id="19476" name="Line 18"/>
          <p:cNvSpPr>
            <a:spLocks noChangeShapeType="1"/>
          </p:cNvSpPr>
          <p:nvPr/>
        </p:nvSpPr>
        <p:spPr bwMode="auto">
          <a:xfrm flipH="1">
            <a:off x="345142" y="3890879"/>
            <a:ext cx="8382000" cy="0"/>
          </a:xfrm>
          <a:prstGeom prst="line">
            <a:avLst/>
          </a:prstGeom>
          <a:noFill/>
          <a:ln w="25400">
            <a:solidFill>
              <a:schemeClr val="tx1"/>
            </a:solidFill>
            <a:round/>
            <a:headEnd type="none" w="sm" len="sm"/>
            <a:tailEnd type="none" w="sm" len="sm"/>
          </a:ln>
        </p:spPr>
        <p:txBody>
          <a:bodyPr wrap="none" anchor="ctr"/>
          <a:lstStyle/>
          <a:p>
            <a:endParaRPr lang="hu-HU" sz="2400">
              <a:solidFill>
                <a:schemeClr val="accent4"/>
              </a:solidFill>
              <a:latin typeface="+mn-lt"/>
            </a:endParaRPr>
          </a:p>
        </p:txBody>
      </p:sp>
      <p:sp>
        <p:nvSpPr>
          <p:cNvPr id="19477" name="Freeform 19"/>
          <p:cNvSpPr>
            <a:spLocks/>
          </p:cNvSpPr>
          <p:nvPr/>
        </p:nvSpPr>
        <p:spPr bwMode="auto">
          <a:xfrm>
            <a:off x="345142" y="4271879"/>
            <a:ext cx="2363787" cy="153988"/>
          </a:xfrm>
          <a:custGeom>
            <a:avLst/>
            <a:gdLst>
              <a:gd name="T0" fmla="*/ 0 w 1489"/>
              <a:gd name="T1" fmla="*/ 0 h 97"/>
              <a:gd name="T2" fmla="*/ 787 w 1489"/>
              <a:gd name="T3" fmla="*/ 0 h 97"/>
              <a:gd name="T4" fmla="*/ 656 w 1489"/>
              <a:gd name="T5" fmla="*/ 96 h 97"/>
              <a:gd name="T6" fmla="*/ 1488 w 1489"/>
              <a:gd name="T7" fmla="*/ 96 h 97"/>
              <a:gd name="T8" fmla="*/ 0 60000 65536"/>
              <a:gd name="T9" fmla="*/ 0 60000 65536"/>
              <a:gd name="T10" fmla="*/ 0 60000 65536"/>
              <a:gd name="T11" fmla="*/ 0 60000 65536"/>
              <a:gd name="T12" fmla="*/ 0 w 1489"/>
              <a:gd name="T13" fmla="*/ 0 h 97"/>
              <a:gd name="T14" fmla="*/ 1489 w 1489"/>
              <a:gd name="T15" fmla="*/ 97 h 97"/>
            </a:gdLst>
            <a:ahLst/>
            <a:cxnLst>
              <a:cxn ang="T8">
                <a:pos x="T0" y="T1"/>
              </a:cxn>
              <a:cxn ang="T9">
                <a:pos x="T2" y="T3"/>
              </a:cxn>
              <a:cxn ang="T10">
                <a:pos x="T4" y="T5"/>
              </a:cxn>
              <a:cxn ang="T11">
                <a:pos x="T6" y="T7"/>
              </a:cxn>
            </a:cxnLst>
            <a:rect l="T12" t="T13" r="T14" b="T15"/>
            <a:pathLst>
              <a:path w="1489" h="97">
                <a:moveTo>
                  <a:pt x="0" y="0"/>
                </a:moveTo>
                <a:lnTo>
                  <a:pt x="787" y="0"/>
                </a:lnTo>
                <a:lnTo>
                  <a:pt x="656" y="96"/>
                </a:lnTo>
                <a:lnTo>
                  <a:pt x="1488" y="96"/>
                </a:lnTo>
              </a:path>
            </a:pathLst>
          </a:custGeom>
          <a:noFill/>
          <a:ln w="12700" cap="rnd">
            <a:solidFill>
              <a:schemeClr val="hlink"/>
            </a:solidFill>
            <a:round/>
            <a:headEnd type="none" w="sm" len="sm"/>
            <a:tailEnd type="stealth" w="med" len="lg"/>
          </a:ln>
        </p:spPr>
        <p:txBody>
          <a:bodyPr/>
          <a:lstStyle/>
          <a:p>
            <a:endParaRPr lang="hu-HU" sz="2400">
              <a:solidFill>
                <a:schemeClr val="accent4"/>
              </a:solidFill>
              <a:latin typeface="+mn-lt"/>
            </a:endParaRPr>
          </a:p>
        </p:txBody>
      </p:sp>
      <p:sp>
        <p:nvSpPr>
          <p:cNvPr id="19478" name="Rectangle 20"/>
          <p:cNvSpPr>
            <a:spLocks noChangeArrowheads="1"/>
          </p:cNvSpPr>
          <p:nvPr/>
        </p:nvSpPr>
        <p:spPr bwMode="auto">
          <a:xfrm>
            <a:off x="268742" y="3924467"/>
            <a:ext cx="2614498" cy="462307"/>
          </a:xfrm>
          <a:prstGeom prst="rect">
            <a:avLst/>
          </a:prstGeom>
          <a:noFill/>
          <a:ln w="9525">
            <a:noFill/>
            <a:miter lim="800000"/>
            <a:headEnd/>
            <a:tailEnd/>
          </a:ln>
        </p:spPr>
        <p:txBody>
          <a:bodyPr wrap="none" lIns="92075" tIns="46038" rIns="92075" bIns="46038">
            <a:spAutoFit/>
          </a:bodyPr>
          <a:lstStyle/>
          <a:p>
            <a:pPr eaLnBrk="0" hangingPunct="0"/>
            <a:r>
              <a:rPr lang="en-US" sz="2400" b="1" dirty="0">
                <a:latin typeface="+mn-lt"/>
              </a:rPr>
              <a:t>software interrupt</a:t>
            </a:r>
          </a:p>
        </p:txBody>
      </p:sp>
      <p:sp>
        <p:nvSpPr>
          <p:cNvPr id="19479" name="Rectangle 21"/>
          <p:cNvSpPr>
            <a:spLocks noChangeArrowheads="1"/>
          </p:cNvSpPr>
          <p:nvPr/>
        </p:nvSpPr>
        <p:spPr bwMode="auto">
          <a:xfrm>
            <a:off x="8527200" y="3319816"/>
            <a:ext cx="400751" cy="1200971"/>
          </a:xfrm>
          <a:prstGeom prst="rect">
            <a:avLst/>
          </a:prstGeom>
          <a:noFill/>
          <a:ln w="9525">
            <a:noFill/>
            <a:miter lim="800000"/>
            <a:headEnd/>
            <a:tailEnd/>
          </a:ln>
        </p:spPr>
        <p:txBody>
          <a:bodyPr wrap="none" lIns="92075" tIns="46038" rIns="92075" bIns="46038">
            <a:spAutoFit/>
          </a:bodyPr>
          <a:lstStyle/>
          <a:p>
            <a:pPr eaLnBrk="0" hangingPunct="0"/>
            <a:r>
              <a:rPr lang="en-US" sz="2400" b="1" dirty="0">
                <a:solidFill>
                  <a:schemeClr val="accent4"/>
                </a:solidFill>
                <a:latin typeface="+mn-lt"/>
              </a:rPr>
              <a:t>U</a:t>
            </a:r>
          </a:p>
          <a:p>
            <a:pPr eaLnBrk="0" hangingPunct="0"/>
            <a:endParaRPr lang="en-US" sz="2400" b="1" dirty="0">
              <a:solidFill>
                <a:schemeClr val="accent4"/>
              </a:solidFill>
              <a:latin typeface="+mn-lt"/>
            </a:endParaRPr>
          </a:p>
          <a:p>
            <a:pPr eaLnBrk="0" hangingPunct="0"/>
            <a:r>
              <a:rPr lang="en-US" sz="2400" b="1" dirty="0">
                <a:solidFill>
                  <a:schemeClr val="accent4"/>
                </a:solidFill>
                <a:latin typeface="+mn-lt"/>
              </a:rPr>
              <a:t>K</a:t>
            </a:r>
          </a:p>
        </p:txBody>
      </p:sp>
      <p:sp>
        <p:nvSpPr>
          <p:cNvPr id="23" name="Rectangle 17"/>
          <p:cNvSpPr>
            <a:spLocks noChangeArrowheads="1"/>
          </p:cNvSpPr>
          <p:nvPr/>
        </p:nvSpPr>
        <p:spPr bwMode="auto">
          <a:xfrm>
            <a:off x="6511565" y="4357717"/>
            <a:ext cx="2087495" cy="831639"/>
          </a:xfrm>
          <a:prstGeom prst="rect">
            <a:avLst/>
          </a:prstGeom>
          <a:noFill/>
          <a:ln w="9525">
            <a:noFill/>
            <a:miter lim="800000"/>
            <a:headEnd/>
            <a:tailEnd/>
          </a:ln>
        </p:spPr>
        <p:txBody>
          <a:bodyPr wrap="none" lIns="92075" tIns="46038" rIns="92075" bIns="46038">
            <a:spAutoFit/>
          </a:bodyPr>
          <a:lstStyle/>
          <a:p>
            <a:pPr eaLnBrk="0" hangingPunct="0"/>
            <a:r>
              <a:rPr lang="hu-HU" sz="2400" b="1" dirty="0" smtClean="0">
                <a:latin typeface="+mn-lt"/>
              </a:rPr>
              <a:t>System Service</a:t>
            </a:r>
            <a:br>
              <a:rPr lang="hu-HU" sz="2400" b="1" dirty="0" smtClean="0">
                <a:latin typeface="+mn-lt"/>
              </a:rPr>
            </a:br>
            <a:r>
              <a:rPr lang="hu-HU" sz="2400" b="1" dirty="0" smtClean="0">
                <a:latin typeface="+mn-lt"/>
              </a:rPr>
              <a:t>Dispatcher</a:t>
            </a:r>
            <a:endParaRPr lang="en-US" sz="2400" b="1" dirty="0">
              <a:latin typeface="+mn-lt"/>
            </a:endParaRPr>
          </a:p>
        </p:txBody>
      </p:sp>
      <p:sp>
        <p:nvSpPr>
          <p:cNvPr id="24" name="Dia számának helye 23"/>
          <p:cNvSpPr>
            <a:spLocks noGrp="1"/>
          </p:cNvSpPr>
          <p:nvPr>
            <p:ph type="sldNum" sz="quarter" idx="5"/>
          </p:nvPr>
        </p:nvSpPr>
        <p:spPr/>
        <p:txBody>
          <a:bodyPr/>
          <a:lstStyle/>
          <a:p>
            <a:fld id="{3D86C690-4F62-4AFC-8745-06DC9BF07935}" type="slidenum">
              <a:rPr lang="hu-HU" smtClean="0"/>
              <a:pPr/>
              <a:t>34</a:t>
            </a:fld>
            <a:endParaRPr lang="hu-HU"/>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6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46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46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46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47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947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46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947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947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947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47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946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947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947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947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946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946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947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94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1" grpId="0" animBg="1"/>
      <p:bldP spid="19462" grpId="0" animBg="1"/>
      <p:bldP spid="19463" grpId="0" animBg="1"/>
      <p:bldP spid="19464" grpId="0" animBg="1"/>
      <p:bldP spid="19465" grpId="0" animBg="1"/>
      <p:bldP spid="19466" grpId="0" animBg="1"/>
      <p:bldP spid="19467" grpId="0" animBg="1"/>
      <p:bldP spid="19468" grpId="0" animBg="1"/>
      <p:bldP spid="19469" grpId="0"/>
      <p:bldP spid="19470" grpId="0"/>
      <p:bldP spid="19471" grpId="0"/>
      <p:bldP spid="19472" grpId="0"/>
      <p:bldP spid="19473" grpId="0"/>
      <p:bldP spid="19474" grpId="0"/>
      <p:bldP spid="19475" grpId="0"/>
      <p:bldP spid="19476" grpId="0" animBg="1"/>
      <p:bldP spid="19477" grpId="0" animBg="1"/>
      <p:bldP spid="19478" grpId="0"/>
      <p:bldP spid="19479" grpId="0"/>
      <p:bldP spid="2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lnSpcReduction="10000"/>
          </a:bodyPr>
          <a:lstStyle/>
          <a:p>
            <a:r>
              <a:rPr lang="hu-HU" dirty="0" smtClean="0"/>
              <a:t>Windows API függvény</a:t>
            </a:r>
          </a:p>
          <a:p>
            <a:pPr lvl="1"/>
            <a:r>
              <a:rPr lang="hu-HU" dirty="0" smtClean="0"/>
              <a:t>Pl. ReadFile</a:t>
            </a:r>
          </a:p>
          <a:p>
            <a:pPr lvl="1"/>
            <a:r>
              <a:rPr lang="hu-HU" dirty="0" smtClean="0"/>
              <a:t>SDK-ban dokumentált</a:t>
            </a:r>
          </a:p>
          <a:p>
            <a:r>
              <a:rPr lang="hu-HU" dirty="0" smtClean="0"/>
              <a:t>Rendszer szolgáltatás</a:t>
            </a:r>
          </a:p>
          <a:p>
            <a:pPr lvl="1"/>
            <a:r>
              <a:rPr lang="hu-HU" dirty="0" smtClean="0"/>
              <a:t>Executive felhasználói módból hívható függvényei</a:t>
            </a:r>
          </a:p>
          <a:p>
            <a:r>
              <a:rPr lang="hu-HU" dirty="0" smtClean="0"/>
              <a:t>Windows belső függvények</a:t>
            </a:r>
          </a:p>
          <a:p>
            <a:pPr lvl="1"/>
            <a:r>
              <a:rPr lang="hu-HU" dirty="0" smtClean="0"/>
              <a:t>Csak védett módból hívható</a:t>
            </a:r>
          </a:p>
          <a:p>
            <a:r>
              <a:rPr lang="hu-HU" dirty="0" smtClean="0"/>
              <a:t>Hívás követése: </a:t>
            </a:r>
          </a:p>
          <a:p>
            <a:pPr lvl="1"/>
            <a:r>
              <a:rPr lang="hu-HU" dirty="0" smtClean="0"/>
              <a:t>alkalmazás →   kernel32.dll → </a:t>
            </a:r>
            <a:r>
              <a:rPr lang="hu-HU" dirty="0" err="1" smtClean="0"/>
              <a:t>ntdll.dll</a:t>
            </a:r>
            <a:endParaRPr lang="hu-HU" dirty="0" smtClean="0"/>
          </a:p>
          <a:p>
            <a:pPr lvl="1"/>
            <a:r>
              <a:rPr lang="hu-HU" dirty="0" err="1" smtClean="0"/>
              <a:t>Dependency</a:t>
            </a:r>
            <a:r>
              <a:rPr lang="hu-HU" dirty="0" smtClean="0"/>
              <a:t> </a:t>
            </a:r>
            <a:r>
              <a:rPr lang="hu-HU" dirty="0"/>
              <a:t>W</a:t>
            </a:r>
            <a:r>
              <a:rPr lang="hu-HU" dirty="0" smtClean="0"/>
              <a:t>alker eszköz</a:t>
            </a:r>
          </a:p>
          <a:p>
            <a:endParaRPr lang="hu-HU" dirty="0" smtClean="0"/>
          </a:p>
          <a:p>
            <a:endParaRPr lang="hu-HU" dirty="0"/>
          </a:p>
        </p:txBody>
      </p:sp>
      <p:sp>
        <p:nvSpPr>
          <p:cNvPr id="6" name="Text Placeholder 5"/>
          <p:cNvSpPr>
            <a:spLocks noGrp="1"/>
          </p:cNvSpPr>
          <p:nvPr>
            <p:ph type="body" sz="half" idx="2"/>
          </p:nvPr>
        </p:nvSpPr>
        <p:spPr/>
        <p:txBody>
          <a:bodyPr/>
          <a:lstStyle/>
          <a:p>
            <a:r>
              <a:rPr lang="hu-HU" sz="3200" dirty="0" smtClean="0"/>
              <a:t> Windows API használata</a:t>
            </a:r>
          </a:p>
        </p:txBody>
      </p:sp>
      <p:sp>
        <p:nvSpPr>
          <p:cNvPr id="4" name="Dia számának helye 16"/>
          <p:cNvSpPr>
            <a:spLocks noGrp="1"/>
          </p:cNvSpPr>
          <p:nvPr>
            <p:ph type="sldNum" sz="quarter" idx="5"/>
          </p:nvPr>
        </p:nvSpPr>
        <p:spPr>
          <a:xfrm>
            <a:off x="3214678" y="6500834"/>
            <a:ext cx="2971800" cy="357166"/>
          </a:xfrm>
        </p:spPr>
        <p:txBody>
          <a:bodyPr/>
          <a:lstStyle/>
          <a:p>
            <a:fld id="{3D86C690-4F62-4AFC-8745-06DC9BF07935}" type="slidenum">
              <a:rPr lang="hu-HU" smtClean="0"/>
              <a:pPr/>
              <a:t>35</a:t>
            </a:fld>
            <a:endParaRPr lang="hu-HU" dirty="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7413" y="764704"/>
            <a:ext cx="8872659" cy="5367411"/>
          </a:xfrm>
        </p:spPr>
        <p:txBody>
          <a:bodyPr/>
          <a:lstStyle/>
          <a:p>
            <a:pPr marL="0" indent="0">
              <a:buNone/>
            </a:pPr>
            <a:r>
              <a:rPr lang="hu-HU" dirty="0" err="1" smtClean="0"/>
              <a:t>Sysinternals</a:t>
            </a:r>
            <a:r>
              <a:rPr lang="hu-HU" dirty="0" smtClean="0"/>
              <a:t> </a:t>
            </a:r>
            <a:r>
              <a:rPr lang="hu-HU" dirty="0" err="1" smtClean="0"/>
              <a:t>Proces</a:t>
            </a:r>
            <a:r>
              <a:rPr lang="hu-HU" dirty="0" smtClean="0"/>
              <a:t> Monitor eszközben:</a:t>
            </a:r>
            <a:endParaRPr lang="hu-HU" dirty="0"/>
          </a:p>
        </p:txBody>
      </p:sp>
      <p:sp>
        <p:nvSpPr>
          <p:cNvPr id="3" name="Szöveg helye 2"/>
          <p:cNvSpPr>
            <a:spLocks noGrp="1"/>
          </p:cNvSpPr>
          <p:nvPr>
            <p:ph type="body" sz="half" idx="2"/>
          </p:nvPr>
        </p:nvSpPr>
        <p:spPr/>
        <p:txBody>
          <a:bodyPr/>
          <a:lstStyle/>
          <a:p>
            <a:r>
              <a:rPr lang="hu-HU" dirty="0" smtClean="0"/>
              <a:t> </a:t>
            </a:r>
            <a:r>
              <a:rPr lang="hu-HU" dirty="0" err="1" smtClean="0"/>
              <a:t>ReadFile</a:t>
            </a:r>
            <a:r>
              <a:rPr lang="hu-HU" dirty="0" smtClean="0"/>
              <a:t>() hívás</a:t>
            </a:r>
            <a:endParaRPr lang="hu-HU" dirty="0"/>
          </a:p>
        </p:txBody>
      </p:sp>
      <p:sp>
        <p:nvSpPr>
          <p:cNvPr id="4" name="Dia számának helye 3"/>
          <p:cNvSpPr>
            <a:spLocks noGrp="1"/>
          </p:cNvSpPr>
          <p:nvPr>
            <p:ph type="sldNum" sz="quarter" idx="5"/>
          </p:nvPr>
        </p:nvSpPr>
        <p:spPr/>
        <p:txBody>
          <a:bodyPr/>
          <a:lstStyle/>
          <a:p>
            <a:fld id="{3D86C690-4F62-4AFC-8745-06DC9BF07935}" type="slidenum">
              <a:rPr lang="hu-HU" smtClean="0"/>
              <a:pPr/>
              <a:t>36</a:t>
            </a:fld>
            <a:endParaRPr lang="hu-HU"/>
          </a:p>
        </p:txBody>
      </p:sp>
      <p:pic>
        <p:nvPicPr>
          <p:cNvPr id="5" name="Kép 4"/>
          <p:cNvPicPr>
            <a:picLocks noChangeAspect="1"/>
          </p:cNvPicPr>
          <p:nvPr/>
        </p:nvPicPr>
        <p:blipFill>
          <a:blip r:embed="rId3"/>
          <a:stretch>
            <a:fillRect/>
          </a:stretch>
        </p:blipFill>
        <p:spPr>
          <a:xfrm>
            <a:off x="261429" y="1268760"/>
            <a:ext cx="8559043" cy="5033104"/>
          </a:xfrm>
          <a:prstGeom prst="rect">
            <a:avLst/>
          </a:prstGeom>
        </p:spPr>
      </p:pic>
    </p:spTree>
    <p:extLst>
      <p:ext uri="{BB962C8B-B14F-4D97-AF65-F5344CB8AC3E}">
        <p14:creationId xmlns:p14="http://schemas.microsoft.com/office/powerpoint/2010/main" val="321264398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Windows 8: Windows </a:t>
            </a:r>
            <a:r>
              <a:rPr lang="hu-HU" dirty="0" err="1" smtClean="0"/>
              <a:t>Runtime</a:t>
            </a:r>
            <a:r>
              <a:rPr lang="hu-HU" dirty="0" smtClean="0"/>
              <a:t> (</a:t>
            </a:r>
            <a:r>
              <a:rPr lang="hu-HU" dirty="0" err="1" smtClean="0"/>
              <a:t>WinRT</a:t>
            </a:r>
            <a:r>
              <a:rPr lang="hu-HU" dirty="0" smtClean="0"/>
              <a:t>)</a:t>
            </a:r>
            <a:endParaRPr lang="hu-HU" dirty="0"/>
          </a:p>
        </p:txBody>
      </p:sp>
      <p:sp>
        <p:nvSpPr>
          <p:cNvPr id="3" name="Tartalom helye 2"/>
          <p:cNvSpPr>
            <a:spLocks noGrp="1"/>
          </p:cNvSpPr>
          <p:nvPr>
            <p:ph idx="1"/>
          </p:nvPr>
        </p:nvSpPr>
        <p:spPr>
          <a:xfrm>
            <a:off x="142844" y="764704"/>
            <a:ext cx="8858312" cy="1275623"/>
          </a:xfrm>
        </p:spPr>
        <p:txBody>
          <a:bodyPr/>
          <a:lstStyle/>
          <a:p>
            <a:pPr marL="0" indent="0">
              <a:buNone/>
            </a:pPr>
            <a:r>
              <a:rPr lang="hu-HU" dirty="0" smtClean="0"/>
              <a:t>Még egy réteg jelenik meg…</a:t>
            </a:r>
          </a:p>
        </p:txBody>
      </p:sp>
      <p:sp>
        <p:nvSpPr>
          <p:cNvPr id="4" name="Dia számának helye 3"/>
          <p:cNvSpPr>
            <a:spLocks noGrp="1"/>
          </p:cNvSpPr>
          <p:nvPr>
            <p:ph type="sldNum" sz="quarter" idx="5"/>
          </p:nvPr>
        </p:nvSpPr>
        <p:spPr/>
        <p:txBody>
          <a:bodyPr/>
          <a:lstStyle/>
          <a:p>
            <a:fld id="{3D86C690-4F62-4AFC-8745-06DC9BF07935}" type="slidenum">
              <a:rPr lang="hu-HU" smtClean="0"/>
              <a:pPr/>
              <a:t>37</a:t>
            </a:fld>
            <a:endParaRPr lang="hu-HU"/>
          </a:p>
        </p:txBody>
      </p:sp>
      <p:pic>
        <p:nvPicPr>
          <p:cNvPr id="6" name="Picture 2" descr="http://www.bitcrazed.com/image.axd?picture=Windows%208%20App%20Platform%20Architecture.png"/>
          <p:cNvPicPr>
            <a:picLocks noChangeAspect="1" noChangeArrowheads="1"/>
          </p:cNvPicPr>
          <p:nvPr/>
        </p:nvPicPr>
        <p:blipFill rotWithShape="1">
          <a:blip r:embed="rId3">
            <a:extLst>
              <a:ext uri="{28A0092B-C50C-407E-A947-70E740481C1C}">
                <a14:useLocalDpi xmlns:a14="http://schemas.microsoft.com/office/drawing/2010/main" val="0"/>
              </a:ext>
            </a:extLst>
          </a:blip>
          <a:srcRect t="12369" b="11247"/>
          <a:stretch/>
        </p:blipFill>
        <p:spPr bwMode="auto">
          <a:xfrm>
            <a:off x="-8004" y="1340768"/>
            <a:ext cx="7892372" cy="485315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2771800" y="6193919"/>
            <a:ext cx="6372200" cy="246221"/>
          </a:xfrm>
          <a:prstGeom prst="rect">
            <a:avLst/>
          </a:prstGeom>
          <a:noFill/>
        </p:spPr>
        <p:txBody>
          <a:bodyPr wrap="square" rtlCol="0">
            <a:spAutoFit/>
          </a:bodyPr>
          <a:lstStyle/>
          <a:p>
            <a:r>
              <a:rPr lang="hu-HU" sz="1000" dirty="0"/>
              <a:t>Forrás: http://bitcrazed.com/post/2012/01/27/An-Accurate-Windows-8-Platform-Architecture-Diagram.aspx</a:t>
            </a:r>
          </a:p>
        </p:txBody>
      </p:sp>
    </p:spTree>
    <p:extLst>
      <p:ext uri="{BB962C8B-B14F-4D97-AF65-F5344CB8AC3E}">
        <p14:creationId xmlns:p14="http://schemas.microsoft.com/office/powerpoint/2010/main" val="328148716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(Kiegészítés: </a:t>
            </a:r>
            <a:r>
              <a:rPr lang="hu-HU" dirty="0" err="1" smtClean="0"/>
              <a:t>MinWin</a:t>
            </a:r>
            <a:r>
              <a:rPr lang="hu-HU" dirty="0" smtClean="0"/>
              <a:t>)</a:t>
            </a:r>
            <a:endParaRPr lang="hu-HU" dirty="0"/>
          </a:p>
        </p:txBody>
      </p:sp>
      <p:sp>
        <p:nvSpPr>
          <p:cNvPr id="3" name="Tartalom helye 2"/>
          <p:cNvSpPr>
            <a:spLocks noGrp="1"/>
          </p:cNvSpPr>
          <p:nvPr>
            <p:ph idx="1"/>
          </p:nvPr>
        </p:nvSpPr>
        <p:spPr/>
        <p:txBody>
          <a:bodyPr/>
          <a:lstStyle/>
          <a:p>
            <a:endParaRPr lang="hu-HU" dirty="0" smtClean="0"/>
          </a:p>
          <a:p>
            <a:r>
              <a:rPr lang="hu-HU" dirty="0" smtClean="0"/>
              <a:t>Monolitikus kernel „rendbe rakása”</a:t>
            </a:r>
          </a:p>
          <a:p>
            <a:pPr lvl="1"/>
            <a:r>
              <a:rPr lang="hu-HU" dirty="0" smtClean="0"/>
              <a:t>Belső változtatások, </a:t>
            </a:r>
            <a:r>
              <a:rPr lang="hu-HU" dirty="0" err="1" smtClean="0"/>
              <a:t>refactoring</a:t>
            </a:r>
            <a:endParaRPr lang="hu-HU" dirty="0" smtClean="0"/>
          </a:p>
          <a:p>
            <a:pPr lvl="1"/>
            <a:r>
              <a:rPr lang="hu-HU" dirty="0" smtClean="0"/>
              <a:t>Függőségek felderítése és átszervezése</a:t>
            </a:r>
          </a:p>
          <a:p>
            <a:pPr lvl="1"/>
            <a:r>
              <a:rPr lang="hu-HU" dirty="0" err="1" smtClean="0"/>
              <a:t>MinWin</a:t>
            </a:r>
            <a:r>
              <a:rPr lang="hu-HU" dirty="0" smtClean="0"/>
              <a:t>: minimális mag, ami önállóan </a:t>
            </a:r>
            <a:r>
              <a:rPr lang="hu-HU" dirty="0" err="1" smtClean="0"/>
              <a:t>bootolható</a:t>
            </a:r>
            <a:endParaRPr lang="hu-HU" dirty="0" smtClean="0"/>
          </a:p>
          <a:p>
            <a:pPr lvl="1"/>
            <a:endParaRPr lang="hu-HU" dirty="0"/>
          </a:p>
          <a:p>
            <a:r>
              <a:rPr lang="hu-HU" dirty="0" smtClean="0"/>
              <a:t>Látható eredmény:</a:t>
            </a:r>
          </a:p>
          <a:p>
            <a:pPr lvl="1"/>
            <a:r>
              <a:rPr lang="hu-HU" dirty="0" smtClean="0"/>
              <a:t>kernel32.dll feldarabolása, „virtuális </a:t>
            </a:r>
            <a:r>
              <a:rPr lang="hu-HU" dirty="0" err="1" smtClean="0"/>
              <a:t>dll-ek</a:t>
            </a:r>
            <a:r>
              <a:rPr lang="hu-HU" dirty="0" smtClean="0"/>
              <a:t>”</a:t>
            </a:r>
          </a:p>
          <a:p>
            <a:pPr lvl="2"/>
            <a:r>
              <a:rPr lang="hu-HU" dirty="0"/>
              <a:t>Pl. </a:t>
            </a:r>
            <a:r>
              <a:rPr lang="hu-HU" dirty="0" smtClean="0"/>
              <a:t>api-ms-win-core-file-l1-1-0.dll (L1 – </a:t>
            </a:r>
            <a:r>
              <a:rPr lang="hu-HU" dirty="0" err="1" smtClean="0"/>
              <a:t>layer</a:t>
            </a:r>
            <a:r>
              <a:rPr lang="hu-HU" dirty="0" smtClean="0"/>
              <a:t> 1)</a:t>
            </a:r>
            <a:endParaRPr lang="hu-HU" dirty="0"/>
          </a:p>
        </p:txBody>
      </p:sp>
      <p:sp>
        <p:nvSpPr>
          <p:cNvPr id="4" name="Dia számának helye 3"/>
          <p:cNvSpPr>
            <a:spLocks noGrp="1"/>
          </p:cNvSpPr>
          <p:nvPr>
            <p:ph type="sldNum" sz="quarter" idx="5"/>
          </p:nvPr>
        </p:nvSpPr>
        <p:spPr/>
        <p:txBody>
          <a:bodyPr/>
          <a:lstStyle/>
          <a:p>
            <a:fld id="{3D86C690-4F62-4AFC-8745-06DC9BF07935}" type="slidenum">
              <a:rPr lang="hu-HU" smtClean="0"/>
              <a:pPr/>
              <a:t>38</a:t>
            </a:fld>
            <a:endParaRPr lang="hu-HU"/>
          </a:p>
        </p:txBody>
      </p:sp>
    </p:spTree>
    <p:extLst>
      <p:ext uri="{BB962C8B-B14F-4D97-AF65-F5344CB8AC3E}">
        <p14:creationId xmlns:p14="http://schemas.microsoft.com/office/powerpoint/2010/main" val="7215673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hu-HU" dirty="0" smtClean="0"/>
              <a:t>Tartalom</a:t>
            </a:r>
            <a:endParaRPr lang="hu-HU" dirty="0"/>
          </a:p>
        </p:txBody>
      </p:sp>
      <p:sp>
        <p:nvSpPr>
          <p:cNvPr id="6" name="Content Placeholder 5"/>
          <p:cNvSpPr>
            <a:spLocks noGrp="1"/>
          </p:cNvSpPr>
          <p:nvPr>
            <p:ph idx="1"/>
          </p:nvPr>
        </p:nvSpPr>
        <p:spPr/>
        <p:txBody>
          <a:bodyPr/>
          <a:lstStyle/>
          <a:p>
            <a:endParaRPr lang="hu-HU" dirty="0" smtClean="0"/>
          </a:p>
          <a:p>
            <a:r>
              <a:rPr lang="hu-HU" dirty="0" smtClean="0"/>
              <a:t>Bevezető</a:t>
            </a:r>
          </a:p>
          <a:p>
            <a:endParaRPr lang="hu-HU" dirty="0"/>
          </a:p>
          <a:p>
            <a:r>
              <a:rPr lang="hu-HU" dirty="0" smtClean="0"/>
              <a:t>Tervezési célok</a:t>
            </a:r>
          </a:p>
          <a:p>
            <a:endParaRPr lang="hu-HU" dirty="0"/>
          </a:p>
          <a:p>
            <a:r>
              <a:rPr lang="hu-HU" dirty="0" smtClean="0"/>
              <a:t>Egyszerűsített architektúra</a:t>
            </a:r>
          </a:p>
          <a:p>
            <a:endParaRPr lang="hu-HU" dirty="0"/>
          </a:p>
          <a:p>
            <a:r>
              <a:rPr lang="hu-HU" b="1" dirty="0" smtClean="0"/>
              <a:t>(Kevésbé) egyszerűsített </a:t>
            </a:r>
            <a:r>
              <a:rPr lang="hu-HU" b="1" dirty="0"/>
              <a:t>architektúra</a:t>
            </a:r>
          </a:p>
          <a:p>
            <a:endParaRPr lang="hu-HU" dirty="0"/>
          </a:p>
          <a:p>
            <a:endParaRPr lang="hu-HU" dirty="0"/>
          </a:p>
        </p:txBody>
      </p:sp>
      <p:sp>
        <p:nvSpPr>
          <p:cNvPr id="4" name="Slide Number Placeholder 3"/>
          <p:cNvSpPr>
            <a:spLocks noGrp="1"/>
          </p:cNvSpPr>
          <p:nvPr>
            <p:ph type="sldNum" sz="quarter" idx="5"/>
          </p:nvPr>
        </p:nvSpPr>
        <p:spPr>
          <a:prstGeom prst="rect">
            <a:avLst/>
          </a:prstGeom>
        </p:spPr>
        <p:txBody>
          <a:bodyPr/>
          <a:lstStyle/>
          <a:p>
            <a:fld id="{3D86C690-4F62-4AFC-8745-06DC9BF07935}" type="slidenum">
              <a:rPr lang="hu-HU" smtClean="0"/>
              <a:pPr/>
              <a:t>39</a:t>
            </a:fld>
            <a:endParaRPr lang="hu-HU"/>
          </a:p>
        </p:txBody>
      </p:sp>
    </p:spTree>
    <p:extLst>
      <p:ext uri="{BB962C8B-B14F-4D97-AF65-F5344CB8AC3E}">
        <p14:creationId xmlns:p14="http://schemas.microsoft.com/office/powerpoint/2010/main" val="42536793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ChangeArrowheads="1"/>
          </p:cNvSpPr>
          <p:nvPr>
            <p:ph type="title"/>
          </p:nvPr>
        </p:nvSpPr>
        <p:spPr/>
        <p:txBody>
          <a:bodyPr/>
          <a:lstStyle/>
          <a:p>
            <a:pPr eaLnBrk="1" hangingPunct="1">
              <a:defRPr/>
            </a:pPr>
            <a:r>
              <a:rPr lang="hu-HU" dirty="0" smtClean="0"/>
              <a:t>A Windows NT története </a:t>
            </a:r>
            <a:endParaRPr lang="en-US" dirty="0" smtClean="0"/>
          </a:p>
        </p:txBody>
      </p:sp>
      <p:sp>
        <p:nvSpPr>
          <p:cNvPr id="293891" name="Rectangle 3"/>
          <p:cNvSpPr>
            <a:spLocks noGrp="1" noChangeArrowheads="1"/>
          </p:cNvSpPr>
          <p:nvPr>
            <p:ph idx="1"/>
          </p:nvPr>
        </p:nvSpPr>
        <p:spPr/>
        <p:txBody>
          <a:bodyPr/>
          <a:lstStyle/>
          <a:p>
            <a:pPr marL="285750" indent="-285750" eaLnBrk="1" hangingPunct="1">
              <a:lnSpc>
                <a:spcPct val="90000"/>
              </a:lnSpc>
              <a:defRPr/>
            </a:pPr>
            <a:endParaRPr lang="hu-HU" sz="2800" dirty="0" smtClean="0"/>
          </a:p>
          <a:p>
            <a:pPr marL="285750" indent="-285750" eaLnBrk="1" hangingPunct="1">
              <a:lnSpc>
                <a:spcPct val="90000"/>
              </a:lnSpc>
              <a:defRPr/>
            </a:pPr>
            <a:r>
              <a:rPr lang="hu-HU" sz="2800" dirty="0" smtClean="0"/>
              <a:t>Új operációs rendszer írása 1988-ban</a:t>
            </a:r>
          </a:p>
          <a:p>
            <a:pPr marL="685800" lvl="1">
              <a:lnSpc>
                <a:spcPct val="90000"/>
              </a:lnSpc>
              <a:defRPr/>
            </a:pPr>
            <a:r>
              <a:rPr lang="hu-HU" sz="2400" dirty="0" smtClean="0"/>
              <a:t>Eredetileg: OS/2 3.0</a:t>
            </a:r>
          </a:p>
          <a:p>
            <a:pPr marL="685800" lvl="1">
              <a:lnSpc>
                <a:spcPct val="90000"/>
              </a:lnSpc>
              <a:defRPr/>
            </a:pPr>
            <a:r>
              <a:rPr lang="hu-HU" sz="2400" dirty="0" smtClean="0"/>
              <a:t>Változás: Windows 3.0 utódját elkészíteni</a:t>
            </a:r>
          </a:p>
          <a:p>
            <a:pPr marL="285750" indent="-285750" eaLnBrk="1" hangingPunct="1">
              <a:lnSpc>
                <a:spcPct val="90000"/>
              </a:lnSpc>
              <a:defRPr/>
            </a:pPr>
            <a:r>
              <a:rPr lang="hu-HU" sz="2800" dirty="0" smtClean="0"/>
              <a:t>Megalkotói:</a:t>
            </a:r>
            <a:endParaRPr lang="en-US" sz="2800" dirty="0" smtClean="0"/>
          </a:p>
          <a:p>
            <a:pPr marL="685800" lvl="1" indent="-228600" eaLnBrk="1" hangingPunct="1">
              <a:lnSpc>
                <a:spcPct val="90000"/>
              </a:lnSpc>
              <a:defRPr/>
            </a:pPr>
            <a:r>
              <a:rPr lang="en-US" sz="2400" dirty="0" smtClean="0"/>
              <a:t>Dave Cutler</a:t>
            </a:r>
            <a:r>
              <a:rPr lang="hu-HU" sz="2400" dirty="0" smtClean="0"/>
              <a:t> (Digitalnál a VMS tervezője)</a:t>
            </a:r>
            <a:endParaRPr lang="en-US" sz="2400" dirty="0" smtClean="0"/>
          </a:p>
          <a:p>
            <a:pPr marL="285750" indent="-285750" eaLnBrk="1" hangingPunct="1">
              <a:lnSpc>
                <a:spcPct val="90000"/>
              </a:lnSpc>
              <a:defRPr/>
            </a:pPr>
            <a:r>
              <a:rPr lang="hu-HU" sz="2800" dirty="0" smtClean="0"/>
              <a:t>Windows NT név</a:t>
            </a:r>
            <a:endParaRPr lang="en-US" sz="2800" dirty="0" smtClean="0"/>
          </a:p>
          <a:p>
            <a:pPr marL="685800" lvl="1" indent="-228600" eaLnBrk="1" hangingPunct="1">
              <a:lnSpc>
                <a:spcPct val="90000"/>
              </a:lnSpc>
              <a:defRPr/>
            </a:pPr>
            <a:r>
              <a:rPr lang="en-US" sz="2400" dirty="0" smtClean="0"/>
              <a:t>NT </a:t>
            </a:r>
            <a:r>
              <a:rPr lang="hu-HU" sz="2400" dirty="0" smtClean="0"/>
              <a:t>= </a:t>
            </a:r>
            <a:r>
              <a:rPr lang="en-US" sz="2400" dirty="0" smtClean="0"/>
              <a:t>New Technology</a:t>
            </a:r>
            <a:endParaRPr lang="hu-HU" sz="2400" dirty="0" smtClean="0"/>
          </a:p>
          <a:p>
            <a:pPr marL="685800" lvl="1" indent="-228600" eaLnBrk="1" hangingPunct="1">
              <a:lnSpc>
                <a:spcPct val="90000"/>
              </a:lnSpc>
              <a:defRPr/>
            </a:pPr>
            <a:r>
              <a:rPr lang="hu-HU" sz="2400" dirty="0" smtClean="0"/>
              <a:t>Windows NT = WNT = ?</a:t>
            </a:r>
          </a:p>
          <a:p>
            <a:pPr marL="285750" indent="-285750" eaLnBrk="1" hangingPunct="1">
              <a:lnSpc>
                <a:spcPct val="90000"/>
              </a:lnSpc>
              <a:defRPr/>
            </a:pPr>
            <a:endParaRPr lang="hu-HU" sz="1400" dirty="0"/>
          </a:p>
          <a:p>
            <a:pPr marL="285750" indent="-285750" eaLnBrk="1" hangingPunct="1">
              <a:lnSpc>
                <a:spcPct val="90000"/>
              </a:lnSpc>
              <a:defRPr/>
            </a:pPr>
            <a:endParaRPr lang="hu-HU" sz="1400" dirty="0"/>
          </a:p>
          <a:p>
            <a:pPr marL="285750" indent="-285750" eaLnBrk="1" hangingPunct="1">
              <a:lnSpc>
                <a:spcPct val="90000"/>
              </a:lnSpc>
              <a:defRPr/>
            </a:pPr>
            <a:endParaRPr lang="en-US" sz="1400" dirty="0" smtClean="0"/>
          </a:p>
          <a:p>
            <a:pPr marL="285750" indent="0" algn="ctr" eaLnBrk="1" hangingPunct="1">
              <a:lnSpc>
                <a:spcPct val="90000"/>
              </a:lnSpc>
              <a:buFontTx/>
              <a:buNone/>
              <a:defRPr/>
            </a:pPr>
            <a:r>
              <a:rPr lang="hu-HU" sz="1600" b="1" dirty="0" smtClean="0">
                <a:solidFill>
                  <a:srgbClr val="FF3300"/>
                </a:solidFill>
              </a:rPr>
              <a:t>(Mostantól</a:t>
            </a:r>
            <a:r>
              <a:rPr lang="hu-HU" sz="1600" b="1" dirty="0">
                <a:solidFill>
                  <a:srgbClr val="FF3300"/>
                </a:solidFill>
              </a:rPr>
              <a:t> </a:t>
            </a:r>
            <a:r>
              <a:rPr lang="hu-HU" sz="1600" b="1" dirty="0" smtClean="0">
                <a:solidFill>
                  <a:srgbClr val="FF3300"/>
                </a:solidFill>
              </a:rPr>
              <a:t>a </a:t>
            </a:r>
            <a:r>
              <a:rPr lang="en-US" sz="1600" b="1" dirty="0" smtClean="0">
                <a:solidFill>
                  <a:srgbClr val="FF3300"/>
                </a:solidFill>
              </a:rPr>
              <a:t>“Windows” </a:t>
            </a:r>
            <a:r>
              <a:rPr lang="hu-HU" sz="1600" b="1" dirty="0" smtClean="0">
                <a:solidFill>
                  <a:srgbClr val="FF3300"/>
                </a:solidFill>
              </a:rPr>
              <a:t>az NT alapú </a:t>
            </a:r>
            <a:r>
              <a:rPr lang="en-US" sz="1600" b="1" dirty="0" smtClean="0">
                <a:solidFill>
                  <a:srgbClr val="FF3300"/>
                </a:solidFill>
              </a:rPr>
              <a:t>Windows</a:t>
            </a:r>
            <a:r>
              <a:rPr lang="hu-HU" sz="1600" b="1" dirty="0" err="1" smtClean="0">
                <a:solidFill>
                  <a:srgbClr val="FF3300"/>
                </a:solidFill>
              </a:rPr>
              <a:t>okat</a:t>
            </a:r>
            <a:r>
              <a:rPr lang="hu-HU" sz="1600" b="1" dirty="0" smtClean="0">
                <a:solidFill>
                  <a:srgbClr val="FF3300"/>
                </a:solidFill>
              </a:rPr>
              <a:t> takarja)</a:t>
            </a:r>
          </a:p>
          <a:p>
            <a:pPr marL="285750" indent="0" algn="ctr">
              <a:lnSpc>
                <a:spcPct val="90000"/>
              </a:lnSpc>
              <a:buNone/>
              <a:defRPr/>
            </a:pPr>
            <a:r>
              <a:rPr lang="hu-HU" sz="1600" b="1" dirty="0" smtClean="0">
                <a:solidFill>
                  <a:srgbClr val="FF3300"/>
                </a:solidFill>
              </a:rPr>
              <a:t> </a:t>
            </a:r>
            <a:endParaRPr lang="en-US" sz="1600" b="1" dirty="0" smtClean="0">
              <a:solidFill>
                <a:srgbClr val="FF3300"/>
              </a:solidFill>
            </a:endParaRPr>
          </a:p>
        </p:txBody>
      </p:sp>
      <p:pic>
        <p:nvPicPr>
          <p:cNvPr id="1081346" name="Picture 2" descr="http://upload.wikimedia.org/wikipedia/en/thumb/e/ea/NT4_logo.png/150px-NT4_logo.png">
            <a:hlinkClick r:id="rId3"/>
          </p:cNvPr>
          <p:cNvPicPr>
            <a:picLocks noChangeAspect="1" noChangeArrowheads="1"/>
          </p:cNvPicPr>
          <p:nvPr/>
        </p:nvPicPr>
        <p:blipFill>
          <a:blip r:embed="rId4" cstate="print"/>
          <a:srcRect/>
          <a:stretch>
            <a:fillRect/>
          </a:stretch>
        </p:blipFill>
        <p:spPr bwMode="auto">
          <a:xfrm>
            <a:off x="7234374" y="1448965"/>
            <a:ext cx="1746431" cy="395859"/>
          </a:xfrm>
          <a:prstGeom prst="rect">
            <a:avLst/>
          </a:prstGeom>
          <a:noFill/>
        </p:spPr>
      </p:pic>
      <p:sp>
        <p:nvSpPr>
          <p:cNvPr id="5" name="Dia számának helye 4"/>
          <p:cNvSpPr>
            <a:spLocks noGrp="1"/>
          </p:cNvSpPr>
          <p:nvPr>
            <p:ph type="sldNum" sz="quarter" idx="5"/>
          </p:nvPr>
        </p:nvSpPr>
        <p:spPr/>
        <p:txBody>
          <a:bodyPr/>
          <a:lstStyle/>
          <a:p>
            <a:fld id="{3D86C690-4F62-4AFC-8745-06DC9BF07935}" type="slidenum">
              <a:rPr lang="hu-HU" smtClean="0"/>
              <a:pPr/>
              <a:t>4</a:t>
            </a:fld>
            <a:endParaRPr lang="hu-HU"/>
          </a:p>
        </p:txBody>
      </p:sp>
      <p:pic>
        <p:nvPicPr>
          <p:cNvPr id="3" name="Kép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72605" y="2420888"/>
            <a:ext cx="975859" cy="1233990"/>
          </a:xfrm>
          <a:prstGeom prst="rect">
            <a:avLst/>
          </a:prstGeom>
        </p:spPr>
      </p:pic>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kern="0" dirty="0">
                <a:solidFill>
                  <a:srgbClr val="FFFFFF"/>
                </a:solidFill>
                <a:latin typeface="Corbel"/>
              </a:rPr>
              <a:t>(Kevésbé) egyszerűsített architektúra</a:t>
            </a:r>
            <a:endParaRPr lang="hu-HU" dirty="0"/>
          </a:p>
        </p:txBody>
      </p:sp>
      <p:sp>
        <p:nvSpPr>
          <p:cNvPr id="4" name="Dia számának helye 3"/>
          <p:cNvSpPr>
            <a:spLocks noGrp="1"/>
          </p:cNvSpPr>
          <p:nvPr>
            <p:ph type="sldNum" sz="quarter" idx="5"/>
          </p:nvPr>
        </p:nvSpPr>
        <p:spPr/>
        <p:txBody>
          <a:bodyPr/>
          <a:lstStyle/>
          <a:p>
            <a:fld id="{3D86C690-4F62-4AFC-8745-06DC9BF07935}" type="slidenum">
              <a:rPr lang="hu-HU" smtClean="0"/>
              <a:pPr/>
              <a:t>40</a:t>
            </a:fld>
            <a:endParaRPr lang="hu-HU"/>
          </a:p>
        </p:txBody>
      </p:sp>
      <p:sp>
        <p:nvSpPr>
          <p:cNvPr id="107" name="Rectangle 1026"/>
          <p:cNvSpPr>
            <a:spLocks noChangeArrowheads="1"/>
          </p:cNvSpPr>
          <p:nvPr/>
        </p:nvSpPr>
        <p:spPr bwMode="blackWhite">
          <a:xfrm>
            <a:off x="784863" y="6074146"/>
            <a:ext cx="8153400" cy="457200"/>
          </a:xfrm>
          <a:prstGeom prst="rect">
            <a:avLst/>
          </a:prstGeom>
          <a:noFill/>
          <a:ln w="12700">
            <a:noFill/>
            <a:miter lim="800000"/>
            <a:headEnd/>
            <a:tailEnd/>
          </a:ln>
        </p:spPr>
        <p:txBody>
          <a:bodyPr lIns="92075" tIns="46038" rIns="92075" bIns="46038" anchor="ctr"/>
          <a:lstStyle/>
          <a:p>
            <a:pPr algn="ctr" rtl="0" eaLnBrk="0" fontAlgn="base" hangingPunct="0">
              <a:spcBef>
                <a:spcPct val="0"/>
              </a:spcBef>
              <a:spcAft>
                <a:spcPct val="0"/>
              </a:spcAft>
            </a:pPr>
            <a:r>
              <a:rPr lang="en-US" sz="1200" b="1" kern="1200" dirty="0">
                <a:solidFill>
                  <a:srgbClr val="000000"/>
                </a:solidFill>
                <a:latin typeface="Corbel"/>
                <a:ea typeface="+mn-ea"/>
                <a:cs typeface="+mn-cs"/>
              </a:rPr>
              <a:t>hardware interfaces (buses, I/O devices, interrupts, </a:t>
            </a:r>
            <a:br>
              <a:rPr lang="en-US" sz="1200" b="1" kern="1200" dirty="0">
                <a:solidFill>
                  <a:srgbClr val="000000"/>
                </a:solidFill>
                <a:latin typeface="Corbel"/>
                <a:ea typeface="+mn-ea"/>
                <a:cs typeface="+mn-cs"/>
              </a:rPr>
            </a:br>
            <a:r>
              <a:rPr lang="en-US" sz="1200" b="1" kern="1200" dirty="0">
                <a:solidFill>
                  <a:srgbClr val="000000"/>
                </a:solidFill>
                <a:latin typeface="Corbel"/>
                <a:ea typeface="+mn-ea"/>
                <a:cs typeface="+mn-cs"/>
              </a:rPr>
              <a:t>interval timers, DMA, memory cache control, etc., etc.)</a:t>
            </a:r>
          </a:p>
        </p:txBody>
      </p:sp>
      <p:sp>
        <p:nvSpPr>
          <p:cNvPr id="108" name="Rectangle 1027"/>
          <p:cNvSpPr>
            <a:spLocks noChangeArrowheads="1"/>
          </p:cNvSpPr>
          <p:nvPr/>
        </p:nvSpPr>
        <p:spPr bwMode="blackWhite">
          <a:xfrm>
            <a:off x="784863" y="3635746"/>
            <a:ext cx="8153400" cy="304800"/>
          </a:xfrm>
          <a:prstGeom prst="rect">
            <a:avLst/>
          </a:prstGeom>
          <a:solidFill>
            <a:srgbClr val="762536"/>
          </a:solidFill>
          <a:ln w="12700">
            <a:solidFill>
              <a:srgbClr val="000000"/>
            </a:solidFill>
            <a:miter lim="800000"/>
            <a:headEnd/>
            <a:tailEnd/>
          </a:ln>
        </p:spPr>
        <p:txBody>
          <a:bodyPr wrap="none" lIns="92075" tIns="46038" rIns="92075" bIns="46038" anchor="ctr"/>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System Service Dispatcher</a:t>
            </a:r>
          </a:p>
        </p:txBody>
      </p:sp>
      <p:sp>
        <p:nvSpPr>
          <p:cNvPr id="109" name="Line 1028"/>
          <p:cNvSpPr>
            <a:spLocks noChangeShapeType="1"/>
          </p:cNvSpPr>
          <p:nvPr/>
        </p:nvSpPr>
        <p:spPr bwMode="auto">
          <a:xfrm>
            <a:off x="1927863" y="2568946"/>
            <a:ext cx="0" cy="1343025"/>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0" name="Line 1029"/>
          <p:cNvSpPr>
            <a:spLocks noChangeShapeType="1"/>
          </p:cNvSpPr>
          <p:nvPr/>
        </p:nvSpPr>
        <p:spPr bwMode="auto">
          <a:xfrm flipH="1">
            <a:off x="2308863" y="2264146"/>
            <a:ext cx="0" cy="13716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1" name="Line 1030"/>
          <p:cNvSpPr>
            <a:spLocks noChangeShapeType="1"/>
          </p:cNvSpPr>
          <p:nvPr/>
        </p:nvSpPr>
        <p:spPr bwMode="auto">
          <a:xfrm>
            <a:off x="7939726" y="2394321"/>
            <a:ext cx="0" cy="1241425"/>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2" name="Line 1031"/>
          <p:cNvSpPr>
            <a:spLocks noChangeShapeType="1"/>
          </p:cNvSpPr>
          <p:nvPr/>
        </p:nvSpPr>
        <p:spPr bwMode="auto">
          <a:xfrm>
            <a:off x="5737863" y="2568946"/>
            <a:ext cx="0" cy="1066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3" name="Line 1032"/>
          <p:cNvSpPr>
            <a:spLocks noChangeShapeType="1"/>
          </p:cNvSpPr>
          <p:nvPr/>
        </p:nvSpPr>
        <p:spPr bwMode="auto">
          <a:xfrm>
            <a:off x="3528063" y="2568946"/>
            <a:ext cx="0" cy="1066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4" name="Rectangle 1034"/>
          <p:cNvSpPr>
            <a:spLocks noChangeArrowheads="1"/>
          </p:cNvSpPr>
          <p:nvPr/>
        </p:nvSpPr>
        <p:spPr bwMode="blackWhite">
          <a:xfrm>
            <a:off x="5204463" y="892546"/>
            <a:ext cx="1600200" cy="7620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15" name="Rectangle 1035"/>
          <p:cNvSpPr>
            <a:spLocks noChangeArrowheads="1"/>
          </p:cNvSpPr>
          <p:nvPr/>
        </p:nvSpPr>
        <p:spPr bwMode="auto">
          <a:xfrm>
            <a:off x="5204463" y="14259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762536"/>
              </a:solidFill>
              <a:effectLst/>
              <a:uLnTx/>
              <a:uFillTx/>
              <a:latin typeface="Corbel"/>
              <a:ea typeface="+mn-ea"/>
              <a:cs typeface="+mn-cs"/>
            </a:endParaRPr>
          </a:p>
        </p:txBody>
      </p:sp>
      <p:sp>
        <p:nvSpPr>
          <p:cNvPr id="116" name="Rectangle 1037"/>
          <p:cNvSpPr>
            <a:spLocks noChangeArrowheads="1"/>
          </p:cNvSpPr>
          <p:nvPr/>
        </p:nvSpPr>
        <p:spPr bwMode="blackWhite">
          <a:xfrm>
            <a:off x="5128263" y="968746"/>
            <a:ext cx="1600200" cy="7620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17" name="Rectangle 1038"/>
          <p:cNvSpPr>
            <a:spLocks noChangeArrowheads="1"/>
          </p:cNvSpPr>
          <p:nvPr/>
        </p:nvSpPr>
        <p:spPr bwMode="auto">
          <a:xfrm>
            <a:off x="5128263" y="15021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18" name="Rectangle 1040"/>
          <p:cNvSpPr>
            <a:spLocks noChangeArrowheads="1"/>
          </p:cNvSpPr>
          <p:nvPr/>
        </p:nvSpPr>
        <p:spPr bwMode="blackWhite">
          <a:xfrm>
            <a:off x="5052063" y="1044946"/>
            <a:ext cx="1600200" cy="7620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000000"/>
              </a:solidFill>
              <a:effectLst/>
              <a:uLnTx/>
              <a:uFillTx/>
              <a:latin typeface="Corbel"/>
              <a:ea typeface="+mn-ea"/>
              <a:cs typeface="+mn-cs"/>
            </a:endParaRPr>
          </a:p>
        </p:txBody>
      </p:sp>
      <p:sp>
        <p:nvSpPr>
          <p:cNvPr id="119" name="Rectangle 1041"/>
          <p:cNvSpPr>
            <a:spLocks noChangeArrowheads="1"/>
          </p:cNvSpPr>
          <p:nvPr/>
        </p:nvSpPr>
        <p:spPr bwMode="auto">
          <a:xfrm>
            <a:off x="5052063" y="15783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000000"/>
              </a:solidFill>
              <a:effectLst/>
              <a:uLnTx/>
              <a:uFillTx/>
              <a:latin typeface="Corbel"/>
              <a:ea typeface="+mn-ea"/>
              <a:cs typeface="+mn-cs"/>
            </a:endParaRPr>
          </a:p>
        </p:txBody>
      </p:sp>
      <p:grpSp>
        <p:nvGrpSpPr>
          <p:cNvPr id="120" name="Group 1042"/>
          <p:cNvGrpSpPr>
            <a:grpSpLocks/>
          </p:cNvGrpSpPr>
          <p:nvPr/>
        </p:nvGrpSpPr>
        <p:grpSpPr bwMode="auto">
          <a:xfrm>
            <a:off x="3375663" y="892546"/>
            <a:ext cx="1295400" cy="609600"/>
            <a:chOff x="2112" y="768"/>
            <a:chExt cx="816" cy="384"/>
          </a:xfrm>
        </p:grpSpPr>
        <p:sp>
          <p:nvSpPr>
            <p:cNvPr id="121" name="Rectangle 1043"/>
            <p:cNvSpPr>
              <a:spLocks noChangeArrowheads="1"/>
            </p:cNvSpPr>
            <p:nvPr/>
          </p:nvSpPr>
          <p:spPr bwMode="blackWhite">
            <a:xfrm>
              <a:off x="2112" y="768"/>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endParaRPr kumimoji="0" lang="en-US" sz="1200" b="1" i="0" u="none" strike="noStrike" kern="1200" cap="none" spc="0" normalizeH="0" baseline="0" noProof="0">
                <a:ln>
                  <a:noFill/>
                </a:ln>
                <a:solidFill>
                  <a:srgbClr val="762536"/>
                </a:solidFill>
                <a:effectLst/>
                <a:uLnTx/>
                <a:uFillTx/>
                <a:latin typeface="Corbel"/>
                <a:ea typeface="+mn-ea"/>
                <a:cs typeface="+mn-cs"/>
              </a:endParaRPr>
            </a:p>
          </p:txBody>
        </p:sp>
        <p:sp>
          <p:nvSpPr>
            <p:cNvPr id="122" name="Rectangle 1044"/>
            <p:cNvSpPr>
              <a:spLocks noChangeArrowheads="1"/>
            </p:cNvSpPr>
            <p:nvPr/>
          </p:nvSpPr>
          <p:spPr bwMode="auto">
            <a:xfrm>
              <a:off x="2112" y="1104"/>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sp>
        <p:nvSpPr>
          <p:cNvPr id="123" name="Rectangle 1046"/>
          <p:cNvSpPr>
            <a:spLocks noChangeArrowheads="1"/>
          </p:cNvSpPr>
          <p:nvPr/>
        </p:nvSpPr>
        <p:spPr bwMode="blackWhite">
          <a:xfrm>
            <a:off x="4975863" y="1197346"/>
            <a:ext cx="1600200" cy="7620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24" name="Rectangle 1047"/>
          <p:cNvSpPr>
            <a:spLocks noChangeArrowheads="1"/>
          </p:cNvSpPr>
          <p:nvPr/>
        </p:nvSpPr>
        <p:spPr bwMode="auto">
          <a:xfrm>
            <a:off x="4975863" y="17307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25" name="Rectangle 1049"/>
          <p:cNvSpPr>
            <a:spLocks noChangeArrowheads="1"/>
          </p:cNvSpPr>
          <p:nvPr/>
        </p:nvSpPr>
        <p:spPr bwMode="blackWhite">
          <a:xfrm>
            <a:off x="4899663" y="1349746"/>
            <a:ext cx="1600200" cy="762000"/>
          </a:xfrm>
          <a:prstGeom prst="rect">
            <a:avLst/>
          </a:prstGeom>
          <a:solidFill>
            <a:srgbClr val="FDEFBB"/>
          </a:solidFill>
          <a:ln w="12700">
            <a:solidFill>
              <a:srgbClr val="000000"/>
            </a:solidFill>
            <a:miter lim="800000"/>
            <a:headEnd/>
            <a:tailEnd/>
          </a:ln>
        </p:spPr>
        <p:txBody>
          <a:bodyPr lIns="92075" tIns="0"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Task Manager</a:t>
            </a:r>
          </a:p>
        </p:txBody>
      </p:sp>
      <p:sp>
        <p:nvSpPr>
          <p:cNvPr id="126" name="Rectangle 1050"/>
          <p:cNvSpPr>
            <a:spLocks noChangeArrowheads="1"/>
          </p:cNvSpPr>
          <p:nvPr/>
        </p:nvSpPr>
        <p:spPr bwMode="auto">
          <a:xfrm>
            <a:off x="4899663" y="18831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000000"/>
              </a:solidFill>
              <a:effectLst/>
              <a:uLnTx/>
              <a:uFillTx/>
              <a:latin typeface="Corbel"/>
              <a:ea typeface="+mn-ea"/>
              <a:cs typeface="+mn-cs"/>
            </a:endParaRPr>
          </a:p>
        </p:txBody>
      </p:sp>
      <p:sp>
        <p:nvSpPr>
          <p:cNvPr id="127" name="Rectangle 1052"/>
          <p:cNvSpPr>
            <a:spLocks noChangeArrowheads="1"/>
          </p:cNvSpPr>
          <p:nvPr/>
        </p:nvSpPr>
        <p:spPr bwMode="blackWhite">
          <a:xfrm>
            <a:off x="4823463" y="1578346"/>
            <a:ext cx="1600200" cy="762000"/>
          </a:xfrm>
          <a:prstGeom prst="rect">
            <a:avLst/>
          </a:prstGeom>
          <a:solidFill>
            <a:srgbClr val="FDEFBB"/>
          </a:solidFill>
          <a:ln w="12700">
            <a:solidFill>
              <a:srgbClr val="000000"/>
            </a:solidFill>
            <a:miter lim="800000"/>
            <a:headEnd/>
            <a:tailEnd/>
          </a:ln>
        </p:spPr>
        <p:txBody>
          <a:bodyPr lIns="92075" tIns="0"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Explorer</a:t>
            </a:r>
          </a:p>
        </p:txBody>
      </p:sp>
      <p:sp>
        <p:nvSpPr>
          <p:cNvPr id="128" name="Rectangle 1053"/>
          <p:cNvSpPr>
            <a:spLocks noChangeArrowheads="1"/>
          </p:cNvSpPr>
          <p:nvPr/>
        </p:nvSpPr>
        <p:spPr bwMode="auto">
          <a:xfrm>
            <a:off x="4823463" y="21117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000000"/>
              </a:solidFill>
              <a:effectLst/>
              <a:uLnTx/>
              <a:uFillTx/>
              <a:latin typeface="Corbel"/>
              <a:ea typeface="+mn-ea"/>
              <a:cs typeface="+mn-cs"/>
            </a:endParaRPr>
          </a:p>
        </p:txBody>
      </p:sp>
      <p:grpSp>
        <p:nvGrpSpPr>
          <p:cNvPr id="129" name="Group 1054"/>
          <p:cNvGrpSpPr>
            <a:grpSpLocks/>
          </p:cNvGrpSpPr>
          <p:nvPr/>
        </p:nvGrpSpPr>
        <p:grpSpPr bwMode="auto">
          <a:xfrm>
            <a:off x="3299463" y="968746"/>
            <a:ext cx="1295400" cy="609600"/>
            <a:chOff x="2112" y="768"/>
            <a:chExt cx="816" cy="384"/>
          </a:xfrm>
        </p:grpSpPr>
        <p:sp>
          <p:nvSpPr>
            <p:cNvPr id="130" name="Rectangle 1055"/>
            <p:cNvSpPr>
              <a:spLocks noChangeArrowheads="1"/>
            </p:cNvSpPr>
            <p:nvPr/>
          </p:nvSpPr>
          <p:spPr bwMode="blackWhite">
            <a:xfrm>
              <a:off x="2112" y="768"/>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endParaRPr kumimoji="0" lang="en-US" sz="1200" b="1" i="0" u="none" strike="noStrike" kern="1200" cap="none" spc="0" normalizeH="0" baseline="0" noProof="0">
                <a:ln>
                  <a:noFill/>
                </a:ln>
                <a:solidFill>
                  <a:srgbClr val="762536"/>
                </a:solidFill>
                <a:effectLst/>
                <a:uLnTx/>
                <a:uFillTx/>
                <a:latin typeface="Corbel"/>
                <a:ea typeface="+mn-ea"/>
                <a:cs typeface="+mn-cs"/>
              </a:endParaRPr>
            </a:p>
          </p:txBody>
        </p:sp>
        <p:sp>
          <p:nvSpPr>
            <p:cNvPr id="131" name="Rectangle 1056"/>
            <p:cNvSpPr>
              <a:spLocks noChangeArrowheads="1"/>
            </p:cNvSpPr>
            <p:nvPr/>
          </p:nvSpPr>
          <p:spPr bwMode="auto">
            <a:xfrm>
              <a:off x="2112" y="1104"/>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grpSp>
        <p:nvGrpSpPr>
          <p:cNvPr id="132" name="Group 1057"/>
          <p:cNvGrpSpPr>
            <a:grpSpLocks/>
          </p:cNvGrpSpPr>
          <p:nvPr/>
        </p:nvGrpSpPr>
        <p:grpSpPr bwMode="auto">
          <a:xfrm>
            <a:off x="3223263" y="1121146"/>
            <a:ext cx="1295400" cy="609600"/>
            <a:chOff x="2064" y="816"/>
            <a:chExt cx="816" cy="384"/>
          </a:xfrm>
        </p:grpSpPr>
        <p:sp>
          <p:nvSpPr>
            <p:cNvPr id="133" name="Rectangle 1058"/>
            <p:cNvSpPr>
              <a:spLocks noChangeArrowheads="1"/>
            </p:cNvSpPr>
            <p:nvPr/>
          </p:nvSpPr>
          <p:spPr bwMode="blackWhite">
            <a:xfrm>
              <a:off x="2064" y="816"/>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34" name="Rectangle 1059"/>
            <p:cNvSpPr>
              <a:spLocks noChangeArrowheads="1"/>
            </p:cNvSpPr>
            <p:nvPr/>
          </p:nvSpPr>
          <p:spPr bwMode="auto">
            <a:xfrm>
              <a:off x="2064" y="1152"/>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grpSp>
        <p:nvGrpSpPr>
          <p:cNvPr id="135" name="Group 1060"/>
          <p:cNvGrpSpPr>
            <a:grpSpLocks/>
          </p:cNvGrpSpPr>
          <p:nvPr/>
        </p:nvGrpSpPr>
        <p:grpSpPr bwMode="auto">
          <a:xfrm>
            <a:off x="3147063" y="1273546"/>
            <a:ext cx="1295400" cy="609600"/>
            <a:chOff x="2016" y="864"/>
            <a:chExt cx="816" cy="384"/>
          </a:xfrm>
        </p:grpSpPr>
        <p:sp>
          <p:nvSpPr>
            <p:cNvPr id="136" name="Rectangle 1061"/>
            <p:cNvSpPr>
              <a:spLocks noChangeArrowheads="1"/>
            </p:cNvSpPr>
            <p:nvPr/>
          </p:nvSpPr>
          <p:spPr bwMode="blackWhite">
            <a:xfrm>
              <a:off x="2016" y="864"/>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SvcHost.Exe</a:t>
              </a:r>
            </a:p>
          </p:txBody>
        </p:sp>
        <p:sp>
          <p:nvSpPr>
            <p:cNvPr id="137" name="Rectangle 1062"/>
            <p:cNvSpPr>
              <a:spLocks noChangeArrowheads="1"/>
            </p:cNvSpPr>
            <p:nvPr/>
          </p:nvSpPr>
          <p:spPr bwMode="auto">
            <a:xfrm>
              <a:off x="2016" y="1200"/>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FFFFFF"/>
                </a:solidFill>
                <a:effectLst/>
                <a:uLnTx/>
                <a:uFillTx/>
                <a:latin typeface="Corbel"/>
                <a:ea typeface="+mn-ea"/>
                <a:cs typeface="+mn-cs"/>
              </a:endParaRPr>
            </a:p>
          </p:txBody>
        </p:sp>
      </p:grpSp>
      <p:grpSp>
        <p:nvGrpSpPr>
          <p:cNvPr id="138" name="Group 1063"/>
          <p:cNvGrpSpPr>
            <a:grpSpLocks/>
          </p:cNvGrpSpPr>
          <p:nvPr/>
        </p:nvGrpSpPr>
        <p:grpSpPr bwMode="auto">
          <a:xfrm>
            <a:off x="2994663" y="1502146"/>
            <a:ext cx="1295400" cy="609600"/>
            <a:chOff x="1920" y="1008"/>
            <a:chExt cx="816" cy="384"/>
          </a:xfrm>
        </p:grpSpPr>
        <p:sp>
          <p:nvSpPr>
            <p:cNvPr id="139" name="Rectangle 1064"/>
            <p:cNvSpPr>
              <a:spLocks noChangeArrowheads="1"/>
            </p:cNvSpPr>
            <p:nvPr/>
          </p:nvSpPr>
          <p:spPr bwMode="blackWhite">
            <a:xfrm>
              <a:off x="1920" y="1008"/>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WinMgt.Exe</a:t>
              </a:r>
            </a:p>
          </p:txBody>
        </p:sp>
        <p:sp>
          <p:nvSpPr>
            <p:cNvPr id="140" name="Rectangle 1065"/>
            <p:cNvSpPr>
              <a:spLocks noChangeArrowheads="1"/>
            </p:cNvSpPr>
            <p:nvPr/>
          </p:nvSpPr>
          <p:spPr bwMode="auto">
            <a:xfrm>
              <a:off x="1920" y="1344"/>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FFFFFF"/>
                </a:solidFill>
                <a:effectLst/>
                <a:uLnTx/>
                <a:uFillTx/>
                <a:latin typeface="Corbel"/>
                <a:ea typeface="+mn-ea"/>
                <a:cs typeface="+mn-cs"/>
              </a:endParaRPr>
            </a:p>
          </p:txBody>
        </p:sp>
      </p:grpSp>
      <p:grpSp>
        <p:nvGrpSpPr>
          <p:cNvPr id="141" name="Group 1066"/>
          <p:cNvGrpSpPr>
            <a:grpSpLocks/>
          </p:cNvGrpSpPr>
          <p:nvPr/>
        </p:nvGrpSpPr>
        <p:grpSpPr bwMode="auto">
          <a:xfrm>
            <a:off x="2842263" y="1730746"/>
            <a:ext cx="1295400" cy="533400"/>
            <a:chOff x="1824" y="1152"/>
            <a:chExt cx="816" cy="336"/>
          </a:xfrm>
        </p:grpSpPr>
        <p:sp>
          <p:nvSpPr>
            <p:cNvPr id="142" name="Rectangle 1067"/>
            <p:cNvSpPr>
              <a:spLocks noChangeArrowheads="1"/>
            </p:cNvSpPr>
            <p:nvPr/>
          </p:nvSpPr>
          <p:spPr bwMode="blackWhite">
            <a:xfrm>
              <a:off x="1824" y="1152"/>
              <a:ext cx="816" cy="336"/>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SpoolSv.Exe</a:t>
              </a:r>
            </a:p>
          </p:txBody>
        </p:sp>
        <p:sp>
          <p:nvSpPr>
            <p:cNvPr id="143" name="Rectangle 1068"/>
            <p:cNvSpPr>
              <a:spLocks noChangeArrowheads="1"/>
            </p:cNvSpPr>
            <p:nvPr/>
          </p:nvSpPr>
          <p:spPr bwMode="auto">
            <a:xfrm>
              <a:off x="1824" y="1440"/>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FFFFFF"/>
                </a:solidFill>
                <a:effectLst/>
                <a:uLnTx/>
                <a:uFillTx/>
                <a:latin typeface="Corbel"/>
                <a:ea typeface="+mn-ea"/>
                <a:cs typeface="+mn-cs"/>
              </a:endParaRPr>
            </a:p>
          </p:txBody>
        </p:sp>
      </p:grpSp>
      <p:grpSp>
        <p:nvGrpSpPr>
          <p:cNvPr id="144" name="Group 1069"/>
          <p:cNvGrpSpPr>
            <a:grpSpLocks/>
          </p:cNvGrpSpPr>
          <p:nvPr/>
        </p:nvGrpSpPr>
        <p:grpSpPr bwMode="auto">
          <a:xfrm>
            <a:off x="1394463" y="892546"/>
            <a:ext cx="1295400" cy="614363"/>
            <a:chOff x="912" y="606"/>
            <a:chExt cx="816" cy="387"/>
          </a:xfrm>
        </p:grpSpPr>
        <p:sp>
          <p:nvSpPr>
            <p:cNvPr id="145" name="Rectangle 1070"/>
            <p:cNvSpPr>
              <a:spLocks noChangeArrowheads="1"/>
            </p:cNvSpPr>
            <p:nvPr/>
          </p:nvSpPr>
          <p:spPr bwMode="blackWhite">
            <a:xfrm>
              <a:off x="912" y="606"/>
              <a:ext cx="816" cy="384"/>
            </a:xfrm>
            <a:prstGeom prst="rect">
              <a:avLst/>
            </a:prstGeom>
            <a:solidFill>
              <a:srgbClr val="B11D2F"/>
            </a:solidFill>
            <a:ln w="12700">
              <a:solidFill>
                <a:srgbClr val="000000"/>
              </a:solidFill>
              <a:miter lim="800000"/>
              <a:headEnd/>
              <a:tailEnd/>
            </a:ln>
          </p:spPr>
          <p:txBody>
            <a:bodyPr lIns="92075" tIns="18288" rIns="92075" bIns="92075" anchorCtr="1"/>
            <a:lstStyle/>
            <a:p>
              <a:pPr marL="0" marR="0" lvl="0" indent="0" algn="ctr" defTabSz="914400" rtl="0" eaLnBrk="0" fontAlgn="base" latinLnBrk="0" hangingPunct="0">
                <a:lnSpc>
                  <a:spcPct val="10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Service</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Control Mgr.</a:t>
              </a:r>
            </a:p>
          </p:txBody>
        </p:sp>
        <p:sp>
          <p:nvSpPr>
            <p:cNvPr id="146" name="Rectangle 1071"/>
            <p:cNvSpPr>
              <a:spLocks noChangeArrowheads="1"/>
            </p:cNvSpPr>
            <p:nvPr/>
          </p:nvSpPr>
          <p:spPr bwMode="auto">
            <a:xfrm>
              <a:off x="912" y="945"/>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grpSp>
        <p:nvGrpSpPr>
          <p:cNvPr id="147" name="Group 1072"/>
          <p:cNvGrpSpPr>
            <a:grpSpLocks/>
          </p:cNvGrpSpPr>
          <p:nvPr/>
        </p:nvGrpSpPr>
        <p:grpSpPr bwMode="auto">
          <a:xfrm>
            <a:off x="1242063" y="1349746"/>
            <a:ext cx="1295400" cy="609600"/>
            <a:chOff x="816" y="864"/>
            <a:chExt cx="816" cy="384"/>
          </a:xfrm>
        </p:grpSpPr>
        <p:sp>
          <p:nvSpPr>
            <p:cNvPr id="148" name="Rectangle 1073"/>
            <p:cNvSpPr>
              <a:spLocks noChangeArrowheads="1"/>
            </p:cNvSpPr>
            <p:nvPr/>
          </p:nvSpPr>
          <p:spPr bwMode="blackWhite">
            <a:xfrm>
              <a:off x="816" y="864"/>
              <a:ext cx="816" cy="384"/>
            </a:xfrm>
            <a:prstGeom prst="rect">
              <a:avLst/>
            </a:prstGeom>
            <a:solidFill>
              <a:srgbClr val="B11D2F"/>
            </a:solidFill>
            <a:ln w="12700">
              <a:solidFill>
                <a:srgbClr val="000000"/>
              </a:solidFill>
              <a:miter lim="800000"/>
              <a:headEnd/>
              <a:tailEnd/>
            </a:ln>
          </p:spPr>
          <p:txBody>
            <a:bodyPr lIns="92075" rIns="92075" bIns="92075" anchorCtr="1"/>
            <a:lstStyle/>
            <a:p>
              <a:pPr marL="0" marR="0" lvl="0" indent="0" algn="ctr" defTabSz="914400" rtl="0" eaLnBrk="0" fontAlgn="base" latinLnBrk="0" hangingPunct="0">
                <a:lnSpc>
                  <a:spcPct val="10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LSASS</a:t>
              </a:r>
            </a:p>
          </p:txBody>
        </p:sp>
        <p:sp>
          <p:nvSpPr>
            <p:cNvPr id="149" name="Rectangle 1074"/>
            <p:cNvSpPr>
              <a:spLocks noChangeArrowheads="1"/>
            </p:cNvSpPr>
            <p:nvPr/>
          </p:nvSpPr>
          <p:spPr bwMode="auto">
            <a:xfrm>
              <a:off x="816" y="1200"/>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sp>
        <p:nvSpPr>
          <p:cNvPr id="150" name="Rectangle 1075"/>
          <p:cNvSpPr>
            <a:spLocks noChangeArrowheads="1"/>
          </p:cNvSpPr>
          <p:nvPr/>
        </p:nvSpPr>
        <p:spPr bwMode="blackWhite">
          <a:xfrm>
            <a:off x="2689863" y="4245346"/>
            <a:ext cx="6096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nchorCtr="1"/>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Object</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Mgr.</a:t>
            </a:r>
          </a:p>
        </p:txBody>
      </p:sp>
      <p:sp>
        <p:nvSpPr>
          <p:cNvPr id="151" name="Rectangle 1076"/>
          <p:cNvSpPr>
            <a:spLocks noChangeArrowheads="1"/>
          </p:cNvSpPr>
          <p:nvPr/>
        </p:nvSpPr>
        <p:spPr bwMode="auto">
          <a:xfrm>
            <a:off x="7871463" y="3940546"/>
            <a:ext cx="1066800" cy="1524000"/>
          </a:xfrm>
          <a:prstGeom prst="rect">
            <a:avLst/>
          </a:prstGeom>
          <a:solidFill>
            <a:srgbClr val="FFC000"/>
          </a:solidFill>
          <a:ln w="12700">
            <a:solidFill>
              <a:srgbClr val="000000"/>
            </a:solidFill>
            <a:miter lim="800000"/>
            <a:headEnd/>
            <a:tailEnd/>
          </a:ln>
        </p:spPr>
        <p:txBody>
          <a:bodyPr wrap="none" lIns="92075" tIns="46038" rIns="92075" bIns="46038"/>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Windows</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USER,</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GDI</a:t>
            </a:r>
          </a:p>
          <a:p>
            <a:pPr marL="552450" marR="0" lvl="0" indent="-55245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dirty="0">
              <a:ln>
                <a:noFill/>
              </a:ln>
              <a:solidFill>
                <a:srgbClr val="000000"/>
              </a:solidFill>
              <a:effectLst/>
              <a:uLnTx/>
              <a:uFillTx/>
              <a:latin typeface="Corbel"/>
              <a:ea typeface="+mn-ea"/>
              <a:cs typeface="+mn-cs"/>
            </a:endParaRPr>
          </a:p>
          <a:p>
            <a:pPr marL="552450" marR="0" lvl="0" indent="-55245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dirty="0">
              <a:ln>
                <a:noFill/>
              </a:ln>
              <a:solidFill>
                <a:srgbClr val="000000"/>
              </a:solidFill>
              <a:effectLst/>
              <a:uLnTx/>
              <a:uFillTx/>
              <a:latin typeface="Corbel"/>
              <a:ea typeface="+mn-ea"/>
              <a:cs typeface="+mn-cs"/>
            </a:endParaRPr>
          </a:p>
        </p:txBody>
      </p:sp>
      <p:sp>
        <p:nvSpPr>
          <p:cNvPr id="152" name="Rectangle 1077"/>
          <p:cNvSpPr>
            <a:spLocks noChangeArrowheads="1"/>
          </p:cNvSpPr>
          <p:nvPr/>
        </p:nvSpPr>
        <p:spPr bwMode="blackWhite">
          <a:xfrm>
            <a:off x="2004063" y="4245346"/>
            <a:ext cx="6858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File</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 System</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 Cache</a:t>
            </a:r>
          </a:p>
        </p:txBody>
      </p:sp>
      <p:sp>
        <p:nvSpPr>
          <p:cNvPr id="153" name="Rectangle 1078"/>
          <p:cNvSpPr>
            <a:spLocks noChangeArrowheads="1"/>
          </p:cNvSpPr>
          <p:nvPr/>
        </p:nvSpPr>
        <p:spPr bwMode="blackWhite">
          <a:xfrm>
            <a:off x="784863" y="4245346"/>
            <a:ext cx="1219200" cy="1219200"/>
          </a:xfrm>
          <a:prstGeom prst="rect">
            <a:avLst/>
          </a:prstGeom>
          <a:solidFill>
            <a:srgbClr val="762536"/>
          </a:solidFill>
          <a:ln w="12700">
            <a:solidFill>
              <a:srgbClr val="000000"/>
            </a:solidFill>
            <a:miter lim="800000"/>
            <a:headEnd/>
            <a:tailEnd/>
          </a:ln>
        </p:spPr>
        <p:txBody>
          <a:bodyPr wrap="none"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I/O Mgr</a:t>
            </a:r>
          </a:p>
        </p:txBody>
      </p:sp>
      <p:sp>
        <p:nvSpPr>
          <p:cNvPr id="154" name="Rectangle 1079"/>
          <p:cNvSpPr>
            <a:spLocks noChangeArrowheads="1"/>
          </p:cNvSpPr>
          <p:nvPr/>
        </p:nvSpPr>
        <p:spPr bwMode="auto">
          <a:xfrm>
            <a:off x="7414263" y="723812"/>
            <a:ext cx="1482725" cy="277641"/>
          </a:xfrm>
          <a:prstGeom prst="rect">
            <a:avLst/>
          </a:prstGeom>
          <a:noFill/>
          <a:ln w="9525">
            <a:noFill/>
            <a:miter lim="800000"/>
            <a:headEnd/>
            <a:tailEnd/>
          </a:ln>
        </p:spPr>
        <p:txBody>
          <a:bodyPr lIns="92075" tIns="46038" rIns="92075" bIns="46038">
            <a:spAutoFit/>
          </a:bodyPr>
          <a:lstStyle/>
          <a:p>
            <a:pPr algn="ctr" rtl="0" eaLnBrk="0" fontAlgn="base" hangingPunct="0">
              <a:spcBef>
                <a:spcPct val="30000"/>
              </a:spcBef>
              <a:spcAft>
                <a:spcPct val="0"/>
              </a:spcAft>
            </a:pPr>
            <a:r>
              <a:rPr lang="hu-HU" sz="1200" b="1" kern="1200" dirty="0">
                <a:solidFill>
                  <a:srgbClr val="000000"/>
                </a:solidFill>
                <a:latin typeface="Corbel"/>
                <a:ea typeface="+mn-ea"/>
                <a:cs typeface="+mn-cs"/>
              </a:rPr>
              <a:t>Alrendszerek</a:t>
            </a:r>
            <a:endParaRPr lang="en-US" sz="1200" b="1" kern="1200" dirty="0">
              <a:solidFill>
                <a:srgbClr val="000000"/>
              </a:solidFill>
              <a:latin typeface="Corbel"/>
              <a:ea typeface="+mn-ea"/>
              <a:cs typeface="+mn-cs"/>
            </a:endParaRPr>
          </a:p>
        </p:txBody>
      </p:sp>
      <p:sp>
        <p:nvSpPr>
          <p:cNvPr id="155" name="Rectangle 1081"/>
          <p:cNvSpPr>
            <a:spLocks noChangeArrowheads="1"/>
          </p:cNvSpPr>
          <p:nvPr/>
        </p:nvSpPr>
        <p:spPr bwMode="blackWhite">
          <a:xfrm>
            <a:off x="4747263" y="1794246"/>
            <a:ext cx="1600200" cy="7747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User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Application</a:t>
            </a:r>
          </a:p>
        </p:txBody>
      </p:sp>
      <p:sp>
        <p:nvSpPr>
          <p:cNvPr id="156" name="Rectangle 1082"/>
          <p:cNvSpPr>
            <a:spLocks noChangeArrowheads="1"/>
          </p:cNvSpPr>
          <p:nvPr/>
        </p:nvSpPr>
        <p:spPr bwMode="auto">
          <a:xfrm>
            <a:off x="4747263" y="23403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Corbel"/>
                <a:ea typeface="+mn-ea"/>
                <a:cs typeface="+mn-cs"/>
              </a:rPr>
              <a:t>Subsystem DLLs</a:t>
            </a:r>
          </a:p>
        </p:txBody>
      </p:sp>
      <p:sp>
        <p:nvSpPr>
          <p:cNvPr id="157" name="Rectangle 1083"/>
          <p:cNvSpPr>
            <a:spLocks noChangeArrowheads="1"/>
          </p:cNvSpPr>
          <p:nvPr/>
        </p:nvSpPr>
        <p:spPr bwMode="auto">
          <a:xfrm>
            <a:off x="1321438" y="692696"/>
            <a:ext cx="1978025" cy="246863"/>
          </a:xfrm>
          <a:prstGeom prst="rect">
            <a:avLst/>
          </a:prstGeom>
          <a:noFill/>
          <a:ln w="9525">
            <a:noFill/>
            <a:miter lim="800000"/>
            <a:headEnd/>
            <a:tailEnd/>
          </a:ln>
        </p:spPr>
        <p:txBody>
          <a:bodyPr lIns="92075" tIns="46038" rIns="92075" bIns="46038">
            <a:spAutoFit/>
          </a:bodyPr>
          <a:lstStyle/>
          <a:p>
            <a:pPr algn="ctr" rtl="0" eaLnBrk="0" fontAlgn="base" hangingPunct="0">
              <a:spcBef>
                <a:spcPct val="0"/>
              </a:spcBef>
              <a:spcAft>
                <a:spcPct val="0"/>
              </a:spcAft>
            </a:pPr>
            <a:r>
              <a:rPr lang="hu-HU" sz="1000" b="1" kern="1200" dirty="0">
                <a:solidFill>
                  <a:srgbClr val="000000"/>
                </a:solidFill>
                <a:latin typeface="Corbel"/>
                <a:ea typeface="+mn-ea"/>
                <a:cs typeface="+mn-cs"/>
              </a:rPr>
              <a:t>Rendszer folyamatok</a:t>
            </a:r>
            <a:endParaRPr lang="en-US" sz="1000" b="1" kern="1200" dirty="0">
              <a:solidFill>
                <a:srgbClr val="000000"/>
              </a:solidFill>
              <a:latin typeface="Corbel"/>
              <a:ea typeface="+mn-ea"/>
              <a:cs typeface="+mn-cs"/>
            </a:endParaRPr>
          </a:p>
        </p:txBody>
      </p:sp>
      <p:sp>
        <p:nvSpPr>
          <p:cNvPr id="158" name="Rectangle 1084"/>
          <p:cNvSpPr>
            <a:spLocks noChangeArrowheads="1"/>
          </p:cNvSpPr>
          <p:nvPr/>
        </p:nvSpPr>
        <p:spPr bwMode="auto">
          <a:xfrm>
            <a:off x="3497581" y="692696"/>
            <a:ext cx="1154974" cy="246863"/>
          </a:xfrm>
          <a:prstGeom prst="rect">
            <a:avLst/>
          </a:prstGeom>
          <a:noFill/>
          <a:ln w="9525">
            <a:noFill/>
            <a:miter lim="800000"/>
            <a:headEnd/>
            <a:tailEnd/>
          </a:ln>
        </p:spPr>
        <p:txBody>
          <a:bodyPr wrap="square" lIns="92075" tIns="46038" rIns="92075" bIns="46038">
            <a:spAutoFit/>
          </a:bodyPr>
          <a:lstStyle/>
          <a:p>
            <a:pPr algn="ctr" rtl="0" eaLnBrk="0" fontAlgn="base" hangingPunct="0">
              <a:spcBef>
                <a:spcPct val="0"/>
              </a:spcBef>
              <a:spcAft>
                <a:spcPct val="0"/>
              </a:spcAft>
            </a:pPr>
            <a:r>
              <a:rPr lang="hu-HU" sz="1000" b="1" kern="1200" dirty="0">
                <a:solidFill>
                  <a:srgbClr val="000000"/>
                </a:solidFill>
                <a:latin typeface="Corbel"/>
                <a:ea typeface="+mn-ea"/>
                <a:cs typeface="+mn-cs"/>
              </a:rPr>
              <a:t>Szolgáltatások</a:t>
            </a:r>
            <a:endParaRPr lang="en-US" sz="1000" b="1" kern="1200" dirty="0">
              <a:solidFill>
                <a:srgbClr val="000000"/>
              </a:solidFill>
              <a:latin typeface="Corbel"/>
              <a:ea typeface="+mn-ea"/>
              <a:cs typeface="+mn-cs"/>
            </a:endParaRPr>
          </a:p>
        </p:txBody>
      </p:sp>
      <p:sp>
        <p:nvSpPr>
          <p:cNvPr id="159" name="Rectangle 1085"/>
          <p:cNvSpPr>
            <a:spLocks noChangeArrowheads="1"/>
          </p:cNvSpPr>
          <p:nvPr/>
        </p:nvSpPr>
        <p:spPr bwMode="auto">
          <a:xfrm>
            <a:off x="5530762" y="692696"/>
            <a:ext cx="1403350" cy="246863"/>
          </a:xfrm>
          <a:prstGeom prst="rect">
            <a:avLst/>
          </a:prstGeom>
          <a:noFill/>
          <a:ln w="9525">
            <a:noFill/>
            <a:miter lim="800000"/>
            <a:headEnd/>
            <a:tailEnd/>
          </a:ln>
        </p:spPr>
        <p:txBody>
          <a:bodyPr lIns="92075" tIns="46038" rIns="92075" bIns="46038">
            <a:spAutoFit/>
          </a:bodyPr>
          <a:lstStyle/>
          <a:p>
            <a:pPr algn="ctr" rtl="0" eaLnBrk="0" fontAlgn="base" hangingPunct="0">
              <a:spcBef>
                <a:spcPct val="0"/>
              </a:spcBef>
              <a:spcAft>
                <a:spcPct val="0"/>
              </a:spcAft>
            </a:pPr>
            <a:r>
              <a:rPr lang="hu-HU" sz="1000" b="1" kern="1200" dirty="0">
                <a:solidFill>
                  <a:srgbClr val="000000"/>
                </a:solidFill>
                <a:latin typeface="Corbel"/>
                <a:ea typeface="+mn-ea"/>
                <a:cs typeface="+mn-cs"/>
              </a:rPr>
              <a:t>Alkalmazások</a:t>
            </a:r>
            <a:endParaRPr lang="en-US" sz="1000" b="1" kern="1200" dirty="0">
              <a:solidFill>
                <a:srgbClr val="000000"/>
              </a:solidFill>
              <a:latin typeface="Corbel"/>
              <a:ea typeface="+mn-ea"/>
              <a:cs typeface="+mn-cs"/>
            </a:endParaRPr>
          </a:p>
        </p:txBody>
      </p:sp>
      <p:sp>
        <p:nvSpPr>
          <p:cNvPr id="160" name="Rectangle 1086"/>
          <p:cNvSpPr>
            <a:spLocks noChangeArrowheads="1"/>
          </p:cNvSpPr>
          <p:nvPr/>
        </p:nvSpPr>
        <p:spPr bwMode="auto">
          <a:xfrm>
            <a:off x="6452555" y="6161776"/>
            <a:ext cx="2590800" cy="277641"/>
          </a:xfrm>
          <a:prstGeom prst="rect">
            <a:avLst/>
          </a:prstGeom>
          <a:noFill/>
          <a:ln w="9525">
            <a:noFill/>
            <a:miter lim="800000"/>
            <a:headEnd/>
            <a:tailEnd/>
          </a:ln>
        </p:spPr>
        <p:txBody>
          <a:bodyPr lIns="92075" tIns="46038" rIns="92075" bIns="46038">
            <a:spAutoFit/>
          </a:bodyPr>
          <a:lstStyle/>
          <a:p>
            <a:pPr algn="r" rtl="0" eaLnBrk="0" fontAlgn="base" hangingPunct="0">
              <a:spcBef>
                <a:spcPct val="0"/>
              </a:spcBef>
              <a:spcAft>
                <a:spcPct val="0"/>
              </a:spcAft>
            </a:pPr>
            <a:r>
              <a:rPr lang="en-US" sz="1200" kern="1200" dirty="0">
                <a:solidFill>
                  <a:srgbClr val="000000"/>
                </a:solidFill>
                <a:latin typeface="Corbel"/>
                <a:ea typeface="+mn-ea"/>
                <a:cs typeface="+mn-cs"/>
              </a:rPr>
              <a:t>Original copyright by </a:t>
            </a:r>
            <a:r>
              <a:rPr lang="en-US" sz="1200" kern="1200" dirty="0" smtClean="0">
                <a:solidFill>
                  <a:srgbClr val="000000"/>
                </a:solidFill>
                <a:latin typeface="Corbel"/>
                <a:ea typeface="+mn-ea"/>
                <a:cs typeface="+mn-cs"/>
              </a:rPr>
              <a:t>Microsoft</a:t>
            </a:r>
            <a:endParaRPr lang="en-US" sz="1200" kern="1200" dirty="0">
              <a:solidFill>
                <a:srgbClr val="000000"/>
              </a:solidFill>
              <a:latin typeface="Corbel"/>
              <a:ea typeface="+mn-ea"/>
              <a:cs typeface="+mn-cs"/>
            </a:endParaRPr>
          </a:p>
        </p:txBody>
      </p:sp>
      <p:sp>
        <p:nvSpPr>
          <p:cNvPr id="161" name="Rectangle 1087"/>
          <p:cNvSpPr>
            <a:spLocks noChangeArrowheads="1"/>
          </p:cNvSpPr>
          <p:nvPr/>
        </p:nvSpPr>
        <p:spPr bwMode="blackWhite">
          <a:xfrm>
            <a:off x="784863" y="4550146"/>
            <a:ext cx="1066800" cy="1219200"/>
          </a:xfrm>
          <a:prstGeom prst="rect">
            <a:avLst/>
          </a:prstGeom>
          <a:solidFill>
            <a:srgbClr val="FF9966"/>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62" name="Rectangle 1088"/>
          <p:cNvSpPr>
            <a:spLocks noChangeArrowheads="1"/>
          </p:cNvSpPr>
          <p:nvPr/>
        </p:nvSpPr>
        <p:spPr bwMode="blackWhite">
          <a:xfrm>
            <a:off x="175263" y="2873746"/>
            <a:ext cx="1143000" cy="533400"/>
          </a:xfrm>
          <a:prstGeom prst="rect">
            <a:avLst/>
          </a:prstGeom>
          <a:solidFill>
            <a:srgbClr val="B11D2F"/>
          </a:solidFill>
          <a:ln w="12700">
            <a:solidFill>
              <a:srgbClr val="000000"/>
            </a:solidFill>
            <a:miter lim="800000"/>
            <a:headEnd/>
            <a:tailEnd/>
          </a:ln>
        </p:spPr>
        <p:txBody>
          <a:bodyPr wrap="none" lIns="92075" rIns="92075" bIns="92075"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System</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Threads</a:t>
            </a:r>
          </a:p>
        </p:txBody>
      </p:sp>
      <p:grpSp>
        <p:nvGrpSpPr>
          <p:cNvPr id="163" name="Group 1089"/>
          <p:cNvGrpSpPr>
            <a:grpSpLocks/>
          </p:cNvGrpSpPr>
          <p:nvPr/>
        </p:nvGrpSpPr>
        <p:grpSpPr bwMode="auto">
          <a:xfrm>
            <a:off x="-36512" y="1968872"/>
            <a:ext cx="942975" cy="1992313"/>
            <a:chOff x="48" y="1302"/>
            <a:chExt cx="594" cy="1255"/>
          </a:xfrm>
        </p:grpSpPr>
        <p:sp>
          <p:nvSpPr>
            <p:cNvPr id="164" name="Rectangle 1090"/>
            <p:cNvSpPr>
              <a:spLocks noChangeArrowheads="1"/>
            </p:cNvSpPr>
            <p:nvPr/>
          </p:nvSpPr>
          <p:spPr bwMode="black">
            <a:xfrm>
              <a:off x="96" y="1302"/>
              <a:ext cx="546" cy="326"/>
            </a:xfrm>
            <a:prstGeom prst="rect">
              <a:avLst/>
            </a:prstGeom>
            <a:noFill/>
            <a:ln w="9525">
              <a:noFill/>
              <a:miter lim="800000"/>
              <a:headEnd/>
              <a:tailEnd/>
            </a:ln>
          </p:spPr>
          <p:txBody>
            <a:bodyPr lIns="92075" tIns="46038" rIns="92075" bIns="46038">
              <a:spAutoFit/>
            </a:bodyPr>
            <a:lstStyle/>
            <a:p>
              <a:pPr algn="ctr" rtl="0" eaLnBrk="0" fontAlgn="base" hangingPunct="0">
                <a:lnSpc>
                  <a:spcPct val="140000"/>
                </a:lnSpc>
                <a:spcBef>
                  <a:spcPct val="0"/>
                </a:spcBef>
                <a:spcAft>
                  <a:spcPct val="0"/>
                </a:spcAft>
              </a:pPr>
              <a:r>
                <a:rPr lang="en-US" sz="1200" b="1" kern="1200" dirty="0">
                  <a:solidFill>
                    <a:srgbClr val="000000"/>
                  </a:solidFill>
                  <a:latin typeface="Corbel"/>
                  <a:ea typeface="+mn-ea"/>
                  <a:cs typeface="+mn-cs"/>
                </a:rPr>
                <a:t>User</a:t>
              </a:r>
            </a:p>
            <a:p>
              <a:pPr algn="ctr" rtl="0" eaLnBrk="0" fontAlgn="base" hangingPunct="0">
                <a:lnSpc>
                  <a:spcPct val="90000"/>
                </a:lnSpc>
                <a:spcBef>
                  <a:spcPct val="0"/>
                </a:spcBef>
                <a:spcAft>
                  <a:spcPct val="0"/>
                </a:spcAft>
              </a:pPr>
              <a:r>
                <a:rPr lang="en-US" sz="1200" b="1" kern="1200" dirty="0">
                  <a:solidFill>
                    <a:srgbClr val="000000"/>
                  </a:solidFill>
                  <a:latin typeface="Corbel"/>
                  <a:ea typeface="+mn-ea"/>
                  <a:cs typeface="+mn-cs"/>
                </a:rPr>
                <a:t>Mode</a:t>
              </a:r>
            </a:p>
          </p:txBody>
        </p:sp>
        <p:sp>
          <p:nvSpPr>
            <p:cNvPr id="165" name="Rectangle 1091"/>
            <p:cNvSpPr>
              <a:spLocks noChangeArrowheads="1"/>
            </p:cNvSpPr>
            <p:nvPr/>
          </p:nvSpPr>
          <p:spPr bwMode="black">
            <a:xfrm>
              <a:off x="48" y="2266"/>
              <a:ext cx="546" cy="291"/>
            </a:xfrm>
            <a:prstGeom prst="rect">
              <a:avLst/>
            </a:prstGeom>
            <a:noFill/>
            <a:ln w="9525">
              <a:noFill/>
              <a:miter lim="800000"/>
              <a:headEnd/>
              <a:tailEnd/>
            </a:ln>
          </p:spPr>
          <p:txBody>
            <a:bodyPr lIns="92075" tIns="46038" rIns="92075" bIns="46038">
              <a:spAutoFit/>
            </a:bodyPr>
            <a:lstStyle/>
            <a:p>
              <a:pPr algn="ctr" rtl="0" eaLnBrk="0" fontAlgn="base" hangingPunct="0">
                <a:spcBef>
                  <a:spcPct val="0"/>
                </a:spcBef>
                <a:spcAft>
                  <a:spcPct val="0"/>
                </a:spcAft>
              </a:pPr>
              <a:r>
                <a:rPr lang="en-US" sz="1200" b="1" kern="1200" dirty="0">
                  <a:solidFill>
                    <a:srgbClr val="000000"/>
                  </a:solidFill>
                  <a:latin typeface="Corbel"/>
                  <a:ea typeface="+mn-ea"/>
                  <a:cs typeface="+mn-cs"/>
                </a:rPr>
                <a:t>Kernel</a:t>
              </a:r>
            </a:p>
            <a:p>
              <a:pPr algn="ctr" rtl="0" eaLnBrk="0" fontAlgn="base" hangingPunct="0">
                <a:spcBef>
                  <a:spcPct val="0"/>
                </a:spcBef>
                <a:spcAft>
                  <a:spcPct val="0"/>
                </a:spcAft>
              </a:pPr>
              <a:r>
                <a:rPr lang="en-US" sz="1200" b="1" kern="1200" dirty="0">
                  <a:solidFill>
                    <a:srgbClr val="000000"/>
                  </a:solidFill>
                  <a:latin typeface="Corbel"/>
                  <a:ea typeface="+mn-ea"/>
                  <a:cs typeface="+mn-cs"/>
                </a:rPr>
                <a:t>Mode</a:t>
              </a:r>
            </a:p>
          </p:txBody>
        </p:sp>
      </p:grpSp>
      <p:sp>
        <p:nvSpPr>
          <p:cNvPr id="166" name="Freeform 1092"/>
          <p:cNvSpPr>
            <a:spLocks/>
          </p:cNvSpPr>
          <p:nvPr/>
        </p:nvSpPr>
        <p:spPr bwMode="auto">
          <a:xfrm>
            <a:off x="175263" y="2721346"/>
            <a:ext cx="8686800" cy="609600"/>
          </a:xfrm>
          <a:custGeom>
            <a:avLst/>
            <a:gdLst>
              <a:gd name="T0" fmla="*/ 5436 w 5436"/>
              <a:gd name="T1" fmla="*/ 468 h 468"/>
              <a:gd name="T2" fmla="*/ 792 w 5436"/>
              <a:gd name="T3" fmla="*/ 468 h 468"/>
              <a:gd name="T4" fmla="*/ 792 w 5436"/>
              <a:gd name="T5" fmla="*/ 0 h 468"/>
              <a:gd name="T6" fmla="*/ 0 w 5436"/>
              <a:gd name="T7" fmla="*/ 0 h 468"/>
              <a:gd name="T8" fmla="*/ 0 60000 65536"/>
              <a:gd name="T9" fmla="*/ 0 60000 65536"/>
              <a:gd name="T10" fmla="*/ 0 60000 65536"/>
              <a:gd name="T11" fmla="*/ 0 60000 65536"/>
              <a:gd name="T12" fmla="*/ 0 w 5436"/>
              <a:gd name="T13" fmla="*/ 0 h 468"/>
              <a:gd name="T14" fmla="*/ 5436 w 5436"/>
              <a:gd name="T15" fmla="*/ 468 h 468"/>
            </a:gdLst>
            <a:ahLst/>
            <a:cxnLst>
              <a:cxn ang="T8">
                <a:pos x="T0" y="T1"/>
              </a:cxn>
              <a:cxn ang="T9">
                <a:pos x="T2" y="T3"/>
              </a:cxn>
              <a:cxn ang="T10">
                <a:pos x="T4" y="T5"/>
              </a:cxn>
              <a:cxn ang="T11">
                <a:pos x="T6" y="T7"/>
              </a:cxn>
            </a:cxnLst>
            <a:rect l="T12" t="T13" r="T14" b="T15"/>
            <a:pathLst>
              <a:path w="5436" h="468">
                <a:moveTo>
                  <a:pt x="5436" y="468"/>
                </a:moveTo>
                <a:lnTo>
                  <a:pt x="792" y="468"/>
                </a:lnTo>
                <a:lnTo>
                  <a:pt x="792" y="0"/>
                </a:lnTo>
                <a:lnTo>
                  <a:pt x="0" y="0"/>
                </a:lnTo>
              </a:path>
            </a:pathLst>
          </a:custGeom>
          <a:noFill/>
          <a:ln w="38100" cap="rnd">
            <a:solidFill>
              <a:srgbClr val="000000"/>
            </a:solidFill>
            <a:round/>
            <a:headEnd type="none" w="sm" len="sm"/>
            <a:tailEnd type="none" w="sm" len="sm"/>
          </a:ln>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67" name="Rectangle 1093"/>
          <p:cNvSpPr>
            <a:spLocks noChangeArrowheads="1"/>
          </p:cNvSpPr>
          <p:nvPr/>
        </p:nvSpPr>
        <p:spPr bwMode="blackWhite">
          <a:xfrm>
            <a:off x="1553213" y="2873746"/>
            <a:ext cx="7286625" cy="3048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NTDLL.DLL</a:t>
            </a:r>
          </a:p>
        </p:txBody>
      </p:sp>
      <p:sp>
        <p:nvSpPr>
          <p:cNvPr id="168" name="Rectangle 1094"/>
          <p:cNvSpPr>
            <a:spLocks noChangeArrowheads="1"/>
          </p:cNvSpPr>
          <p:nvPr/>
        </p:nvSpPr>
        <p:spPr bwMode="blackWhite">
          <a:xfrm>
            <a:off x="784863" y="4626346"/>
            <a:ext cx="990600" cy="1143000"/>
          </a:xfrm>
          <a:prstGeom prst="rect">
            <a:avLst/>
          </a:prstGeom>
          <a:solidFill>
            <a:srgbClr val="FF9966"/>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69" name="Rectangle 1095"/>
          <p:cNvSpPr>
            <a:spLocks noChangeArrowheads="1"/>
          </p:cNvSpPr>
          <p:nvPr/>
        </p:nvSpPr>
        <p:spPr bwMode="blackWhite">
          <a:xfrm>
            <a:off x="784863" y="4702546"/>
            <a:ext cx="914400" cy="1066800"/>
          </a:xfrm>
          <a:prstGeom prst="rect">
            <a:avLst/>
          </a:prstGeom>
          <a:solidFill>
            <a:srgbClr val="FF9966"/>
          </a:solidFill>
          <a:ln w="12700">
            <a:solidFill>
              <a:srgbClr val="000000"/>
            </a:solidFill>
            <a:miter lim="800000"/>
            <a:headEnd/>
            <a:tailEnd/>
          </a:ln>
        </p:spPr>
        <p:txBody>
          <a:bodyPr wrap="none" lIns="92075" tIns="91440" rIns="92075" bIns="0"/>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Device &amp;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File Sys.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Drivers</a:t>
            </a:r>
          </a:p>
        </p:txBody>
      </p:sp>
      <p:grpSp>
        <p:nvGrpSpPr>
          <p:cNvPr id="170" name="Group 1096"/>
          <p:cNvGrpSpPr>
            <a:grpSpLocks/>
          </p:cNvGrpSpPr>
          <p:nvPr/>
        </p:nvGrpSpPr>
        <p:grpSpPr bwMode="auto">
          <a:xfrm>
            <a:off x="1089663" y="1654546"/>
            <a:ext cx="1295400" cy="609600"/>
            <a:chOff x="720" y="1104"/>
            <a:chExt cx="816" cy="384"/>
          </a:xfrm>
        </p:grpSpPr>
        <p:sp>
          <p:nvSpPr>
            <p:cNvPr id="171" name="Rectangle 1097"/>
            <p:cNvSpPr>
              <a:spLocks noChangeArrowheads="1"/>
            </p:cNvSpPr>
            <p:nvPr/>
          </p:nvSpPr>
          <p:spPr bwMode="blackWhite">
            <a:xfrm>
              <a:off x="720" y="1104"/>
              <a:ext cx="816" cy="384"/>
            </a:xfrm>
            <a:prstGeom prst="rect">
              <a:avLst/>
            </a:prstGeom>
            <a:solidFill>
              <a:srgbClr val="B11D2F"/>
            </a:solidFill>
            <a:ln w="12700">
              <a:solidFill>
                <a:srgbClr val="000000"/>
              </a:solidFill>
              <a:miter lim="800000"/>
              <a:headEnd/>
              <a:tailEnd/>
            </a:ln>
          </p:spPr>
          <p:txBody>
            <a:bodyPr lIns="92075" rIns="92075" bIns="92075" anchorCtr="1"/>
            <a:lstStyle/>
            <a:p>
              <a:pPr marL="0" marR="0" lvl="0" indent="0" algn="ctr" defTabSz="914400" rtl="0" eaLnBrk="0" fontAlgn="base" latinLnBrk="0" hangingPunct="0">
                <a:lnSpc>
                  <a:spcPct val="10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WinLogon</a:t>
              </a:r>
            </a:p>
          </p:txBody>
        </p:sp>
        <p:sp>
          <p:nvSpPr>
            <p:cNvPr id="172" name="Rectangle 1098"/>
            <p:cNvSpPr>
              <a:spLocks noChangeArrowheads="1"/>
            </p:cNvSpPr>
            <p:nvPr/>
          </p:nvSpPr>
          <p:spPr bwMode="auto">
            <a:xfrm>
              <a:off x="720" y="1440"/>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sp>
        <p:nvSpPr>
          <p:cNvPr id="173" name="Rectangle 1099"/>
          <p:cNvSpPr>
            <a:spLocks noChangeArrowheads="1"/>
          </p:cNvSpPr>
          <p:nvPr/>
        </p:nvSpPr>
        <p:spPr bwMode="blackWhite">
          <a:xfrm>
            <a:off x="708663" y="1959346"/>
            <a:ext cx="1295400" cy="609600"/>
          </a:xfrm>
          <a:prstGeom prst="rect">
            <a:avLst/>
          </a:prstGeom>
          <a:solidFill>
            <a:srgbClr val="B11D2F"/>
          </a:solidFill>
          <a:ln w="12700">
            <a:solidFill>
              <a:srgbClr val="000000"/>
            </a:solidFill>
            <a:miter lim="800000"/>
            <a:headEnd/>
            <a:tailEnd/>
          </a:ln>
        </p:spPr>
        <p:txBody>
          <a:bodyPr lIns="92075" tIns="91440" rIns="92075" bIns="92075" anchor="ctr" anchorCtr="1"/>
          <a:lstStyle/>
          <a:p>
            <a:pPr marL="0" marR="0" lvl="0" indent="0" algn="ctr" defTabSz="914400" rtl="0" eaLnBrk="0" fontAlgn="base" latinLnBrk="0" hangingPunct="0">
              <a:lnSpc>
                <a:spcPct val="10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Session  Manager</a:t>
            </a:r>
          </a:p>
        </p:txBody>
      </p:sp>
      <p:grpSp>
        <p:nvGrpSpPr>
          <p:cNvPr id="174" name="Group 1100"/>
          <p:cNvGrpSpPr>
            <a:grpSpLocks/>
          </p:cNvGrpSpPr>
          <p:nvPr/>
        </p:nvGrpSpPr>
        <p:grpSpPr bwMode="auto">
          <a:xfrm>
            <a:off x="2689863" y="1959346"/>
            <a:ext cx="1295400" cy="609600"/>
            <a:chOff x="1728" y="1296"/>
            <a:chExt cx="816" cy="384"/>
          </a:xfrm>
        </p:grpSpPr>
        <p:sp>
          <p:nvSpPr>
            <p:cNvPr id="175" name="Rectangle 1101"/>
            <p:cNvSpPr>
              <a:spLocks noChangeArrowheads="1"/>
            </p:cNvSpPr>
            <p:nvPr/>
          </p:nvSpPr>
          <p:spPr bwMode="blackWhite">
            <a:xfrm>
              <a:off x="1728" y="1296"/>
              <a:ext cx="816" cy="384"/>
            </a:xfrm>
            <a:prstGeom prst="rect">
              <a:avLst/>
            </a:prstGeom>
            <a:solidFill>
              <a:srgbClr val="762536"/>
            </a:solidFill>
            <a:ln w="12700">
              <a:solidFill>
                <a:srgbClr val="000000"/>
              </a:solidFill>
              <a:miter lim="800000"/>
              <a:headEnd/>
              <a:tailEnd/>
            </a:ln>
          </p:spPr>
          <p:txBody>
            <a:bodyPr lIns="92075" tIns="46038" rIns="92075" bIns="46038" anchor="ctr" anchorCtr="1"/>
            <a:lstStyle/>
            <a:p>
              <a:pPr marL="0" marR="0" lvl="0" indent="0" algn="ctr" defTabSz="914400" rtl="0" eaLnBrk="0" fontAlgn="base" latinLnBrk="0" hangingPunct="0">
                <a:lnSpc>
                  <a:spcPct val="90000"/>
                </a:lnSpc>
                <a:spcBef>
                  <a:spcPct val="20000"/>
                </a:spcBef>
                <a:spcAft>
                  <a:spcPct val="0"/>
                </a:spcAft>
                <a:buClrTx/>
                <a:buSzTx/>
                <a:buFontTx/>
                <a:buNone/>
                <a:tabLst/>
                <a:defRPr/>
              </a:pPr>
              <a:r>
                <a:rPr kumimoji="0" lang="hu-HU" sz="1200" b="1" i="0" u="none" strike="noStrike" kern="1200" cap="none" spc="0" normalizeH="0" baseline="0" noProof="0" dirty="0" err="1">
                  <a:ln>
                    <a:noFill/>
                  </a:ln>
                  <a:solidFill>
                    <a:srgbClr val="FFFFFF"/>
                  </a:solidFill>
                  <a:effectLst/>
                  <a:uLnTx/>
                  <a:uFillTx/>
                  <a:latin typeface="Corbel"/>
                  <a:ea typeface="+mn-ea"/>
                  <a:cs typeface="+mn-cs"/>
                </a:rPr>
                <a:t>SvcHost.exe</a:t>
              </a:r>
              <a:endParaRPr kumimoji="0" lang="en-US" sz="1200" b="1" i="0" u="none" strike="noStrike" kern="1200" cap="none" spc="0" normalizeH="0" baseline="0" noProof="0" dirty="0">
                <a:ln>
                  <a:noFill/>
                </a:ln>
                <a:solidFill>
                  <a:srgbClr val="FFFFFF"/>
                </a:solidFill>
                <a:effectLst/>
                <a:uLnTx/>
                <a:uFillTx/>
                <a:latin typeface="Corbel"/>
                <a:ea typeface="+mn-ea"/>
                <a:cs typeface="+mn-cs"/>
              </a:endParaRPr>
            </a:p>
          </p:txBody>
        </p:sp>
        <p:sp>
          <p:nvSpPr>
            <p:cNvPr id="176" name="Rectangle 1102"/>
            <p:cNvSpPr>
              <a:spLocks noChangeArrowheads="1"/>
            </p:cNvSpPr>
            <p:nvPr/>
          </p:nvSpPr>
          <p:spPr bwMode="auto">
            <a:xfrm>
              <a:off x="1728" y="1632"/>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FFFFFF"/>
                </a:solidFill>
                <a:effectLst/>
                <a:uLnTx/>
                <a:uFillTx/>
                <a:latin typeface="Corbel"/>
                <a:ea typeface="+mn-ea"/>
                <a:cs typeface="+mn-cs"/>
              </a:endParaRPr>
            </a:p>
          </p:txBody>
        </p:sp>
      </p:grpSp>
      <p:sp>
        <p:nvSpPr>
          <p:cNvPr id="177" name="Line 1103"/>
          <p:cNvSpPr>
            <a:spLocks noChangeShapeType="1"/>
          </p:cNvSpPr>
          <p:nvPr/>
        </p:nvSpPr>
        <p:spPr bwMode="auto">
          <a:xfrm>
            <a:off x="7255513" y="2610221"/>
            <a:ext cx="6350" cy="263525"/>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78" name="Line 1105"/>
          <p:cNvSpPr>
            <a:spLocks noChangeShapeType="1"/>
          </p:cNvSpPr>
          <p:nvPr/>
        </p:nvSpPr>
        <p:spPr bwMode="auto">
          <a:xfrm>
            <a:off x="8481063" y="1502146"/>
            <a:ext cx="0" cy="13716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79" name="Line 1106"/>
          <p:cNvSpPr>
            <a:spLocks noChangeShapeType="1"/>
          </p:cNvSpPr>
          <p:nvPr/>
        </p:nvSpPr>
        <p:spPr bwMode="auto">
          <a:xfrm>
            <a:off x="5356863" y="2568946"/>
            <a:ext cx="0" cy="304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0" name="Line 1107"/>
          <p:cNvSpPr>
            <a:spLocks noChangeShapeType="1"/>
          </p:cNvSpPr>
          <p:nvPr/>
        </p:nvSpPr>
        <p:spPr bwMode="auto">
          <a:xfrm flipH="1">
            <a:off x="1699263" y="2578471"/>
            <a:ext cx="0" cy="304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1" name="Line 1108"/>
          <p:cNvSpPr>
            <a:spLocks noChangeShapeType="1"/>
          </p:cNvSpPr>
          <p:nvPr/>
        </p:nvSpPr>
        <p:spPr bwMode="auto">
          <a:xfrm flipH="1">
            <a:off x="3147063" y="2568946"/>
            <a:ext cx="0" cy="304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2" name="Rectangle 1109"/>
          <p:cNvSpPr>
            <a:spLocks noChangeArrowheads="1"/>
          </p:cNvSpPr>
          <p:nvPr/>
        </p:nvSpPr>
        <p:spPr bwMode="blackWhite">
          <a:xfrm>
            <a:off x="6714176" y="2106984"/>
            <a:ext cx="1333500" cy="287337"/>
          </a:xfrm>
          <a:prstGeom prst="rect">
            <a:avLst/>
          </a:prstGeom>
          <a:solidFill>
            <a:srgbClr val="B11D2F"/>
          </a:solidFill>
          <a:ln w="12700">
            <a:solidFill>
              <a:srgbClr val="000000"/>
            </a:solidFill>
            <a:miter lim="800000"/>
            <a:headEnd/>
            <a:tailEnd/>
          </a:ln>
        </p:spPr>
        <p:txBody>
          <a:bodyPr wrap="none" lIns="92075" rIns="92075" bIns="92075"/>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Corbel"/>
                <a:ea typeface="+mn-ea"/>
                <a:cs typeface="+mn-cs"/>
              </a:rPr>
              <a:t>POSIX</a:t>
            </a:r>
            <a:r>
              <a:rPr kumimoji="0" lang="hu-HU" sz="1200" b="1" i="0" u="none" strike="noStrike" kern="1200" cap="none" spc="0" normalizeH="0" baseline="0" noProof="0" dirty="0">
                <a:ln>
                  <a:noFill/>
                </a:ln>
                <a:solidFill>
                  <a:srgbClr val="FFFFFF"/>
                </a:solidFill>
                <a:effectLst/>
                <a:uLnTx/>
                <a:uFillTx/>
                <a:latin typeface="Corbel"/>
                <a:ea typeface="+mn-ea"/>
                <a:cs typeface="+mn-cs"/>
              </a:rPr>
              <a:t> (SUA)</a:t>
            </a:r>
            <a:endParaRPr kumimoji="0" lang="en-US" sz="1200" b="1" i="0" u="none" strike="noStrike" kern="1200" cap="none" spc="0" normalizeH="0" baseline="0" noProof="0" dirty="0">
              <a:ln>
                <a:noFill/>
              </a:ln>
              <a:solidFill>
                <a:srgbClr val="FFFFFF"/>
              </a:solidFill>
              <a:effectLst/>
              <a:uLnTx/>
              <a:uFillTx/>
              <a:latin typeface="Corbel"/>
              <a:ea typeface="+mn-ea"/>
              <a:cs typeface="+mn-cs"/>
            </a:endParaRPr>
          </a:p>
        </p:txBody>
      </p:sp>
      <p:sp>
        <p:nvSpPr>
          <p:cNvPr id="183" name="Rectangle 1110"/>
          <p:cNvSpPr>
            <a:spLocks noChangeArrowheads="1"/>
          </p:cNvSpPr>
          <p:nvPr/>
        </p:nvSpPr>
        <p:spPr bwMode="auto">
          <a:xfrm>
            <a:off x="6714176" y="2394321"/>
            <a:ext cx="1152525" cy="212725"/>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Windows DLLs</a:t>
            </a:r>
          </a:p>
        </p:txBody>
      </p:sp>
      <p:sp>
        <p:nvSpPr>
          <p:cNvPr id="184" name="Line 1111"/>
          <p:cNvSpPr>
            <a:spLocks noChangeShapeType="1"/>
          </p:cNvSpPr>
          <p:nvPr/>
        </p:nvSpPr>
        <p:spPr bwMode="auto">
          <a:xfrm>
            <a:off x="31470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5" name="Line 1112"/>
          <p:cNvSpPr>
            <a:spLocks noChangeShapeType="1"/>
          </p:cNvSpPr>
          <p:nvPr/>
        </p:nvSpPr>
        <p:spPr bwMode="auto">
          <a:xfrm>
            <a:off x="16992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6" name="Line 1113"/>
          <p:cNvSpPr>
            <a:spLocks noChangeShapeType="1"/>
          </p:cNvSpPr>
          <p:nvPr/>
        </p:nvSpPr>
        <p:spPr bwMode="auto">
          <a:xfrm>
            <a:off x="53568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7" name="Line 1114"/>
          <p:cNvSpPr>
            <a:spLocks noChangeShapeType="1"/>
          </p:cNvSpPr>
          <p:nvPr/>
        </p:nvSpPr>
        <p:spPr bwMode="auto">
          <a:xfrm>
            <a:off x="7261863" y="3161084"/>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8" name="Line 1115"/>
          <p:cNvSpPr>
            <a:spLocks noChangeShapeType="1"/>
          </p:cNvSpPr>
          <p:nvPr/>
        </p:nvSpPr>
        <p:spPr bwMode="auto">
          <a:xfrm>
            <a:off x="84810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9" name="Line 1116"/>
          <p:cNvSpPr>
            <a:spLocks noChangeShapeType="1"/>
          </p:cNvSpPr>
          <p:nvPr/>
        </p:nvSpPr>
        <p:spPr bwMode="auto">
          <a:xfrm>
            <a:off x="82524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90" name="Rectangle 1117"/>
          <p:cNvSpPr>
            <a:spLocks noChangeArrowheads="1"/>
          </p:cNvSpPr>
          <p:nvPr/>
        </p:nvSpPr>
        <p:spPr bwMode="blackWhite">
          <a:xfrm>
            <a:off x="3299463" y="4245346"/>
            <a:ext cx="6096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nchorCtr="1"/>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Plug and</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Play Mgr.</a:t>
            </a:r>
          </a:p>
        </p:txBody>
      </p:sp>
      <p:sp>
        <p:nvSpPr>
          <p:cNvPr id="191" name="Rectangle 1118"/>
          <p:cNvSpPr>
            <a:spLocks noChangeArrowheads="1"/>
          </p:cNvSpPr>
          <p:nvPr/>
        </p:nvSpPr>
        <p:spPr bwMode="blackWhite">
          <a:xfrm>
            <a:off x="3909063" y="4245346"/>
            <a:ext cx="6096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nchorCtr="1"/>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Power</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Mgr.</a:t>
            </a:r>
          </a:p>
        </p:txBody>
      </p:sp>
      <p:sp>
        <p:nvSpPr>
          <p:cNvPr id="192" name="Rectangle 1119"/>
          <p:cNvSpPr>
            <a:spLocks noChangeArrowheads="1"/>
          </p:cNvSpPr>
          <p:nvPr/>
        </p:nvSpPr>
        <p:spPr bwMode="blackWhite">
          <a:xfrm>
            <a:off x="4518663" y="4245346"/>
            <a:ext cx="6858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Security</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Reference</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Monitor</a:t>
            </a:r>
          </a:p>
        </p:txBody>
      </p:sp>
      <p:sp>
        <p:nvSpPr>
          <p:cNvPr id="193" name="Rectangle 1120"/>
          <p:cNvSpPr>
            <a:spLocks noChangeArrowheads="1"/>
          </p:cNvSpPr>
          <p:nvPr/>
        </p:nvSpPr>
        <p:spPr bwMode="blackWhite">
          <a:xfrm>
            <a:off x="5204463" y="4245346"/>
            <a:ext cx="6096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Virtual</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Memory</a:t>
            </a:r>
          </a:p>
        </p:txBody>
      </p:sp>
      <p:sp>
        <p:nvSpPr>
          <p:cNvPr id="194" name="Rectangle 1121"/>
          <p:cNvSpPr>
            <a:spLocks noChangeArrowheads="1"/>
          </p:cNvSpPr>
          <p:nvPr/>
        </p:nvSpPr>
        <p:spPr bwMode="blackWhite">
          <a:xfrm>
            <a:off x="5814063" y="4245346"/>
            <a:ext cx="6858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Processes</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&amp;</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Threads</a:t>
            </a:r>
          </a:p>
        </p:txBody>
      </p:sp>
      <p:sp>
        <p:nvSpPr>
          <p:cNvPr id="195" name="Rectangle 1122"/>
          <p:cNvSpPr>
            <a:spLocks noChangeArrowheads="1"/>
          </p:cNvSpPr>
          <p:nvPr/>
        </p:nvSpPr>
        <p:spPr bwMode="blackWhite">
          <a:xfrm>
            <a:off x="7185663" y="4245346"/>
            <a:ext cx="685800" cy="122555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Local</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Procedure</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Call</a:t>
            </a:r>
          </a:p>
        </p:txBody>
      </p:sp>
      <p:sp>
        <p:nvSpPr>
          <p:cNvPr id="196" name="Rectangle 1123"/>
          <p:cNvSpPr>
            <a:spLocks noChangeArrowheads="1"/>
          </p:cNvSpPr>
          <p:nvPr/>
        </p:nvSpPr>
        <p:spPr bwMode="blackWhite">
          <a:xfrm>
            <a:off x="8023863" y="4778746"/>
            <a:ext cx="914400" cy="1295400"/>
          </a:xfrm>
          <a:prstGeom prst="rect">
            <a:avLst/>
          </a:prstGeom>
          <a:solidFill>
            <a:srgbClr val="FF9966"/>
          </a:solidFill>
          <a:ln w="12700">
            <a:solidFill>
              <a:srgbClr val="000000"/>
            </a:solidFill>
            <a:miter lim="800000"/>
            <a:headEnd/>
            <a:tailEnd/>
          </a:ln>
        </p:spPr>
        <p:txBody>
          <a:bodyPr wrap="none" lIns="92075" tIns="91440" rIns="92075" bIns="0"/>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Graphics</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Drivers</a:t>
            </a:r>
          </a:p>
        </p:txBody>
      </p:sp>
      <p:sp>
        <p:nvSpPr>
          <p:cNvPr id="197" name="Rectangle 1124"/>
          <p:cNvSpPr>
            <a:spLocks noChangeArrowheads="1"/>
          </p:cNvSpPr>
          <p:nvPr/>
        </p:nvSpPr>
        <p:spPr bwMode="blackWhite">
          <a:xfrm>
            <a:off x="1070613" y="5464546"/>
            <a:ext cx="7410450" cy="304800"/>
          </a:xfrm>
          <a:prstGeom prst="rect">
            <a:avLst/>
          </a:prstGeom>
          <a:solidFill>
            <a:srgbClr val="F6BF69"/>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Kernel</a:t>
            </a:r>
          </a:p>
        </p:txBody>
      </p:sp>
      <p:sp>
        <p:nvSpPr>
          <p:cNvPr id="198" name="Rectangle 1125"/>
          <p:cNvSpPr>
            <a:spLocks noChangeArrowheads="1"/>
          </p:cNvSpPr>
          <p:nvPr/>
        </p:nvSpPr>
        <p:spPr bwMode="blackWhite">
          <a:xfrm>
            <a:off x="784863" y="5769346"/>
            <a:ext cx="7924800" cy="304800"/>
          </a:xfrm>
          <a:prstGeom prst="rect">
            <a:avLst/>
          </a:prstGeom>
          <a:solidFill>
            <a:srgbClr val="BCBEC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Hardware Abstraction Layer (HAL)</a:t>
            </a:r>
          </a:p>
        </p:txBody>
      </p:sp>
      <p:sp>
        <p:nvSpPr>
          <p:cNvPr id="199" name="Line 1126"/>
          <p:cNvSpPr>
            <a:spLocks noChangeShapeType="1"/>
          </p:cNvSpPr>
          <p:nvPr/>
        </p:nvSpPr>
        <p:spPr bwMode="auto">
          <a:xfrm flipH="1">
            <a:off x="937263" y="3407146"/>
            <a:ext cx="0" cy="5334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200" name="Line 1127"/>
          <p:cNvSpPr>
            <a:spLocks noChangeShapeType="1"/>
          </p:cNvSpPr>
          <p:nvPr/>
        </p:nvSpPr>
        <p:spPr bwMode="auto">
          <a:xfrm flipH="1">
            <a:off x="2156463" y="2264146"/>
            <a:ext cx="0" cy="6096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201" name="Line 1128"/>
          <p:cNvSpPr>
            <a:spLocks noChangeShapeType="1"/>
          </p:cNvSpPr>
          <p:nvPr/>
        </p:nvSpPr>
        <p:spPr bwMode="auto">
          <a:xfrm>
            <a:off x="21564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202" name="Rectangle 1129"/>
          <p:cNvSpPr>
            <a:spLocks noChangeArrowheads="1"/>
          </p:cNvSpPr>
          <p:nvPr/>
        </p:nvSpPr>
        <p:spPr bwMode="blackWhite">
          <a:xfrm>
            <a:off x="784863" y="3940546"/>
            <a:ext cx="7086600" cy="304800"/>
          </a:xfrm>
          <a:prstGeom prst="rect">
            <a:avLst/>
          </a:prstGeom>
          <a:solidFill>
            <a:srgbClr val="762536"/>
          </a:solidFill>
          <a:ln w="12700">
            <a:solidFill>
              <a:srgbClr val="000000"/>
            </a:solidFill>
            <a:miter lim="800000"/>
            <a:headEnd/>
            <a:tailEnd/>
          </a:ln>
        </p:spPr>
        <p:txBody>
          <a:bodyPr wrap="none" lIns="92075" tIns="46038" rIns="92075" bIns="46038" anchor="ctr"/>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(kernel mode callable interfaces)</a:t>
            </a:r>
          </a:p>
        </p:txBody>
      </p:sp>
      <p:sp>
        <p:nvSpPr>
          <p:cNvPr id="203" name="Rectangle 1131"/>
          <p:cNvSpPr>
            <a:spLocks noChangeArrowheads="1"/>
          </p:cNvSpPr>
          <p:nvPr/>
        </p:nvSpPr>
        <p:spPr bwMode="blackWhite">
          <a:xfrm>
            <a:off x="6499863" y="4245346"/>
            <a:ext cx="6858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Configura-</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tion Mgr</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(registry)</a:t>
            </a:r>
          </a:p>
        </p:txBody>
      </p:sp>
      <p:sp>
        <p:nvSpPr>
          <p:cNvPr id="204" name="Rectangle 1133"/>
          <p:cNvSpPr>
            <a:spLocks noChangeArrowheads="1"/>
          </p:cNvSpPr>
          <p:nvPr/>
        </p:nvSpPr>
        <p:spPr bwMode="auto">
          <a:xfrm>
            <a:off x="7542851" y="990971"/>
            <a:ext cx="1219200" cy="611188"/>
          </a:xfrm>
          <a:prstGeom prst="rect">
            <a:avLst/>
          </a:prstGeom>
          <a:solidFill>
            <a:srgbClr val="B11D2F"/>
          </a:solidFill>
          <a:ln w="12700">
            <a:solidFill>
              <a:srgbClr val="000000"/>
            </a:solidFill>
            <a:miter lim="800000"/>
            <a:headEnd/>
            <a:tailEnd/>
          </a:ln>
        </p:spPr>
        <p:txBody>
          <a:bodyPr wrap="none" lIns="92075" rIns="92075" bIns="92075"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Corbel"/>
                <a:ea typeface="+mn-ea"/>
                <a:cs typeface="+mn-cs"/>
              </a:rPr>
              <a:t>Windows</a:t>
            </a:r>
          </a:p>
        </p:txBody>
      </p:sp>
    </p:spTree>
    <p:extLst>
      <p:ext uri="{BB962C8B-B14F-4D97-AF65-F5344CB8AC3E}">
        <p14:creationId xmlns:p14="http://schemas.microsoft.com/office/powerpoint/2010/main" val="154001746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kern="0" dirty="0">
                <a:solidFill>
                  <a:srgbClr val="FFFFFF"/>
                </a:solidFill>
                <a:latin typeface="Corbel"/>
              </a:rPr>
              <a:t>(Kevésbé) egyszerűsített architektúra</a:t>
            </a:r>
            <a:endParaRPr lang="hu-HU" dirty="0"/>
          </a:p>
        </p:txBody>
      </p:sp>
      <p:sp>
        <p:nvSpPr>
          <p:cNvPr id="4" name="Dia számának helye 3"/>
          <p:cNvSpPr>
            <a:spLocks noGrp="1"/>
          </p:cNvSpPr>
          <p:nvPr>
            <p:ph type="sldNum" sz="quarter" idx="5"/>
          </p:nvPr>
        </p:nvSpPr>
        <p:spPr/>
        <p:txBody>
          <a:bodyPr/>
          <a:lstStyle/>
          <a:p>
            <a:fld id="{3D86C690-4F62-4AFC-8745-06DC9BF07935}" type="slidenum">
              <a:rPr lang="hu-HU" smtClean="0"/>
              <a:pPr/>
              <a:t>41</a:t>
            </a:fld>
            <a:endParaRPr lang="hu-HU"/>
          </a:p>
        </p:txBody>
      </p:sp>
      <p:sp>
        <p:nvSpPr>
          <p:cNvPr id="107" name="Rectangle 1026"/>
          <p:cNvSpPr>
            <a:spLocks noChangeArrowheads="1"/>
          </p:cNvSpPr>
          <p:nvPr/>
        </p:nvSpPr>
        <p:spPr bwMode="blackWhite">
          <a:xfrm>
            <a:off x="784863" y="6074146"/>
            <a:ext cx="8153400" cy="457200"/>
          </a:xfrm>
          <a:prstGeom prst="rect">
            <a:avLst/>
          </a:prstGeom>
          <a:noFill/>
          <a:ln w="12700">
            <a:noFill/>
            <a:miter lim="800000"/>
            <a:headEnd/>
            <a:tailEnd/>
          </a:ln>
        </p:spPr>
        <p:txBody>
          <a:bodyPr lIns="92075" tIns="46038" rIns="92075" bIns="46038" anchor="ctr"/>
          <a:lstStyle/>
          <a:p>
            <a:pPr algn="ctr" rtl="0" eaLnBrk="0" fontAlgn="base" hangingPunct="0">
              <a:spcBef>
                <a:spcPct val="0"/>
              </a:spcBef>
              <a:spcAft>
                <a:spcPct val="0"/>
              </a:spcAft>
            </a:pPr>
            <a:r>
              <a:rPr lang="en-US" sz="1200" b="1" kern="1200" dirty="0">
                <a:solidFill>
                  <a:srgbClr val="000000"/>
                </a:solidFill>
                <a:latin typeface="Corbel"/>
                <a:ea typeface="+mn-ea"/>
                <a:cs typeface="+mn-cs"/>
              </a:rPr>
              <a:t>hardware interfaces (buses, I/O devices, interrupts, </a:t>
            </a:r>
            <a:br>
              <a:rPr lang="en-US" sz="1200" b="1" kern="1200" dirty="0">
                <a:solidFill>
                  <a:srgbClr val="000000"/>
                </a:solidFill>
                <a:latin typeface="Corbel"/>
                <a:ea typeface="+mn-ea"/>
                <a:cs typeface="+mn-cs"/>
              </a:rPr>
            </a:br>
            <a:r>
              <a:rPr lang="en-US" sz="1200" b="1" kern="1200" dirty="0">
                <a:solidFill>
                  <a:srgbClr val="000000"/>
                </a:solidFill>
                <a:latin typeface="Corbel"/>
                <a:ea typeface="+mn-ea"/>
                <a:cs typeface="+mn-cs"/>
              </a:rPr>
              <a:t>interval timers, DMA, memory cache control, etc., etc.)</a:t>
            </a:r>
          </a:p>
        </p:txBody>
      </p:sp>
      <p:sp>
        <p:nvSpPr>
          <p:cNvPr id="108" name="Rectangle 1027"/>
          <p:cNvSpPr>
            <a:spLocks noChangeArrowheads="1"/>
          </p:cNvSpPr>
          <p:nvPr/>
        </p:nvSpPr>
        <p:spPr bwMode="blackWhite">
          <a:xfrm>
            <a:off x="784863" y="3635746"/>
            <a:ext cx="8153400" cy="304800"/>
          </a:xfrm>
          <a:prstGeom prst="rect">
            <a:avLst/>
          </a:prstGeom>
          <a:solidFill>
            <a:srgbClr val="762536"/>
          </a:solidFill>
          <a:ln w="12700">
            <a:solidFill>
              <a:srgbClr val="000000"/>
            </a:solidFill>
            <a:miter lim="800000"/>
            <a:headEnd/>
            <a:tailEnd/>
          </a:ln>
        </p:spPr>
        <p:txBody>
          <a:bodyPr wrap="none" lIns="92075" tIns="46038" rIns="92075" bIns="46038" anchor="ctr"/>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System Service Dispatcher</a:t>
            </a:r>
          </a:p>
        </p:txBody>
      </p:sp>
      <p:sp>
        <p:nvSpPr>
          <p:cNvPr id="109" name="Line 1028"/>
          <p:cNvSpPr>
            <a:spLocks noChangeShapeType="1"/>
          </p:cNvSpPr>
          <p:nvPr/>
        </p:nvSpPr>
        <p:spPr bwMode="auto">
          <a:xfrm>
            <a:off x="1927863" y="2568946"/>
            <a:ext cx="0" cy="1343025"/>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0" name="Line 1029"/>
          <p:cNvSpPr>
            <a:spLocks noChangeShapeType="1"/>
          </p:cNvSpPr>
          <p:nvPr/>
        </p:nvSpPr>
        <p:spPr bwMode="auto">
          <a:xfrm flipH="1">
            <a:off x="2308863" y="2264146"/>
            <a:ext cx="0" cy="13716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1" name="Line 1030"/>
          <p:cNvSpPr>
            <a:spLocks noChangeShapeType="1"/>
          </p:cNvSpPr>
          <p:nvPr/>
        </p:nvSpPr>
        <p:spPr bwMode="auto">
          <a:xfrm>
            <a:off x="7939726" y="2394321"/>
            <a:ext cx="0" cy="1241425"/>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2" name="Line 1031"/>
          <p:cNvSpPr>
            <a:spLocks noChangeShapeType="1"/>
          </p:cNvSpPr>
          <p:nvPr/>
        </p:nvSpPr>
        <p:spPr bwMode="auto">
          <a:xfrm>
            <a:off x="5737863" y="2568946"/>
            <a:ext cx="0" cy="1066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3" name="Line 1032"/>
          <p:cNvSpPr>
            <a:spLocks noChangeShapeType="1"/>
          </p:cNvSpPr>
          <p:nvPr/>
        </p:nvSpPr>
        <p:spPr bwMode="auto">
          <a:xfrm>
            <a:off x="3528063" y="2568946"/>
            <a:ext cx="0" cy="1066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4" name="Rectangle 1034"/>
          <p:cNvSpPr>
            <a:spLocks noChangeArrowheads="1"/>
          </p:cNvSpPr>
          <p:nvPr/>
        </p:nvSpPr>
        <p:spPr bwMode="blackWhite">
          <a:xfrm>
            <a:off x="5204463" y="892546"/>
            <a:ext cx="1600200" cy="7620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15" name="Rectangle 1035"/>
          <p:cNvSpPr>
            <a:spLocks noChangeArrowheads="1"/>
          </p:cNvSpPr>
          <p:nvPr/>
        </p:nvSpPr>
        <p:spPr bwMode="auto">
          <a:xfrm>
            <a:off x="5204463" y="14259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762536"/>
              </a:solidFill>
              <a:effectLst/>
              <a:uLnTx/>
              <a:uFillTx/>
              <a:latin typeface="Corbel"/>
              <a:ea typeface="+mn-ea"/>
              <a:cs typeface="+mn-cs"/>
            </a:endParaRPr>
          </a:p>
        </p:txBody>
      </p:sp>
      <p:sp>
        <p:nvSpPr>
          <p:cNvPr id="116" name="Rectangle 1037"/>
          <p:cNvSpPr>
            <a:spLocks noChangeArrowheads="1"/>
          </p:cNvSpPr>
          <p:nvPr/>
        </p:nvSpPr>
        <p:spPr bwMode="blackWhite">
          <a:xfrm>
            <a:off x="5128263" y="968746"/>
            <a:ext cx="1600200" cy="7620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17" name="Rectangle 1038"/>
          <p:cNvSpPr>
            <a:spLocks noChangeArrowheads="1"/>
          </p:cNvSpPr>
          <p:nvPr/>
        </p:nvSpPr>
        <p:spPr bwMode="auto">
          <a:xfrm>
            <a:off x="5128263" y="15021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18" name="Rectangle 1040"/>
          <p:cNvSpPr>
            <a:spLocks noChangeArrowheads="1"/>
          </p:cNvSpPr>
          <p:nvPr/>
        </p:nvSpPr>
        <p:spPr bwMode="blackWhite">
          <a:xfrm>
            <a:off x="5052063" y="1044946"/>
            <a:ext cx="1600200" cy="7620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000000"/>
              </a:solidFill>
              <a:effectLst/>
              <a:uLnTx/>
              <a:uFillTx/>
              <a:latin typeface="Corbel"/>
              <a:ea typeface="+mn-ea"/>
              <a:cs typeface="+mn-cs"/>
            </a:endParaRPr>
          </a:p>
        </p:txBody>
      </p:sp>
      <p:sp>
        <p:nvSpPr>
          <p:cNvPr id="119" name="Rectangle 1041"/>
          <p:cNvSpPr>
            <a:spLocks noChangeArrowheads="1"/>
          </p:cNvSpPr>
          <p:nvPr/>
        </p:nvSpPr>
        <p:spPr bwMode="auto">
          <a:xfrm>
            <a:off x="5052063" y="15783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000000"/>
              </a:solidFill>
              <a:effectLst/>
              <a:uLnTx/>
              <a:uFillTx/>
              <a:latin typeface="Corbel"/>
              <a:ea typeface="+mn-ea"/>
              <a:cs typeface="+mn-cs"/>
            </a:endParaRPr>
          </a:p>
        </p:txBody>
      </p:sp>
      <p:grpSp>
        <p:nvGrpSpPr>
          <p:cNvPr id="120" name="Group 1042"/>
          <p:cNvGrpSpPr>
            <a:grpSpLocks/>
          </p:cNvGrpSpPr>
          <p:nvPr/>
        </p:nvGrpSpPr>
        <p:grpSpPr bwMode="auto">
          <a:xfrm>
            <a:off x="3375663" y="892546"/>
            <a:ext cx="1295400" cy="609600"/>
            <a:chOff x="2112" y="768"/>
            <a:chExt cx="816" cy="384"/>
          </a:xfrm>
        </p:grpSpPr>
        <p:sp>
          <p:nvSpPr>
            <p:cNvPr id="121" name="Rectangle 1043"/>
            <p:cNvSpPr>
              <a:spLocks noChangeArrowheads="1"/>
            </p:cNvSpPr>
            <p:nvPr/>
          </p:nvSpPr>
          <p:spPr bwMode="blackWhite">
            <a:xfrm>
              <a:off x="2112" y="768"/>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endParaRPr kumimoji="0" lang="en-US" sz="1200" b="1" i="0" u="none" strike="noStrike" kern="1200" cap="none" spc="0" normalizeH="0" baseline="0" noProof="0">
                <a:ln>
                  <a:noFill/>
                </a:ln>
                <a:solidFill>
                  <a:srgbClr val="762536"/>
                </a:solidFill>
                <a:effectLst/>
                <a:uLnTx/>
                <a:uFillTx/>
                <a:latin typeface="Corbel"/>
                <a:ea typeface="+mn-ea"/>
                <a:cs typeface="+mn-cs"/>
              </a:endParaRPr>
            </a:p>
          </p:txBody>
        </p:sp>
        <p:sp>
          <p:nvSpPr>
            <p:cNvPr id="122" name="Rectangle 1044"/>
            <p:cNvSpPr>
              <a:spLocks noChangeArrowheads="1"/>
            </p:cNvSpPr>
            <p:nvPr/>
          </p:nvSpPr>
          <p:spPr bwMode="auto">
            <a:xfrm>
              <a:off x="2112" y="1104"/>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sp>
        <p:nvSpPr>
          <p:cNvPr id="123" name="Rectangle 1046"/>
          <p:cNvSpPr>
            <a:spLocks noChangeArrowheads="1"/>
          </p:cNvSpPr>
          <p:nvPr/>
        </p:nvSpPr>
        <p:spPr bwMode="blackWhite">
          <a:xfrm>
            <a:off x="4975863" y="1197346"/>
            <a:ext cx="1600200" cy="7620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24" name="Rectangle 1047"/>
          <p:cNvSpPr>
            <a:spLocks noChangeArrowheads="1"/>
          </p:cNvSpPr>
          <p:nvPr/>
        </p:nvSpPr>
        <p:spPr bwMode="auto">
          <a:xfrm>
            <a:off x="4975863" y="17307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25" name="Rectangle 1049"/>
          <p:cNvSpPr>
            <a:spLocks noChangeArrowheads="1"/>
          </p:cNvSpPr>
          <p:nvPr/>
        </p:nvSpPr>
        <p:spPr bwMode="blackWhite">
          <a:xfrm>
            <a:off x="4899663" y="1349746"/>
            <a:ext cx="1600200" cy="762000"/>
          </a:xfrm>
          <a:prstGeom prst="rect">
            <a:avLst/>
          </a:prstGeom>
          <a:solidFill>
            <a:srgbClr val="FDEFBB"/>
          </a:solidFill>
          <a:ln w="12700">
            <a:solidFill>
              <a:srgbClr val="000000"/>
            </a:solidFill>
            <a:miter lim="800000"/>
            <a:headEnd/>
            <a:tailEnd/>
          </a:ln>
        </p:spPr>
        <p:txBody>
          <a:bodyPr lIns="92075" tIns="0"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Task Manager</a:t>
            </a:r>
          </a:p>
        </p:txBody>
      </p:sp>
      <p:sp>
        <p:nvSpPr>
          <p:cNvPr id="126" name="Rectangle 1050"/>
          <p:cNvSpPr>
            <a:spLocks noChangeArrowheads="1"/>
          </p:cNvSpPr>
          <p:nvPr/>
        </p:nvSpPr>
        <p:spPr bwMode="auto">
          <a:xfrm>
            <a:off x="4899663" y="18831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000000"/>
              </a:solidFill>
              <a:effectLst/>
              <a:uLnTx/>
              <a:uFillTx/>
              <a:latin typeface="Corbel"/>
              <a:ea typeface="+mn-ea"/>
              <a:cs typeface="+mn-cs"/>
            </a:endParaRPr>
          </a:p>
        </p:txBody>
      </p:sp>
      <p:sp>
        <p:nvSpPr>
          <p:cNvPr id="127" name="Rectangle 1052"/>
          <p:cNvSpPr>
            <a:spLocks noChangeArrowheads="1"/>
          </p:cNvSpPr>
          <p:nvPr/>
        </p:nvSpPr>
        <p:spPr bwMode="blackWhite">
          <a:xfrm>
            <a:off x="4823463" y="1578346"/>
            <a:ext cx="1600200" cy="762000"/>
          </a:xfrm>
          <a:prstGeom prst="rect">
            <a:avLst/>
          </a:prstGeom>
          <a:solidFill>
            <a:srgbClr val="FDEFBB"/>
          </a:solidFill>
          <a:ln w="12700">
            <a:solidFill>
              <a:srgbClr val="000000"/>
            </a:solidFill>
            <a:miter lim="800000"/>
            <a:headEnd/>
            <a:tailEnd/>
          </a:ln>
        </p:spPr>
        <p:txBody>
          <a:bodyPr lIns="92075" tIns="0"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Explorer</a:t>
            </a:r>
          </a:p>
        </p:txBody>
      </p:sp>
      <p:sp>
        <p:nvSpPr>
          <p:cNvPr id="128" name="Rectangle 1053"/>
          <p:cNvSpPr>
            <a:spLocks noChangeArrowheads="1"/>
          </p:cNvSpPr>
          <p:nvPr/>
        </p:nvSpPr>
        <p:spPr bwMode="auto">
          <a:xfrm>
            <a:off x="4823463" y="21117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000000"/>
              </a:solidFill>
              <a:effectLst/>
              <a:uLnTx/>
              <a:uFillTx/>
              <a:latin typeface="Corbel"/>
              <a:ea typeface="+mn-ea"/>
              <a:cs typeface="+mn-cs"/>
            </a:endParaRPr>
          </a:p>
        </p:txBody>
      </p:sp>
      <p:grpSp>
        <p:nvGrpSpPr>
          <p:cNvPr id="129" name="Group 1054"/>
          <p:cNvGrpSpPr>
            <a:grpSpLocks/>
          </p:cNvGrpSpPr>
          <p:nvPr/>
        </p:nvGrpSpPr>
        <p:grpSpPr bwMode="auto">
          <a:xfrm>
            <a:off x="3299463" y="968746"/>
            <a:ext cx="1295400" cy="609600"/>
            <a:chOff x="2112" y="768"/>
            <a:chExt cx="816" cy="384"/>
          </a:xfrm>
        </p:grpSpPr>
        <p:sp>
          <p:nvSpPr>
            <p:cNvPr id="130" name="Rectangle 1055"/>
            <p:cNvSpPr>
              <a:spLocks noChangeArrowheads="1"/>
            </p:cNvSpPr>
            <p:nvPr/>
          </p:nvSpPr>
          <p:spPr bwMode="blackWhite">
            <a:xfrm>
              <a:off x="2112" y="768"/>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endParaRPr kumimoji="0" lang="en-US" sz="1200" b="1" i="0" u="none" strike="noStrike" kern="1200" cap="none" spc="0" normalizeH="0" baseline="0" noProof="0">
                <a:ln>
                  <a:noFill/>
                </a:ln>
                <a:solidFill>
                  <a:srgbClr val="762536"/>
                </a:solidFill>
                <a:effectLst/>
                <a:uLnTx/>
                <a:uFillTx/>
                <a:latin typeface="Corbel"/>
                <a:ea typeface="+mn-ea"/>
                <a:cs typeface="+mn-cs"/>
              </a:endParaRPr>
            </a:p>
          </p:txBody>
        </p:sp>
        <p:sp>
          <p:nvSpPr>
            <p:cNvPr id="131" name="Rectangle 1056"/>
            <p:cNvSpPr>
              <a:spLocks noChangeArrowheads="1"/>
            </p:cNvSpPr>
            <p:nvPr/>
          </p:nvSpPr>
          <p:spPr bwMode="auto">
            <a:xfrm>
              <a:off x="2112" y="1104"/>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grpSp>
        <p:nvGrpSpPr>
          <p:cNvPr id="132" name="Group 1057"/>
          <p:cNvGrpSpPr>
            <a:grpSpLocks/>
          </p:cNvGrpSpPr>
          <p:nvPr/>
        </p:nvGrpSpPr>
        <p:grpSpPr bwMode="auto">
          <a:xfrm>
            <a:off x="3223263" y="1121146"/>
            <a:ext cx="1295400" cy="609600"/>
            <a:chOff x="2064" y="816"/>
            <a:chExt cx="816" cy="384"/>
          </a:xfrm>
        </p:grpSpPr>
        <p:sp>
          <p:nvSpPr>
            <p:cNvPr id="133" name="Rectangle 1058"/>
            <p:cNvSpPr>
              <a:spLocks noChangeArrowheads="1"/>
            </p:cNvSpPr>
            <p:nvPr/>
          </p:nvSpPr>
          <p:spPr bwMode="blackWhite">
            <a:xfrm>
              <a:off x="2064" y="816"/>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34" name="Rectangle 1059"/>
            <p:cNvSpPr>
              <a:spLocks noChangeArrowheads="1"/>
            </p:cNvSpPr>
            <p:nvPr/>
          </p:nvSpPr>
          <p:spPr bwMode="auto">
            <a:xfrm>
              <a:off x="2064" y="1152"/>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grpSp>
        <p:nvGrpSpPr>
          <p:cNvPr id="135" name="Group 1060"/>
          <p:cNvGrpSpPr>
            <a:grpSpLocks/>
          </p:cNvGrpSpPr>
          <p:nvPr/>
        </p:nvGrpSpPr>
        <p:grpSpPr bwMode="auto">
          <a:xfrm>
            <a:off x="3147063" y="1273546"/>
            <a:ext cx="1295400" cy="609600"/>
            <a:chOff x="2016" y="864"/>
            <a:chExt cx="816" cy="384"/>
          </a:xfrm>
        </p:grpSpPr>
        <p:sp>
          <p:nvSpPr>
            <p:cNvPr id="136" name="Rectangle 1061"/>
            <p:cNvSpPr>
              <a:spLocks noChangeArrowheads="1"/>
            </p:cNvSpPr>
            <p:nvPr/>
          </p:nvSpPr>
          <p:spPr bwMode="blackWhite">
            <a:xfrm>
              <a:off x="2016" y="864"/>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SvcHost.Exe</a:t>
              </a:r>
            </a:p>
          </p:txBody>
        </p:sp>
        <p:sp>
          <p:nvSpPr>
            <p:cNvPr id="137" name="Rectangle 1062"/>
            <p:cNvSpPr>
              <a:spLocks noChangeArrowheads="1"/>
            </p:cNvSpPr>
            <p:nvPr/>
          </p:nvSpPr>
          <p:spPr bwMode="auto">
            <a:xfrm>
              <a:off x="2016" y="1200"/>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FFFFFF"/>
                </a:solidFill>
                <a:effectLst/>
                <a:uLnTx/>
                <a:uFillTx/>
                <a:latin typeface="Corbel"/>
                <a:ea typeface="+mn-ea"/>
                <a:cs typeface="+mn-cs"/>
              </a:endParaRPr>
            </a:p>
          </p:txBody>
        </p:sp>
      </p:grpSp>
      <p:grpSp>
        <p:nvGrpSpPr>
          <p:cNvPr id="138" name="Group 1063"/>
          <p:cNvGrpSpPr>
            <a:grpSpLocks/>
          </p:cNvGrpSpPr>
          <p:nvPr/>
        </p:nvGrpSpPr>
        <p:grpSpPr bwMode="auto">
          <a:xfrm>
            <a:off x="2994663" y="1502146"/>
            <a:ext cx="1295400" cy="609600"/>
            <a:chOff x="1920" y="1008"/>
            <a:chExt cx="816" cy="384"/>
          </a:xfrm>
        </p:grpSpPr>
        <p:sp>
          <p:nvSpPr>
            <p:cNvPr id="139" name="Rectangle 1064"/>
            <p:cNvSpPr>
              <a:spLocks noChangeArrowheads="1"/>
            </p:cNvSpPr>
            <p:nvPr/>
          </p:nvSpPr>
          <p:spPr bwMode="blackWhite">
            <a:xfrm>
              <a:off x="1920" y="1008"/>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WinMgt.Exe</a:t>
              </a:r>
            </a:p>
          </p:txBody>
        </p:sp>
        <p:sp>
          <p:nvSpPr>
            <p:cNvPr id="140" name="Rectangle 1065"/>
            <p:cNvSpPr>
              <a:spLocks noChangeArrowheads="1"/>
            </p:cNvSpPr>
            <p:nvPr/>
          </p:nvSpPr>
          <p:spPr bwMode="auto">
            <a:xfrm>
              <a:off x="1920" y="1344"/>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FFFFFF"/>
                </a:solidFill>
                <a:effectLst/>
                <a:uLnTx/>
                <a:uFillTx/>
                <a:latin typeface="Corbel"/>
                <a:ea typeface="+mn-ea"/>
                <a:cs typeface="+mn-cs"/>
              </a:endParaRPr>
            </a:p>
          </p:txBody>
        </p:sp>
      </p:grpSp>
      <p:grpSp>
        <p:nvGrpSpPr>
          <p:cNvPr id="141" name="Group 1066"/>
          <p:cNvGrpSpPr>
            <a:grpSpLocks/>
          </p:cNvGrpSpPr>
          <p:nvPr/>
        </p:nvGrpSpPr>
        <p:grpSpPr bwMode="auto">
          <a:xfrm>
            <a:off x="2842263" y="1730746"/>
            <a:ext cx="1295400" cy="533400"/>
            <a:chOff x="1824" y="1152"/>
            <a:chExt cx="816" cy="336"/>
          </a:xfrm>
        </p:grpSpPr>
        <p:sp>
          <p:nvSpPr>
            <p:cNvPr id="142" name="Rectangle 1067"/>
            <p:cNvSpPr>
              <a:spLocks noChangeArrowheads="1"/>
            </p:cNvSpPr>
            <p:nvPr/>
          </p:nvSpPr>
          <p:spPr bwMode="blackWhite">
            <a:xfrm>
              <a:off x="1824" y="1152"/>
              <a:ext cx="816" cy="336"/>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SpoolSv.Exe</a:t>
              </a:r>
            </a:p>
          </p:txBody>
        </p:sp>
        <p:sp>
          <p:nvSpPr>
            <p:cNvPr id="143" name="Rectangle 1068"/>
            <p:cNvSpPr>
              <a:spLocks noChangeArrowheads="1"/>
            </p:cNvSpPr>
            <p:nvPr/>
          </p:nvSpPr>
          <p:spPr bwMode="auto">
            <a:xfrm>
              <a:off x="1824" y="1440"/>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FFFFFF"/>
                </a:solidFill>
                <a:effectLst/>
                <a:uLnTx/>
                <a:uFillTx/>
                <a:latin typeface="Corbel"/>
                <a:ea typeface="+mn-ea"/>
                <a:cs typeface="+mn-cs"/>
              </a:endParaRPr>
            </a:p>
          </p:txBody>
        </p:sp>
      </p:grpSp>
      <p:grpSp>
        <p:nvGrpSpPr>
          <p:cNvPr id="144" name="Group 1069"/>
          <p:cNvGrpSpPr>
            <a:grpSpLocks/>
          </p:cNvGrpSpPr>
          <p:nvPr/>
        </p:nvGrpSpPr>
        <p:grpSpPr bwMode="auto">
          <a:xfrm>
            <a:off x="1394463" y="892546"/>
            <a:ext cx="1295400" cy="614363"/>
            <a:chOff x="912" y="606"/>
            <a:chExt cx="816" cy="387"/>
          </a:xfrm>
        </p:grpSpPr>
        <p:sp>
          <p:nvSpPr>
            <p:cNvPr id="145" name="Rectangle 1070"/>
            <p:cNvSpPr>
              <a:spLocks noChangeArrowheads="1"/>
            </p:cNvSpPr>
            <p:nvPr/>
          </p:nvSpPr>
          <p:spPr bwMode="blackWhite">
            <a:xfrm>
              <a:off x="912" y="606"/>
              <a:ext cx="816" cy="384"/>
            </a:xfrm>
            <a:prstGeom prst="rect">
              <a:avLst/>
            </a:prstGeom>
            <a:solidFill>
              <a:srgbClr val="B11D2F"/>
            </a:solidFill>
            <a:ln w="12700">
              <a:solidFill>
                <a:srgbClr val="000000"/>
              </a:solidFill>
              <a:miter lim="800000"/>
              <a:headEnd/>
              <a:tailEnd/>
            </a:ln>
          </p:spPr>
          <p:txBody>
            <a:bodyPr lIns="92075" tIns="18288" rIns="92075" bIns="92075" anchorCtr="1"/>
            <a:lstStyle/>
            <a:p>
              <a:pPr marL="0" marR="0" lvl="0" indent="0" algn="ctr" defTabSz="914400" rtl="0" eaLnBrk="0" fontAlgn="base" latinLnBrk="0" hangingPunct="0">
                <a:lnSpc>
                  <a:spcPct val="10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Service</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Control Mgr.</a:t>
              </a:r>
            </a:p>
          </p:txBody>
        </p:sp>
        <p:sp>
          <p:nvSpPr>
            <p:cNvPr id="146" name="Rectangle 1071"/>
            <p:cNvSpPr>
              <a:spLocks noChangeArrowheads="1"/>
            </p:cNvSpPr>
            <p:nvPr/>
          </p:nvSpPr>
          <p:spPr bwMode="auto">
            <a:xfrm>
              <a:off x="912" y="945"/>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grpSp>
        <p:nvGrpSpPr>
          <p:cNvPr id="147" name="Group 1072"/>
          <p:cNvGrpSpPr>
            <a:grpSpLocks/>
          </p:cNvGrpSpPr>
          <p:nvPr/>
        </p:nvGrpSpPr>
        <p:grpSpPr bwMode="auto">
          <a:xfrm>
            <a:off x="1242063" y="1349746"/>
            <a:ext cx="1295400" cy="609600"/>
            <a:chOff x="816" y="864"/>
            <a:chExt cx="816" cy="384"/>
          </a:xfrm>
        </p:grpSpPr>
        <p:sp>
          <p:nvSpPr>
            <p:cNvPr id="148" name="Rectangle 1073"/>
            <p:cNvSpPr>
              <a:spLocks noChangeArrowheads="1"/>
            </p:cNvSpPr>
            <p:nvPr/>
          </p:nvSpPr>
          <p:spPr bwMode="blackWhite">
            <a:xfrm>
              <a:off x="816" y="864"/>
              <a:ext cx="816" cy="384"/>
            </a:xfrm>
            <a:prstGeom prst="rect">
              <a:avLst/>
            </a:prstGeom>
            <a:solidFill>
              <a:srgbClr val="B11D2F"/>
            </a:solidFill>
            <a:ln w="12700">
              <a:solidFill>
                <a:srgbClr val="000000"/>
              </a:solidFill>
              <a:miter lim="800000"/>
              <a:headEnd/>
              <a:tailEnd/>
            </a:ln>
          </p:spPr>
          <p:txBody>
            <a:bodyPr lIns="92075" rIns="92075" bIns="92075" anchorCtr="1"/>
            <a:lstStyle/>
            <a:p>
              <a:pPr marL="0" marR="0" lvl="0" indent="0" algn="ctr" defTabSz="914400" rtl="0" eaLnBrk="0" fontAlgn="base" latinLnBrk="0" hangingPunct="0">
                <a:lnSpc>
                  <a:spcPct val="10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LSASS</a:t>
              </a:r>
            </a:p>
          </p:txBody>
        </p:sp>
        <p:sp>
          <p:nvSpPr>
            <p:cNvPr id="149" name="Rectangle 1074"/>
            <p:cNvSpPr>
              <a:spLocks noChangeArrowheads="1"/>
            </p:cNvSpPr>
            <p:nvPr/>
          </p:nvSpPr>
          <p:spPr bwMode="auto">
            <a:xfrm>
              <a:off x="816" y="1200"/>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sp>
        <p:nvSpPr>
          <p:cNvPr id="150" name="Rectangle 1075"/>
          <p:cNvSpPr>
            <a:spLocks noChangeArrowheads="1"/>
          </p:cNvSpPr>
          <p:nvPr/>
        </p:nvSpPr>
        <p:spPr bwMode="blackWhite">
          <a:xfrm>
            <a:off x="2689863" y="4245346"/>
            <a:ext cx="6096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nchorCtr="1"/>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Object</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Mgr.</a:t>
            </a:r>
          </a:p>
        </p:txBody>
      </p:sp>
      <p:sp>
        <p:nvSpPr>
          <p:cNvPr id="151" name="Rectangle 1076"/>
          <p:cNvSpPr>
            <a:spLocks noChangeArrowheads="1"/>
          </p:cNvSpPr>
          <p:nvPr/>
        </p:nvSpPr>
        <p:spPr bwMode="auto">
          <a:xfrm>
            <a:off x="7871463" y="3940546"/>
            <a:ext cx="1066800" cy="1524000"/>
          </a:xfrm>
          <a:prstGeom prst="rect">
            <a:avLst/>
          </a:prstGeom>
          <a:solidFill>
            <a:srgbClr val="FFC000"/>
          </a:solidFill>
          <a:ln w="12700">
            <a:solidFill>
              <a:srgbClr val="000000"/>
            </a:solidFill>
            <a:miter lim="800000"/>
            <a:headEnd/>
            <a:tailEnd/>
          </a:ln>
        </p:spPr>
        <p:txBody>
          <a:bodyPr wrap="none" lIns="92075" tIns="46038" rIns="92075" bIns="46038"/>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Windows</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USER,</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GDI</a:t>
            </a:r>
          </a:p>
          <a:p>
            <a:pPr marL="552450" marR="0" lvl="0" indent="-55245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dirty="0">
              <a:ln>
                <a:noFill/>
              </a:ln>
              <a:solidFill>
                <a:srgbClr val="000000"/>
              </a:solidFill>
              <a:effectLst/>
              <a:uLnTx/>
              <a:uFillTx/>
              <a:latin typeface="Corbel"/>
              <a:ea typeface="+mn-ea"/>
              <a:cs typeface="+mn-cs"/>
            </a:endParaRPr>
          </a:p>
          <a:p>
            <a:pPr marL="552450" marR="0" lvl="0" indent="-55245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dirty="0">
              <a:ln>
                <a:noFill/>
              </a:ln>
              <a:solidFill>
                <a:srgbClr val="000000"/>
              </a:solidFill>
              <a:effectLst/>
              <a:uLnTx/>
              <a:uFillTx/>
              <a:latin typeface="Corbel"/>
              <a:ea typeface="+mn-ea"/>
              <a:cs typeface="+mn-cs"/>
            </a:endParaRPr>
          </a:p>
        </p:txBody>
      </p:sp>
      <p:sp>
        <p:nvSpPr>
          <p:cNvPr id="152" name="Rectangle 1077"/>
          <p:cNvSpPr>
            <a:spLocks noChangeArrowheads="1"/>
          </p:cNvSpPr>
          <p:nvPr/>
        </p:nvSpPr>
        <p:spPr bwMode="blackWhite">
          <a:xfrm>
            <a:off x="2004063" y="4245346"/>
            <a:ext cx="6858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File</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 System</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 Cache</a:t>
            </a:r>
          </a:p>
        </p:txBody>
      </p:sp>
      <p:sp>
        <p:nvSpPr>
          <p:cNvPr id="153" name="Rectangle 1078"/>
          <p:cNvSpPr>
            <a:spLocks noChangeArrowheads="1"/>
          </p:cNvSpPr>
          <p:nvPr/>
        </p:nvSpPr>
        <p:spPr bwMode="blackWhite">
          <a:xfrm>
            <a:off x="784863" y="4245346"/>
            <a:ext cx="1219200" cy="1219200"/>
          </a:xfrm>
          <a:prstGeom prst="rect">
            <a:avLst/>
          </a:prstGeom>
          <a:solidFill>
            <a:srgbClr val="762536"/>
          </a:solidFill>
          <a:ln w="12700">
            <a:solidFill>
              <a:srgbClr val="000000"/>
            </a:solidFill>
            <a:miter lim="800000"/>
            <a:headEnd/>
            <a:tailEnd/>
          </a:ln>
        </p:spPr>
        <p:txBody>
          <a:bodyPr wrap="none"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I/O Mgr</a:t>
            </a:r>
          </a:p>
        </p:txBody>
      </p:sp>
      <p:sp>
        <p:nvSpPr>
          <p:cNvPr id="154" name="Rectangle 1079"/>
          <p:cNvSpPr>
            <a:spLocks noChangeArrowheads="1"/>
          </p:cNvSpPr>
          <p:nvPr/>
        </p:nvSpPr>
        <p:spPr bwMode="auto">
          <a:xfrm>
            <a:off x="7414263" y="723812"/>
            <a:ext cx="1482725" cy="277641"/>
          </a:xfrm>
          <a:prstGeom prst="rect">
            <a:avLst/>
          </a:prstGeom>
          <a:noFill/>
          <a:ln w="9525">
            <a:noFill/>
            <a:miter lim="800000"/>
            <a:headEnd/>
            <a:tailEnd/>
          </a:ln>
        </p:spPr>
        <p:txBody>
          <a:bodyPr lIns="92075" tIns="46038" rIns="92075" bIns="46038">
            <a:spAutoFit/>
          </a:bodyPr>
          <a:lstStyle/>
          <a:p>
            <a:pPr algn="ctr" rtl="0" eaLnBrk="0" fontAlgn="base" hangingPunct="0">
              <a:spcBef>
                <a:spcPct val="30000"/>
              </a:spcBef>
              <a:spcAft>
                <a:spcPct val="0"/>
              </a:spcAft>
            </a:pPr>
            <a:r>
              <a:rPr lang="hu-HU" sz="1200" b="1" kern="1200" dirty="0">
                <a:solidFill>
                  <a:srgbClr val="000000"/>
                </a:solidFill>
                <a:latin typeface="Corbel"/>
                <a:ea typeface="+mn-ea"/>
                <a:cs typeface="+mn-cs"/>
              </a:rPr>
              <a:t>Alrendszerek</a:t>
            </a:r>
            <a:endParaRPr lang="en-US" sz="1200" b="1" kern="1200" dirty="0">
              <a:solidFill>
                <a:srgbClr val="000000"/>
              </a:solidFill>
              <a:latin typeface="Corbel"/>
              <a:ea typeface="+mn-ea"/>
              <a:cs typeface="+mn-cs"/>
            </a:endParaRPr>
          </a:p>
        </p:txBody>
      </p:sp>
      <p:sp>
        <p:nvSpPr>
          <p:cNvPr id="155" name="Rectangle 1081"/>
          <p:cNvSpPr>
            <a:spLocks noChangeArrowheads="1"/>
          </p:cNvSpPr>
          <p:nvPr/>
        </p:nvSpPr>
        <p:spPr bwMode="blackWhite">
          <a:xfrm>
            <a:off x="4747263" y="1794246"/>
            <a:ext cx="1600200" cy="7747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User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Application</a:t>
            </a:r>
          </a:p>
        </p:txBody>
      </p:sp>
      <p:sp>
        <p:nvSpPr>
          <p:cNvPr id="156" name="Rectangle 1082"/>
          <p:cNvSpPr>
            <a:spLocks noChangeArrowheads="1"/>
          </p:cNvSpPr>
          <p:nvPr/>
        </p:nvSpPr>
        <p:spPr bwMode="auto">
          <a:xfrm>
            <a:off x="4747263" y="23403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Corbel"/>
                <a:ea typeface="+mn-ea"/>
                <a:cs typeface="+mn-cs"/>
              </a:rPr>
              <a:t>Subsystem DLLs</a:t>
            </a:r>
          </a:p>
        </p:txBody>
      </p:sp>
      <p:sp>
        <p:nvSpPr>
          <p:cNvPr id="157" name="Rectangle 1083"/>
          <p:cNvSpPr>
            <a:spLocks noChangeArrowheads="1"/>
          </p:cNvSpPr>
          <p:nvPr/>
        </p:nvSpPr>
        <p:spPr bwMode="auto">
          <a:xfrm>
            <a:off x="1321438" y="692696"/>
            <a:ext cx="1978025" cy="246863"/>
          </a:xfrm>
          <a:prstGeom prst="rect">
            <a:avLst/>
          </a:prstGeom>
          <a:noFill/>
          <a:ln w="9525">
            <a:noFill/>
            <a:miter lim="800000"/>
            <a:headEnd/>
            <a:tailEnd/>
          </a:ln>
        </p:spPr>
        <p:txBody>
          <a:bodyPr lIns="92075" tIns="46038" rIns="92075" bIns="46038">
            <a:spAutoFit/>
          </a:bodyPr>
          <a:lstStyle/>
          <a:p>
            <a:pPr algn="ctr" rtl="0" eaLnBrk="0" fontAlgn="base" hangingPunct="0">
              <a:spcBef>
                <a:spcPct val="0"/>
              </a:spcBef>
              <a:spcAft>
                <a:spcPct val="0"/>
              </a:spcAft>
            </a:pPr>
            <a:r>
              <a:rPr lang="hu-HU" sz="1000" b="1" kern="1200" dirty="0">
                <a:solidFill>
                  <a:srgbClr val="000000"/>
                </a:solidFill>
                <a:latin typeface="Corbel"/>
                <a:ea typeface="+mn-ea"/>
                <a:cs typeface="+mn-cs"/>
              </a:rPr>
              <a:t>Rendszer folyamatok</a:t>
            </a:r>
            <a:endParaRPr lang="en-US" sz="1000" b="1" kern="1200" dirty="0">
              <a:solidFill>
                <a:srgbClr val="000000"/>
              </a:solidFill>
              <a:latin typeface="Corbel"/>
              <a:ea typeface="+mn-ea"/>
              <a:cs typeface="+mn-cs"/>
            </a:endParaRPr>
          </a:p>
        </p:txBody>
      </p:sp>
      <p:sp>
        <p:nvSpPr>
          <p:cNvPr id="158" name="Rectangle 1084"/>
          <p:cNvSpPr>
            <a:spLocks noChangeArrowheads="1"/>
          </p:cNvSpPr>
          <p:nvPr/>
        </p:nvSpPr>
        <p:spPr bwMode="auto">
          <a:xfrm>
            <a:off x="3497581" y="692696"/>
            <a:ext cx="1154974" cy="246863"/>
          </a:xfrm>
          <a:prstGeom prst="rect">
            <a:avLst/>
          </a:prstGeom>
          <a:noFill/>
          <a:ln w="9525">
            <a:noFill/>
            <a:miter lim="800000"/>
            <a:headEnd/>
            <a:tailEnd/>
          </a:ln>
        </p:spPr>
        <p:txBody>
          <a:bodyPr wrap="square" lIns="92075" tIns="46038" rIns="92075" bIns="46038">
            <a:spAutoFit/>
          </a:bodyPr>
          <a:lstStyle/>
          <a:p>
            <a:pPr algn="ctr" rtl="0" eaLnBrk="0" fontAlgn="base" hangingPunct="0">
              <a:spcBef>
                <a:spcPct val="0"/>
              </a:spcBef>
              <a:spcAft>
                <a:spcPct val="0"/>
              </a:spcAft>
            </a:pPr>
            <a:r>
              <a:rPr lang="hu-HU" sz="1000" b="1" kern="1200" dirty="0">
                <a:solidFill>
                  <a:srgbClr val="000000"/>
                </a:solidFill>
                <a:latin typeface="Corbel"/>
                <a:ea typeface="+mn-ea"/>
                <a:cs typeface="+mn-cs"/>
              </a:rPr>
              <a:t>Szolgáltatások</a:t>
            </a:r>
            <a:endParaRPr lang="en-US" sz="1000" b="1" kern="1200" dirty="0">
              <a:solidFill>
                <a:srgbClr val="000000"/>
              </a:solidFill>
              <a:latin typeface="Corbel"/>
              <a:ea typeface="+mn-ea"/>
              <a:cs typeface="+mn-cs"/>
            </a:endParaRPr>
          </a:p>
        </p:txBody>
      </p:sp>
      <p:sp>
        <p:nvSpPr>
          <p:cNvPr id="159" name="Rectangle 1085"/>
          <p:cNvSpPr>
            <a:spLocks noChangeArrowheads="1"/>
          </p:cNvSpPr>
          <p:nvPr/>
        </p:nvSpPr>
        <p:spPr bwMode="auto">
          <a:xfrm>
            <a:off x="5530762" y="692696"/>
            <a:ext cx="1403350" cy="246863"/>
          </a:xfrm>
          <a:prstGeom prst="rect">
            <a:avLst/>
          </a:prstGeom>
          <a:noFill/>
          <a:ln w="9525">
            <a:noFill/>
            <a:miter lim="800000"/>
            <a:headEnd/>
            <a:tailEnd/>
          </a:ln>
        </p:spPr>
        <p:txBody>
          <a:bodyPr lIns="92075" tIns="46038" rIns="92075" bIns="46038">
            <a:spAutoFit/>
          </a:bodyPr>
          <a:lstStyle/>
          <a:p>
            <a:pPr algn="ctr" rtl="0" eaLnBrk="0" fontAlgn="base" hangingPunct="0">
              <a:spcBef>
                <a:spcPct val="0"/>
              </a:spcBef>
              <a:spcAft>
                <a:spcPct val="0"/>
              </a:spcAft>
            </a:pPr>
            <a:r>
              <a:rPr lang="hu-HU" sz="1000" b="1" kern="1200" dirty="0">
                <a:solidFill>
                  <a:srgbClr val="000000"/>
                </a:solidFill>
                <a:latin typeface="Corbel"/>
                <a:ea typeface="+mn-ea"/>
                <a:cs typeface="+mn-cs"/>
              </a:rPr>
              <a:t>Alkalmazások</a:t>
            </a:r>
            <a:endParaRPr lang="en-US" sz="1000" b="1" kern="1200" dirty="0">
              <a:solidFill>
                <a:srgbClr val="000000"/>
              </a:solidFill>
              <a:latin typeface="Corbel"/>
              <a:ea typeface="+mn-ea"/>
              <a:cs typeface="+mn-cs"/>
            </a:endParaRPr>
          </a:p>
        </p:txBody>
      </p:sp>
      <p:sp>
        <p:nvSpPr>
          <p:cNvPr id="160" name="Rectangle 1086"/>
          <p:cNvSpPr>
            <a:spLocks noChangeArrowheads="1"/>
          </p:cNvSpPr>
          <p:nvPr/>
        </p:nvSpPr>
        <p:spPr bwMode="auto">
          <a:xfrm>
            <a:off x="6452555" y="6161776"/>
            <a:ext cx="2590800" cy="277641"/>
          </a:xfrm>
          <a:prstGeom prst="rect">
            <a:avLst/>
          </a:prstGeom>
          <a:noFill/>
          <a:ln w="9525">
            <a:noFill/>
            <a:miter lim="800000"/>
            <a:headEnd/>
            <a:tailEnd/>
          </a:ln>
        </p:spPr>
        <p:txBody>
          <a:bodyPr lIns="92075" tIns="46038" rIns="92075" bIns="46038">
            <a:spAutoFit/>
          </a:bodyPr>
          <a:lstStyle/>
          <a:p>
            <a:pPr algn="r" rtl="0" eaLnBrk="0" fontAlgn="base" hangingPunct="0">
              <a:spcBef>
                <a:spcPct val="0"/>
              </a:spcBef>
              <a:spcAft>
                <a:spcPct val="0"/>
              </a:spcAft>
            </a:pPr>
            <a:r>
              <a:rPr lang="en-US" sz="1200" kern="1200" dirty="0">
                <a:solidFill>
                  <a:srgbClr val="000000"/>
                </a:solidFill>
                <a:latin typeface="Corbel"/>
                <a:ea typeface="+mn-ea"/>
                <a:cs typeface="+mn-cs"/>
              </a:rPr>
              <a:t>Original copyright by </a:t>
            </a:r>
            <a:r>
              <a:rPr lang="en-US" sz="1200" kern="1200" dirty="0" smtClean="0">
                <a:solidFill>
                  <a:srgbClr val="000000"/>
                </a:solidFill>
                <a:latin typeface="Corbel"/>
                <a:ea typeface="+mn-ea"/>
                <a:cs typeface="+mn-cs"/>
              </a:rPr>
              <a:t>Microsoft</a:t>
            </a:r>
            <a:endParaRPr lang="en-US" sz="1200" kern="1200" dirty="0">
              <a:solidFill>
                <a:srgbClr val="000000"/>
              </a:solidFill>
              <a:latin typeface="Corbel"/>
              <a:ea typeface="+mn-ea"/>
              <a:cs typeface="+mn-cs"/>
            </a:endParaRPr>
          </a:p>
        </p:txBody>
      </p:sp>
      <p:sp>
        <p:nvSpPr>
          <p:cNvPr id="161" name="Rectangle 1087"/>
          <p:cNvSpPr>
            <a:spLocks noChangeArrowheads="1"/>
          </p:cNvSpPr>
          <p:nvPr/>
        </p:nvSpPr>
        <p:spPr bwMode="blackWhite">
          <a:xfrm>
            <a:off x="784863" y="4550146"/>
            <a:ext cx="1066800" cy="1219200"/>
          </a:xfrm>
          <a:prstGeom prst="rect">
            <a:avLst/>
          </a:prstGeom>
          <a:solidFill>
            <a:srgbClr val="FF9966"/>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62" name="Rectangle 1088"/>
          <p:cNvSpPr>
            <a:spLocks noChangeArrowheads="1"/>
          </p:cNvSpPr>
          <p:nvPr/>
        </p:nvSpPr>
        <p:spPr bwMode="blackWhite">
          <a:xfrm>
            <a:off x="175263" y="2873746"/>
            <a:ext cx="1143000" cy="533400"/>
          </a:xfrm>
          <a:prstGeom prst="rect">
            <a:avLst/>
          </a:prstGeom>
          <a:solidFill>
            <a:srgbClr val="B11D2F"/>
          </a:solidFill>
          <a:ln w="12700">
            <a:solidFill>
              <a:srgbClr val="000000"/>
            </a:solidFill>
            <a:miter lim="800000"/>
            <a:headEnd/>
            <a:tailEnd/>
          </a:ln>
        </p:spPr>
        <p:txBody>
          <a:bodyPr wrap="none" lIns="92075" rIns="92075" bIns="92075"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System</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Threads</a:t>
            </a:r>
          </a:p>
        </p:txBody>
      </p:sp>
      <p:grpSp>
        <p:nvGrpSpPr>
          <p:cNvPr id="163" name="Group 1089"/>
          <p:cNvGrpSpPr>
            <a:grpSpLocks/>
          </p:cNvGrpSpPr>
          <p:nvPr/>
        </p:nvGrpSpPr>
        <p:grpSpPr bwMode="auto">
          <a:xfrm>
            <a:off x="-36512" y="1968872"/>
            <a:ext cx="942975" cy="1992313"/>
            <a:chOff x="48" y="1302"/>
            <a:chExt cx="594" cy="1255"/>
          </a:xfrm>
        </p:grpSpPr>
        <p:sp>
          <p:nvSpPr>
            <p:cNvPr id="164" name="Rectangle 1090"/>
            <p:cNvSpPr>
              <a:spLocks noChangeArrowheads="1"/>
            </p:cNvSpPr>
            <p:nvPr/>
          </p:nvSpPr>
          <p:spPr bwMode="black">
            <a:xfrm>
              <a:off x="96" y="1302"/>
              <a:ext cx="546" cy="326"/>
            </a:xfrm>
            <a:prstGeom prst="rect">
              <a:avLst/>
            </a:prstGeom>
            <a:noFill/>
            <a:ln w="9525">
              <a:noFill/>
              <a:miter lim="800000"/>
              <a:headEnd/>
              <a:tailEnd/>
            </a:ln>
          </p:spPr>
          <p:txBody>
            <a:bodyPr lIns="92075" tIns="46038" rIns="92075" bIns="46038">
              <a:spAutoFit/>
            </a:bodyPr>
            <a:lstStyle/>
            <a:p>
              <a:pPr algn="ctr" rtl="0" eaLnBrk="0" fontAlgn="base" hangingPunct="0">
                <a:lnSpc>
                  <a:spcPct val="140000"/>
                </a:lnSpc>
                <a:spcBef>
                  <a:spcPct val="0"/>
                </a:spcBef>
                <a:spcAft>
                  <a:spcPct val="0"/>
                </a:spcAft>
              </a:pPr>
              <a:r>
                <a:rPr lang="en-US" sz="1200" b="1" kern="1200" dirty="0">
                  <a:solidFill>
                    <a:srgbClr val="000000"/>
                  </a:solidFill>
                  <a:latin typeface="Corbel"/>
                  <a:ea typeface="+mn-ea"/>
                  <a:cs typeface="+mn-cs"/>
                </a:rPr>
                <a:t>User</a:t>
              </a:r>
            </a:p>
            <a:p>
              <a:pPr algn="ctr" rtl="0" eaLnBrk="0" fontAlgn="base" hangingPunct="0">
                <a:lnSpc>
                  <a:spcPct val="90000"/>
                </a:lnSpc>
                <a:spcBef>
                  <a:spcPct val="0"/>
                </a:spcBef>
                <a:spcAft>
                  <a:spcPct val="0"/>
                </a:spcAft>
              </a:pPr>
              <a:r>
                <a:rPr lang="en-US" sz="1200" b="1" kern="1200" dirty="0">
                  <a:solidFill>
                    <a:srgbClr val="000000"/>
                  </a:solidFill>
                  <a:latin typeface="Corbel"/>
                  <a:ea typeface="+mn-ea"/>
                  <a:cs typeface="+mn-cs"/>
                </a:rPr>
                <a:t>Mode</a:t>
              </a:r>
            </a:p>
          </p:txBody>
        </p:sp>
        <p:sp>
          <p:nvSpPr>
            <p:cNvPr id="165" name="Rectangle 1091"/>
            <p:cNvSpPr>
              <a:spLocks noChangeArrowheads="1"/>
            </p:cNvSpPr>
            <p:nvPr/>
          </p:nvSpPr>
          <p:spPr bwMode="black">
            <a:xfrm>
              <a:off x="48" y="2266"/>
              <a:ext cx="546" cy="291"/>
            </a:xfrm>
            <a:prstGeom prst="rect">
              <a:avLst/>
            </a:prstGeom>
            <a:noFill/>
            <a:ln w="9525">
              <a:noFill/>
              <a:miter lim="800000"/>
              <a:headEnd/>
              <a:tailEnd/>
            </a:ln>
          </p:spPr>
          <p:txBody>
            <a:bodyPr lIns="92075" tIns="46038" rIns="92075" bIns="46038">
              <a:spAutoFit/>
            </a:bodyPr>
            <a:lstStyle/>
            <a:p>
              <a:pPr algn="ctr" rtl="0" eaLnBrk="0" fontAlgn="base" hangingPunct="0">
                <a:spcBef>
                  <a:spcPct val="0"/>
                </a:spcBef>
                <a:spcAft>
                  <a:spcPct val="0"/>
                </a:spcAft>
              </a:pPr>
              <a:r>
                <a:rPr lang="en-US" sz="1200" b="1" kern="1200" dirty="0">
                  <a:solidFill>
                    <a:srgbClr val="000000"/>
                  </a:solidFill>
                  <a:latin typeface="Corbel"/>
                  <a:ea typeface="+mn-ea"/>
                  <a:cs typeface="+mn-cs"/>
                </a:rPr>
                <a:t>Kernel</a:t>
              </a:r>
            </a:p>
            <a:p>
              <a:pPr algn="ctr" rtl="0" eaLnBrk="0" fontAlgn="base" hangingPunct="0">
                <a:spcBef>
                  <a:spcPct val="0"/>
                </a:spcBef>
                <a:spcAft>
                  <a:spcPct val="0"/>
                </a:spcAft>
              </a:pPr>
              <a:r>
                <a:rPr lang="en-US" sz="1200" b="1" kern="1200" dirty="0">
                  <a:solidFill>
                    <a:srgbClr val="000000"/>
                  </a:solidFill>
                  <a:latin typeface="Corbel"/>
                  <a:ea typeface="+mn-ea"/>
                  <a:cs typeface="+mn-cs"/>
                </a:rPr>
                <a:t>Mode</a:t>
              </a:r>
            </a:p>
          </p:txBody>
        </p:sp>
      </p:grpSp>
      <p:sp>
        <p:nvSpPr>
          <p:cNvPr id="166" name="Freeform 1092"/>
          <p:cNvSpPr>
            <a:spLocks/>
          </p:cNvSpPr>
          <p:nvPr/>
        </p:nvSpPr>
        <p:spPr bwMode="auto">
          <a:xfrm>
            <a:off x="175263" y="2721346"/>
            <a:ext cx="8686800" cy="609600"/>
          </a:xfrm>
          <a:custGeom>
            <a:avLst/>
            <a:gdLst>
              <a:gd name="T0" fmla="*/ 5436 w 5436"/>
              <a:gd name="T1" fmla="*/ 468 h 468"/>
              <a:gd name="T2" fmla="*/ 792 w 5436"/>
              <a:gd name="T3" fmla="*/ 468 h 468"/>
              <a:gd name="T4" fmla="*/ 792 w 5436"/>
              <a:gd name="T5" fmla="*/ 0 h 468"/>
              <a:gd name="T6" fmla="*/ 0 w 5436"/>
              <a:gd name="T7" fmla="*/ 0 h 468"/>
              <a:gd name="T8" fmla="*/ 0 60000 65536"/>
              <a:gd name="T9" fmla="*/ 0 60000 65536"/>
              <a:gd name="T10" fmla="*/ 0 60000 65536"/>
              <a:gd name="T11" fmla="*/ 0 60000 65536"/>
              <a:gd name="T12" fmla="*/ 0 w 5436"/>
              <a:gd name="T13" fmla="*/ 0 h 468"/>
              <a:gd name="T14" fmla="*/ 5436 w 5436"/>
              <a:gd name="T15" fmla="*/ 468 h 468"/>
            </a:gdLst>
            <a:ahLst/>
            <a:cxnLst>
              <a:cxn ang="T8">
                <a:pos x="T0" y="T1"/>
              </a:cxn>
              <a:cxn ang="T9">
                <a:pos x="T2" y="T3"/>
              </a:cxn>
              <a:cxn ang="T10">
                <a:pos x="T4" y="T5"/>
              </a:cxn>
              <a:cxn ang="T11">
                <a:pos x="T6" y="T7"/>
              </a:cxn>
            </a:cxnLst>
            <a:rect l="T12" t="T13" r="T14" b="T15"/>
            <a:pathLst>
              <a:path w="5436" h="468">
                <a:moveTo>
                  <a:pt x="5436" y="468"/>
                </a:moveTo>
                <a:lnTo>
                  <a:pt x="792" y="468"/>
                </a:lnTo>
                <a:lnTo>
                  <a:pt x="792" y="0"/>
                </a:lnTo>
                <a:lnTo>
                  <a:pt x="0" y="0"/>
                </a:lnTo>
              </a:path>
            </a:pathLst>
          </a:custGeom>
          <a:noFill/>
          <a:ln w="38100" cap="rnd">
            <a:solidFill>
              <a:srgbClr val="000000"/>
            </a:solidFill>
            <a:round/>
            <a:headEnd type="none" w="sm" len="sm"/>
            <a:tailEnd type="none" w="sm" len="sm"/>
          </a:ln>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67" name="Rectangle 1093"/>
          <p:cNvSpPr>
            <a:spLocks noChangeArrowheads="1"/>
          </p:cNvSpPr>
          <p:nvPr/>
        </p:nvSpPr>
        <p:spPr bwMode="blackWhite">
          <a:xfrm>
            <a:off x="1553213" y="2873746"/>
            <a:ext cx="7286625" cy="3048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NTDLL.DLL</a:t>
            </a:r>
          </a:p>
        </p:txBody>
      </p:sp>
      <p:sp>
        <p:nvSpPr>
          <p:cNvPr id="168" name="Rectangle 1094"/>
          <p:cNvSpPr>
            <a:spLocks noChangeArrowheads="1"/>
          </p:cNvSpPr>
          <p:nvPr/>
        </p:nvSpPr>
        <p:spPr bwMode="blackWhite">
          <a:xfrm>
            <a:off x="784863" y="4626346"/>
            <a:ext cx="990600" cy="1143000"/>
          </a:xfrm>
          <a:prstGeom prst="rect">
            <a:avLst/>
          </a:prstGeom>
          <a:solidFill>
            <a:srgbClr val="FF9966"/>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69" name="Rectangle 1095"/>
          <p:cNvSpPr>
            <a:spLocks noChangeArrowheads="1"/>
          </p:cNvSpPr>
          <p:nvPr/>
        </p:nvSpPr>
        <p:spPr bwMode="blackWhite">
          <a:xfrm>
            <a:off x="784863" y="4702546"/>
            <a:ext cx="914400" cy="1066800"/>
          </a:xfrm>
          <a:prstGeom prst="rect">
            <a:avLst/>
          </a:prstGeom>
          <a:solidFill>
            <a:srgbClr val="FF9966"/>
          </a:solidFill>
          <a:ln w="12700">
            <a:solidFill>
              <a:srgbClr val="000000"/>
            </a:solidFill>
            <a:miter lim="800000"/>
            <a:headEnd/>
            <a:tailEnd/>
          </a:ln>
        </p:spPr>
        <p:txBody>
          <a:bodyPr wrap="none" lIns="92075" tIns="91440" rIns="92075" bIns="0"/>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Device &amp;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File Sys.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Drivers</a:t>
            </a:r>
          </a:p>
        </p:txBody>
      </p:sp>
      <p:grpSp>
        <p:nvGrpSpPr>
          <p:cNvPr id="170" name="Group 1096"/>
          <p:cNvGrpSpPr>
            <a:grpSpLocks/>
          </p:cNvGrpSpPr>
          <p:nvPr/>
        </p:nvGrpSpPr>
        <p:grpSpPr bwMode="auto">
          <a:xfrm>
            <a:off x="1089663" y="1654546"/>
            <a:ext cx="1295400" cy="609600"/>
            <a:chOff x="720" y="1104"/>
            <a:chExt cx="816" cy="384"/>
          </a:xfrm>
        </p:grpSpPr>
        <p:sp>
          <p:nvSpPr>
            <p:cNvPr id="171" name="Rectangle 1097"/>
            <p:cNvSpPr>
              <a:spLocks noChangeArrowheads="1"/>
            </p:cNvSpPr>
            <p:nvPr/>
          </p:nvSpPr>
          <p:spPr bwMode="blackWhite">
            <a:xfrm>
              <a:off x="720" y="1104"/>
              <a:ext cx="816" cy="384"/>
            </a:xfrm>
            <a:prstGeom prst="rect">
              <a:avLst/>
            </a:prstGeom>
            <a:solidFill>
              <a:srgbClr val="B11D2F"/>
            </a:solidFill>
            <a:ln w="12700">
              <a:solidFill>
                <a:srgbClr val="000000"/>
              </a:solidFill>
              <a:miter lim="800000"/>
              <a:headEnd/>
              <a:tailEnd/>
            </a:ln>
          </p:spPr>
          <p:txBody>
            <a:bodyPr lIns="92075" rIns="92075" bIns="92075" anchorCtr="1"/>
            <a:lstStyle/>
            <a:p>
              <a:pPr marL="0" marR="0" lvl="0" indent="0" algn="ctr" defTabSz="914400" rtl="0" eaLnBrk="0" fontAlgn="base" latinLnBrk="0" hangingPunct="0">
                <a:lnSpc>
                  <a:spcPct val="10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WinLogon</a:t>
              </a:r>
            </a:p>
          </p:txBody>
        </p:sp>
        <p:sp>
          <p:nvSpPr>
            <p:cNvPr id="172" name="Rectangle 1098"/>
            <p:cNvSpPr>
              <a:spLocks noChangeArrowheads="1"/>
            </p:cNvSpPr>
            <p:nvPr/>
          </p:nvSpPr>
          <p:spPr bwMode="auto">
            <a:xfrm>
              <a:off x="720" y="1440"/>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sp>
        <p:nvSpPr>
          <p:cNvPr id="173" name="Rectangle 1099"/>
          <p:cNvSpPr>
            <a:spLocks noChangeArrowheads="1"/>
          </p:cNvSpPr>
          <p:nvPr/>
        </p:nvSpPr>
        <p:spPr bwMode="blackWhite">
          <a:xfrm>
            <a:off x="708663" y="1959346"/>
            <a:ext cx="1295400" cy="609600"/>
          </a:xfrm>
          <a:prstGeom prst="rect">
            <a:avLst/>
          </a:prstGeom>
          <a:solidFill>
            <a:srgbClr val="B11D2F"/>
          </a:solidFill>
          <a:ln w="12700">
            <a:solidFill>
              <a:srgbClr val="000000"/>
            </a:solidFill>
            <a:miter lim="800000"/>
            <a:headEnd/>
            <a:tailEnd/>
          </a:ln>
        </p:spPr>
        <p:txBody>
          <a:bodyPr lIns="92075" tIns="91440" rIns="92075" bIns="92075" anchor="ctr" anchorCtr="1"/>
          <a:lstStyle/>
          <a:p>
            <a:pPr marL="0" marR="0" lvl="0" indent="0" algn="ctr" defTabSz="914400" rtl="0" eaLnBrk="0" fontAlgn="base" latinLnBrk="0" hangingPunct="0">
              <a:lnSpc>
                <a:spcPct val="10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Session  Manager</a:t>
            </a:r>
          </a:p>
        </p:txBody>
      </p:sp>
      <p:grpSp>
        <p:nvGrpSpPr>
          <p:cNvPr id="174" name="Group 1100"/>
          <p:cNvGrpSpPr>
            <a:grpSpLocks/>
          </p:cNvGrpSpPr>
          <p:nvPr/>
        </p:nvGrpSpPr>
        <p:grpSpPr bwMode="auto">
          <a:xfrm>
            <a:off x="2689863" y="1959346"/>
            <a:ext cx="1295400" cy="609600"/>
            <a:chOff x="1728" y="1296"/>
            <a:chExt cx="816" cy="384"/>
          </a:xfrm>
        </p:grpSpPr>
        <p:sp>
          <p:nvSpPr>
            <p:cNvPr id="175" name="Rectangle 1101"/>
            <p:cNvSpPr>
              <a:spLocks noChangeArrowheads="1"/>
            </p:cNvSpPr>
            <p:nvPr/>
          </p:nvSpPr>
          <p:spPr bwMode="blackWhite">
            <a:xfrm>
              <a:off x="1728" y="1296"/>
              <a:ext cx="816" cy="384"/>
            </a:xfrm>
            <a:prstGeom prst="rect">
              <a:avLst/>
            </a:prstGeom>
            <a:solidFill>
              <a:srgbClr val="762536"/>
            </a:solidFill>
            <a:ln w="12700">
              <a:solidFill>
                <a:srgbClr val="000000"/>
              </a:solidFill>
              <a:miter lim="800000"/>
              <a:headEnd/>
              <a:tailEnd/>
            </a:ln>
          </p:spPr>
          <p:txBody>
            <a:bodyPr lIns="92075" tIns="46038" rIns="92075" bIns="46038" anchor="ctr" anchorCtr="1"/>
            <a:lstStyle/>
            <a:p>
              <a:pPr marL="0" marR="0" lvl="0" indent="0" algn="ctr" defTabSz="914400" rtl="0" eaLnBrk="0" fontAlgn="base" latinLnBrk="0" hangingPunct="0">
                <a:lnSpc>
                  <a:spcPct val="90000"/>
                </a:lnSpc>
                <a:spcBef>
                  <a:spcPct val="20000"/>
                </a:spcBef>
                <a:spcAft>
                  <a:spcPct val="0"/>
                </a:spcAft>
                <a:buClrTx/>
                <a:buSzTx/>
                <a:buFontTx/>
                <a:buNone/>
                <a:tabLst/>
                <a:defRPr/>
              </a:pPr>
              <a:r>
                <a:rPr kumimoji="0" lang="hu-HU" sz="1200" b="1" i="0" u="none" strike="noStrike" kern="1200" cap="none" spc="0" normalizeH="0" baseline="0" noProof="0" dirty="0" err="1">
                  <a:ln>
                    <a:noFill/>
                  </a:ln>
                  <a:solidFill>
                    <a:srgbClr val="FFFFFF"/>
                  </a:solidFill>
                  <a:effectLst/>
                  <a:uLnTx/>
                  <a:uFillTx/>
                  <a:latin typeface="Corbel"/>
                  <a:ea typeface="+mn-ea"/>
                  <a:cs typeface="+mn-cs"/>
                </a:rPr>
                <a:t>SvcHost.exe</a:t>
              </a:r>
              <a:endParaRPr kumimoji="0" lang="en-US" sz="1200" b="1" i="0" u="none" strike="noStrike" kern="1200" cap="none" spc="0" normalizeH="0" baseline="0" noProof="0" dirty="0">
                <a:ln>
                  <a:noFill/>
                </a:ln>
                <a:solidFill>
                  <a:srgbClr val="FFFFFF"/>
                </a:solidFill>
                <a:effectLst/>
                <a:uLnTx/>
                <a:uFillTx/>
                <a:latin typeface="Corbel"/>
                <a:ea typeface="+mn-ea"/>
                <a:cs typeface="+mn-cs"/>
              </a:endParaRPr>
            </a:p>
          </p:txBody>
        </p:sp>
        <p:sp>
          <p:nvSpPr>
            <p:cNvPr id="176" name="Rectangle 1102"/>
            <p:cNvSpPr>
              <a:spLocks noChangeArrowheads="1"/>
            </p:cNvSpPr>
            <p:nvPr/>
          </p:nvSpPr>
          <p:spPr bwMode="auto">
            <a:xfrm>
              <a:off x="1728" y="1632"/>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FFFFFF"/>
                </a:solidFill>
                <a:effectLst/>
                <a:uLnTx/>
                <a:uFillTx/>
                <a:latin typeface="Corbel"/>
                <a:ea typeface="+mn-ea"/>
                <a:cs typeface="+mn-cs"/>
              </a:endParaRPr>
            </a:p>
          </p:txBody>
        </p:sp>
      </p:grpSp>
      <p:sp>
        <p:nvSpPr>
          <p:cNvPr id="177" name="Line 1103"/>
          <p:cNvSpPr>
            <a:spLocks noChangeShapeType="1"/>
          </p:cNvSpPr>
          <p:nvPr/>
        </p:nvSpPr>
        <p:spPr bwMode="auto">
          <a:xfrm>
            <a:off x="7255513" y="2610221"/>
            <a:ext cx="6350" cy="263525"/>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78" name="Line 1105"/>
          <p:cNvSpPr>
            <a:spLocks noChangeShapeType="1"/>
          </p:cNvSpPr>
          <p:nvPr/>
        </p:nvSpPr>
        <p:spPr bwMode="auto">
          <a:xfrm>
            <a:off x="8481063" y="1502146"/>
            <a:ext cx="0" cy="13716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79" name="Line 1106"/>
          <p:cNvSpPr>
            <a:spLocks noChangeShapeType="1"/>
          </p:cNvSpPr>
          <p:nvPr/>
        </p:nvSpPr>
        <p:spPr bwMode="auto">
          <a:xfrm>
            <a:off x="5356863" y="2568946"/>
            <a:ext cx="0" cy="304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0" name="Line 1107"/>
          <p:cNvSpPr>
            <a:spLocks noChangeShapeType="1"/>
          </p:cNvSpPr>
          <p:nvPr/>
        </p:nvSpPr>
        <p:spPr bwMode="auto">
          <a:xfrm flipH="1">
            <a:off x="1699263" y="2578471"/>
            <a:ext cx="0" cy="304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1" name="Line 1108"/>
          <p:cNvSpPr>
            <a:spLocks noChangeShapeType="1"/>
          </p:cNvSpPr>
          <p:nvPr/>
        </p:nvSpPr>
        <p:spPr bwMode="auto">
          <a:xfrm flipH="1">
            <a:off x="3147063" y="2568946"/>
            <a:ext cx="0" cy="304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2" name="Rectangle 1109"/>
          <p:cNvSpPr>
            <a:spLocks noChangeArrowheads="1"/>
          </p:cNvSpPr>
          <p:nvPr/>
        </p:nvSpPr>
        <p:spPr bwMode="blackWhite">
          <a:xfrm>
            <a:off x="6714176" y="2106984"/>
            <a:ext cx="1333500" cy="287337"/>
          </a:xfrm>
          <a:prstGeom prst="rect">
            <a:avLst/>
          </a:prstGeom>
          <a:solidFill>
            <a:srgbClr val="B11D2F"/>
          </a:solidFill>
          <a:ln w="12700">
            <a:solidFill>
              <a:srgbClr val="000000"/>
            </a:solidFill>
            <a:miter lim="800000"/>
            <a:headEnd/>
            <a:tailEnd/>
          </a:ln>
        </p:spPr>
        <p:txBody>
          <a:bodyPr wrap="none" lIns="92075" rIns="92075" bIns="92075"/>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Corbel"/>
                <a:ea typeface="+mn-ea"/>
                <a:cs typeface="+mn-cs"/>
              </a:rPr>
              <a:t>POSIX</a:t>
            </a:r>
            <a:r>
              <a:rPr kumimoji="0" lang="hu-HU" sz="1200" b="1" i="0" u="none" strike="noStrike" kern="1200" cap="none" spc="0" normalizeH="0" baseline="0" noProof="0" dirty="0">
                <a:ln>
                  <a:noFill/>
                </a:ln>
                <a:solidFill>
                  <a:srgbClr val="FFFFFF"/>
                </a:solidFill>
                <a:effectLst/>
                <a:uLnTx/>
                <a:uFillTx/>
                <a:latin typeface="Corbel"/>
                <a:ea typeface="+mn-ea"/>
                <a:cs typeface="+mn-cs"/>
              </a:rPr>
              <a:t> (SUA)</a:t>
            </a:r>
            <a:endParaRPr kumimoji="0" lang="en-US" sz="1200" b="1" i="0" u="none" strike="noStrike" kern="1200" cap="none" spc="0" normalizeH="0" baseline="0" noProof="0" dirty="0">
              <a:ln>
                <a:noFill/>
              </a:ln>
              <a:solidFill>
                <a:srgbClr val="FFFFFF"/>
              </a:solidFill>
              <a:effectLst/>
              <a:uLnTx/>
              <a:uFillTx/>
              <a:latin typeface="Corbel"/>
              <a:ea typeface="+mn-ea"/>
              <a:cs typeface="+mn-cs"/>
            </a:endParaRPr>
          </a:p>
        </p:txBody>
      </p:sp>
      <p:sp>
        <p:nvSpPr>
          <p:cNvPr id="183" name="Rectangle 1110"/>
          <p:cNvSpPr>
            <a:spLocks noChangeArrowheads="1"/>
          </p:cNvSpPr>
          <p:nvPr/>
        </p:nvSpPr>
        <p:spPr bwMode="auto">
          <a:xfrm>
            <a:off x="6714176" y="2394321"/>
            <a:ext cx="1152525" cy="212725"/>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Windows DLLs</a:t>
            </a:r>
          </a:p>
        </p:txBody>
      </p:sp>
      <p:sp>
        <p:nvSpPr>
          <p:cNvPr id="184" name="Line 1111"/>
          <p:cNvSpPr>
            <a:spLocks noChangeShapeType="1"/>
          </p:cNvSpPr>
          <p:nvPr/>
        </p:nvSpPr>
        <p:spPr bwMode="auto">
          <a:xfrm>
            <a:off x="31470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5" name="Line 1112"/>
          <p:cNvSpPr>
            <a:spLocks noChangeShapeType="1"/>
          </p:cNvSpPr>
          <p:nvPr/>
        </p:nvSpPr>
        <p:spPr bwMode="auto">
          <a:xfrm>
            <a:off x="16992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6" name="Line 1113"/>
          <p:cNvSpPr>
            <a:spLocks noChangeShapeType="1"/>
          </p:cNvSpPr>
          <p:nvPr/>
        </p:nvSpPr>
        <p:spPr bwMode="auto">
          <a:xfrm>
            <a:off x="53568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7" name="Line 1114"/>
          <p:cNvSpPr>
            <a:spLocks noChangeShapeType="1"/>
          </p:cNvSpPr>
          <p:nvPr/>
        </p:nvSpPr>
        <p:spPr bwMode="auto">
          <a:xfrm>
            <a:off x="7261863" y="3161084"/>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8" name="Line 1115"/>
          <p:cNvSpPr>
            <a:spLocks noChangeShapeType="1"/>
          </p:cNvSpPr>
          <p:nvPr/>
        </p:nvSpPr>
        <p:spPr bwMode="auto">
          <a:xfrm>
            <a:off x="84810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9" name="Line 1116"/>
          <p:cNvSpPr>
            <a:spLocks noChangeShapeType="1"/>
          </p:cNvSpPr>
          <p:nvPr/>
        </p:nvSpPr>
        <p:spPr bwMode="auto">
          <a:xfrm>
            <a:off x="82524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90" name="Rectangle 1117"/>
          <p:cNvSpPr>
            <a:spLocks noChangeArrowheads="1"/>
          </p:cNvSpPr>
          <p:nvPr/>
        </p:nvSpPr>
        <p:spPr bwMode="blackWhite">
          <a:xfrm>
            <a:off x="3299463" y="4245346"/>
            <a:ext cx="6096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nchorCtr="1"/>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Plug and</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Play Mgr.</a:t>
            </a:r>
          </a:p>
        </p:txBody>
      </p:sp>
      <p:sp>
        <p:nvSpPr>
          <p:cNvPr id="191" name="Rectangle 1118"/>
          <p:cNvSpPr>
            <a:spLocks noChangeArrowheads="1"/>
          </p:cNvSpPr>
          <p:nvPr/>
        </p:nvSpPr>
        <p:spPr bwMode="blackWhite">
          <a:xfrm>
            <a:off x="3909063" y="4245346"/>
            <a:ext cx="6096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nchorCtr="1"/>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Power</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Mgr.</a:t>
            </a:r>
          </a:p>
        </p:txBody>
      </p:sp>
      <p:sp>
        <p:nvSpPr>
          <p:cNvPr id="192" name="Rectangle 1119"/>
          <p:cNvSpPr>
            <a:spLocks noChangeArrowheads="1"/>
          </p:cNvSpPr>
          <p:nvPr/>
        </p:nvSpPr>
        <p:spPr bwMode="blackWhite">
          <a:xfrm>
            <a:off x="4518663" y="4245346"/>
            <a:ext cx="6858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Security</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Reference</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Monitor</a:t>
            </a:r>
          </a:p>
        </p:txBody>
      </p:sp>
      <p:sp>
        <p:nvSpPr>
          <p:cNvPr id="193" name="Rectangle 1120"/>
          <p:cNvSpPr>
            <a:spLocks noChangeArrowheads="1"/>
          </p:cNvSpPr>
          <p:nvPr/>
        </p:nvSpPr>
        <p:spPr bwMode="blackWhite">
          <a:xfrm>
            <a:off x="5204463" y="4245346"/>
            <a:ext cx="6096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Virtual</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Memory</a:t>
            </a:r>
          </a:p>
        </p:txBody>
      </p:sp>
      <p:sp>
        <p:nvSpPr>
          <p:cNvPr id="194" name="Rectangle 1121"/>
          <p:cNvSpPr>
            <a:spLocks noChangeArrowheads="1"/>
          </p:cNvSpPr>
          <p:nvPr/>
        </p:nvSpPr>
        <p:spPr bwMode="blackWhite">
          <a:xfrm>
            <a:off x="5814063" y="4245346"/>
            <a:ext cx="6858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Processes</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&amp;</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Threads</a:t>
            </a:r>
          </a:p>
        </p:txBody>
      </p:sp>
      <p:sp>
        <p:nvSpPr>
          <p:cNvPr id="195" name="Rectangle 1122"/>
          <p:cNvSpPr>
            <a:spLocks noChangeArrowheads="1"/>
          </p:cNvSpPr>
          <p:nvPr/>
        </p:nvSpPr>
        <p:spPr bwMode="blackWhite">
          <a:xfrm>
            <a:off x="7185663" y="4245346"/>
            <a:ext cx="685800" cy="122555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Local</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Procedure</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Call</a:t>
            </a:r>
          </a:p>
        </p:txBody>
      </p:sp>
      <p:sp>
        <p:nvSpPr>
          <p:cNvPr id="196" name="Rectangle 1123"/>
          <p:cNvSpPr>
            <a:spLocks noChangeArrowheads="1"/>
          </p:cNvSpPr>
          <p:nvPr/>
        </p:nvSpPr>
        <p:spPr bwMode="blackWhite">
          <a:xfrm>
            <a:off x="8023863" y="4778746"/>
            <a:ext cx="914400" cy="1295400"/>
          </a:xfrm>
          <a:prstGeom prst="rect">
            <a:avLst/>
          </a:prstGeom>
          <a:solidFill>
            <a:srgbClr val="FF9966"/>
          </a:solidFill>
          <a:ln w="12700">
            <a:solidFill>
              <a:srgbClr val="000000"/>
            </a:solidFill>
            <a:miter lim="800000"/>
            <a:headEnd/>
            <a:tailEnd/>
          </a:ln>
        </p:spPr>
        <p:txBody>
          <a:bodyPr wrap="none" lIns="92075" tIns="91440" rIns="92075" bIns="0"/>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Graphics</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Drivers</a:t>
            </a:r>
          </a:p>
        </p:txBody>
      </p:sp>
      <p:sp>
        <p:nvSpPr>
          <p:cNvPr id="197" name="Rectangle 1124"/>
          <p:cNvSpPr>
            <a:spLocks noChangeArrowheads="1"/>
          </p:cNvSpPr>
          <p:nvPr/>
        </p:nvSpPr>
        <p:spPr bwMode="blackWhite">
          <a:xfrm>
            <a:off x="1070613" y="5464546"/>
            <a:ext cx="7410450" cy="304800"/>
          </a:xfrm>
          <a:prstGeom prst="rect">
            <a:avLst/>
          </a:prstGeom>
          <a:solidFill>
            <a:srgbClr val="F6BF69"/>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Kernel</a:t>
            </a:r>
          </a:p>
        </p:txBody>
      </p:sp>
      <p:sp>
        <p:nvSpPr>
          <p:cNvPr id="198" name="Rectangle 1125"/>
          <p:cNvSpPr>
            <a:spLocks noChangeArrowheads="1"/>
          </p:cNvSpPr>
          <p:nvPr/>
        </p:nvSpPr>
        <p:spPr bwMode="blackWhite">
          <a:xfrm>
            <a:off x="784863" y="5769346"/>
            <a:ext cx="7924800" cy="304800"/>
          </a:xfrm>
          <a:prstGeom prst="rect">
            <a:avLst/>
          </a:prstGeom>
          <a:solidFill>
            <a:srgbClr val="BCBEC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Hardware Abstraction Layer (HAL)</a:t>
            </a:r>
          </a:p>
        </p:txBody>
      </p:sp>
      <p:sp>
        <p:nvSpPr>
          <p:cNvPr id="199" name="Line 1126"/>
          <p:cNvSpPr>
            <a:spLocks noChangeShapeType="1"/>
          </p:cNvSpPr>
          <p:nvPr/>
        </p:nvSpPr>
        <p:spPr bwMode="auto">
          <a:xfrm flipH="1">
            <a:off x="937263" y="3407146"/>
            <a:ext cx="0" cy="5334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200" name="Line 1127"/>
          <p:cNvSpPr>
            <a:spLocks noChangeShapeType="1"/>
          </p:cNvSpPr>
          <p:nvPr/>
        </p:nvSpPr>
        <p:spPr bwMode="auto">
          <a:xfrm flipH="1">
            <a:off x="2156463" y="2264146"/>
            <a:ext cx="0" cy="6096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201" name="Line 1128"/>
          <p:cNvSpPr>
            <a:spLocks noChangeShapeType="1"/>
          </p:cNvSpPr>
          <p:nvPr/>
        </p:nvSpPr>
        <p:spPr bwMode="auto">
          <a:xfrm>
            <a:off x="21564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202" name="Rectangle 1129"/>
          <p:cNvSpPr>
            <a:spLocks noChangeArrowheads="1"/>
          </p:cNvSpPr>
          <p:nvPr/>
        </p:nvSpPr>
        <p:spPr bwMode="blackWhite">
          <a:xfrm>
            <a:off x="784863" y="3940546"/>
            <a:ext cx="7086600" cy="304800"/>
          </a:xfrm>
          <a:prstGeom prst="rect">
            <a:avLst/>
          </a:prstGeom>
          <a:solidFill>
            <a:srgbClr val="762536"/>
          </a:solidFill>
          <a:ln w="12700">
            <a:solidFill>
              <a:srgbClr val="000000"/>
            </a:solidFill>
            <a:miter lim="800000"/>
            <a:headEnd/>
            <a:tailEnd/>
          </a:ln>
        </p:spPr>
        <p:txBody>
          <a:bodyPr wrap="none" lIns="92075" tIns="46038" rIns="92075" bIns="46038" anchor="ctr"/>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(kernel mode callable interfaces)</a:t>
            </a:r>
          </a:p>
        </p:txBody>
      </p:sp>
      <p:sp>
        <p:nvSpPr>
          <p:cNvPr id="203" name="Rectangle 1131"/>
          <p:cNvSpPr>
            <a:spLocks noChangeArrowheads="1"/>
          </p:cNvSpPr>
          <p:nvPr/>
        </p:nvSpPr>
        <p:spPr bwMode="blackWhite">
          <a:xfrm>
            <a:off x="6499863" y="4245346"/>
            <a:ext cx="6858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Configura-</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tion Mgr</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(registry)</a:t>
            </a:r>
          </a:p>
        </p:txBody>
      </p:sp>
      <p:sp>
        <p:nvSpPr>
          <p:cNvPr id="204" name="Rectangle 1133"/>
          <p:cNvSpPr>
            <a:spLocks noChangeArrowheads="1"/>
          </p:cNvSpPr>
          <p:nvPr/>
        </p:nvSpPr>
        <p:spPr bwMode="auto">
          <a:xfrm>
            <a:off x="7542851" y="990971"/>
            <a:ext cx="1219200" cy="611188"/>
          </a:xfrm>
          <a:prstGeom prst="rect">
            <a:avLst/>
          </a:prstGeom>
          <a:solidFill>
            <a:srgbClr val="B11D2F"/>
          </a:solidFill>
          <a:ln w="12700">
            <a:solidFill>
              <a:srgbClr val="000000"/>
            </a:solidFill>
            <a:miter lim="800000"/>
            <a:headEnd/>
            <a:tailEnd/>
          </a:ln>
        </p:spPr>
        <p:txBody>
          <a:bodyPr wrap="none" lIns="92075" rIns="92075" bIns="92075"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Corbel"/>
                <a:ea typeface="+mn-ea"/>
                <a:cs typeface="+mn-cs"/>
              </a:rPr>
              <a:t>Windows</a:t>
            </a:r>
          </a:p>
        </p:txBody>
      </p:sp>
      <p:sp>
        <p:nvSpPr>
          <p:cNvPr id="205" name="Rounded Rectangular Callout 100"/>
          <p:cNvSpPr/>
          <p:nvPr/>
        </p:nvSpPr>
        <p:spPr bwMode="auto">
          <a:xfrm>
            <a:off x="3020881" y="729943"/>
            <a:ext cx="5638328" cy="3700195"/>
          </a:xfrm>
          <a:prstGeom prst="wedgeRoundRectCallout">
            <a:avLst>
              <a:gd name="adj1" fmla="val -66460"/>
              <a:gd name="adj2" fmla="val -25511"/>
              <a:gd name="adj3" fmla="val 16667"/>
            </a:avLst>
          </a:prstGeom>
          <a:solidFill>
            <a:srgbClr val="B83A55"/>
          </a:solidFill>
          <a:ln w="38100" cap="flat" cmpd="sng" algn="ctr">
            <a:solidFill>
              <a:srgbClr val="762536"/>
            </a:solidFill>
            <a:prstDash val="solid"/>
          </a:ln>
          <a:effectLst>
            <a:outerShdw blurRad="50800" dist="38100" dir="2700000" algn="tl" rotWithShape="0">
              <a:prstClr val="black">
                <a:alpha val="40000"/>
              </a:prstClr>
            </a:outerShdw>
          </a:effectLst>
        </p:spPr>
        <p:txBody>
          <a:bodyPr rtlCol="0" anchor="ctr"/>
          <a:lstStyle/>
          <a:p>
            <a:pPr marL="0" marR="0" lvl="0" indent="0" defTabSz="762000" eaLnBrk="0" fontAlgn="base" latinLnBrk="0" hangingPunct="0">
              <a:lnSpc>
                <a:spcPct val="100000"/>
              </a:lnSpc>
              <a:spcBef>
                <a:spcPct val="0"/>
              </a:spcBef>
              <a:spcAft>
                <a:spcPct val="0"/>
              </a:spcAft>
              <a:buClrTx/>
              <a:buSzTx/>
              <a:buFont typeface="Arial" pitchFamily="34" charset="0"/>
              <a:buChar char="•"/>
              <a:tabLst/>
              <a:defRPr/>
            </a:pPr>
            <a:r>
              <a:rPr kumimoji="0" lang="hu-HU" sz="2400" b="0" i="0" u="none" strike="noStrike" kern="0" cap="none" spc="0" normalizeH="0" baseline="0" noProof="0" dirty="0" smtClean="0">
                <a:ln>
                  <a:noFill/>
                </a:ln>
                <a:solidFill>
                  <a:srgbClr val="FFFFFF"/>
                </a:solidFill>
                <a:effectLst/>
                <a:uLnTx/>
                <a:uFillTx/>
                <a:latin typeface="Corbel"/>
                <a:ea typeface="+mn-ea"/>
                <a:cs typeface="+mn-cs"/>
              </a:rPr>
              <a:t> </a:t>
            </a:r>
            <a:r>
              <a:rPr kumimoji="0" lang="hu-HU" sz="2400" b="1" i="0" u="none" strike="noStrike" kern="0" cap="none" spc="0" normalizeH="0" baseline="0" noProof="0" dirty="0" smtClean="0">
                <a:ln>
                  <a:noFill/>
                </a:ln>
                <a:solidFill>
                  <a:srgbClr val="FFFFFF"/>
                </a:solidFill>
                <a:effectLst/>
                <a:uLnTx/>
                <a:uFillTx/>
                <a:latin typeface="Corbel"/>
                <a:ea typeface="+mn-ea"/>
                <a:cs typeface="+mn-cs"/>
              </a:rPr>
              <a:t>Session Manager</a:t>
            </a:r>
            <a:r>
              <a:rPr kumimoji="0" lang="hu-HU" sz="2400" b="0" i="0" u="none" strike="noStrike" kern="0" cap="none" spc="0" normalizeH="0" baseline="0" noProof="0" dirty="0" smtClean="0">
                <a:ln>
                  <a:noFill/>
                </a:ln>
                <a:solidFill>
                  <a:srgbClr val="FFFFFF"/>
                </a:solidFill>
                <a:effectLst/>
                <a:uLnTx/>
                <a:uFillTx/>
                <a:latin typeface="Corbel"/>
                <a:ea typeface="+mn-ea"/>
                <a:cs typeface="+mn-cs"/>
              </a:rPr>
              <a:t>: munkamenetek kezelése</a:t>
            </a:r>
          </a:p>
          <a:p>
            <a:pPr marL="0" marR="0" lvl="0" indent="0" defTabSz="762000" eaLnBrk="0" fontAlgn="base" latinLnBrk="0" hangingPunct="0">
              <a:lnSpc>
                <a:spcPct val="100000"/>
              </a:lnSpc>
              <a:spcBef>
                <a:spcPct val="0"/>
              </a:spcBef>
              <a:spcAft>
                <a:spcPct val="0"/>
              </a:spcAft>
              <a:buClrTx/>
              <a:buSzTx/>
              <a:buFont typeface="Arial" pitchFamily="34" charset="0"/>
              <a:buChar char="•"/>
              <a:tabLst/>
              <a:defRPr/>
            </a:pPr>
            <a:r>
              <a:rPr kumimoji="0" lang="hu-HU" sz="2400" b="0" i="0" u="none" strike="noStrike" kern="0" cap="none" spc="0" normalizeH="0" baseline="0" noProof="0" dirty="0" smtClean="0">
                <a:ln>
                  <a:noFill/>
                </a:ln>
                <a:solidFill>
                  <a:srgbClr val="FFFFFF"/>
                </a:solidFill>
                <a:effectLst/>
                <a:uLnTx/>
                <a:uFillTx/>
                <a:latin typeface="Corbel"/>
                <a:ea typeface="+mn-ea"/>
                <a:cs typeface="+mn-cs"/>
              </a:rPr>
              <a:t> </a:t>
            </a:r>
            <a:r>
              <a:rPr kumimoji="0" lang="hu-HU" sz="2400" b="1" i="0" u="none" strike="noStrike" kern="0" cap="none" spc="0" normalizeH="0" baseline="0" noProof="0" dirty="0" err="1" smtClean="0">
                <a:ln>
                  <a:noFill/>
                </a:ln>
                <a:solidFill>
                  <a:srgbClr val="FFFFFF"/>
                </a:solidFill>
                <a:effectLst/>
                <a:uLnTx/>
                <a:uFillTx/>
                <a:latin typeface="Corbel"/>
                <a:ea typeface="+mn-ea"/>
                <a:cs typeface="+mn-cs"/>
              </a:rPr>
              <a:t>Wininit</a:t>
            </a:r>
            <a:r>
              <a:rPr kumimoji="0" lang="hu-HU" sz="2400" b="0" i="0" u="none" strike="noStrike" kern="0" cap="none" spc="0" normalizeH="0" baseline="0" noProof="0" dirty="0" smtClean="0">
                <a:ln>
                  <a:noFill/>
                </a:ln>
                <a:solidFill>
                  <a:srgbClr val="FFFFFF"/>
                </a:solidFill>
                <a:effectLst/>
                <a:uLnTx/>
                <a:uFillTx/>
                <a:latin typeface="Corbel"/>
                <a:ea typeface="+mn-ea"/>
                <a:cs typeface="+mn-cs"/>
              </a:rPr>
              <a:t>: rendszer folyamatok indítása</a:t>
            </a:r>
          </a:p>
          <a:p>
            <a:pPr marL="0" marR="0" lvl="0" indent="0" defTabSz="762000" eaLnBrk="0" fontAlgn="base" latinLnBrk="0" hangingPunct="0">
              <a:lnSpc>
                <a:spcPct val="100000"/>
              </a:lnSpc>
              <a:spcBef>
                <a:spcPct val="0"/>
              </a:spcBef>
              <a:spcAft>
                <a:spcPct val="0"/>
              </a:spcAft>
              <a:buClrTx/>
              <a:buSzTx/>
              <a:buFont typeface="Arial" pitchFamily="34" charset="0"/>
              <a:buChar char="•"/>
              <a:tabLst/>
              <a:defRPr/>
            </a:pPr>
            <a:r>
              <a:rPr kumimoji="0" lang="hu-HU" sz="2400" b="0" i="0" u="none" strike="noStrike" kern="0" cap="none" spc="0" normalizeH="0" baseline="0" noProof="0" dirty="0" smtClean="0">
                <a:ln>
                  <a:noFill/>
                </a:ln>
                <a:solidFill>
                  <a:srgbClr val="FFFFFF"/>
                </a:solidFill>
                <a:effectLst/>
                <a:uLnTx/>
                <a:uFillTx/>
                <a:latin typeface="Corbel"/>
                <a:ea typeface="+mn-ea"/>
                <a:cs typeface="+mn-cs"/>
              </a:rPr>
              <a:t> </a:t>
            </a:r>
            <a:r>
              <a:rPr kumimoji="0" lang="hu-HU" sz="2400" b="1" i="0" u="none" strike="noStrike" kern="0" cap="none" spc="0" normalizeH="0" baseline="0" noProof="0" dirty="0" smtClean="0">
                <a:ln>
                  <a:noFill/>
                </a:ln>
                <a:solidFill>
                  <a:srgbClr val="FFFFFF"/>
                </a:solidFill>
                <a:effectLst/>
                <a:uLnTx/>
                <a:uFillTx/>
                <a:latin typeface="Corbel"/>
                <a:ea typeface="+mn-ea"/>
                <a:cs typeface="+mn-cs"/>
              </a:rPr>
              <a:t>Winlogon</a:t>
            </a:r>
            <a:r>
              <a:rPr kumimoji="0" lang="hu-HU" sz="2400" b="0" i="0" u="none" strike="noStrike" kern="0" cap="none" spc="0" normalizeH="0" baseline="0" noProof="0" dirty="0" smtClean="0">
                <a:ln>
                  <a:noFill/>
                </a:ln>
                <a:solidFill>
                  <a:srgbClr val="FFFFFF"/>
                </a:solidFill>
                <a:effectLst/>
                <a:uLnTx/>
                <a:uFillTx/>
                <a:latin typeface="Corbel"/>
                <a:ea typeface="+mn-ea"/>
                <a:cs typeface="+mn-cs"/>
              </a:rPr>
              <a:t>: bejelentkezés, Ctrl+Alt+Del kezelés</a:t>
            </a:r>
          </a:p>
          <a:p>
            <a:pPr marL="0" marR="0" lvl="0" indent="0" defTabSz="762000" eaLnBrk="0" fontAlgn="base" latinLnBrk="0" hangingPunct="0">
              <a:lnSpc>
                <a:spcPct val="100000"/>
              </a:lnSpc>
              <a:spcBef>
                <a:spcPct val="0"/>
              </a:spcBef>
              <a:spcAft>
                <a:spcPct val="0"/>
              </a:spcAft>
              <a:buClrTx/>
              <a:buSzTx/>
              <a:buFont typeface="Arial" pitchFamily="34" charset="0"/>
              <a:buChar char="•"/>
              <a:tabLst/>
              <a:defRPr/>
            </a:pPr>
            <a:r>
              <a:rPr kumimoji="0" lang="hu-HU" sz="2400" b="0" i="0" u="none" strike="noStrike" kern="0" cap="none" spc="0" normalizeH="0" baseline="0" noProof="0" dirty="0" smtClean="0">
                <a:ln>
                  <a:noFill/>
                </a:ln>
                <a:solidFill>
                  <a:srgbClr val="FFFFFF"/>
                </a:solidFill>
                <a:effectLst/>
                <a:uLnTx/>
                <a:uFillTx/>
                <a:latin typeface="Corbel"/>
                <a:ea typeface="+mn-ea"/>
                <a:cs typeface="+mn-cs"/>
              </a:rPr>
              <a:t> </a:t>
            </a:r>
            <a:r>
              <a:rPr kumimoji="0" lang="hu-HU" sz="2400" b="1" i="0" u="none" strike="noStrike" kern="0" cap="none" spc="0" normalizeH="0" baseline="0" noProof="0" dirty="0" smtClean="0">
                <a:ln>
                  <a:noFill/>
                </a:ln>
                <a:solidFill>
                  <a:srgbClr val="FFFFFF"/>
                </a:solidFill>
                <a:effectLst/>
                <a:uLnTx/>
                <a:uFillTx/>
                <a:latin typeface="Corbel"/>
                <a:ea typeface="+mn-ea"/>
                <a:cs typeface="+mn-cs"/>
              </a:rPr>
              <a:t>LSASS</a:t>
            </a:r>
            <a:r>
              <a:rPr kumimoji="0" lang="hu-HU" sz="2400" b="0" i="0" u="none" strike="noStrike" kern="0" cap="none" spc="0" normalizeH="0" baseline="0" noProof="0" dirty="0" smtClean="0">
                <a:ln>
                  <a:noFill/>
                </a:ln>
                <a:solidFill>
                  <a:srgbClr val="FFFFFF"/>
                </a:solidFill>
                <a:effectLst/>
                <a:uLnTx/>
                <a:uFillTx/>
                <a:latin typeface="Corbel"/>
                <a:ea typeface="+mn-ea"/>
                <a:cs typeface="+mn-cs"/>
              </a:rPr>
              <a:t>: Local Sercurity Authentication SubSystem, biztonság</a:t>
            </a:r>
          </a:p>
          <a:p>
            <a:pPr marL="0" marR="0" lvl="0" indent="0" defTabSz="762000" eaLnBrk="0" fontAlgn="base" latinLnBrk="0" hangingPunct="0">
              <a:lnSpc>
                <a:spcPct val="100000"/>
              </a:lnSpc>
              <a:spcBef>
                <a:spcPct val="0"/>
              </a:spcBef>
              <a:spcAft>
                <a:spcPct val="0"/>
              </a:spcAft>
              <a:buClrTx/>
              <a:buSzTx/>
              <a:buFont typeface="Arial" pitchFamily="34" charset="0"/>
              <a:buChar char="•"/>
              <a:tabLst/>
              <a:defRPr/>
            </a:pPr>
            <a:r>
              <a:rPr kumimoji="0" lang="hu-HU" sz="2400" b="0" i="0" u="none" strike="noStrike" kern="0" cap="none" spc="0" normalizeH="0" baseline="0" noProof="0" dirty="0" smtClean="0">
                <a:ln>
                  <a:noFill/>
                </a:ln>
                <a:solidFill>
                  <a:srgbClr val="FFFFFF"/>
                </a:solidFill>
                <a:effectLst/>
                <a:uLnTx/>
                <a:uFillTx/>
                <a:latin typeface="Corbel"/>
                <a:ea typeface="+mn-ea"/>
                <a:cs typeface="+mn-cs"/>
              </a:rPr>
              <a:t> </a:t>
            </a:r>
            <a:r>
              <a:rPr kumimoji="0" lang="hu-HU" sz="2400" b="1" i="0" u="none" strike="noStrike" kern="0" cap="none" spc="0" normalizeH="0" baseline="0" noProof="0" dirty="0" smtClean="0">
                <a:ln>
                  <a:noFill/>
                </a:ln>
                <a:solidFill>
                  <a:srgbClr val="FFFFFF"/>
                </a:solidFill>
                <a:effectLst/>
                <a:uLnTx/>
                <a:uFillTx/>
                <a:latin typeface="Corbel"/>
                <a:ea typeface="+mn-ea"/>
                <a:cs typeface="+mn-cs"/>
              </a:rPr>
              <a:t>Service Control Manager</a:t>
            </a:r>
            <a:r>
              <a:rPr kumimoji="0" lang="hu-HU" sz="2400" b="0" i="0" u="none" strike="noStrike" kern="0" cap="none" spc="0" normalizeH="0" baseline="0" noProof="0" dirty="0" smtClean="0">
                <a:ln>
                  <a:noFill/>
                </a:ln>
                <a:solidFill>
                  <a:srgbClr val="FFFFFF"/>
                </a:solidFill>
                <a:effectLst/>
                <a:uLnTx/>
                <a:uFillTx/>
                <a:latin typeface="Corbel"/>
                <a:ea typeface="+mn-ea"/>
                <a:cs typeface="+mn-cs"/>
              </a:rPr>
              <a:t>: szolgáltatások elindítása, leállítása</a:t>
            </a:r>
          </a:p>
        </p:txBody>
      </p:sp>
    </p:spTree>
    <p:extLst>
      <p:ext uri="{BB962C8B-B14F-4D97-AF65-F5344CB8AC3E}">
        <p14:creationId xmlns:p14="http://schemas.microsoft.com/office/powerpoint/2010/main" val="336390116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kern="0" dirty="0">
                <a:solidFill>
                  <a:srgbClr val="FFFFFF"/>
                </a:solidFill>
                <a:latin typeface="Corbel"/>
              </a:rPr>
              <a:t>(Kevésbé) egyszerűsített architektúra</a:t>
            </a:r>
            <a:endParaRPr lang="hu-HU" dirty="0"/>
          </a:p>
        </p:txBody>
      </p:sp>
      <p:sp>
        <p:nvSpPr>
          <p:cNvPr id="4" name="Dia számának helye 3"/>
          <p:cNvSpPr>
            <a:spLocks noGrp="1"/>
          </p:cNvSpPr>
          <p:nvPr>
            <p:ph type="sldNum" sz="quarter" idx="5"/>
          </p:nvPr>
        </p:nvSpPr>
        <p:spPr/>
        <p:txBody>
          <a:bodyPr/>
          <a:lstStyle/>
          <a:p>
            <a:fld id="{3D86C690-4F62-4AFC-8745-06DC9BF07935}" type="slidenum">
              <a:rPr lang="hu-HU" smtClean="0"/>
              <a:pPr/>
              <a:t>42</a:t>
            </a:fld>
            <a:endParaRPr lang="hu-HU"/>
          </a:p>
        </p:txBody>
      </p:sp>
      <p:sp>
        <p:nvSpPr>
          <p:cNvPr id="107" name="Rectangle 1026"/>
          <p:cNvSpPr>
            <a:spLocks noChangeArrowheads="1"/>
          </p:cNvSpPr>
          <p:nvPr/>
        </p:nvSpPr>
        <p:spPr bwMode="blackWhite">
          <a:xfrm>
            <a:off x="784863" y="6074146"/>
            <a:ext cx="8153400" cy="457200"/>
          </a:xfrm>
          <a:prstGeom prst="rect">
            <a:avLst/>
          </a:prstGeom>
          <a:noFill/>
          <a:ln w="12700">
            <a:noFill/>
            <a:miter lim="800000"/>
            <a:headEnd/>
            <a:tailEnd/>
          </a:ln>
        </p:spPr>
        <p:txBody>
          <a:bodyPr lIns="92075" tIns="46038" rIns="92075" bIns="46038" anchor="ctr"/>
          <a:lstStyle/>
          <a:p>
            <a:pPr algn="ctr" rtl="0" eaLnBrk="0" fontAlgn="base" hangingPunct="0">
              <a:spcBef>
                <a:spcPct val="0"/>
              </a:spcBef>
              <a:spcAft>
                <a:spcPct val="0"/>
              </a:spcAft>
            </a:pPr>
            <a:r>
              <a:rPr lang="en-US" sz="1200" b="1" kern="1200" dirty="0">
                <a:solidFill>
                  <a:srgbClr val="000000"/>
                </a:solidFill>
                <a:latin typeface="Corbel"/>
                <a:ea typeface="+mn-ea"/>
                <a:cs typeface="+mn-cs"/>
              </a:rPr>
              <a:t>hardware interfaces (buses, I/O devices, interrupts, </a:t>
            </a:r>
            <a:br>
              <a:rPr lang="en-US" sz="1200" b="1" kern="1200" dirty="0">
                <a:solidFill>
                  <a:srgbClr val="000000"/>
                </a:solidFill>
                <a:latin typeface="Corbel"/>
                <a:ea typeface="+mn-ea"/>
                <a:cs typeface="+mn-cs"/>
              </a:rPr>
            </a:br>
            <a:r>
              <a:rPr lang="en-US" sz="1200" b="1" kern="1200" dirty="0">
                <a:solidFill>
                  <a:srgbClr val="000000"/>
                </a:solidFill>
                <a:latin typeface="Corbel"/>
                <a:ea typeface="+mn-ea"/>
                <a:cs typeface="+mn-cs"/>
              </a:rPr>
              <a:t>interval timers, DMA, memory cache control, etc., etc.)</a:t>
            </a:r>
          </a:p>
        </p:txBody>
      </p:sp>
      <p:sp>
        <p:nvSpPr>
          <p:cNvPr id="108" name="Rectangle 1027"/>
          <p:cNvSpPr>
            <a:spLocks noChangeArrowheads="1"/>
          </p:cNvSpPr>
          <p:nvPr/>
        </p:nvSpPr>
        <p:spPr bwMode="blackWhite">
          <a:xfrm>
            <a:off x="784863" y="3635746"/>
            <a:ext cx="8153400" cy="304800"/>
          </a:xfrm>
          <a:prstGeom prst="rect">
            <a:avLst/>
          </a:prstGeom>
          <a:solidFill>
            <a:srgbClr val="762536"/>
          </a:solidFill>
          <a:ln w="12700">
            <a:solidFill>
              <a:srgbClr val="000000"/>
            </a:solidFill>
            <a:miter lim="800000"/>
            <a:headEnd/>
            <a:tailEnd/>
          </a:ln>
        </p:spPr>
        <p:txBody>
          <a:bodyPr wrap="none" lIns="92075" tIns="46038" rIns="92075" bIns="46038" anchor="ctr"/>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System Service Dispatcher</a:t>
            </a:r>
          </a:p>
        </p:txBody>
      </p:sp>
      <p:sp>
        <p:nvSpPr>
          <p:cNvPr id="109" name="Line 1028"/>
          <p:cNvSpPr>
            <a:spLocks noChangeShapeType="1"/>
          </p:cNvSpPr>
          <p:nvPr/>
        </p:nvSpPr>
        <p:spPr bwMode="auto">
          <a:xfrm>
            <a:off x="1927863" y="2568946"/>
            <a:ext cx="0" cy="1343025"/>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0" name="Line 1029"/>
          <p:cNvSpPr>
            <a:spLocks noChangeShapeType="1"/>
          </p:cNvSpPr>
          <p:nvPr/>
        </p:nvSpPr>
        <p:spPr bwMode="auto">
          <a:xfrm flipH="1">
            <a:off x="2308863" y="2264146"/>
            <a:ext cx="0" cy="13716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1" name="Line 1030"/>
          <p:cNvSpPr>
            <a:spLocks noChangeShapeType="1"/>
          </p:cNvSpPr>
          <p:nvPr/>
        </p:nvSpPr>
        <p:spPr bwMode="auto">
          <a:xfrm>
            <a:off x="7939726" y="2394321"/>
            <a:ext cx="0" cy="1241425"/>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2" name="Line 1031"/>
          <p:cNvSpPr>
            <a:spLocks noChangeShapeType="1"/>
          </p:cNvSpPr>
          <p:nvPr/>
        </p:nvSpPr>
        <p:spPr bwMode="auto">
          <a:xfrm>
            <a:off x="5737863" y="2568946"/>
            <a:ext cx="0" cy="1066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3" name="Line 1032"/>
          <p:cNvSpPr>
            <a:spLocks noChangeShapeType="1"/>
          </p:cNvSpPr>
          <p:nvPr/>
        </p:nvSpPr>
        <p:spPr bwMode="auto">
          <a:xfrm>
            <a:off x="3528063" y="2568946"/>
            <a:ext cx="0" cy="1066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4" name="Rectangle 1034"/>
          <p:cNvSpPr>
            <a:spLocks noChangeArrowheads="1"/>
          </p:cNvSpPr>
          <p:nvPr/>
        </p:nvSpPr>
        <p:spPr bwMode="blackWhite">
          <a:xfrm>
            <a:off x="5204463" y="892546"/>
            <a:ext cx="1600200" cy="7620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15" name="Rectangle 1035"/>
          <p:cNvSpPr>
            <a:spLocks noChangeArrowheads="1"/>
          </p:cNvSpPr>
          <p:nvPr/>
        </p:nvSpPr>
        <p:spPr bwMode="auto">
          <a:xfrm>
            <a:off x="5204463" y="14259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762536"/>
              </a:solidFill>
              <a:effectLst/>
              <a:uLnTx/>
              <a:uFillTx/>
              <a:latin typeface="Corbel"/>
              <a:ea typeface="+mn-ea"/>
              <a:cs typeface="+mn-cs"/>
            </a:endParaRPr>
          </a:p>
        </p:txBody>
      </p:sp>
      <p:sp>
        <p:nvSpPr>
          <p:cNvPr id="116" name="Rectangle 1037"/>
          <p:cNvSpPr>
            <a:spLocks noChangeArrowheads="1"/>
          </p:cNvSpPr>
          <p:nvPr/>
        </p:nvSpPr>
        <p:spPr bwMode="blackWhite">
          <a:xfrm>
            <a:off x="5128263" y="968746"/>
            <a:ext cx="1600200" cy="7620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17" name="Rectangle 1038"/>
          <p:cNvSpPr>
            <a:spLocks noChangeArrowheads="1"/>
          </p:cNvSpPr>
          <p:nvPr/>
        </p:nvSpPr>
        <p:spPr bwMode="auto">
          <a:xfrm>
            <a:off x="5128263" y="15021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18" name="Rectangle 1040"/>
          <p:cNvSpPr>
            <a:spLocks noChangeArrowheads="1"/>
          </p:cNvSpPr>
          <p:nvPr/>
        </p:nvSpPr>
        <p:spPr bwMode="blackWhite">
          <a:xfrm>
            <a:off x="5052063" y="1044946"/>
            <a:ext cx="1600200" cy="7620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000000"/>
              </a:solidFill>
              <a:effectLst/>
              <a:uLnTx/>
              <a:uFillTx/>
              <a:latin typeface="Corbel"/>
              <a:ea typeface="+mn-ea"/>
              <a:cs typeface="+mn-cs"/>
            </a:endParaRPr>
          </a:p>
        </p:txBody>
      </p:sp>
      <p:sp>
        <p:nvSpPr>
          <p:cNvPr id="119" name="Rectangle 1041"/>
          <p:cNvSpPr>
            <a:spLocks noChangeArrowheads="1"/>
          </p:cNvSpPr>
          <p:nvPr/>
        </p:nvSpPr>
        <p:spPr bwMode="auto">
          <a:xfrm>
            <a:off x="5052063" y="15783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000000"/>
              </a:solidFill>
              <a:effectLst/>
              <a:uLnTx/>
              <a:uFillTx/>
              <a:latin typeface="Corbel"/>
              <a:ea typeface="+mn-ea"/>
              <a:cs typeface="+mn-cs"/>
            </a:endParaRPr>
          </a:p>
        </p:txBody>
      </p:sp>
      <p:grpSp>
        <p:nvGrpSpPr>
          <p:cNvPr id="120" name="Group 1042"/>
          <p:cNvGrpSpPr>
            <a:grpSpLocks/>
          </p:cNvGrpSpPr>
          <p:nvPr/>
        </p:nvGrpSpPr>
        <p:grpSpPr bwMode="auto">
          <a:xfrm>
            <a:off x="3375663" y="892546"/>
            <a:ext cx="1295400" cy="609600"/>
            <a:chOff x="2112" y="768"/>
            <a:chExt cx="816" cy="384"/>
          </a:xfrm>
        </p:grpSpPr>
        <p:sp>
          <p:nvSpPr>
            <p:cNvPr id="121" name="Rectangle 1043"/>
            <p:cNvSpPr>
              <a:spLocks noChangeArrowheads="1"/>
            </p:cNvSpPr>
            <p:nvPr/>
          </p:nvSpPr>
          <p:spPr bwMode="blackWhite">
            <a:xfrm>
              <a:off x="2112" y="768"/>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endParaRPr kumimoji="0" lang="en-US" sz="1200" b="1" i="0" u="none" strike="noStrike" kern="1200" cap="none" spc="0" normalizeH="0" baseline="0" noProof="0">
                <a:ln>
                  <a:noFill/>
                </a:ln>
                <a:solidFill>
                  <a:srgbClr val="762536"/>
                </a:solidFill>
                <a:effectLst/>
                <a:uLnTx/>
                <a:uFillTx/>
                <a:latin typeface="Corbel"/>
                <a:ea typeface="+mn-ea"/>
                <a:cs typeface="+mn-cs"/>
              </a:endParaRPr>
            </a:p>
          </p:txBody>
        </p:sp>
        <p:sp>
          <p:nvSpPr>
            <p:cNvPr id="122" name="Rectangle 1044"/>
            <p:cNvSpPr>
              <a:spLocks noChangeArrowheads="1"/>
            </p:cNvSpPr>
            <p:nvPr/>
          </p:nvSpPr>
          <p:spPr bwMode="auto">
            <a:xfrm>
              <a:off x="2112" y="1104"/>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sp>
        <p:nvSpPr>
          <p:cNvPr id="123" name="Rectangle 1046"/>
          <p:cNvSpPr>
            <a:spLocks noChangeArrowheads="1"/>
          </p:cNvSpPr>
          <p:nvPr/>
        </p:nvSpPr>
        <p:spPr bwMode="blackWhite">
          <a:xfrm>
            <a:off x="4975863" y="1197346"/>
            <a:ext cx="1600200" cy="7620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24" name="Rectangle 1047"/>
          <p:cNvSpPr>
            <a:spLocks noChangeArrowheads="1"/>
          </p:cNvSpPr>
          <p:nvPr/>
        </p:nvSpPr>
        <p:spPr bwMode="auto">
          <a:xfrm>
            <a:off x="4975863" y="17307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25" name="Rectangle 1049"/>
          <p:cNvSpPr>
            <a:spLocks noChangeArrowheads="1"/>
          </p:cNvSpPr>
          <p:nvPr/>
        </p:nvSpPr>
        <p:spPr bwMode="blackWhite">
          <a:xfrm>
            <a:off x="4899663" y="1349746"/>
            <a:ext cx="1600200" cy="762000"/>
          </a:xfrm>
          <a:prstGeom prst="rect">
            <a:avLst/>
          </a:prstGeom>
          <a:solidFill>
            <a:srgbClr val="FDEFBB"/>
          </a:solidFill>
          <a:ln w="12700">
            <a:solidFill>
              <a:srgbClr val="000000"/>
            </a:solidFill>
            <a:miter lim="800000"/>
            <a:headEnd/>
            <a:tailEnd/>
          </a:ln>
        </p:spPr>
        <p:txBody>
          <a:bodyPr lIns="92075" tIns="0"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Task Manager</a:t>
            </a:r>
          </a:p>
        </p:txBody>
      </p:sp>
      <p:sp>
        <p:nvSpPr>
          <p:cNvPr id="126" name="Rectangle 1050"/>
          <p:cNvSpPr>
            <a:spLocks noChangeArrowheads="1"/>
          </p:cNvSpPr>
          <p:nvPr/>
        </p:nvSpPr>
        <p:spPr bwMode="auto">
          <a:xfrm>
            <a:off x="4899663" y="18831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000000"/>
              </a:solidFill>
              <a:effectLst/>
              <a:uLnTx/>
              <a:uFillTx/>
              <a:latin typeface="Corbel"/>
              <a:ea typeface="+mn-ea"/>
              <a:cs typeface="+mn-cs"/>
            </a:endParaRPr>
          </a:p>
        </p:txBody>
      </p:sp>
      <p:sp>
        <p:nvSpPr>
          <p:cNvPr id="127" name="Rectangle 1052"/>
          <p:cNvSpPr>
            <a:spLocks noChangeArrowheads="1"/>
          </p:cNvSpPr>
          <p:nvPr/>
        </p:nvSpPr>
        <p:spPr bwMode="blackWhite">
          <a:xfrm>
            <a:off x="4823463" y="1578346"/>
            <a:ext cx="1600200" cy="762000"/>
          </a:xfrm>
          <a:prstGeom prst="rect">
            <a:avLst/>
          </a:prstGeom>
          <a:solidFill>
            <a:srgbClr val="FDEFBB"/>
          </a:solidFill>
          <a:ln w="12700">
            <a:solidFill>
              <a:srgbClr val="000000"/>
            </a:solidFill>
            <a:miter lim="800000"/>
            <a:headEnd/>
            <a:tailEnd/>
          </a:ln>
        </p:spPr>
        <p:txBody>
          <a:bodyPr lIns="92075" tIns="0"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Explorer</a:t>
            </a:r>
          </a:p>
        </p:txBody>
      </p:sp>
      <p:sp>
        <p:nvSpPr>
          <p:cNvPr id="128" name="Rectangle 1053"/>
          <p:cNvSpPr>
            <a:spLocks noChangeArrowheads="1"/>
          </p:cNvSpPr>
          <p:nvPr/>
        </p:nvSpPr>
        <p:spPr bwMode="auto">
          <a:xfrm>
            <a:off x="4823463" y="21117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000000"/>
              </a:solidFill>
              <a:effectLst/>
              <a:uLnTx/>
              <a:uFillTx/>
              <a:latin typeface="Corbel"/>
              <a:ea typeface="+mn-ea"/>
              <a:cs typeface="+mn-cs"/>
            </a:endParaRPr>
          </a:p>
        </p:txBody>
      </p:sp>
      <p:grpSp>
        <p:nvGrpSpPr>
          <p:cNvPr id="129" name="Group 1054"/>
          <p:cNvGrpSpPr>
            <a:grpSpLocks/>
          </p:cNvGrpSpPr>
          <p:nvPr/>
        </p:nvGrpSpPr>
        <p:grpSpPr bwMode="auto">
          <a:xfrm>
            <a:off x="3299463" y="968746"/>
            <a:ext cx="1295400" cy="609600"/>
            <a:chOff x="2112" y="768"/>
            <a:chExt cx="816" cy="384"/>
          </a:xfrm>
        </p:grpSpPr>
        <p:sp>
          <p:nvSpPr>
            <p:cNvPr id="130" name="Rectangle 1055"/>
            <p:cNvSpPr>
              <a:spLocks noChangeArrowheads="1"/>
            </p:cNvSpPr>
            <p:nvPr/>
          </p:nvSpPr>
          <p:spPr bwMode="blackWhite">
            <a:xfrm>
              <a:off x="2112" y="768"/>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endParaRPr kumimoji="0" lang="en-US" sz="1200" b="1" i="0" u="none" strike="noStrike" kern="1200" cap="none" spc="0" normalizeH="0" baseline="0" noProof="0">
                <a:ln>
                  <a:noFill/>
                </a:ln>
                <a:solidFill>
                  <a:srgbClr val="762536"/>
                </a:solidFill>
                <a:effectLst/>
                <a:uLnTx/>
                <a:uFillTx/>
                <a:latin typeface="Corbel"/>
                <a:ea typeface="+mn-ea"/>
                <a:cs typeface="+mn-cs"/>
              </a:endParaRPr>
            </a:p>
          </p:txBody>
        </p:sp>
        <p:sp>
          <p:nvSpPr>
            <p:cNvPr id="131" name="Rectangle 1056"/>
            <p:cNvSpPr>
              <a:spLocks noChangeArrowheads="1"/>
            </p:cNvSpPr>
            <p:nvPr/>
          </p:nvSpPr>
          <p:spPr bwMode="auto">
            <a:xfrm>
              <a:off x="2112" y="1104"/>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grpSp>
        <p:nvGrpSpPr>
          <p:cNvPr id="132" name="Group 1057"/>
          <p:cNvGrpSpPr>
            <a:grpSpLocks/>
          </p:cNvGrpSpPr>
          <p:nvPr/>
        </p:nvGrpSpPr>
        <p:grpSpPr bwMode="auto">
          <a:xfrm>
            <a:off x="3223263" y="1121146"/>
            <a:ext cx="1295400" cy="609600"/>
            <a:chOff x="2064" y="816"/>
            <a:chExt cx="816" cy="384"/>
          </a:xfrm>
        </p:grpSpPr>
        <p:sp>
          <p:nvSpPr>
            <p:cNvPr id="133" name="Rectangle 1058"/>
            <p:cNvSpPr>
              <a:spLocks noChangeArrowheads="1"/>
            </p:cNvSpPr>
            <p:nvPr/>
          </p:nvSpPr>
          <p:spPr bwMode="blackWhite">
            <a:xfrm>
              <a:off x="2064" y="816"/>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34" name="Rectangle 1059"/>
            <p:cNvSpPr>
              <a:spLocks noChangeArrowheads="1"/>
            </p:cNvSpPr>
            <p:nvPr/>
          </p:nvSpPr>
          <p:spPr bwMode="auto">
            <a:xfrm>
              <a:off x="2064" y="1152"/>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grpSp>
        <p:nvGrpSpPr>
          <p:cNvPr id="135" name="Group 1060"/>
          <p:cNvGrpSpPr>
            <a:grpSpLocks/>
          </p:cNvGrpSpPr>
          <p:nvPr/>
        </p:nvGrpSpPr>
        <p:grpSpPr bwMode="auto">
          <a:xfrm>
            <a:off x="3147063" y="1273546"/>
            <a:ext cx="1295400" cy="609600"/>
            <a:chOff x="2016" y="864"/>
            <a:chExt cx="816" cy="384"/>
          </a:xfrm>
        </p:grpSpPr>
        <p:sp>
          <p:nvSpPr>
            <p:cNvPr id="136" name="Rectangle 1061"/>
            <p:cNvSpPr>
              <a:spLocks noChangeArrowheads="1"/>
            </p:cNvSpPr>
            <p:nvPr/>
          </p:nvSpPr>
          <p:spPr bwMode="blackWhite">
            <a:xfrm>
              <a:off x="2016" y="864"/>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SvcHost.Exe</a:t>
              </a:r>
            </a:p>
          </p:txBody>
        </p:sp>
        <p:sp>
          <p:nvSpPr>
            <p:cNvPr id="137" name="Rectangle 1062"/>
            <p:cNvSpPr>
              <a:spLocks noChangeArrowheads="1"/>
            </p:cNvSpPr>
            <p:nvPr/>
          </p:nvSpPr>
          <p:spPr bwMode="auto">
            <a:xfrm>
              <a:off x="2016" y="1200"/>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FFFFFF"/>
                </a:solidFill>
                <a:effectLst/>
                <a:uLnTx/>
                <a:uFillTx/>
                <a:latin typeface="Corbel"/>
                <a:ea typeface="+mn-ea"/>
                <a:cs typeface="+mn-cs"/>
              </a:endParaRPr>
            </a:p>
          </p:txBody>
        </p:sp>
      </p:grpSp>
      <p:grpSp>
        <p:nvGrpSpPr>
          <p:cNvPr id="138" name="Group 1063"/>
          <p:cNvGrpSpPr>
            <a:grpSpLocks/>
          </p:cNvGrpSpPr>
          <p:nvPr/>
        </p:nvGrpSpPr>
        <p:grpSpPr bwMode="auto">
          <a:xfrm>
            <a:off x="2994663" y="1502146"/>
            <a:ext cx="1295400" cy="609600"/>
            <a:chOff x="1920" y="1008"/>
            <a:chExt cx="816" cy="384"/>
          </a:xfrm>
        </p:grpSpPr>
        <p:sp>
          <p:nvSpPr>
            <p:cNvPr id="139" name="Rectangle 1064"/>
            <p:cNvSpPr>
              <a:spLocks noChangeArrowheads="1"/>
            </p:cNvSpPr>
            <p:nvPr/>
          </p:nvSpPr>
          <p:spPr bwMode="blackWhite">
            <a:xfrm>
              <a:off x="1920" y="1008"/>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WinMgt.Exe</a:t>
              </a:r>
            </a:p>
          </p:txBody>
        </p:sp>
        <p:sp>
          <p:nvSpPr>
            <p:cNvPr id="140" name="Rectangle 1065"/>
            <p:cNvSpPr>
              <a:spLocks noChangeArrowheads="1"/>
            </p:cNvSpPr>
            <p:nvPr/>
          </p:nvSpPr>
          <p:spPr bwMode="auto">
            <a:xfrm>
              <a:off x="1920" y="1344"/>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FFFFFF"/>
                </a:solidFill>
                <a:effectLst/>
                <a:uLnTx/>
                <a:uFillTx/>
                <a:latin typeface="Corbel"/>
                <a:ea typeface="+mn-ea"/>
                <a:cs typeface="+mn-cs"/>
              </a:endParaRPr>
            </a:p>
          </p:txBody>
        </p:sp>
      </p:grpSp>
      <p:grpSp>
        <p:nvGrpSpPr>
          <p:cNvPr id="141" name="Group 1066"/>
          <p:cNvGrpSpPr>
            <a:grpSpLocks/>
          </p:cNvGrpSpPr>
          <p:nvPr/>
        </p:nvGrpSpPr>
        <p:grpSpPr bwMode="auto">
          <a:xfrm>
            <a:off x="2842263" y="1730746"/>
            <a:ext cx="1295400" cy="533400"/>
            <a:chOff x="1824" y="1152"/>
            <a:chExt cx="816" cy="336"/>
          </a:xfrm>
        </p:grpSpPr>
        <p:sp>
          <p:nvSpPr>
            <p:cNvPr id="142" name="Rectangle 1067"/>
            <p:cNvSpPr>
              <a:spLocks noChangeArrowheads="1"/>
            </p:cNvSpPr>
            <p:nvPr/>
          </p:nvSpPr>
          <p:spPr bwMode="blackWhite">
            <a:xfrm>
              <a:off x="1824" y="1152"/>
              <a:ext cx="816" cy="336"/>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SpoolSv.Exe</a:t>
              </a:r>
            </a:p>
          </p:txBody>
        </p:sp>
        <p:sp>
          <p:nvSpPr>
            <p:cNvPr id="143" name="Rectangle 1068"/>
            <p:cNvSpPr>
              <a:spLocks noChangeArrowheads="1"/>
            </p:cNvSpPr>
            <p:nvPr/>
          </p:nvSpPr>
          <p:spPr bwMode="auto">
            <a:xfrm>
              <a:off x="1824" y="1440"/>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FFFFFF"/>
                </a:solidFill>
                <a:effectLst/>
                <a:uLnTx/>
                <a:uFillTx/>
                <a:latin typeface="Corbel"/>
                <a:ea typeface="+mn-ea"/>
                <a:cs typeface="+mn-cs"/>
              </a:endParaRPr>
            </a:p>
          </p:txBody>
        </p:sp>
      </p:grpSp>
      <p:grpSp>
        <p:nvGrpSpPr>
          <p:cNvPr id="144" name="Group 1069"/>
          <p:cNvGrpSpPr>
            <a:grpSpLocks/>
          </p:cNvGrpSpPr>
          <p:nvPr/>
        </p:nvGrpSpPr>
        <p:grpSpPr bwMode="auto">
          <a:xfrm>
            <a:off x="1394463" y="892546"/>
            <a:ext cx="1295400" cy="614363"/>
            <a:chOff x="912" y="606"/>
            <a:chExt cx="816" cy="387"/>
          </a:xfrm>
        </p:grpSpPr>
        <p:sp>
          <p:nvSpPr>
            <p:cNvPr id="145" name="Rectangle 1070"/>
            <p:cNvSpPr>
              <a:spLocks noChangeArrowheads="1"/>
            </p:cNvSpPr>
            <p:nvPr/>
          </p:nvSpPr>
          <p:spPr bwMode="blackWhite">
            <a:xfrm>
              <a:off x="912" y="606"/>
              <a:ext cx="816" cy="384"/>
            </a:xfrm>
            <a:prstGeom prst="rect">
              <a:avLst/>
            </a:prstGeom>
            <a:solidFill>
              <a:srgbClr val="B11D2F"/>
            </a:solidFill>
            <a:ln w="12700">
              <a:solidFill>
                <a:srgbClr val="000000"/>
              </a:solidFill>
              <a:miter lim="800000"/>
              <a:headEnd/>
              <a:tailEnd/>
            </a:ln>
          </p:spPr>
          <p:txBody>
            <a:bodyPr lIns="92075" tIns="18288" rIns="92075" bIns="92075" anchorCtr="1"/>
            <a:lstStyle/>
            <a:p>
              <a:pPr marL="0" marR="0" lvl="0" indent="0" algn="ctr" defTabSz="914400" rtl="0" eaLnBrk="0" fontAlgn="base" latinLnBrk="0" hangingPunct="0">
                <a:lnSpc>
                  <a:spcPct val="10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Service</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Control Mgr.</a:t>
              </a:r>
            </a:p>
          </p:txBody>
        </p:sp>
        <p:sp>
          <p:nvSpPr>
            <p:cNvPr id="146" name="Rectangle 1071"/>
            <p:cNvSpPr>
              <a:spLocks noChangeArrowheads="1"/>
            </p:cNvSpPr>
            <p:nvPr/>
          </p:nvSpPr>
          <p:spPr bwMode="auto">
            <a:xfrm>
              <a:off x="912" y="945"/>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grpSp>
        <p:nvGrpSpPr>
          <p:cNvPr id="147" name="Group 1072"/>
          <p:cNvGrpSpPr>
            <a:grpSpLocks/>
          </p:cNvGrpSpPr>
          <p:nvPr/>
        </p:nvGrpSpPr>
        <p:grpSpPr bwMode="auto">
          <a:xfrm>
            <a:off x="1242063" y="1349746"/>
            <a:ext cx="1295400" cy="609600"/>
            <a:chOff x="816" y="864"/>
            <a:chExt cx="816" cy="384"/>
          </a:xfrm>
        </p:grpSpPr>
        <p:sp>
          <p:nvSpPr>
            <p:cNvPr id="148" name="Rectangle 1073"/>
            <p:cNvSpPr>
              <a:spLocks noChangeArrowheads="1"/>
            </p:cNvSpPr>
            <p:nvPr/>
          </p:nvSpPr>
          <p:spPr bwMode="blackWhite">
            <a:xfrm>
              <a:off x="816" y="864"/>
              <a:ext cx="816" cy="384"/>
            </a:xfrm>
            <a:prstGeom prst="rect">
              <a:avLst/>
            </a:prstGeom>
            <a:solidFill>
              <a:srgbClr val="B11D2F"/>
            </a:solidFill>
            <a:ln w="12700">
              <a:solidFill>
                <a:srgbClr val="000000"/>
              </a:solidFill>
              <a:miter lim="800000"/>
              <a:headEnd/>
              <a:tailEnd/>
            </a:ln>
          </p:spPr>
          <p:txBody>
            <a:bodyPr lIns="92075" rIns="92075" bIns="92075" anchorCtr="1"/>
            <a:lstStyle/>
            <a:p>
              <a:pPr marL="0" marR="0" lvl="0" indent="0" algn="ctr" defTabSz="914400" rtl="0" eaLnBrk="0" fontAlgn="base" latinLnBrk="0" hangingPunct="0">
                <a:lnSpc>
                  <a:spcPct val="10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LSASS</a:t>
              </a:r>
            </a:p>
          </p:txBody>
        </p:sp>
        <p:sp>
          <p:nvSpPr>
            <p:cNvPr id="149" name="Rectangle 1074"/>
            <p:cNvSpPr>
              <a:spLocks noChangeArrowheads="1"/>
            </p:cNvSpPr>
            <p:nvPr/>
          </p:nvSpPr>
          <p:spPr bwMode="auto">
            <a:xfrm>
              <a:off x="816" y="1200"/>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sp>
        <p:nvSpPr>
          <p:cNvPr id="150" name="Rectangle 1075"/>
          <p:cNvSpPr>
            <a:spLocks noChangeArrowheads="1"/>
          </p:cNvSpPr>
          <p:nvPr/>
        </p:nvSpPr>
        <p:spPr bwMode="blackWhite">
          <a:xfrm>
            <a:off x="2689863" y="4245346"/>
            <a:ext cx="6096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nchorCtr="1"/>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Object</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Mgr.</a:t>
            </a:r>
          </a:p>
        </p:txBody>
      </p:sp>
      <p:sp>
        <p:nvSpPr>
          <p:cNvPr id="151" name="Rectangle 1076"/>
          <p:cNvSpPr>
            <a:spLocks noChangeArrowheads="1"/>
          </p:cNvSpPr>
          <p:nvPr/>
        </p:nvSpPr>
        <p:spPr bwMode="auto">
          <a:xfrm>
            <a:off x="7871463" y="3940546"/>
            <a:ext cx="1066800" cy="1524000"/>
          </a:xfrm>
          <a:prstGeom prst="rect">
            <a:avLst/>
          </a:prstGeom>
          <a:solidFill>
            <a:srgbClr val="FFC000"/>
          </a:solidFill>
          <a:ln w="12700">
            <a:solidFill>
              <a:srgbClr val="000000"/>
            </a:solidFill>
            <a:miter lim="800000"/>
            <a:headEnd/>
            <a:tailEnd/>
          </a:ln>
        </p:spPr>
        <p:txBody>
          <a:bodyPr wrap="none" lIns="92075" tIns="46038" rIns="92075" bIns="46038"/>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Windows</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USER,</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GDI</a:t>
            </a:r>
          </a:p>
          <a:p>
            <a:pPr marL="552450" marR="0" lvl="0" indent="-55245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dirty="0">
              <a:ln>
                <a:noFill/>
              </a:ln>
              <a:solidFill>
                <a:srgbClr val="000000"/>
              </a:solidFill>
              <a:effectLst/>
              <a:uLnTx/>
              <a:uFillTx/>
              <a:latin typeface="Corbel"/>
              <a:ea typeface="+mn-ea"/>
              <a:cs typeface="+mn-cs"/>
            </a:endParaRPr>
          </a:p>
          <a:p>
            <a:pPr marL="552450" marR="0" lvl="0" indent="-55245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dirty="0">
              <a:ln>
                <a:noFill/>
              </a:ln>
              <a:solidFill>
                <a:srgbClr val="000000"/>
              </a:solidFill>
              <a:effectLst/>
              <a:uLnTx/>
              <a:uFillTx/>
              <a:latin typeface="Corbel"/>
              <a:ea typeface="+mn-ea"/>
              <a:cs typeface="+mn-cs"/>
            </a:endParaRPr>
          </a:p>
        </p:txBody>
      </p:sp>
      <p:sp>
        <p:nvSpPr>
          <p:cNvPr id="152" name="Rectangle 1077"/>
          <p:cNvSpPr>
            <a:spLocks noChangeArrowheads="1"/>
          </p:cNvSpPr>
          <p:nvPr/>
        </p:nvSpPr>
        <p:spPr bwMode="blackWhite">
          <a:xfrm>
            <a:off x="2004063" y="4245346"/>
            <a:ext cx="6858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File</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 System</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 Cache</a:t>
            </a:r>
          </a:p>
        </p:txBody>
      </p:sp>
      <p:sp>
        <p:nvSpPr>
          <p:cNvPr id="153" name="Rectangle 1078"/>
          <p:cNvSpPr>
            <a:spLocks noChangeArrowheads="1"/>
          </p:cNvSpPr>
          <p:nvPr/>
        </p:nvSpPr>
        <p:spPr bwMode="blackWhite">
          <a:xfrm>
            <a:off x="784863" y="4245346"/>
            <a:ext cx="1219200" cy="1219200"/>
          </a:xfrm>
          <a:prstGeom prst="rect">
            <a:avLst/>
          </a:prstGeom>
          <a:solidFill>
            <a:srgbClr val="762536"/>
          </a:solidFill>
          <a:ln w="12700">
            <a:solidFill>
              <a:srgbClr val="000000"/>
            </a:solidFill>
            <a:miter lim="800000"/>
            <a:headEnd/>
            <a:tailEnd/>
          </a:ln>
        </p:spPr>
        <p:txBody>
          <a:bodyPr wrap="none"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I/O Mgr</a:t>
            </a:r>
          </a:p>
        </p:txBody>
      </p:sp>
      <p:sp>
        <p:nvSpPr>
          <p:cNvPr id="154" name="Rectangle 1079"/>
          <p:cNvSpPr>
            <a:spLocks noChangeArrowheads="1"/>
          </p:cNvSpPr>
          <p:nvPr/>
        </p:nvSpPr>
        <p:spPr bwMode="auto">
          <a:xfrm>
            <a:off x="7414263" y="723812"/>
            <a:ext cx="1482725" cy="277641"/>
          </a:xfrm>
          <a:prstGeom prst="rect">
            <a:avLst/>
          </a:prstGeom>
          <a:noFill/>
          <a:ln w="9525">
            <a:noFill/>
            <a:miter lim="800000"/>
            <a:headEnd/>
            <a:tailEnd/>
          </a:ln>
        </p:spPr>
        <p:txBody>
          <a:bodyPr lIns="92075" tIns="46038" rIns="92075" bIns="46038">
            <a:spAutoFit/>
          </a:bodyPr>
          <a:lstStyle/>
          <a:p>
            <a:pPr algn="ctr" rtl="0" eaLnBrk="0" fontAlgn="base" hangingPunct="0">
              <a:spcBef>
                <a:spcPct val="30000"/>
              </a:spcBef>
              <a:spcAft>
                <a:spcPct val="0"/>
              </a:spcAft>
            </a:pPr>
            <a:r>
              <a:rPr lang="hu-HU" sz="1200" b="1" kern="1200" dirty="0">
                <a:solidFill>
                  <a:srgbClr val="000000"/>
                </a:solidFill>
                <a:latin typeface="Corbel"/>
                <a:ea typeface="+mn-ea"/>
                <a:cs typeface="+mn-cs"/>
              </a:rPr>
              <a:t>Alrendszerek</a:t>
            </a:r>
            <a:endParaRPr lang="en-US" sz="1200" b="1" kern="1200" dirty="0">
              <a:solidFill>
                <a:srgbClr val="000000"/>
              </a:solidFill>
              <a:latin typeface="Corbel"/>
              <a:ea typeface="+mn-ea"/>
              <a:cs typeface="+mn-cs"/>
            </a:endParaRPr>
          </a:p>
        </p:txBody>
      </p:sp>
      <p:sp>
        <p:nvSpPr>
          <p:cNvPr id="155" name="Rectangle 1081"/>
          <p:cNvSpPr>
            <a:spLocks noChangeArrowheads="1"/>
          </p:cNvSpPr>
          <p:nvPr/>
        </p:nvSpPr>
        <p:spPr bwMode="blackWhite">
          <a:xfrm>
            <a:off x="4747263" y="1794246"/>
            <a:ext cx="1600200" cy="7747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User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Application</a:t>
            </a:r>
          </a:p>
        </p:txBody>
      </p:sp>
      <p:sp>
        <p:nvSpPr>
          <p:cNvPr id="156" name="Rectangle 1082"/>
          <p:cNvSpPr>
            <a:spLocks noChangeArrowheads="1"/>
          </p:cNvSpPr>
          <p:nvPr/>
        </p:nvSpPr>
        <p:spPr bwMode="auto">
          <a:xfrm>
            <a:off x="4747263" y="23403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Corbel"/>
                <a:ea typeface="+mn-ea"/>
                <a:cs typeface="+mn-cs"/>
              </a:rPr>
              <a:t>Subsystem DLLs</a:t>
            </a:r>
          </a:p>
        </p:txBody>
      </p:sp>
      <p:sp>
        <p:nvSpPr>
          <p:cNvPr id="157" name="Rectangle 1083"/>
          <p:cNvSpPr>
            <a:spLocks noChangeArrowheads="1"/>
          </p:cNvSpPr>
          <p:nvPr/>
        </p:nvSpPr>
        <p:spPr bwMode="auto">
          <a:xfrm>
            <a:off x="1321438" y="692696"/>
            <a:ext cx="1978025" cy="246863"/>
          </a:xfrm>
          <a:prstGeom prst="rect">
            <a:avLst/>
          </a:prstGeom>
          <a:noFill/>
          <a:ln w="9525">
            <a:noFill/>
            <a:miter lim="800000"/>
            <a:headEnd/>
            <a:tailEnd/>
          </a:ln>
        </p:spPr>
        <p:txBody>
          <a:bodyPr lIns="92075" tIns="46038" rIns="92075" bIns="46038">
            <a:spAutoFit/>
          </a:bodyPr>
          <a:lstStyle/>
          <a:p>
            <a:pPr algn="ctr" rtl="0" eaLnBrk="0" fontAlgn="base" hangingPunct="0">
              <a:spcBef>
                <a:spcPct val="0"/>
              </a:spcBef>
              <a:spcAft>
                <a:spcPct val="0"/>
              </a:spcAft>
            </a:pPr>
            <a:r>
              <a:rPr lang="hu-HU" sz="1000" b="1" kern="1200" dirty="0">
                <a:solidFill>
                  <a:srgbClr val="000000"/>
                </a:solidFill>
                <a:latin typeface="Corbel"/>
                <a:ea typeface="+mn-ea"/>
                <a:cs typeface="+mn-cs"/>
              </a:rPr>
              <a:t>Rendszer folyamatok</a:t>
            </a:r>
            <a:endParaRPr lang="en-US" sz="1000" b="1" kern="1200" dirty="0">
              <a:solidFill>
                <a:srgbClr val="000000"/>
              </a:solidFill>
              <a:latin typeface="Corbel"/>
              <a:ea typeface="+mn-ea"/>
              <a:cs typeface="+mn-cs"/>
            </a:endParaRPr>
          </a:p>
        </p:txBody>
      </p:sp>
      <p:sp>
        <p:nvSpPr>
          <p:cNvPr id="158" name="Rectangle 1084"/>
          <p:cNvSpPr>
            <a:spLocks noChangeArrowheads="1"/>
          </p:cNvSpPr>
          <p:nvPr/>
        </p:nvSpPr>
        <p:spPr bwMode="auto">
          <a:xfrm>
            <a:off x="3497581" y="692696"/>
            <a:ext cx="1154974" cy="246863"/>
          </a:xfrm>
          <a:prstGeom prst="rect">
            <a:avLst/>
          </a:prstGeom>
          <a:noFill/>
          <a:ln w="9525">
            <a:noFill/>
            <a:miter lim="800000"/>
            <a:headEnd/>
            <a:tailEnd/>
          </a:ln>
        </p:spPr>
        <p:txBody>
          <a:bodyPr wrap="square" lIns="92075" tIns="46038" rIns="92075" bIns="46038">
            <a:spAutoFit/>
          </a:bodyPr>
          <a:lstStyle/>
          <a:p>
            <a:pPr algn="ctr" rtl="0" eaLnBrk="0" fontAlgn="base" hangingPunct="0">
              <a:spcBef>
                <a:spcPct val="0"/>
              </a:spcBef>
              <a:spcAft>
                <a:spcPct val="0"/>
              </a:spcAft>
            </a:pPr>
            <a:r>
              <a:rPr lang="hu-HU" sz="1000" b="1" kern="1200" dirty="0">
                <a:solidFill>
                  <a:srgbClr val="000000"/>
                </a:solidFill>
                <a:latin typeface="Corbel"/>
                <a:ea typeface="+mn-ea"/>
                <a:cs typeface="+mn-cs"/>
              </a:rPr>
              <a:t>Szolgáltatások</a:t>
            </a:r>
            <a:endParaRPr lang="en-US" sz="1000" b="1" kern="1200" dirty="0">
              <a:solidFill>
                <a:srgbClr val="000000"/>
              </a:solidFill>
              <a:latin typeface="Corbel"/>
              <a:ea typeface="+mn-ea"/>
              <a:cs typeface="+mn-cs"/>
            </a:endParaRPr>
          </a:p>
        </p:txBody>
      </p:sp>
      <p:sp>
        <p:nvSpPr>
          <p:cNvPr id="159" name="Rectangle 1085"/>
          <p:cNvSpPr>
            <a:spLocks noChangeArrowheads="1"/>
          </p:cNvSpPr>
          <p:nvPr/>
        </p:nvSpPr>
        <p:spPr bwMode="auto">
          <a:xfrm>
            <a:off x="5530762" y="692696"/>
            <a:ext cx="1403350" cy="246863"/>
          </a:xfrm>
          <a:prstGeom prst="rect">
            <a:avLst/>
          </a:prstGeom>
          <a:noFill/>
          <a:ln w="9525">
            <a:noFill/>
            <a:miter lim="800000"/>
            <a:headEnd/>
            <a:tailEnd/>
          </a:ln>
        </p:spPr>
        <p:txBody>
          <a:bodyPr lIns="92075" tIns="46038" rIns="92075" bIns="46038">
            <a:spAutoFit/>
          </a:bodyPr>
          <a:lstStyle/>
          <a:p>
            <a:pPr algn="ctr" rtl="0" eaLnBrk="0" fontAlgn="base" hangingPunct="0">
              <a:spcBef>
                <a:spcPct val="0"/>
              </a:spcBef>
              <a:spcAft>
                <a:spcPct val="0"/>
              </a:spcAft>
            </a:pPr>
            <a:r>
              <a:rPr lang="hu-HU" sz="1000" b="1" kern="1200" dirty="0">
                <a:solidFill>
                  <a:srgbClr val="000000"/>
                </a:solidFill>
                <a:latin typeface="Corbel"/>
                <a:ea typeface="+mn-ea"/>
                <a:cs typeface="+mn-cs"/>
              </a:rPr>
              <a:t>Alkalmazások</a:t>
            </a:r>
            <a:endParaRPr lang="en-US" sz="1000" b="1" kern="1200" dirty="0">
              <a:solidFill>
                <a:srgbClr val="000000"/>
              </a:solidFill>
              <a:latin typeface="Corbel"/>
              <a:ea typeface="+mn-ea"/>
              <a:cs typeface="+mn-cs"/>
            </a:endParaRPr>
          </a:p>
        </p:txBody>
      </p:sp>
      <p:sp>
        <p:nvSpPr>
          <p:cNvPr id="160" name="Rectangle 1086"/>
          <p:cNvSpPr>
            <a:spLocks noChangeArrowheads="1"/>
          </p:cNvSpPr>
          <p:nvPr/>
        </p:nvSpPr>
        <p:spPr bwMode="auto">
          <a:xfrm>
            <a:off x="6452555" y="6161776"/>
            <a:ext cx="2590800" cy="277641"/>
          </a:xfrm>
          <a:prstGeom prst="rect">
            <a:avLst/>
          </a:prstGeom>
          <a:noFill/>
          <a:ln w="9525">
            <a:noFill/>
            <a:miter lim="800000"/>
            <a:headEnd/>
            <a:tailEnd/>
          </a:ln>
        </p:spPr>
        <p:txBody>
          <a:bodyPr lIns="92075" tIns="46038" rIns="92075" bIns="46038">
            <a:spAutoFit/>
          </a:bodyPr>
          <a:lstStyle/>
          <a:p>
            <a:pPr algn="r" rtl="0" eaLnBrk="0" fontAlgn="base" hangingPunct="0">
              <a:spcBef>
                <a:spcPct val="0"/>
              </a:spcBef>
              <a:spcAft>
                <a:spcPct val="0"/>
              </a:spcAft>
            </a:pPr>
            <a:r>
              <a:rPr lang="en-US" sz="1200" kern="1200" dirty="0">
                <a:solidFill>
                  <a:srgbClr val="000000"/>
                </a:solidFill>
                <a:latin typeface="Corbel"/>
                <a:ea typeface="+mn-ea"/>
                <a:cs typeface="+mn-cs"/>
              </a:rPr>
              <a:t>Original copyright by </a:t>
            </a:r>
            <a:r>
              <a:rPr lang="en-US" sz="1200" kern="1200" dirty="0" smtClean="0">
                <a:solidFill>
                  <a:srgbClr val="000000"/>
                </a:solidFill>
                <a:latin typeface="Corbel"/>
                <a:ea typeface="+mn-ea"/>
                <a:cs typeface="+mn-cs"/>
              </a:rPr>
              <a:t>Microsoft</a:t>
            </a:r>
            <a:endParaRPr lang="en-US" sz="1200" kern="1200" dirty="0">
              <a:solidFill>
                <a:srgbClr val="000000"/>
              </a:solidFill>
              <a:latin typeface="Corbel"/>
              <a:ea typeface="+mn-ea"/>
              <a:cs typeface="+mn-cs"/>
            </a:endParaRPr>
          </a:p>
        </p:txBody>
      </p:sp>
      <p:sp>
        <p:nvSpPr>
          <p:cNvPr id="161" name="Rectangle 1087"/>
          <p:cNvSpPr>
            <a:spLocks noChangeArrowheads="1"/>
          </p:cNvSpPr>
          <p:nvPr/>
        </p:nvSpPr>
        <p:spPr bwMode="blackWhite">
          <a:xfrm>
            <a:off x="784863" y="4550146"/>
            <a:ext cx="1066800" cy="1219200"/>
          </a:xfrm>
          <a:prstGeom prst="rect">
            <a:avLst/>
          </a:prstGeom>
          <a:solidFill>
            <a:srgbClr val="FF9966"/>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62" name="Rectangle 1088"/>
          <p:cNvSpPr>
            <a:spLocks noChangeArrowheads="1"/>
          </p:cNvSpPr>
          <p:nvPr/>
        </p:nvSpPr>
        <p:spPr bwMode="blackWhite">
          <a:xfrm>
            <a:off x="175263" y="2873746"/>
            <a:ext cx="1143000" cy="533400"/>
          </a:xfrm>
          <a:prstGeom prst="rect">
            <a:avLst/>
          </a:prstGeom>
          <a:solidFill>
            <a:srgbClr val="B11D2F"/>
          </a:solidFill>
          <a:ln w="12700">
            <a:solidFill>
              <a:srgbClr val="000000"/>
            </a:solidFill>
            <a:miter lim="800000"/>
            <a:headEnd/>
            <a:tailEnd/>
          </a:ln>
        </p:spPr>
        <p:txBody>
          <a:bodyPr wrap="none" lIns="92075" rIns="92075" bIns="92075"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System</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Threads</a:t>
            </a:r>
          </a:p>
        </p:txBody>
      </p:sp>
      <p:grpSp>
        <p:nvGrpSpPr>
          <p:cNvPr id="163" name="Group 1089"/>
          <p:cNvGrpSpPr>
            <a:grpSpLocks/>
          </p:cNvGrpSpPr>
          <p:nvPr/>
        </p:nvGrpSpPr>
        <p:grpSpPr bwMode="auto">
          <a:xfrm>
            <a:off x="-36512" y="1968872"/>
            <a:ext cx="942975" cy="1992313"/>
            <a:chOff x="48" y="1302"/>
            <a:chExt cx="594" cy="1255"/>
          </a:xfrm>
        </p:grpSpPr>
        <p:sp>
          <p:nvSpPr>
            <p:cNvPr id="164" name="Rectangle 1090"/>
            <p:cNvSpPr>
              <a:spLocks noChangeArrowheads="1"/>
            </p:cNvSpPr>
            <p:nvPr/>
          </p:nvSpPr>
          <p:spPr bwMode="black">
            <a:xfrm>
              <a:off x="96" y="1302"/>
              <a:ext cx="546" cy="326"/>
            </a:xfrm>
            <a:prstGeom prst="rect">
              <a:avLst/>
            </a:prstGeom>
            <a:noFill/>
            <a:ln w="9525">
              <a:noFill/>
              <a:miter lim="800000"/>
              <a:headEnd/>
              <a:tailEnd/>
            </a:ln>
          </p:spPr>
          <p:txBody>
            <a:bodyPr lIns="92075" tIns="46038" rIns="92075" bIns="46038">
              <a:spAutoFit/>
            </a:bodyPr>
            <a:lstStyle/>
            <a:p>
              <a:pPr algn="ctr" rtl="0" eaLnBrk="0" fontAlgn="base" hangingPunct="0">
                <a:lnSpc>
                  <a:spcPct val="140000"/>
                </a:lnSpc>
                <a:spcBef>
                  <a:spcPct val="0"/>
                </a:spcBef>
                <a:spcAft>
                  <a:spcPct val="0"/>
                </a:spcAft>
              </a:pPr>
              <a:r>
                <a:rPr lang="en-US" sz="1200" b="1" kern="1200" dirty="0">
                  <a:solidFill>
                    <a:srgbClr val="000000"/>
                  </a:solidFill>
                  <a:latin typeface="Corbel"/>
                  <a:ea typeface="+mn-ea"/>
                  <a:cs typeface="+mn-cs"/>
                </a:rPr>
                <a:t>User</a:t>
              </a:r>
            </a:p>
            <a:p>
              <a:pPr algn="ctr" rtl="0" eaLnBrk="0" fontAlgn="base" hangingPunct="0">
                <a:lnSpc>
                  <a:spcPct val="90000"/>
                </a:lnSpc>
                <a:spcBef>
                  <a:spcPct val="0"/>
                </a:spcBef>
                <a:spcAft>
                  <a:spcPct val="0"/>
                </a:spcAft>
              </a:pPr>
              <a:r>
                <a:rPr lang="en-US" sz="1200" b="1" kern="1200" dirty="0">
                  <a:solidFill>
                    <a:srgbClr val="000000"/>
                  </a:solidFill>
                  <a:latin typeface="Corbel"/>
                  <a:ea typeface="+mn-ea"/>
                  <a:cs typeface="+mn-cs"/>
                </a:rPr>
                <a:t>Mode</a:t>
              </a:r>
            </a:p>
          </p:txBody>
        </p:sp>
        <p:sp>
          <p:nvSpPr>
            <p:cNvPr id="165" name="Rectangle 1091"/>
            <p:cNvSpPr>
              <a:spLocks noChangeArrowheads="1"/>
            </p:cNvSpPr>
            <p:nvPr/>
          </p:nvSpPr>
          <p:spPr bwMode="black">
            <a:xfrm>
              <a:off x="48" y="2266"/>
              <a:ext cx="546" cy="291"/>
            </a:xfrm>
            <a:prstGeom prst="rect">
              <a:avLst/>
            </a:prstGeom>
            <a:noFill/>
            <a:ln w="9525">
              <a:noFill/>
              <a:miter lim="800000"/>
              <a:headEnd/>
              <a:tailEnd/>
            </a:ln>
          </p:spPr>
          <p:txBody>
            <a:bodyPr lIns="92075" tIns="46038" rIns="92075" bIns="46038">
              <a:spAutoFit/>
            </a:bodyPr>
            <a:lstStyle/>
            <a:p>
              <a:pPr algn="ctr" rtl="0" eaLnBrk="0" fontAlgn="base" hangingPunct="0">
                <a:spcBef>
                  <a:spcPct val="0"/>
                </a:spcBef>
                <a:spcAft>
                  <a:spcPct val="0"/>
                </a:spcAft>
              </a:pPr>
              <a:r>
                <a:rPr lang="en-US" sz="1200" b="1" kern="1200" dirty="0">
                  <a:solidFill>
                    <a:srgbClr val="000000"/>
                  </a:solidFill>
                  <a:latin typeface="Corbel"/>
                  <a:ea typeface="+mn-ea"/>
                  <a:cs typeface="+mn-cs"/>
                </a:rPr>
                <a:t>Kernel</a:t>
              </a:r>
            </a:p>
            <a:p>
              <a:pPr algn="ctr" rtl="0" eaLnBrk="0" fontAlgn="base" hangingPunct="0">
                <a:spcBef>
                  <a:spcPct val="0"/>
                </a:spcBef>
                <a:spcAft>
                  <a:spcPct val="0"/>
                </a:spcAft>
              </a:pPr>
              <a:r>
                <a:rPr lang="en-US" sz="1200" b="1" kern="1200" dirty="0">
                  <a:solidFill>
                    <a:srgbClr val="000000"/>
                  </a:solidFill>
                  <a:latin typeface="Corbel"/>
                  <a:ea typeface="+mn-ea"/>
                  <a:cs typeface="+mn-cs"/>
                </a:rPr>
                <a:t>Mode</a:t>
              </a:r>
            </a:p>
          </p:txBody>
        </p:sp>
      </p:grpSp>
      <p:sp>
        <p:nvSpPr>
          <p:cNvPr id="166" name="Freeform 1092"/>
          <p:cNvSpPr>
            <a:spLocks/>
          </p:cNvSpPr>
          <p:nvPr/>
        </p:nvSpPr>
        <p:spPr bwMode="auto">
          <a:xfrm>
            <a:off x="175263" y="2721346"/>
            <a:ext cx="8686800" cy="609600"/>
          </a:xfrm>
          <a:custGeom>
            <a:avLst/>
            <a:gdLst>
              <a:gd name="T0" fmla="*/ 5436 w 5436"/>
              <a:gd name="T1" fmla="*/ 468 h 468"/>
              <a:gd name="T2" fmla="*/ 792 w 5436"/>
              <a:gd name="T3" fmla="*/ 468 h 468"/>
              <a:gd name="T4" fmla="*/ 792 w 5436"/>
              <a:gd name="T5" fmla="*/ 0 h 468"/>
              <a:gd name="T6" fmla="*/ 0 w 5436"/>
              <a:gd name="T7" fmla="*/ 0 h 468"/>
              <a:gd name="T8" fmla="*/ 0 60000 65536"/>
              <a:gd name="T9" fmla="*/ 0 60000 65536"/>
              <a:gd name="T10" fmla="*/ 0 60000 65536"/>
              <a:gd name="T11" fmla="*/ 0 60000 65536"/>
              <a:gd name="T12" fmla="*/ 0 w 5436"/>
              <a:gd name="T13" fmla="*/ 0 h 468"/>
              <a:gd name="T14" fmla="*/ 5436 w 5436"/>
              <a:gd name="T15" fmla="*/ 468 h 468"/>
            </a:gdLst>
            <a:ahLst/>
            <a:cxnLst>
              <a:cxn ang="T8">
                <a:pos x="T0" y="T1"/>
              </a:cxn>
              <a:cxn ang="T9">
                <a:pos x="T2" y="T3"/>
              </a:cxn>
              <a:cxn ang="T10">
                <a:pos x="T4" y="T5"/>
              </a:cxn>
              <a:cxn ang="T11">
                <a:pos x="T6" y="T7"/>
              </a:cxn>
            </a:cxnLst>
            <a:rect l="T12" t="T13" r="T14" b="T15"/>
            <a:pathLst>
              <a:path w="5436" h="468">
                <a:moveTo>
                  <a:pt x="5436" y="468"/>
                </a:moveTo>
                <a:lnTo>
                  <a:pt x="792" y="468"/>
                </a:lnTo>
                <a:lnTo>
                  <a:pt x="792" y="0"/>
                </a:lnTo>
                <a:lnTo>
                  <a:pt x="0" y="0"/>
                </a:lnTo>
              </a:path>
            </a:pathLst>
          </a:custGeom>
          <a:noFill/>
          <a:ln w="38100" cap="rnd">
            <a:solidFill>
              <a:srgbClr val="000000"/>
            </a:solidFill>
            <a:round/>
            <a:headEnd type="none" w="sm" len="sm"/>
            <a:tailEnd type="none" w="sm" len="sm"/>
          </a:ln>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67" name="Rectangle 1093"/>
          <p:cNvSpPr>
            <a:spLocks noChangeArrowheads="1"/>
          </p:cNvSpPr>
          <p:nvPr/>
        </p:nvSpPr>
        <p:spPr bwMode="blackWhite">
          <a:xfrm>
            <a:off x="1553213" y="2873746"/>
            <a:ext cx="7286625" cy="3048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NTDLL.DLL</a:t>
            </a:r>
          </a:p>
        </p:txBody>
      </p:sp>
      <p:sp>
        <p:nvSpPr>
          <p:cNvPr id="168" name="Rectangle 1094"/>
          <p:cNvSpPr>
            <a:spLocks noChangeArrowheads="1"/>
          </p:cNvSpPr>
          <p:nvPr/>
        </p:nvSpPr>
        <p:spPr bwMode="blackWhite">
          <a:xfrm>
            <a:off x="784863" y="4626346"/>
            <a:ext cx="990600" cy="1143000"/>
          </a:xfrm>
          <a:prstGeom prst="rect">
            <a:avLst/>
          </a:prstGeom>
          <a:solidFill>
            <a:srgbClr val="FF9966"/>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69" name="Rectangle 1095"/>
          <p:cNvSpPr>
            <a:spLocks noChangeArrowheads="1"/>
          </p:cNvSpPr>
          <p:nvPr/>
        </p:nvSpPr>
        <p:spPr bwMode="blackWhite">
          <a:xfrm>
            <a:off x="784863" y="4702546"/>
            <a:ext cx="914400" cy="1066800"/>
          </a:xfrm>
          <a:prstGeom prst="rect">
            <a:avLst/>
          </a:prstGeom>
          <a:solidFill>
            <a:srgbClr val="FF9966"/>
          </a:solidFill>
          <a:ln w="12700">
            <a:solidFill>
              <a:srgbClr val="000000"/>
            </a:solidFill>
            <a:miter lim="800000"/>
            <a:headEnd/>
            <a:tailEnd/>
          </a:ln>
        </p:spPr>
        <p:txBody>
          <a:bodyPr wrap="none" lIns="92075" tIns="91440" rIns="92075" bIns="0"/>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Device &amp;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File Sys.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Drivers</a:t>
            </a:r>
          </a:p>
        </p:txBody>
      </p:sp>
      <p:grpSp>
        <p:nvGrpSpPr>
          <p:cNvPr id="170" name="Group 1096"/>
          <p:cNvGrpSpPr>
            <a:grpSpLocks/>
          </p:cNvGrpSpPr>
          <p:nvPr/>
        </p:nvGrpSpPr>
        <p:grpSpPr bwMode="auto">
          <a:xfrm>
            <a:off x="1089663" y="1654546"/>
            <a:ext cx="1295400" cy="609600"/>
            <a:chOff x="720" y="1104"/>
            <a:chExt cx="816" cy="384"/>
          </a:xfrm>
        </p:grpSpPr>
        <p:sp>
          <p:nvSpPr>
            <p:cNvPr id="171" name="Rectangle 1097"/>
            <p:cNvSpPr>
              <a:spLocks noChangeArrowheads="1"/>
            </p:cNvSpPr>
            <p:nvPr/>
          </p:nvSpPr>
          <p:spPr bwMode="blackWhite">
            <a:xfrm>
              <a:off x="720" y="1104"/>
              <a:ext cx="816" cy="384"/>
            </a:xfrm>
            <a:prstGeom prst="rect">
              <a:avLst/>
            </a:prstGeom>
            <a:solidFill>
              <a:srgbClr val="B11D2F"/>
            </a:solidFill>
            <a:ln w="12700">
              <a:solidFill>
                <a:srgbClr val="000000"/>
              </a:solidFill>
              <a:miter lim="800000"/>
              <a:headEnd/>
              <a:tailEnd/>
            </a:ln>
          </p:spPr>
          <p:txBody>
            <a:bodyPr lIns="92075" rIns="92075" bIns="92075" anchorCtr="1"/>
            <a:lstStyle/>
            <a:p>
              <a:pPr marL="0" marR="0" lvl="0" indent="0" algn="ctr" defTabSz="914400" rtl="0" eaLnBrk="0" fontAlgn="base" latinLnBrk="0" hangingPunct="0">
                <a:lnSpc>
                  <a:spcPct val="10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WinLogon</a:t>
              </a:r>
            </a:p>
          </p:txBody>
        </p:sp>
        <p:sp>
          <p:nvSpPr>
            <p:cNvPr id="172" name="Rectangle 1098"/>
            <p:cNvSpPr>
              <a:spLocks noChangeArrowheads="1"/>
            </p:cNvSpPr>
            <p:nvPr/>
          </p:nvSpPr>
          <p:spPr bwMode="auto">
            <a:xfrm>
              <a:off x="720" y="1440"/>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sp>
        <p:nvSpPr>
          <p:cNvPr id="173" name="Rectangle 1099"/>
          <p:cNvSpPr>
            <a:spLocks noChangeArrowheads="1"/>
          </p:cNvSpPr>
          <p:nvPr/>
        </p:nvSpPr>
        <p:spPr bwMode="blackWhite">
          <a:xfrm>
            <a:off x="708663" y="1959346"/>
            <a:ext cx="1295400" cy="609600"/>
          </a:xfrm>
          <a:prstGeom prst="rect">
            <a:avLst/>
          </a:prstGeom>
          <a:solidFill>
            <a:srgbClr val="B11D2F"/>
          </a:solidFill>
          <a:ln w="12700">
            <a:solidFill>
              <a:srgbClr val="000000"/>
            </a:solidFill>
            <a:miter lim="800000"/>
            <a:headEnd/>
            <a:tailEnd/>
          </a:ln>
        </p:spPr>
        <p:txBody>
          <a:bodyPr lIns="92075" tIns="91440" rIns="92075" bIns="92075" anchor="ctr" anchorCtr="1"/>
          <a:lstStyle/>
          <a:p>
            <a:pPr marL="0" marR="0" lvl="0" indent="0" algn="ctr" defTabSz="914400" rtl="0" eaLnBrk="0" fontAlgn="base" latinLnBrk="0" hangingPunct="0">
              <a:lnSpc>
                <a:spcPct val="10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Session  Manager</a:t>
            </a:r>
          </a:p>
        </p:txBody>
      </p:sp>
      <p:grpSp>
        <p:nvGrpSpPr>
          <p:cNvPr id="174" name="Group 1100"/>
          <p:cNvGrpSpPr>
            <a:grpSpLocks/>
          </p:cNvGrpSpPr>
          <p:nvPr/>
        </p:nvGrpSpPr>
        <p:grpSpPr bwMode="auto">
          <a:xfrm>
            <a:off x="2689863" y="1959346"/>
            <a:ext cx="1295400" cy="609600"/>
            <a:chOff x="1728" y="1296"/>
            <a:chExt cx="816" cy="384"/>
          </a:xfrm>
        </p:grpSpPr>
        <p:sp>
          <p:nvSpPr>
            <p:cNvPr id="175" name="Rectangle 1101"/>
            <p:cNvSpPr>
              <a:spLocks noChangeArrowheads="1"/>
            </p:cNvSpPr>
            <p:nvPr/>
          </p:nvSpPr>
          <p:spPr bwMode="blackWhite">
            <a:xfrm>
              <a:off x="1728" y="1296"/>
              <a:ext cx="816" cy="384"/>
            </a:xfrm>
            <a:prstGeom prst="rect">
              <a:avLst/>
            </a:prstGeom>
            <a:solidFill>
              <a:srgbClr val="762536"/>
            </a:solidFill>
            <a:ln w="12700">
              <a:solidFill>
                <a:srgbClr val="000000"/>
              </a:solidFill>
              <a:miter lim="800000"/>
              <a:headEnd/>
              <a:tailEnd/>
            </a:ln>
          </p:spPr>
          <p:txBody>
            <a:bodyPr lIns="92075" tIns="46038" rIns="92075" bIns="46038" anchor="ctr" anchorCtr="1"/>
            <a:lstStyle/>
            <a:p>
              <a:pPr marL="0" marR="0" lvl="0" indent="0" algn="ctr" defTabSz="914400" rtl="0" eaLnBrk="0" fontAlgn="base" latinLnBrk="0" hangingPunct="0">
                <a:lnSpc>
                  <a:spcPct val="90000"/>
                </a:lnSpc>
                <a:spcBef>
                  <a:spcPct val="20000"/>
                </a:spcBef>
                <a:spcAft>
                  <a:spcPct val="0"/>
                </a:spcAft>
                <a:buClrTx/>
                <a:buSzTx/>
                <a:buFontTx/>
                <a:buNone/>
                <a:tabLst/>
                <a:defRPr/>
              </a:pPr>
              <a:r>
                <a:rPr kumimoji="0" lang="hu-HU" sz="1200" b="1" i="0" u="none" strike="noStrike" kern="1200" cap="none" spc="0" normalizeH="0" baseline="0" noProof="0" dirty="0" err="1">
                  <a:ln>
                    <a:noFill/>
                  </a:ln>
                  <a:solidFill>
                    <a:srgbClr val="FFFFFF"/>
                  </a:solidFill>
                  <a:effectLst/>
                  <a:uLnTx/>
                  <a:uFillTx/>
                  <a:latin typeface="Corbel"/>
                  <a:ea typeface="+mn-ea"/>
                  <a:cs typeface="+mn-cs"/>
                </a:rPr>
                <a:t>SvcHost.exe</a:t>
              </a:r>
              <a:endParaRPr kumimoji="0" lang="en-US" sz="1200" b="1" i="0" u="none" strike="noStrike" kern="1200" cap="none" spc="0" normalizeH="0" baseline="0" noProof="0" dirty="0">
                <a:ln>
                  <a:noFill/>
                </a:ln>
                <a:solidFill>
                  <a:srgbClr val="FFFFFF"/>
                </a:solidFill>
                <a:effectLst/>
                <a:uLnTx/>
                <a:uFillTx/>
                <a:latin typeface="Corbel"/>
                <a:ea typeface="+mn-ea"/>
                <a:cs typeface="+mn-cs"/>
              </a:endParaRPr>
            </a:p>
          </p:txBody>
        </p:sp>
        <p:sp>
          <p:nvSpPr>
            <p:cNvPr id="176" name="Rectangle 1102"/>
            <p:cNvSpPr>
              <a:spLocks noChangeArrowheads="1"/>
            </p:cNvSpPr>
            <p:nvPr/>
          </p:nvSpPr>
          <p:spPr bwMode="auto">
            <a:xfrm>
              <a:off x="1728" y="1632"/>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FFFFFF"/>
                </a:solidFill>
                <a:effectLst/>
                <a:uLnTx/>
                <a:uFillTx/>
                <a:latin typeface="Corbel"/>
                <a:ea typeface="+mn-ea"/>
                <a:cs typeface="+mn-cs"/>
              </a:endParaRPr>
            </a:p>
          </p:txBody>
        </p:sp>
      </p:grpSp>
      <p:sp>
        <p:nvSpPr>
          <p:cNvPr id="177" name="Line 1103"/>
          <p:cNvSpPr>
            <a:spLocks noChangeShapeType="1"/>
          </p:cNvSpPr>
          <p:nvPr/>
        </p:nvSpPr>
        <p:spPr bwMode="auto">
          <a:xfrm>
            <a:off x="7255513" y="2610221"/>
            <a:ext cx="6350" cy="263525"/>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78" name="Line 1105"/>
          <p:cNvSpPr>
            <a:spLocks noChangeShapeType="1"/>
          </p:cNvSpPr>
          <p:nvPr/>
        </p:nvSpPr>
        <p:spPr bwMode="auto">
          <a:xfrm>
            <a:off x="8481063" y="1502146"/>
            <a:ext cx="0" cy="13716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79" name="Line 1106"/>
          <p:cNvSpPr>
            <a:spLocks noChangeShapeType="1"/>
          </p:cNvSpPr>
          <p:nvPr/>
        </p:nvSpPr>
        <p:spPr bwMode="auto">
          <a:xfrm>
            <a:off x="5356863" y="2568946"/>
            <a:ext cx="0" cy="304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0" name="Line 1107"/>
          <p:cNvSpPr>
            <a:spLocks noChangeShapeType="1"/>
          </p:cNvSpPr>
          <p:nvPr/>
        </p:nvSpPr>
        <p:spPr bwMode="auto">
          <a:xfrm flipH="1">
            <a:off x="1699263" y="2578471"/>
            <a:ext cx="0" cy="304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1" name="Line 1108"/>
          <p:cNvSpPr>
            <a:spLocks noChangeShapeType="1"/>
          </p:cNvSpPr>
          <p:nvPr/>
        </p:nvSpPr>
        <p:spPr bwMode="auto">
          <a:xfrm flipH="1">
            <a:off x="3147063" y="2568946"/>
            <a:ext cx="0" cy="304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2" name="Rectangle 1109"/>
          <p:cNvSpPr>
            <a:spLocks noChangeArrowheads="1"/>
          </p:cNvSpPr>
          <p:nvPr/>
        </p:nvSpPr>
        <p:spPr bwMode="blackWhite">
          <a:xfrm>
            <a:off x="6714176" y="2106984"/>
            <a:ext cx="1333500" cy="287337"/>
          </a:xfrm>
          <a:prstGeom prst="rect">
            <a:avLst/>
          </a:prstGeom>
          <a:solidFill>
            <a:srgbClr val="B11D2F"/>
          </a:solidFill>
          <a:ln w="12700">
            <a:solidFill>
              <a:srgbClr val="000000"/>
            </a:solidFill>
            <a:miter lim="800000"/>
            <a:headEnd/>
            <a:tailEnd/>
          </a:ln>
        </p:spPr>
        <p:txBody>
          <a:bodyPr wrap="none" lIns="92075" rIns="92075" bIns="92075"/>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Corbel"/>
                <a:ea typeface="+mn-ea"/>
                <a:cs typeface="+mn-cs"/>
              </a:rPr>
              <a:t>POSIX</a:t>
            </a:r>
            <a:r>
              <a:rPr kumimoji="0" lang="hu-HU" sz="1200" b="1" i="0" u="none" strike="noStrike" kern="1200" cap="none" spc="0" normalizeH="0" baseline="0" noProof="0" dirty="0">
                <a:ln>
                  <a:noFill/>
                </a:ln>
                <a:solidFill>
                  <a:srgbClr val="FFFFFF"/>
                </a:solidFill>
                <a:effectLst/>
                <a:uLnTx/>
                <a:uFillTx/>
                <a:latin typeface="Corbel"/>
                <a:ea typeface="+mn-ea"/>
                <a:cs typeface="+mn-cs"/>
              </a:rPr>
              <a:t> (SUA)</a:t>
            </a:r>
            <a:endParaRPr kumimoji="0" lang="en-US" sz="1200" b="1" i="0" u="none" strike="noStrike" kern="1200" cap="none" spc="0" normalizeH="0" baseline="0" noProof="0" dirty="0">
              <a:ln>
                <a:noFill/>
              </a:ln>
              <a:solidFill>
                <a:srgbClr val="FFFFFF"/>
              </a:solidFill>
              <a:effectLst/>
              <a:uLnTx/>
              <a:uFillTx/>
              <a:latin typeface="Corbel"/>
              <a:ea typeface="+mn-ea"/>
              <a:cs typeface="+mn-cs"/>
            </a:endParaRPr>
          </a:p>
        </p:txBody>
      </p:sp>
      <p:sp>
        <p:nvSpPr>
          <p:cNvPr id="183" name="Rectangle 1110"/>
          <p:cNvSpPr>
            <a:spLocks noChangeArrowheads="1"/>
          </p:cNvSpPr>
          <p:nvPr/>
        </p:nvSpPr>
        <p:spPr bwMode="auto">
          <a:xfrm>
            <a:off x="6714176" y="2394321"/>
            <a:ext cx="1152525" cy="212725"/>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Windows DLLs</a:t>
            </a:r>
          </a:p>
        </p:txBody>
      </p:sp>
      <p:sp>
        <p:nvSpPr>
          <p:cNvPr id="184" name="Line 1111"/>
          <p:cNvSpPr>
            <a:spLocks noChangeShapeType="1"/>
          </p:cNvSpPr>
          <p:nvPr/>
        </p:nvSpPr>
        <p:spPr bwMode="auto">
          <a:xfrm>
            <a:off x="31470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5" name="Line 1112"/>
          <p:cNvSpPr>
            <a:spLocks noChangeShapeType="1"/>
          </p:cNvSpPr>
          <p:nvPr/>
        </p:nvSpPr>
        <p:spPr bwMode="auto">
          <a:xfrm>
            <a:off x="16992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6" name="Line 1113"/>
          <p:cNvSpPr>
            <a:spLocks noChangeShapeType="1"/>
          </p:cNvSpPr>
          <p:nvPr/>
        </p:nvSpPr>
        <p:spPr bwMode="auto">
          <a:xfrm>
            <a:off x="53568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7" name="Line 1114"/>
          <p:cNvSpPr>
            <a:spLocks noChangeShapeType="1"/>
          </p:cNvSpPr>
          <p:nvPr/>
        </p:nvSpPr>
        <p:spPr bwMode="auto">
          <a:xfrm>
            <a:off x="7261863" y="3161084"/>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8" name="Line 1115"/>
          <p:cNvSpPr>
            <a:spLocks noChangeShapeType="1"/>
          </p:cNvSpPr>
          <p:nvPr/>
        </p:nvSpPr>
        <p:spPr bwMode="auto">
          <a:xfrm>
            <a:off x="84810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9" name="Line 1116"/>
          <p:cNvSpPr>
            <a:spLocks noChangeShapeType="1"/>
          </p:cNvSpPr>
          <p:nvPr/>
        </p:nvSpPr>
        <p:spPr bwMode="auto">
          <a:xfrm>
            <a:off x="82524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90" name="Rectangle 1117"/>
          <p:cNvSpPr>
            <a:spLocks noChangeArrowheads="1"/>
          </p:cNvSpPr>
          <p:nvPr/>
        </p:nvSpPr>
        <p:spPr bwMode="blackWhite">
          <a:xfrm>
            <a:off x="3299463" y="4245346"/>
            <a:ext cx="6096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nchorCtr="1"/>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Plug and</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Play Mgr.</a:t>
            </a:r>
          </a:p>
        </p:txBody>
      </p:sp>
      <p:sp>
        <p:nvSpPr>
          <p:cNvPr id="191" name="Rectangle 1118"/>
          <p:cNvSpPr>
            <a:spLocks noChangeArrowheads="1"/>
          </p:cNvSpPr>
          <p:nvPr/>
        </p:nvSpPr>
        <p:spPr bwMode="blackWhite">
          <a:xfrm>
            <a:off x="3909063" y="4245346"/>
            <a:ext cx="6096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nchorCtr="1"/>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Power</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Mgr.</a:t>
            </a:r>
          </a:p>
        </p:txBody>
      </p:sp>
      <p:sp>
        <p:nvSpPr>
          <p:cNvPr id="192" name="Rectangle 1119"/>
          <p:cNvSpPr>
            <a:spLocks noChangeArrowheads="1"/>
          </p:cNvSpPr>
          <p:nvPr/>
        </p:nvSpPr>
        <p:spPr bwMode="blackWhite">
          <a:xfrm>
            <a:off x="4518663" y="4245346"/>
            <a:ext cx="6858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Security</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Reference</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Monitor</a:t>
            </a:r>
          </a:p>
        </p:txBody>
      </p:sp>
      <p:sp>
        <p:nvSpPr>
          <p:cNvPr id="193" name="Rectangle 1120"/>
          <p:cNvSpPr>
            <a:spLocks noChangeArrowheads="1"/>
          </p:cNvSpPr>
          <p:nvPr/>
        </p:nvSpPr>
        <p:spPr bwMode="blackWhite">
          <a:xfrm>
            <a:off x="5204463" y="4245346"/>
            <a:ext cx="6096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Virtual</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Memory</a:t>
            </a:r>
          </a:p>
        </p:txBody>
      </p:sp>
      <p:sp>
        <p:nvSpPr>
          <p:cNvPr id="194" name="Rectangle 1121"/>
          <p:cNvSpPr>
            <a:spLocks noChangeArrowheads="1"/>
          </p:cNvSpPr>
          <p:nvPr/>
        </p:nvSpPr>
        <p:spPr bwMode="blackWhite">
          <a:xfrm>
            <a:off x="5814063" y="4245346"/>
            <a:ext cx="6858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Processes</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&amp;</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Threads</a:t>
            </a:r>
          </a:p>
        </p:txBody>
      </p:sp>
      <p:sp>
        <p:nvSpPr>
          <p:cNvPr id="195" name="Rectangle 1122"/>
          <p:cNvSpPr>
            <a:spLocks noChangeArrowheads="1"/>
          </p:cNvSpPr>
          <p:nvPr/>
        </p:nvSpPr>
        <p:spPr bwMode="blackWhite">
          <a:xfrm>
            <a:off x="7185663" y="4245346"/>
            <a:ext cx="685800" cy="122555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Local</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Procedure</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Call</a:t>
            </a:r>
          </a:p>
        </p:txBody>
      </p:sp>
      <p:sp>
        <p:nvSpPr>
          <p:cNvPr id="196" name="Rectangle 1123"/>
          <p:cNvSpPr>
            <a:spLocks noChangeArrowheads="1"/>
          </p:cNvSpPr>
          <p:nvPr/>
        </p:nvSpPr>
        <p:spPr bwMode="blackWhite">
          <a:xfrm>
            <a:off x="8023863" y="4778746"/>
            <a:ext cx="914400" cy="1295400"/>
          </a:xfrm>
          <a:prstGeom prst="rect">
            <a:avLst/>
          </a:prstGeom>
          <a:solidFill>
            <a:srgbClr val="FF9966"/>
          </a:solidFill>
          <a:ln w="12700">
            <a:solidFill>
              <a:srgbClr val="000000"/>
            </a:solidFill>
            <a:miter lim="800000"/>
            <a:headEnd/>
            <a:tailEnd/>
          </a:ln>
        </p:spPr>
        <p:txBody>
          <a:bodyPr wrap="none" lIns="92075" tIns="91440" rIns="92075" bIns="0"/>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Graphics</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Drivers</a:t>
            </a:r>
          </a:p>
        </p:txBody>
      </p:sp>
      <p:sp>
        <p:nvSpPr>
          <p:cNvPr id="197" name="Rectangle 1124"/>
          <p:cNvSpPr>
            <a:spLocks noChangeArrowheads="1"/>
          </p:cNvSpPr>
          <p:nvPr/>
        </p:nvSpPr>
        <p:spPr bwMode="blackWhite">
          <a:xfrm>
            <a:off x="1070613" y="5464546"/>
            <a:ext cx="7410450" cy="304800"/>
          </a:xfrm>
          <a:prstGeom prst="rect">
            <a:avLst/>
          </a:prstGeom>
          <a:solidFill>
            <a:srgbClr val="F6BF69"/>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Kernel</a:t>
            </a:r>
          </a:p>
        </p:txBody>
      </p:sp>
      <p:sp>
        <p:nvSpPr>
          <p:cNvPr id="198" name="Rectangle 1125"/>
          <p:cNvSpPr>
            <a:spLocks noChangeArrowheads="1"/>
          </p:cNvSpPr>
          <p:nvPr/>
        </p:nvSpPr>
        <p:spPr bwMode="blackWhite">
          <a:xfrm>
            <a:off x="784863" y="5769346"/>
            <a:ext cx="7924800" cy="304800"/>
          </a:xfrm>
          <a:prstGeom prst="rect">
            <a:avLst/>
          </a:prstGeom>
          <a:solidFill>
            <a:srgbClr val="BCBEC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Hardware Abstraction Layer (HAL)</a:t>
            </a:r>
          </a:p>
        </p:txBody>
      </p:sp>
      <p:sp>
        <p:nvSpPr>
          <p:cNvPr id="199" name="Line 1126"/>
          <p:cNvSpPr>
            <a:spLocks noChangeShapeType="1"/>
          </p:cNvSpPr>
          <p:nvPr/>
        </p:nvSpPr>
        <p:spPr bwMode="auto">
          <a:xfrm flipH="1">
            <a:off x="937263" y="3407146"/>
            <a:ext cx="0" cy="5334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200" name="Line 1127"/>
          <p:cNvSpPr>
            <a:spLocks noChangeShapeType="1"/>
          </p:cNvSpPr>
          <p:nvPr/>
        </p:nvSpPr>
        <p:spPr bwMode="auto">
          <a:xfrm flipH="1">
            <a:off x="2156463" y="2264146"/>
            <a:ext cx="0" cy="6096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201" name="Line 1128"/>
          <p:cNvSpPr>
            <a:spLocks noChangeShapeType="1"/>
          </p:cNvSpPr>
          <p:nvPr/>
        </p:nvSpPr>
        <p:spPr bwMode="auto">
          <a:xfrm>
            <a:off x="21564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202" name="Rectangle 1129"/>
          <p:cNvSpPr>
            <a:spLocks noChangeArrowheads="1"/>
          </p:cNvSpPr>
          <p:nvPr/>
        </p:nvSpPr>
        <p:spPr bwMode="blackWhite">
          <a:xfrm>
            <a:off x="784863" y="3940546"/>
            <a:ext cx="7086600" cy="304800"/>
          </a:xfrm>
          <a:prstGeom prst="rect">
            <a:avLst/>
          </a:prstGeom>
          <a:solidFill>
            <a:srgbClr val="762536"/>
          </a:solidFill>
          <a:ln w="12700">
            <a:solidFill>
              <a:srgbClr val="000000"/>
            </a:solidFill>
            <a:miter lim="800000"/>
            <a:headEnd/>
            <a:tailEnd/>
          </a:ln>
        </p:spPr>
        <p:txBody>
          <a:bodyPr wrap="none" lIns="92075" tIns="46038" rIns="92075" bIns="46038" anchor="ctr"/>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(kernel mode callable interfaces)</a:t>
            </a:r>
          </a:p>
        </p:txBody>
      </p:sp>
      <p:sp>
        <p:nvSpPr>
          <p:cNvPr id="203" name="Rectangle 1131"/>
          <p:cNvSpPr>
            <a:spLocks noChangeArrowheads="1"/>
          </p:cNvSpPr>
          <p:nvPr/>
        </p:nvSpPr>
        <p:spPr bwMode="blackWhite">
          <a:xfrm>
            <a:off x="6499863" y="4245346"/>
            <a:ext cx="6858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Configura-</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tion Mgr</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(registry)</a:t>
            </a:r>
          </a:p>
        </p:txBody>
      </p:sp>
      <p:sp>
        <p:nvSpPr>
          <p:cNvPr id="204" name="Rectangle 1133"/>
          <p:cNvSpPr>
            <a:spLocks noChangeArrowheads="1"/>
          </p:cNvSpPr>
          <p:nvPr/>
        </p:nvSpPr>
        <p:spPr bwMode="auto">
          <a:xfrm>
            <a:off x="7542851" y="990971"/>
            <a:ext cx="1219200" cy="611188"/>
          </a:xfrm>
          <a:prstGeom prst="rect">
            <a:avLst/>
          </a:prstGeom>
          <a:solidFill>
            <a:srgbClr val="B11D2F"/>
          </a:solidFill>
          <a:ln w="12700">
            <a:solidFill>
              <a:srgbClr val="000000"/>
            </a:solidFill>
            <a:miter lim="800000"/>
            <a:headEnd/>
            <a:tailEnd/>
          </a:ln>
        </p:spPr>
        <p:txBody>
          <a:bodyPr wrap="none" lIns="92075" rIns="92075" bIns="92075"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Corbel"/>
                <a:ea typeface="+mn-ea"/>
                <a:cs typeface="+mn-cs"/>
              </a:rPr>
              <a:t>Windows</a:t>
            </a:r>
          </a:p>
        </p:txBody>
      </p:sp>
      <p:sp>
        <p:nvSpPr>
          <p:cNvPr id="103" name="Rounded Rectangular Callout 100"/>
          <p:cNvSpPr/>
          <p:nvPr/>
        </p:nvSpPr>
        <p:spPr bwMode="auto">
          <a:xfrm>
            <a:off x="4363839" y="3093789"/>
            <a:ext cx="4289651" cy="2130685"/>
          </a:xfrm>
          <a:prstGeom prst="wedgeRoundRectCallout">
            <a:avLst>
              <a:gd name="adj1" fmla="val -60193"/>
              <a:gd name="adj2" fmla="val -95503"/>
              <a:gd name="adj3" fmla="val 16667"/>
            </a:avLst>
          </a:prstGeom>
          <a:solidFill>
            <a:srgbClr val="B83A55"/>
          </a:solidFill>
          <a:ln w="38100" cap="flat" cmpd="sng" algn="ctr">
            <a:solidFill>
              <a:srgbClr val="762536"/>
            </a:solidFill>
            <a:prstDash val="solid"/>
          </a:ln>
          <a:effectLst>
            <a:outerShdw blurRad="50800" dist="38100" dir="2700000" algn="tl" rotWithShape="0">
              <a:prstClr val="black">
                <a:alpha val="40000"/>
              </a:prstClr>
            </a:outerShdw>
          </a:effectLst>
        </p:spPr>
        <p:txBody>
          <a:bodyPr rtlCol="0" anchor="ctr"/>
          <a:lstStyle/>
          <a:p>
            <a:pPr marL="0" marR="0" lvl="0" indent="0" defTabSz="762000" eaLnBrk="0" fontAlgn="base" latinLnBrk="0" hangingPunct="0">
              <a:lnSpc>
                <a:spcPct val="100000"/>
              </a:lnSpc>
              <a:spcBef>
                <a:spcPct val="0"/>
              </a:spcBef>
              <a:spcAft>
                <a:spcPct val="0"/>
              </a:spcAft>
              <a:buClrTx/>
              <a:buSzTx/>
              <a:buFont typeface="Arial" pitchFamily="34" charset="0"/>
              <a:buChar char="•"/>
              <a:tabLst/>
              <a:defRPr/>
            </a:pPr>
            <a:r>
              <a:rPr kumimoji="0" lang="hu-HU" sz="2400" b="0" i="0" u="none" strike="noStrike" kern="0" cap="none" spc="0" normalizeH="0" baseline="0" noProof="0" dirty="0" smtClean="0">
                <a:ln>
                  <a:noFill/>
                </a:ln>
                <a:solidFill>
                  <a:srgbClr val="FFFFFF"/>
                </a:solidFill>
                <a:effectLst/>
                <a:uLnTx/>
                <a:uFillTx/>
                <a:latin typeface="Corbel"/>
                <a:ea typeface="+mn-ea"/>
                <a:cs typeface="+mn-cs"/>
              </a:rPr>
              <a:t>  Felhasználói bejelentkezés nélkül is futnak</a:t>
            </a:r>
          </a:p>
          <a:p>
            <a:pPr lvl="0" defTabSz="762000" eaLnBrk="0" fontAlgn="base" hangingPunct="0">
              <a:spcBef>
                <a:spcPct val="0"/>
              </a:spcBef>
              <a:spcAft>
                <a:spcPct val="0"/>
              </a:spcAft>
              <a:buFont typeface="Arial" pitchFamily="34" charset="0"/>
              <a:buChar char="•"/>
              <a:defRPr/>
            </a:pPr>
            <a:r>
              <a:rPr lang="hu-HU" sz="2400" kern="0" dirty="0" smtClean="0">
                <a:solidFill>
                  <a:srgbClr val="FFFFFF"/>
                </a:solidFill>
                <a:latin typeface="Corbel"/>
              </a:rPr>
              <a:t> &gt;</a:t>
            </a:r>
            <a:r>
              <a:rPr lang="hu-HU" sz="2400" kern="0" dirty="0">
                <a:solidFill>
                  <a:srgbClr val="FFFFFF"/>
                </a:solidFill>
                <a:latin typeface="Corbel"/>
              </a:rPr>
              <a:t>150 alapból</a:t>
            </a:r>
            <a:endParaRPr kumimoji="0" lang="hu-HU" sz="2400" b="0" i="0" u="none" strike="noStrike" kern="0" cap="none" spc="0" normalizeH="0" baseline="0" noProof="0" dirty="0" smtClean="0">
              <a:ln>
                <a:noFill/>
              </a:ln>
              <a:solidFill>
                <a:srgbClr val="FFFFFF"/>
              </a:solidFill>
              <a:effectLst/>
              <a:uLnTx/>
              <a:uFillTx/>
              <a:latin typeface="Corbel"/>
              <a:ea typeface="+mn-ea"/>
              <a:cs typeface="+mn-cs"/>
            </a:endParaRPr>
          </a:p>
          <a:p>
            <a:pPr marL="0" marR="0" lvl="0" indent="0" defTabSz="762000" eaLnBrk="0" fontAlgn="base" latinLnBrk="0" hangingPunct="0">
              <a:lnSpc>
                <a:spcPct val="100000"/>
              </a:lnSpc>
              <a:spcBef>
                <a:spcPct val="0"/>
              </a:spcBef>
              <a:spcAft>
                <a:spcPct val="0"/>
              </a:spcAft>
              <a:buClrTx/>
              <a:buSzTx/>
              <a:buFont typeface="Arial" pitchFamily="34" charset="0"/>
              <a:buChar char="•"/>
              <a:tabLst/>
              <a:defRPr/>
            </a:pPr>
            <a:r>
              <a:rPr kumimoji="0" lang="hu-HU" sz="2400" b="0" i="0" u="none" strike="noStrike" kern="0" cap="none" spc="0" normalizeH="0" baseline="0" noProof="0" dirty="0" smtClean="0">
                <a:ln>
                  <a:noFill/>
                </a:ln>
                <a:solidFill>
                  <a:srgbClr val="FFFFFF"/>
                </a:solidFill>
                <a:effectLst/>
                <a:uLnTx/>
                <a:uFillTx/>
                <a:latin typeface="Corbel"/>
                <a:ea typeface="+mn-ea"/>
                <a:cs typeface="+mn-cs"/>
              </a:rPr>
              <a:t> </a:t>
            </a:r>
            <a:r>
              <a:rPr kumimoji="0" lang="hu-HU" sz="2400" b="0" i="0" u="none" strike="noStrike" kern="0" cap="none" spc="0" normalizeH="0" baseline="0" noProof="0" dirty="0" err="1" smtClean="0">
                <a:ln>
                  <a:noFill/>
                </a:ln>
                <a:solidFill>
                  <a:srgbClr val="FFFFFF"/>
                </a:solidFill>
                <a:effectLst/>
                <a:uLnTx/>
                <a:uFillTx/>
                <a:latin typeface="Consolas" pitchFamily="49" charset="0"/>
                <a:cs typeface="Consolas" pitchFamily="49" charset="0"/>
              </a:rPr>
              <a:t>svchost</a:t>
            </a:r>
            <a:r>
              <a:rPr kumimoji="0" lang="hu-HU" sz="2400" b="0" i="0" u="none" strike="noStrike" kern="0" cap="none" spc="0" normalizeH="0" baseline="0" noProof="0" dirty="0" smtClean="0">
                <a:ln>
                  <a:noFill/>
                </a:ln>
                <a:solidFill>
                  <a:srgbClr val="FFFFFF"/>
                </a:solidFill>
                <a:effectLst/>
                <a:uLnTx/>
                <a:uFillTx/>
                <a:latin typeface="Corbel"/>
                <a:ea typeface="+mn-ea"/>
                <a:cs typeface="+mn-cs"/>
              </a:rPr>
              <a:t>: általános futtató folyamat szolgáltatásoknak</a:t>
            </a:r>
          </a:p>
        </p:txBody>
      </p:sp>
    </p:spTree>
    <p:extLst>
      <p:ext uri="{BB962C8B-B14F-4D97-AF65-F5344CB8AC3E}">
        <p14:creationId xmlns:p14="http://schemas.microsoft.com/office/powerpoint/2010/main" val="17386459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kern="0" dirty="0">
                <a:solidFill>
                  <a:srgbClr val="FFFFFF"/>
                </a:solidFill>
                <a:latin typeface="Corbel"/>
              </a:rPr>
              <a:t>(Kevésbé) egyszerűsített architektúra</a:t>
            </a:r>
            <a:endParaRPr lang="hu-HU" dirty="0"/>
          </a:p>
        </p:txBody>
      </p:sp>
      <p:sp>
        <p:nvSpPr>
          <p:cNvPr id="4" name="Dia számának helye 3"/>
          <p:cNvSpPr>
            <a:spLocks noGrp="1"/>
          </p:cNvSpPr>
          <p:nvPr>
            <p:ph type="sldNum" sz="quarter" idx="5"/>
          </p:nvPr>
        </p:nvSpPr>
        <p:spPr/>
        <p:txBody>
          <a:bodyPr/>
          <a:lstStyle/>
          <a:p>
            <a:fld id="{3D86C690-4F62-4AFC-8745-06DC9BF07935}" type="slidenum">
              <a:rPr lang="hu-HU" smtClean="0"/>
              <a:pPr/>
              <a:t>43</a:t>
            </a:fld>
            <a:endParaRPr lang="hu-HU"/>
          </a:p>
        </p:txBody>
      </p:sp>
      <p:sp>
        <p:nvSpPr>
          <p:cNvPr id="107" name="Rectangle 1026"/>
          <p:cNvSpPr>
            <a:spLocks noChangeArrowheads="1"/>
          </p:cNvSpPr>
          <p:nvPr/>
        </p:nvSpPr>
        <p:spPr bwMode="blackWhite">
          <a:xfrm>
            <a:off x="784863" y="6074146"/>
            <a:ext cx="8153400" cy="457200"/>
          </a:xfrm>
          <a:prstGeom prst="rect">
            <a:avLst/>
          </a:prstGeom>
          <a:noFill/>
          <a:ln w="12700">
            <a:noFill/>
            <a:miter lim="800000"/>
            <a:headEnd/>
            <a:tailEnd/>
          </a:ln>
        </p:spPr>
        <p:txBody>
          <a:bodyPr lIns="92075" tIns="46038" rIns="92075" bIns="46038" anchor="ctr"/>
          <a:lstStyle/>
          <a:p>
            <a:pPr algn="ctr" rtl="0" eaLnBrk="0" fontAlgn="base" hangingPunct="0">
              <a:spcBef>
                <a:spcPct val="0"/>
              </a:spcBef>
              <a:spcAft>
                <a:spcPct val="0"/>
              </a:spcAft>
            </a:pPr>
            <a:r>
              <a:rPr lang="en-US" sz="1200" b="1" kern="1200" dirty="0">
                <a:solidFill>
                  <a:srgbClr val="000000"/>
                </a:solidFill>
                <a:latin typeface="Corbel"/>
                <a:ea typeface="+mn-ea"/>
                <a:cs typeface="+mn-cs"/>
              </a:rPr>
              <a:t>hardware interfaces (buses, I/O devices, interrupts, </a:t>
            </a:r>
            <a:br>
              <a:rPr lang="en-US" sz="1200" b="1" kern="1200" dirty="0">
                <a:solidFill>
                  <a:srgbClr val="000000"/>
                </a:solidFill>
                <a:latin typeface="Corbel"/>
                <a:ea typeface="+mn-ea"/>
                <a:cs typeface="+mn-cs"/>
              </a:rPr>
            </a:br>
            <a:r>
              <a:rPr lang="en-US" sz="1200" b="1" kern="1200" dirty="0">
                <a:solidFill>
                  <a:srgbClr val="000000"/>
                </a:solidFill>
                <a:latin typeface="Corbel"/>
                <a:ea typeface="+mn-ea"/>
                <a:cs typeface="+mn-cs"/>
              </a:rPr>
              <a:t>interval timers, DMA, memory cache control, etc., etc.)</a:t>
            </a:r>
          </a:p>
        </p:txBody>
      </p:sp>
      <p:sp>
        <p:nvSpPr>
          <p:cNvPr id="108" name="Rectangle 1027"/>
          <p:cNvSpPr>
            <a:spLocks noChangeArrowheads="1"/>
          </p:cNvSpPr>
          <p:nvPr/>
        </p:nvSpPr>
        <p:spPr bwMode="blackWhite">
          <a:xfrm>
            <a:off x="784863" y="3635746"/>
            <a:ext cx="8153400" cy="304800"/>
          </a:xfrm>
          <a:prstGeom prst="rect">
            <a:avLst/>
          </a:prstGeom>
          <a:solidFill>
            <a:srgbClr val="762536"/>
          </a:solidFill>
          <a:ln w="12700">
            <a:solidFill>
              <a:srgbClr val="000000"/>
            </a:solidFill>
            <a:miter lim="800000"/>
            <a:headEnd/>
            <a:tailEnd/>
          </a:ln>
        </p:spPr>
        <p:txBody>
          <a:bodyPr wrap="none" lIns="92075" tIns="46038" rIns="92075" bIns="46038" anchor="ctr"/>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System Service Dispatcher</a:t>
            </a:r>
          </a:p>
        </p:txBody>
      </p:sp>
      <p:sp>
        <p:nvSpPr>
          <p:cNvPr id="109" name="Line 1028"/>
          <p:cNvSpPr>
            <a:spLocks noChangeShapeType="1"/>
          </p:cNvSpPr>
          <p:nvPr/>
        </p:nvSpPr>
        <p:spPr bwMode="auto">
          <a:xfrm>
            <a:off x="1927863" y="2568946"/>
            <a:ext cx="0" cy="1343025"/>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0" name="Line 1029"/>
          <p:cNvSpPr>
            <a:spLocks noChangeShapeType="1"/>
          </p:cNvSpPr>
          <p:nvPr/>
        </p:nvSpPr>
        <p:spPr bwMode="auto">
          <a:xfrm flipH="1">
            <a:off x="2308863" y="2264146"/>
            <a:ext cx="0" cy="13716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1" name="Line 1030"/>
          <p:cNvSpPr>
            <a:spLocks noChangeShapeType="1"/>
          </p:cNvSpPr>
          <p:nvPr/>
        </p:nvSpPr>
        <p:spPr bwMode="auto">
          <a:xfrm>
            <a:off x="7939726" y="2394321"/>
            <a:ext cx="0" cy="1241425"/>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2" name="Line 1031"/>
          <p:cNvSpPr>
            <a:spLocks noChangeShapeType="1"/>
          </p:cNvSpPr>
          <p:nvPr/>
        </p:nvSpPr>
        <p:spPr bwMode="auto">
          <a:xfrm>
            <a:off x="5737863" y="2568946"/>
            <a:ext cx="0" cy="1066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3" name="Line 1032"/>
          <p:cNvSpPr>
            <a:spLocks noChangeShapeType="1"/>
          </p:cNvSpPr>
          <p:nvPr/>
        </p:nvSpPr>
        <p:spPr bwMode="auto">
          <a:xfrm>
            <a:off x="3528063" y="2568946"/>
            <a:ext cx="0" cy="1066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4" name="Rectangle 1034"/>
          <p:cNvSpPr>
            <a:spLocks noChangeArrowheads="1"/>
          </p:cNvSpPr>
          <p:nvPr/>
        </p:nvSpPr>
        <p:spPr bwMode="blackWhite">
          <a:xfrm>
            <a:off x="5204463" y="892546"/>
            <a:ext cx="1600200" cy="7620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15" name="Rectangle 1035"/>
          <p:cNvSpPr>
            <a:spLocks noChangeArrowheads="1"/>
          </p:cNvSpPr>
          <p:nvPr/>
        </p:nvSpPr>
        <p:spPr bwMode="auto">
          <a:xfrm>
            <a:off x="5204463" y="14259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762536"/>
              </a:solidFill>
              <a:effectLst/>
              <a:uLnTx/>
              <a:uFillTx/>
              <a:latin typeface="Corbel"/>
              <a:ea typeface="+mn-ea"/>
              <a:cs typeface="+mn-cs"/>
            </a:endParaRPr>
          </a:p>
        </p:txBody>
      </p:sp>
      <p:sp>
        <p:nvSpPr>
          <p:cNvPr id="116" name="Rectangle 1037"/>
          <p:cNvSpPr>
            <a:spLocks noChangeArrowheads="1"/>
          </p:cNvSpPr>
          <p:nvPr/>
        </p:nvSpPr>
        <p:spPr bwMode="blackWhite">
          <a:xfrm>
            <a:off x="5128263" y="968746"/>
            <a:ext cx="1600200" cy="7620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17" name="Rectangle 1038"/>
          <p:cNvSpPr>
            <a:spLocks noChangeArrowheads="1"/>
          </p:cNvSpPr>
          <p:nvPr/>
        </p:nvSpPr>
        <p:spPr bwMode="auto">
          <a:xfrm>
            <a:off x="5128263" y="15021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18" name="Rectangle 1040"/>
          <p:cNvSpPr>
            <a:spLocks noChangeArrowheads="1"/>
          </p:cNvSpPr>
          <p:nvPr/>
        </p:nvSpPr>
        <p:spPr bwMode="blackWhite">
          <a:xfrm>
            <a:off x="5052063" y="1044946"/>
            <a:ext cx="1600200" cy="7620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000000"/>
              </a:solidFill>
              <a:effectLst/>
              <a:uLnTx/>
              <a:uFillTx/>
              <a:latin typeface="Corbel"/>
              <a:ea typeface="+mn-ea"/>
              <a:cs typeface="+mn-cs"/>
            </a:endParaRPr>
          </a:p>
        </p:txBody>
      </p:sp>
      <p:sp>
        <p:nvSpPr>
          <p:cNvPr id="119" name="Rectangle 1041"/>
          <p:cNvSpPr>
            <a:spLocks noChangeArrowheads="1"/>
          </p:cNvSpPr>
          <p:nvPr/>
        </p:nvSpPr>
        <p:spPr bwMode="auto">
          <a:xfrm>
            <a:off x="5052063" y="15783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000000"/>
              </a:solidFill>
              <a:effectLst/>
              <a:uLnTx/>
              <a:uFillTx/>
              <a:latin typeface="Corbel"/>
              <a:ea typeface="+mn-ea"/>
              <a:cs typeface="+mn-cs"/>
            </a:endParaRPr>
          </a:p>
        </p:txBody>
      </p:sp>
      <p:grpSp>
        <p:nvGrpSpPr>
          <p:cNvPr id="120" name="Group 1042"/>
          <p:cNvGrpSpPr>
            <a:grpSpLocks/>
          </p:cNvGrpSpPr>
          <p:nvPr/>
        </p:nvGrpSpPr>
        <p:grpSpPr bwMode="auto">
          <a:xfrm>
            <a:off x="3375663" y="892546"/>
            <a:ext cx="1295400" cy="609600"/>
            <a:chOff x="2112" y="768"/>
            <a:chExt cx="816" cy="384"/>
          </a:xfrm>
        </p:grpSpPr>
        <p:sp>
          <p:nvSpPr>
            <p:cNvPr id="121" name="Rectangle 1043"/>
            <p:cNvSpPr>
              <a:spLocks noChangeArrowheads="1"/>
            </p:cNvSpPr>
            <p:nvPr/>
          </p:nvSpPr>
          <p:spPr bwMode="blackWhite">
            <a:xfrm>
              <a:off x="2112" y="768"/>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endParaRPr kumimoji="0" lang="en-US" sz="1200" b="1" i="0" u="none" strike="noStrike" kern="1200" cap="none" spc="0" normalizeH="0" baseline="0" noProof="0">
                <a:ln>
                  <a:noFill/>
                </a:ln>
                <a:solidFill>
                  <a:srgbClr val="762536"/>
                </a:solidFill>
                <a:effectLst/>
                <a:uLnTx/>
                <a:uFillTx/>
                <a:latin typeface="Corbel"/>
                <a:ea typeface="+mn-ea"/>
                <a:cs typeface="+mn-cs"/>
              </a:endParaRPr>
            </a:p>
          </p:txBody>
        </p:sp>
        <p:sp>
          <p:nvSpPr>
            <p:cNvPr id="122" name="Rectangle 1044"/>
            <p:cNvSpPr>
              <a:spLocks noChangeArrowheads="1"/>
            </p:cNvSpPr>
            <p:nvPr/>
          </p:nvSpPr>
          <p:spPr bwMode="auto">
            <a:xfrm>
              <a:off x="2112" y="1104"/>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sp>
        <p:nvSpPr>
          <p:cNvPr id="123" name="Rectangle 1046"/>
          <p:cNvSpPr>
            <a:spLocks noChangeArrowheads="1"/>
          </p:cNvSpPr>
          <p:nvPr/>
        </p:nvSpPr>
        <p:spPr bwMode="blackWhite">
          <a:xfrm>
            <a:off x="4975863" y="1197346"/>
            <a:ext cx="1600200" cy="7620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24" name="Rectangle 1047"/>
          <p:cNvSpPr>
            <a:spLocks noChangeArrowheads="1"/>
          </p:cNvSpPr>
          <p:nvPr/>
        </p:nvSpPr>
        <p:spPr bwMode="auto">
          <a:xfrm>
            <a:off x="4975863" y="17307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25" name="Rectangle 1049"/>
          <p:cNvSpPr>
            <a:spLocks noChangeArrowheads="1"/>
          </p:cNvSpPr>
          <p:nvPr/>
        </p:nvSpPr>
        <p:spPr bwMode="blackWhite">
          <a:xfrm>
            <a:off x="4899663" y="1349746"/>
            <a:ext cx="1600200" cy="762000"/>
          </a:xfrm>
          <a:prstGeom prst="rect">
            <a:avLst/>
          </a:prstGeom>
          <a:solidFill>
            <a:srgbClr val="FDEFBB"/>
          </a:solidFill>
          <a:ln w="12700">
            <a:solidFill>
              <a:srgbClr val="000000"/>
            </a:solidFill>
            <a:miter lim="800000"/>
            <a:headEnd/>
            <a:tailEnd/>
          </a:ln>
        </p:spPr>
        <p:txBody>
          <a:bodyPr lIns="92075" tIns="0"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Task Manager</a:t>
            </a:r>
          </a:p>
        </p:txBody>
      </p:sp>
      <p:sp>
        <p:nvSpPr>
          <p:cNvPr id="126" name="Rectangle 1050"/>
          <p:cNvSpPr>
            <a:spLocks noChangeArrowheads="1"/>
          </p:cNvSpPr>
          <p:nvPr/>
        </p:nvSpPr>
        <p:spPr bwMode="auto">
          <a:xfrm>
            <a:off x="4899663" y="18831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000000"/>
              </a:solidFill>
              <a:effectLst/>
              <a:uLnTx/>
              <a:uFillTx/>
              <a:latin typeface="Corbel"/>
              <a:ea typeface="+mn-ea"/>
              <a:cs typeface="+mn-cs"/>
            </a:endParaRPr>
          </a:p>
        </p:txBody>
      </p:sp>
      <p:sp>
        <p:nvSpPr>
          <p:cNvPr id="127" name="Rectangle 1052"/>
          <p:cNvSpPr>
            <a:spLocks noChangeArrowheads="1"/>
          </p:cNvSpPr>
          <p:nvPr/>
        </p:nvSpPr>
        <p:spPr bwMode="blackWhite">
          <a:xfrm>
            <a:off x="4823463" y="1578346"/>
            <a:ext cx="1600200" cy="762000"/>
          </a:xfrm>
          <a:prstGeom prst="rect">
            <a:avLst/>
          </a:prstGeom>
          <a:solidFill>
            <a:srgbClr val="FDEFBB"/>
          </a:solidFill>
          <a:ln w="12700">
            <a:solidFill>
              <a:srgbClr val="000000"/>
            </a:solidFill>
            <a:miter lim="800000"/>
            <a:headEnd/>
            <a:tailEnd/>
          </a:ln>
        </p:spPr>
        <p:txBody>
          <a:bodyPr lIns="92075" tIns="0"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Explorer</a:t>
            </a:r>
          </a:p>
        </p:txBody>
      </p:sp>
      <p:sp>
        <p:nvSpPr>
          <p:cNvPr id="128" name="Rectangle 1053"/>
          <p:cNvSpPr>
            <a:spLocks noChangeArrowheads="1"/>
          </p:cNvSpPr>
          <p:nvPr/>
        </p:nvSpPr>
        <p:spPr bwMode="auto">
          <a:xfrm>
            <a:off x="4823463" y="21117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000000"/>
              </a:solidFill>
              <a:effectLst/>
              <a:uLnTx/>
              <a:uFillTx/>
              <a:latin typeface="Corbel"/>
              <a:ea typeface="+mn-ea"/>
              <a:cs typeface="+mn-cs"/>
            </a:endParaRPr>
          </a:p>
        </p:txBody>
      </p:sp>
      <p:grpSp>
        <p:nvGrpSpPr>
          <p:cNvPr id="129" name="Group 1054"/>
          <p:cNvGrpSpPr>
            <a:grpSpLocks/>
          </p:cNvGrpSpPr>
          <p:nvPr/>
        </p:nvGrpSpPr>
        <p:grpSpPr bwMode="auto">
          <a:xfrm>
            <a:off x="3299463" y="968746"/>
            <a:ext cx="1295400" cy="609600"/>
            <a:chOff x="2112" y="768"/>
            <a:chExt cx="816" cy="384"/>
          </a:xfrm>
        </p:grpSpPr>
        <p:sp>
          <p:nvSpPr>
            <p:cNvPr id="130" name="Rectangle 1055"/>
            <p:cNvSpPr>
              <a:spLocks noChangeArrowheads="1"/>
            </p:cNvSpPr>
            <p:nvPr/>
          </p:nvSpPr>
          <p:spPr bwMode="blackWhite">
            <a:xfrm>
              <a:off x="2112" y="768"/>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endParaRPr kumimoji="0" lang="en-US" sz="1200" b="1" i="0" u="none" strike="noStrike" kern="1200" cap="none" spc="0" normalizeH="0" baseline="0" noProof="0">
                <a:ln>
                  <a:noFill/>
                </a:ln>
                <a:solidFill>
                  <a:srgbClr val="762536"/>
                </a:solidFill>
                <a:effectLst/>
                <a:uLnTx/>
                <a:uFillTx/>
                <a:latin typeface="Corbel"/>
                <a:ea typeface="+mn-ea"/>
                <a:cs typeface="+mn-cs"/>
              </a:endParaRPr>
            </a:p>
          </p:txBody>
        </p:sp>
        <p:sp>
          <p:nvSpPr>
            <p:cNvPr id="131" name="Rectangle 1056"/>
            <p:cNvSpPr>
              <a:spLocks noChangeArrowheads="1"/>
            </p:cNvSpPr>
            <p:nvPr/>
          </p:nvSpPr>
          <p:spPr bwMode="auto">
            <a:xfrm>
              <a:off x="2112" y="1104"/>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grpSp>
        <p:nvGrpSpPr>
          <p:cNvPr id="132" name="Group 1057"/>
          <p:cNvGrpSpPr>
            <a:grpSpLocks/>
          </p:cNvGrpSpPr>
          <p:nvPr/>
        </p:nvGrpSpPr>
        <p:grpSpPr bwMode="auto">
          <a:xfrm>
            <a:off x="3223263" y="1121146"/>
            <a:ext cx="1295400" cy="609600"/>
            <a:chOff x="2064" y="816"/>
            <a:chExt cx="816" cy="384"/>
          </a:xfrm>
        </p:grpSpPr>
        <p:sp>
          <p:nvSpPr>
            <p:cNvPr id="133" name="Rectangle 1058"/>
            <p:cNvSpPr>
              <a:spLocks noChangeArrowheads="1"/>
            </p:cNvSpPr>
            <p:nvPr/>
          </p:nvSpPr>
          <p:spPr bwMode="blackWhite">
            <a:xfrm>
              <a:off x="2064" y="816"/>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34" name="Rectangle 1059"/>
            <p:cNvSpPr>
              <a:spLocks noChangeArrowheads="1"/>
            </p:cNvSpPr>
            <p:nvPr/>
          </p:nvSpPr>
          <p:spPr bwMode="auto">
            <a:xfrm>
              <a:off x="2064" y="1152"/>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grpSp>
        <p:nvGrpSpPr>
          <p:cNvPr id="135" name="Group 1060"/>
          <p:cNvGrpSpPr>
            <a:grpSpLocks/>
          </p:cNvGrpSpPr>
          <p:nvPr/>
        </p:nvGrpSpPr>
        <p:grpSpPr bwMode="auto">
          <a:xfrm>
            <a:off x="3147063" y="1273546"/>
            <a:ext cx="1295400" cy="609600"/>
            <a:chOff x="2016" y="864"/>
            <a:chExt cx="816" cy="384"/>
          </a:xfrm>
        </p:grpSpPr>
        <p:sp>
          <p:nvSpPr>
            <p:cNvPr id="136" name="Rectangle 1061"/>
            <p:cNvSpPr>
              <a:spLocks noChangeArrowheads="1"/>
            </p:cNvSpPr>
            <p:nvPr/>
          </p:nvSpPr>
          <p:spPr bwMode="blackWhite">
            <a:xfrm>
              <a:off x="2016" y="864"/>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SvcHost.Exe</a:t>
              </a:r>
            </a:p>
          </p:txBody>
        </p:sp>
        <p:sp>
          <p:nvSpPr>
            <p:cNvPr id="137" name="Rectangle 1062"/>
            <p:cNvSpPr>
              <a:spLocks noChangeArrowheads="1"/>
            </p:cNvSpPr>
            <p:nvPr/>
          </p:nvSpPr>
          <p:spPr bwMode="auto">
            <a:xfrm>
              <a:off x="2016" y="1200"/>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FFFFFF"/>
                </a:solidFill>
                <a:effectLst/>
                <a:uLnTx/>
                <a:uFillTx/>
                <a:latin typeface="Corbel"/>
                <a:ea typeface="+mn-ea"/>
                <a:cs typeface="+mn-cs"/>
              </a:endParaRPr>
            </a:p>
          </p:txBody>
        </p:sp>
      </p:grpSp>
      <p:grpSp>
        <p:nvGrpSpPr>
          <p:cNvPr id="138" name="Group 1063"/>
          <p:cNvGrpSpPr>
            <a:grpSpLocks/>
          </p:cNvGrpSpPr>
          <p:nvPr/>
        </p:nvGrpSpPr>
        <p:grpSpPr bwMode="auto">
          <a:xfrm>
            <a:off x="2994663" y="1502146"/>
            <a:ext cx="1295400" cy="609600"/>
            <a:chOff x="1920" y="1008"/>
            <a:chExt cx="816" cy="384"/>
          </a:xfrm>
        </p:grpSpPr>
        <p:sp>
          <p:nvSpPr>
            <p:cNvPr id="139" name="Rectangle 1064"/>
            <p:cNvSpPr>
              <a:spLocks noChangeArrowheads="1"/>
            </p:cNvSpPr>
            <p:nvPr/>
          </p:nvSpPr>
          <p:spPr bwMode="blackWhite">
            <a:xfrm>
              <a:off x="1920" y="1008"/>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WinMgt.Exe</a:t>
              </a:r>
            </a:p>
          </p:txBody>
        </p:sp>
        <p:sp>
          <p:nvSpPr>
            <p:cNvPr id="140" name="Rectangle 1065"/>
            <p:cNvSpPr>
              <a:spLocks noChangeArrowheads="1"/>
            </p:cNvSpPr>
            <p:nvPr/>
          </p:nvSpPr>
          <p:spPr bwMode="auto">
            <a:xfrm>
              <a:off x="1920" y="1344"/>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FFFFFF"/>
                </a:solidFill>
                <a:effectLst/>
                <a:uLnTx/>
                <a:uFillTx/>
                <a:latin typeface="Corbel"/>
                <a:ea typeface="+mn-ea"/>
                <a:cs typeface="+mn-cs"/>
              </a:endParaRPr>
            </a:p>
          </p:txBody>
        </p:sp>
      </p:grpSp>
      <p:grpSp>
        <p:nvGrpSpPr>
          <p:cNvPr id="141" name="Group 1066"/>
          <p:cNvGrpSpPr>
            <a:grpSpLocks/>
          </p:cNvGrpSpPr>
          <p:nvPr/>
        </p:nvGrpSpPr>
        <p:grpSpPr bwMode="auto">
          <a:xfrm>
            <a:off x="2842263" y="1730746"/>
            <a:ext cx="1295400" cy="533400"/>
            <a:chOff x="1824" y="1152"/>
            <a:chExt cx="816" cy="336"/>
          </a:xfrm>
        </p:grpSpPr>
        <p:sp>
          <p:nvSpPr>
            <p:cNvPr id="142" name="Rectangle 1067"/>
            <p:cNvSpPr>
              <a:spLocks noChangeArrowheads="1"/>
            </p:cNvSpPr>
            <p:nvPr/>
          </p:nvSpPr>
          <p:spPr bwMode="blackWhite">
            <a:xfrm>
              <a:off x="1824" y="1152"/>
              <a:ext cx="816" cy="336"/>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SpoolSv.Exe</a:t>
              </a:r>
            </a:p>
          </p:txBody>
        </p:sp>
        <p:sp>
          <p:nvSpPr>
            <p:cNvPr id="143" name="Rectangle 1068"/>
            <p:cNvSpPr>
              <a:spLocks noChangeArrowheads="1"/>
            </p:cNvSpPr>
            <p:nvPr/>
          </p:nvSpPr>
          <p:spPr bwMode="auto">
            <a:xfrm>
              <a:off x="1824" y="1440"/>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FFFFFF"/>
                </a:solidFill>
                <a:effectLst/>
                <a:uLnTx/>
                <a:uFillTx/>
                <a:latin typeface="Corbel"/>
                <a:ea typeface="+mn-ea"/>
                <a:cs typeface="+mn-cs"/>
              </a:endParaRPr>
            </a:p>
          </p:txBody>
        </p:sp>
      </p:grpSp>
      <p:grpSp>
        <p:nvGrpSpPr>
          <p:cNvPr id="144" name="Group 1069"/>
          <p:cNvGrpSpPr>
            <a:grpSpLocks/>
          </p:cNvGrpSpPr>
          <p:nvPr/>
        </p:nvGrpSpPr>
        <p:grpSpPr bwMode="auto">
          <a:xfrm>
            <a:off x="1394463" y="892546"/>
            <a:ext cx="1295400" cy="614363"/>
            <a:chOff x="912" y="606"/>
            <a:chExt cx="816" cy="387"/>
          </a:xfrm>
        </p:grpSpPr>
        <p:sp>
          <p:nvSpPr>
            <p:cNvPr id="145" name="Rectangle 1070"/>
            <p:cNvSpPr>
              <a:spLocks noChangeArrowheads="1"/>
            </p:cNvSpPr>
            <p:nvPr/>
          </p:nvSpPr>
          <p:spPr bwMode="blackWhite">
            <a:xfrm>
              <a:off x="912" y="606"/>
              <a:ext cx="816" cy="384"/>
            </a:xfrm>
            <a:prstGeom prst="rect">
              <a:avLst/>
            </a:prstGeom>
            <a:solidFill>
              <a:srgbClr val="B11D2F"/>
            </a:solidFill>
            <a:ln w="12700">
              <a:solidFill>
                <a:srgbClr val="000000"/>
              </a:solidFill>
              <a:miter lim="800000"/>
              <a:headEnd/>
              <a:tailEnd/>
            </a:ln>
          </p:spPr>
          <p:txBody>
            <a:bodyPr lIns="92075" tIns="18288" rIns="92075" bIns="92075" anchorCtr="1"/>
            <a:lstStyle/>
            <a:p>
              <a:pPr marL="0" marR="0" lvl="0" indent="0" algn="ctr" defTabSz="914400" rtl="0" eaLnBrk="0" fontAlgn="base" latinLnBrk="0" hangingPunct="0">
                <a:lnSpc>
                  <a:spcPct val="10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Service</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Control Mgr.</a:t>
              </a:r>
            </a:p>
          </p:txBody>
        </p:sp>
        <p:sp>
          <p:nvSpPr>
            <p:cNvPr id="146" name="Rectangle 1071"/>
            <p:cNvSpPr>
              <a:spLocks noChangeArrowheads="1"/>
            </p:cNvSpPr>
            <p:nvPr/>
          </p:nvSpPr>
          <p:spPr bwMode="auto">
            <a:xfrm>
              <a:off x="912" y="945"/>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grpSp>
        <p:nvGrpSpPr>
          <p:cNvPr id="147" name="Group 1072"/>
          <p:cNvGrpSpPr>
            <a:grpSpLocks/>
          </p:cNvGrpSpPr>
          <p:nvPr/>
        </p:nvGrpSpPr>
        <p:grpSpPr bwMode="auto">
          <a:xfrm>
            <a:off x="1242063" y="1349746"/>
            <a:ext cx="1295400" cy="609600"/>
            <a:chOff x="816" y="864"/>
            <a:chExt cx="816" cy="384"/>
          </a:xfrm>
        </p:grpSpPr>
        <p:sp>
          <p:nvSpPr>
            <p:cNvPr id="148" name="Rectangle 1073"/>
            <p:cNvSpPr>
              <a:spLocks noChangeArrowheads="1"/>
            </p:cNvSpPr>
            <p:nvPr/>
          </p:nvSpPr>
          <p:spPr bwMode="blackWhite">
            <a:xfrm>
              <a:off x="816" y="864"/>
              <a:ext cx="816" cy="384"/>
            </a:xfrm>
            <a:prstGeom prst="rect">
              <a:avLst/>
            </a:prstGeom>
            <a:solidFill>
              <a:srgbClr val="B11D2F"/>
            </a:solidFill>
            <a:ln w="12700">
              <a:solidFill>
                <a:srgbClr val="000000"/>
              </a:solidFill>
              <a:miter lim="800000"/>
              <a:headEnd/>
              <a:tailEnd/>
            </a:ln>
          </p:spPr>
          <p:txBody>
            <a:bodyPr lIns="92075" rIns="92075" bIns="92075" anchorCtr="1"/>
            <a:lstStyle/>
            <a:p>
              <a:pPr marL="0" marR="0" lvl="0" indent="0" algn="ctr" defTabSz="914400" rtl="0" eaLnBrk="0" fontAlgn="base" latinLnBrk="0" hangingPunct="0">
                <a:lnSpc>
                  <a:spcPct val="10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LSASS</a:t>
              </a:r>
            </a:p>
          </p:txBody>
        </p:sp>
        <p:sp>
          <p:nvSpPr>
            <p:cNvPr id="149" name="Rectangle 1074"/>
            <p:cNvSpPr>
              <a:spLocks noChangeArrowheads="1"/>
            </p:cNvSpPr>
            <p:nvPr/>
          </p:nvSpPr>
          <p:spPr bwMode="auto">
            <a:xfrm>
              <a:off x="816" y="1200"/>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sp>
        <p:nvSpPr>
          <p:cNvPr id="150" name="Rectangle 1075"/>
          <p:cNvSpPr>
            <a:spLocks noChangeArrowheads="1"/>
          </p:cNvSpPr>
          <p:nvPr/>
        </p:nvSpPr>
        <p:spPr bwMode="blackWhite">
          <a:xfrm>
            <a:off x="2689863" y="4245346"/>
            <a:ext cx="6096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nchorCtr="1"/>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Object</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Mgr.</a:t>
            </a:r>
          </a:p>
        </p:txBody>
      </p:sp>
      <p:sp>
        <p:nvSpPr>
          <p:cNvPr id="151" name="Rectangle 1076"/>
          <p:cNvSpPr>
            <a:spLocks noChangeArrowheads="1"/>
          </p:cNvSpPr>
          <p:nvPr/>
        </p:nvSpPr>
        <p:spPr bwMode="auto">
          <a:xfrm>
            <a:off x="7871463" y="3940546"/>
            <a:ext cx="1066800" cy="1524000"/>
          </a:xfrm>
          <a:prstGeom prst="rect">
            <a:avLst/>
          </a:prstGeom>
          <a:solidFill>
            <a:srgbClr val="FFC000"/>
          </a:solidFill>
          <a:ln w="12700">
            <a:solidFill>
              <a:srgbClr val="000000"/>
            </a:solidFill>
            <a:miter lim="800000"/>
            <a:headEnd/>
            <a:tailEnd/>
          </a:ln>
        </p:spPr>
        <p:txBody>
          <a:bodyPr wrap="none" lIns="92075" tIns="46038" rIns="92075" bIns="46038"/>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Windows</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USER,</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GDI</a:t>
            </a:r>
          </a:p>
          <a:p>
            <a:pPr marL="552450" marR="0" lvl="0" indent="-55245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dirty="0">
              <a:ln>
                <a:noFill/>
              </a:ln>
              <a:solidFill>
                <a:srgbClr val="000000"/>
              </a:solidFill>
              <a:effectLst/>
              <a:uLnTx/>
              <a:uFillTx/>
              <a:latin typeface="Corbel"/>
              <a:ea typeface="+mn-ea"/>
              <a:cs typeface="+mn-cs"/>
            </a:endParaRPr>
          </a:p>
          <a:p>
            <a:pPr marL="552450" marR="0" lvl="0" indent="-55245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dirty="0">
              <a:ln>
                <a:noFill/>
              </a:ln>
              <a:solidFill>
                <a:srgbClr val="000000"/>
              </a:solidFill>
              <a:effectLst/>
              <a:uLnTx/>
              <a:uFillTx/>
              <a:latin typeface="Corbel"/>
              <a:ea typeface="+mn-ea"/>
              <a:cs typeface="+mn-cs"/>
            </a:endParaRPr>
          </a:p>
        </p:txBody>
      </p:sp>
      <p:sp>
        <p:nvSpPr>
          <p:cNvPr id="152" name="Rectangle 1077"/>
          <p:cNvSpPr>
            <a:spLocks noChangeArrowheads="1"/>
          </p:cNvSpPr>
          <p:nvPr/>
        </p:nvSpPr>
        <p:spPr bwMode="blackWhite">
          <a:xfrm>
            <a:off x="2004063" y="4245346"/>
            <a:ext cx="6858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File</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 System</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 Cache</a:t>
            </a:r>
          </a:p>
        </p:txBody>
      </p:sp>
      <p:sp>
        <p:nvSpPr>
          <p:cNvPr id="153" name="Rectangle 1078"/>
          <p:cNvSpPr>
            <a:spLocks noChangeArrowheads="1"/>
          </p:cNvSpPr>
          <p:nvPr/>
        </p:nvSpPr>
        <p:spPr bwMode="blackWhite">
          <a:xfrm>
            <a:off x="784863" y="4245346"/>
            <a:ext cx="1219200" cy="1219200"/>
          </a:xfrm>
          <a:prstGeom prst="rect">
            <a:avLst/>
          </a:prstGeom>
          <a:solidFill>
            <a:srgbClr val="762536"/>
          </a:solidFill>
          <a:ln w="12700">
            <a:solidFill>
              <a:srgbClr val="000000"/>
            </a:solidFill>
            <a:miter lim="800000"/>
            <a:headEnd/>
            <a:tailEnd/>
          </a:ln>
        </p:spPr>
        <p:txBody>
          <a:bodyPr wrap="none"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I/O Mgr</a:t>
            </a:r>
          </a:p>
        </p:txBody>
      </p:sp>
      <p:sp>
        <p:nvSpPr>
          <p:cNvPr id="154" name="Rectangle 1079"/>
          <p:cNvSpPr>
            <a:spLocks noChangeArrowheads="1"/>
          </p:cNvSpPr>
          <p:nvPr/>
        </p:nvSpPr>
        <p:spPr bwMode="auto">
          <a:xfrm>
            <a:off x="7414263" y="723812"/>
            <a:ext cx="1482725" cy="277641"/>
          </a:xfrm>
          <a:prstGeom prst="rect">
            <a:avLst/>
          </a:prstGeom>
          <a:noFill/>
          <a:ln w="9525">
            <a:noFill/>
            <a:miter lim="800000"/>
            <a:headEnd/>
            <a:tailEnd/>
          </a:ln>
        </p:spPr>
        <p:txBody>
          <a:bodyPr lIns="92075" tIns="46038" rIns="92075" bIns="46038">
            <a:spAutoFit/>
          </a:bodyPr>
          <a:lstStyle/>
          <a:p>
            <a:pPr algn="ctr" rtl="0" eaLnBrk="0" fontAlgn="base" hangingPunct="0">
              <a:spcBef>
                <a:spcPct val="30000"/>
              </a:spcBef>
              <a:spcAft>
                <a:spcPct val="0"/>
              </a:spcAft>
            </a:pPr>
            <a:r>
              <a:rPr lang="hu-HU" sz="1200" b="1" kern="1200" dirty="0">
                <a:solidFill>
                  <a:srgbClr val="000000"/>
                </a:solidFill>
                <a:latin typeface="Corbel"/>
                <a:ea typeface="+mn-ea"/>
                <a:cs typeface="+mn-cs"/>
              </a:rPr>
              <a:t>Alrendszerek</a:t>
            </a:r>
            <a:endParaRPr lang="en-US" sz="1200" b="1" kern="1200" dirty="0">
              <a:solidFill>
                <a:srgbClr val="000000"/>
              </a:solidFill>
              <a:latin typeface="Corbel"/>
              <a:ea typeface="+mn-ea"/>
              <a:cs typeface="+mn-cs"/>
            </a:endParaRPr>
          </a:p>
        </p:txBody>
      </p:sp>
      <p:sp>
        <p:nvSpPr>
          <p:cNvPr id="155" name="Rectangle 1081"/>
          <p:cNvSpPr>
            <a:spLocks noChangeArrowheads="1"/>
          </p:cNvSpPr>
          <p:nvPr/>
        </p:nvSpPr>
        <p:spPr bwMode="blackWhite">
          <a:xfrm>
            <a:off x="4747263" y="1794246"/>
            <a:ext cx="1600200" cy="7747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User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Application</a:t>
            </a:r>
          </a:p>
        </p:txBody>
      </p:sp>
      <p:sp>
        <p:nvSpPr>
          <p:cNvPr id="156" name="Rectangle 1082"/>
          <p:cNvSpPr>
            <a:spLocks noChangeArrowheads="1"/>
          </p:cNvSpPr>
          <p:nvPr/>
        </p:nvSpPr>
        <p:spPr bwMode="auto">
          <a:xfrm>
            <a:off x="4747263" y="23403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Corbel"/>
                <a:ea typeface="+mn-ea"/>
                <a:cs typeface="+mn-cs"/>
              </a:rPr>
              <a:t>Subsystem DLLs</a:t>
            </a:r>
          </a:p>
        </p:txBody>
      </p:sp>
      <p:sp>
        <p:nvSpPr>
          <p:cNvPr id="157" name="Rectangle 1083"/>
          <p:cNvSpPr>
            <a:spLocks noChangeArrowheads="1"/>
          </p:cNvSpPr>
          <p:nvPr/>
        </p:nvSpPr>
        <p:spPr bwMode="auto">
          <a:xfrm>
            <a:off x="1321438" y="692696"/>
            <a:ext cx="1978025" cy="246863"/>
          </a:xfrm>
          <a:prstGeom prst="rect">
            <a:avLst/>
          </a:prstGeom>
          <a:noFill/>
          <a:ln w="9525">
            <a:noFill/>
            <a:miter lim="800000"/>
            <a:headEnd/>
            <a:tailEnd/>
          </a:ln>
        </p:spPr>
        <p:txBody>
          <a:bodyPr lIns="92075" tIns="46038" rIns="92075" bIns="46038">
            <a:spAutoFit/>
          </a:bodyPr>
          <a:lstStyle/>
          <a:p>
            <a:pPr algn="ctr" rtl="0" eaLnBrk="0" fontAlgn="base" hangingPunct="0">
              <a:spcBef>
                <a:spcPct val="0"/>
              </a:spcBef>
              <a:spcAft>
                <a:spcPct val="0"/>
              </a:spcAft>
            </a:pPr>
            <a:r>
              <a:rPr lang="hu-HU" sz="1000" b="1" kern="1200" dirty="0">
                <a:solidFill>
                  <a:srgbClr val="000000"/>
                </a:solidFill>
                <a:latin typeface="Corbel"/>
                <a:ea typeface="+mn-ea"/>
                <a:cs typeface="+mn-cs"/>
              </a:rPr>
              <a:t>Rendszer folyamatok</a:t>
            </a:r>
            <a:endParaRPr lang="en-US" sz="1000" b="1" kern="1200" dirty="0">
              <a:solidFill>
                <a:srgbClr val="000000"/>
              </a:solidFill>
              <a:latin typeface="Corbel"/>
              <a:ea typeface="+mn-ea"/>
              <a:cs typeface="+mn-cs"/>
            </a:endParaRPr>
          </a:p>
        </p:txBody>
      </p:sp>
      <p:sp>
        <p:nvSpPr>
          <p:cNvPr id="158" name="Rectangle 1084"/>
          <p:cNvSpPr>
            <a:spLocks noChangeArrowheads="1"/>
          </p:cNvSpPr>
          <p:nvPr/>
        </p:nvSpPr>
        <p:spPr bwMode="auto">
          <a:xfrm>
            <a:off x="3497581" y="692696"/>
            <a:ext cx="1154974" cy="246863"/>
          </a:xfrm>
          <a:prstGeom prst="rect">
            <a:avLst/>
          </a:prstGeom>
          <a:noFill/>
          <a:ln w="9525">
            <a:noFill/>
            <a:miter lim="800000"/>
            <a:headEnd/>
            <a:tailEnd/>
          </a:ln>
        </p:spPr>
        <p:txBody>
          <a:bodyPr wrap="square" lIns="92075" tIns="46038" rIns="92075" bIns="46038">
            <a:spAutoFit/>
          </a:bodyPr>
          <a:lstStyle/>
          <a:p>
            <a:pPr algn="ctr" rtl="0" eaLnBrk="0" fontAlgn="base" hangingPunct="0">
              <a:spcBef>
                <a:spcPct val="0"/>
              </a:spcBef>
              <a:spcAft>
                <a:spcPct val="0"/>
              </a:spcAft>
            </a:pPr>
            <a:r>
              <a:rPr lang="hu-HU" sz="1000" b="1" kern="1200" dirty="0">
                <a:solidFill>
                  <a:srgbClr val="000000"/>
                </a:solidFill>
                <a:latin typeface="Corbel"/>
                <a:ea typeface="+mn-ea"/>
                <a:cs typeface="+mn-cs"/>
              </a:rPr>
              <a:t>Szolgáltatások</a:t>
            </a:r>
            <a:endParaRPr lang="en-US" sz="1000" b="1" kern="1200" dirty="0">
              <a:solidFill>
                <a:srgbClr val="000000"/>
              </a:solidFill>
              <a:latin typeface="Corbel"/>
              <a:ea typeface="+mn-ea"/>
              <a:cs typeface="+mn-cs"/>
            </a:endParaRPr>
          </a:p>
        </p:txBody>
      </p:sp>
      <p:sp>
        <p:nvSpPr>
          <p:cNvPr id="159" name="Rectangle 1085"/>
          <p:cNvSpPr>
            <a:spLocks noChangeArrowheads="1"/>
          </p:cNvSpPr>
          <p:nvPr/>
        </p:nvSpPr>
        <p:spPr bwMode="auto">
          <a:xfrm>
            <a:off x="5530762" y="692696"/>
            <a:ext cx="1403350" cy="246863"/>
          </a:xfrm>
          <a:prstGeom prst="rect">
            <a:avLst/>
          </a:prstGeom>
          <a:noFill/>
          <a:ln w="9525">
            <a:noFill/>
            <a:miter lim="800000"/>
            <a:headEnd/>
            <a:tailEnd/>
          </a:ln>
        </p:spPr>
        <p:txBody>
          <a:bodyPr lIns="92075" tIns="46038" rIns="92075" bIns="46038">
            <a:spAutoFit/>
          </a:bodyPr>
          <a:lstStyle/>
          <a:p>
            <a:pPr algn="ctr" rtl="0" eaLnBrk="0" fontAlgn="base" hangingPunct="0">
              <a:spcBef>
                <a:spcPct val="0"/>
              </a:spcBef>
              <a:spcAft>
                <a:spcPct val="0"/>
              </a:spcAft>
            </a:pPr>
            <a:r>
              <a:rPr lang="hu-HU" sz="1000" b="1" kern="1200" dirty="0">
                <a:solidFill>
                  <a:srgbClr val="000000"/>
                </a:solidFill>
                <a:latin typeface="Corbel"/>
                <a:ea typeface="+mn-ea"/>
                <a:cs typeface="+mn-cs"/>
              </a:rPr>
              <a:t>Alkalmazások</a:t>
            </a:r>
            <a:endParaRPr lang="en-US" sz="1000" b="1" kern="1200" dirty="0">
              <a:solidFill>
                <a:srgbClr val="000000"/>
              </a:solidFill>
              <a:latin typeface="Corbel"/>
              <a:ea typeface="+mn-ea"/>
              <a:cs typeface="+mn-cs"/>
            </a:endParaRPr>
          </a:p>
        </p:txBody>
      </p:sp>
      <p:sp>
        <p:nvSpPr>
          <p:cNvPr id="160" name="Rectangle 1086"/>
          <p:cNvSpPr>
            <a:spLocks noChangeArrowheads="1"/>
          </p:cNvSpPr>
          <p:nvPr/>
        </p:nvSpPr>
        <p:spPr bwMode="auto">
          <a:xfrm>
            <a:off x="6452555" y="6161776"/>
            <a:ext cx="2590800" cy="277641"/>
          </a:xfrm>
          <a:prstGeom prst="rect">
            <a:avLst/>
          </a:prstGeom>
          <a:noFill/>
          <a:ln w="9525">
            <a:noFill/>
            <a:miter lim="800000"/>
            <a:headEnd/>
            <a:tailEnd/>
          </a:ln>
        </p:spPr>
        <p:txBody>
          <a:bodyPr lIns="92075" tIns="46038" rIns="92075" bIns="46038">
            <a:spAutoFit/>
          </a:bodyPr>
          <a:lstStyle/>
          <a:p>
            <a:pPr algn="r" rtl="0" eaLnBrk="0" fontAlgn="base" hangingPunct="0">
              <a:spcBef>
                <a:spcPct val="0"/>
              </a:spcBef>
              <a:spcAft>
                <a:spcPct val="0"/>
              </a:spcAft>
            </a:pPr>
            <a:r>
              <a:rPr lang="en-US" sz="1200" kern="1200" dirty="0">
                <a:solidFill>
                  <a:srgbClr val="000000"/>
                </a:solidFill>
                <a:latin typeface="Corbel"/>
                <a:ea typeface="+mn-ea"/>
                <a:cs typeface="+mn-cs"/>
              </a:rPr>
              <a:t>Original copyright by </a:t>
            </a:r>
            <a:r>
              <a:rPr lang="en-US" sz="1200" kern="1200" dirty="0" smtClean="0">
                <a:solidFill>
                  <a:srgbClr val="000000"/>
                </a:solidFill>
                <a:latin typeface="Corbel"/>
                <a:ea typeface="+mn-ea"/>
                <a:cs typeface="+mn-cs"/>
              </a:rPr>
              <a:t>Microsoft</a:t>
            </a:r>
            <a:endParaRPr lang="en-US" sz="1200" kern="1200" dirty="0">
              <a:solidFill>
                <a:srgbClr val="000000"/>
              </a:solidFill>
              <a:latin typeface="Corbel"/>
              <a:ea typeface="+mn-ea"/>
              <a:cs typeface="+mn-cs"/>
            </a:endParaRPr>
          </a:p>
        </p:txBody>
      </p:sp>
      <p:sp>
        <p:nvSpPr>
          <p:cNvPr id="161" name="Rectangle 1087"/>
          <p:cNvSpPr>
            <a:spLocks noChangeArrowheads="1"/>
          </p:cNvSpPr>
          <p:nvPr/>
        </p:nvSpPr>
        <p:spPr bwMode="blackWhite">
          <a:xfrm>
            <a:off x="784863" y="4550146"/>
            <a:ext cx="1066800" cy="1219200"/>
          </a:xfrm>
          <a:prstGeom prst="rect">
            <a:avLst/>
          </a:prstGeom>
          <a:solidFill>
            <a:srgbClr val="FF9966"/>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62" name="Rectangle 1088"/>
          <p:cNvSpPr>
            <a:spLocks noChangeArrowheads="1"/>
          </p:cNvSpPr>
          <p:nvPr/>
        </p:nvSpPr>
        <p:spPr bwMode="blackWhite">
          <a:xfrm>
            <a:off x="175263" y="2873746"/>
            <a:ext cx="1143000" cy="533400"/>
          </a:xfrm>
          <a:prstGeom prst="rect">
            <a:avLst/>
          </a:prstGeom>
          <a:solidFill>
            <a:srgbClr val="B11D2F"/>
          </a:solidFill>
          <a:ln w="12700">
            <a:solidFill>
              <a:srgbClr val="000000"/>
            </a:solidFill>
            <a:miter lim="800000"/>
            <a:headEnd/>
            <a:tailEnd/>
          </a:ln>
        </p:spPr>
        <p:txBody>
          <a:bodyPr wrap="none" lIns="92075" rIns="92075" bIns="92075"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System</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Threads</a:t>
            </a:r>
          </a:p>
        </p:txBody>
      </p:sp>
      <p:grpSp>
        <p:nvGrpSpPr>
          <p:cNvPr id="163" name="Group 1089"/>
          <p:cNvGrpSpPr>
            <a:grpSpLocks/>
          </p:cNvGrpSpPr>
          <p:nvPr/>
        </p:nvGrpSpPr>
        <p:grpSpPr bwMode="auto">
          <a:xfrm>
            <a:off x="-36512" y="1968872"/>
            <a:ext cx="942975" cy="1992313"/>
            <a:chOff x="48" y="1302"/>
            <a:chExt cx="594" cy="1255"/>
          </a:xfrm>
        </p:grpSpPr>
        <p:sp>
          <p:nvSpPr>
            <p:cNvPr id="164" name="Rectangle 1090"/>
            <p:cNvSpPr>
              <a:spLocks noChangeArrowheads="1"/>
            </p:cNvSpPr>
            <p:nvPr/>
          </p:nvSpPr>
          <p:spPr bwMode="black">
            <a:xfrm>
              <a:off x="96" y="1302"/>
              <a:ext cx="546" cy="326"/>
            </a:xfrm>
            <a:prstGeom prst="rect">
              <a:avLst/>
            </a:prstGeom>
            <a:noFill/>
            <a:ln w="9525">
              <a:noFill/>
              <a:miter lim="800000"/>
              <a:headEnd/>
              <a:tailEnd/>
            </a:ln>
          </p:spPr>
          <p:txBody>
            <a:bodyPr lIns="92075" tIns="46038" rIns="92075" bIns="46038">
              <a:spAutoFit/>
            </a:bodyPr>
            <a:lstStyle/>
            <a:p>
              <a:pPr algn="ctr" rtl="0" eaLnBrk="0" fontAlgn="base" hangingPunct="0">
                <a:lnSpc>
                  <a:spcPct val="140000"/>
                </a:lnSpc>
                <a:spcBef>
                  <a:spcPct val="0"/>
                </a:spcBef>
                <a:spcAft>
                  <a:spcPct val="0"/>
                </a:spcAft>
              </a:pPr>
              <a:r>
                <a:rPr lang="en-US" sz="1200" b="1" kern="1200" dirty="0">
                  <a:solidFill>
                    <a:srgbClr val="000000"/>
                  </a:solidFill>
                  <a:latin typeface="Corbel"/>
                  <a:ea typeface="+mn-ea"/>
                  <a:cs typeface="+mn-cs"/>
                </a:rPr>
                <a:t>User</a:t>
              </a:r>
            </a:p>
            <a:p>
              <a:pPr algn="ctr" rtl="0" eaLnBrk="0" fontAlgn="base" hangingPunct="0">
                <a:lnSpc>
                  <a:spcPct val="90000"/>
                </a:lnSpc>
                <a:spcBef>
                  <a:spcPct val="0"/>
                </a:spcBef>
                <a:spcAft>
                  <a:spcPct val="0"/>
                </a:spcAft>
              </a:pPr>
              <a:r>
                <a:rPr lang="en-US" sz="1200" b="1" kern="1200" dirty="0">
                  <a:solidFill>
                    <a:srgbClr val="000000"/>
                  </a:solidFill>
                  <a:latin typeface="Corbel"/>
                  <a:ea typeface="+mn-ea"/>
                  <a:cs typeface="+mn-cs"/>
                </a:rPr>
                <a:t>Mode</a:t>
              </a:r>
            </a:p>
          </p:txBody>
        </p:sp>
        <p:sp>
          <p:nvSpPr>
            <p:cNvPr id="165" name="Rectangle 1091"/>
            <p:cNvSpPr>
              <a:spLocks noChangeArrowheads="1"/>
            </p:cNvSpPr>
            <p:nvPr/>
          </p:nvSpPr>
          <p:spPr bwMode="black">
            <a:xfrm>
              <a:off x="48" y="2266"/>
              <a:ext cx="546" cy="291"/>
            </a:xfrm>
            <a:prstGeom prst="rect">
              <a:avLst/>
            </a:prstGeom>
            <a:noFill/>
            <a:ln w="9525">
              <a:noFill/>
              <a:miter lim="800000"/>
              <a:headEnd/>
              <a:tailEnd/>
            </a:ln>
          </p:spPr>
          <p:txBody>
            <a:bodyPr lIns="92075" tIns="46038" rIns="92075" bIns="46038">
              <a:spAutoFit/>
            </a:bodyPr>
            <a:lstStyle/>
            <a:p>
              <a:pPr algn="ctr" rtl="0" eaLnBrk="0" fontAlgn="base" hangingPunct="0">
                <a:spcBef>
                  <a:spcPct val="0"/>
                </a:spcBef>
                <a:spcAft>
                  <a:spcPct val="0"/>
                </a:spcAft>
              </a:pPr>
              <a:r>
                <a:rPr lang="en-US" sz="1200" b="1" kern="1200" dirty="0">
                  <a:solidFill>
                    <a:srgbClr val="000000"/>
                  </a:solidFill>
                  <a:latin typeface="Corbel"/>
                  <a:ea typeface="+mn-ea"/>
                  <a:cs typeface="+mn-cs"/>
                </a:rPr>
                <a:t>Kernel</a:t>
              </a:r>
            </a:p>
            <a:p>
              <a:pPr algn="ctr" rtl="0" eaLnBrk="0" fontAlgn="base" hangingPunct="0">
                <a:spcBef>
                  <a:spcPct val="0"/>
                </a:spcBef>
                <a:spcAft>
                  <a:spcPct val="0"/>
                </a:spcAft>
              </a:pPr>
              <a:r>
                <a:rPr lang="en-US" sz="1200" b="1" kern="1200" dirty="0">
                  <a:solidFill>
                    <a:srgbClr val="000000"/>
                  </a:solidFill>
                  <a:latin typeface="Corbel"/>
                  <a:ea typeface="+mn-ea"/>
                  <a:cs typeface="+mn-cs"/>
                </a:rPr>
                <a:t>Mode</a:t>
              </a:r>
            </a:p>
          </p:txBody>
        </p:sp>
      </p:grpSp>
      <p:sp>
        <p:nvSpPr>
          <p:cNvPr id="166" name="Freeform 1092"/>
          <p:cNvSpPr>
            <a:spLocks/>
          </p:cNvSpPr>
          <p:nvPr/>
        </p:nvSpPr>
        <p:spPr bwMode="auto">
          <a:xfrm>
            <a:off x="175263" y="2721346"/>
            <a:ext cx="8686800" cy="609600"/>
          </a:xfrm>
          <a:custGeom>
            <a:avLst/>
            <a:gdLst>
              <a:gd name="T0" fmla="*/ 5436 w 5436"/>
              <a:gd name="T1" fmla="*/ 468 h 468"/>
              <a:gd name="T2" fmla="*/ 792 w 5436"/>
              <a:gd name="T3" fmla="*/ 468 h 468"/>
              <a:gd name="T4" fmla="*/ 792 w 5436"/>
              <a:gd name="T5" fmla="*/ 0 h 468"/>
              <a:gd name="T6" fmla="*/ 0 w 5436"/>
              <a:gd name="T7" fmla="*/ 0 h 468"/>
              <a:gd name="T8" fmla="*/ 0 60000 65536"/>
              <a:gd name="T9" fmla="*/ 0 60000 65536"/>
              <a:gd name="T10" fmla="*/ 0 60000 65536"/>
              <a:gd name="T11" fmla="*/ 0 60000 65536"/>
              <a:gd name="T12" fmla="*/ 0 w 5436"/>
              <a:gd name="T13" fmla="*/ 0 h 468"/>
              <a:gd name="T14" fmla="*/ 5436 w 5436"/>
              <a:gd name="T15" fmla="*/ 468 h 468"/>
            </a:gdLst>
            <a:ahLst/>
            <a:cxnLst>
              <a:cxn ang="T8">
                <a:pos x="T0" y="T1"/>
              </a:cxn>
              <a:cxn ang="T9">
                <a:pos x="T2" y="T3"/>
              </a:cxn>
              <a:cxn ang="T10">
                <a:pos x="T4" y="T5"/>
              </a:cxn>
              <a:cxn ang="T11">
                <a:pos x="T6" y="T7"/>
              </a:cxn>
            </a:cxnLst>
            <a:rect l="T12" t="T13" r="T14" b="T15"/>
            <a:pathLst>
              <a:path w="5436" h="468">
                <a:moveTo>
                  <a:pt x="5436" y="468"/>
                </a:moveTo>
                <a:lnTo>
                  <a:pt x="792" y="468"/>
                </a:lnTo>
                <a:lnTo>
                  <a:pt x="792" y="0"/>
                </a:lnTo>
                <a:lnTo>
                  <a:pt x="0" y="0"/>
                </a:lnTo>
              </a:path>
            </a:pathLst>
          </a:custGeom>
          <a:noFill/>
          <a:ln w="38100" cap="rnd">
            <a:solidFill>
              <a:srgbClr val="000000"/>
            </a:solidFill>
            <a:round/>
            <a:headEnd type="none" w="sm" len="sm"/>
            <a:tailEnd type="none" w="sm" len="sm"/>
          </a:ln>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67" name="Rectangle 1093"/>
          <p:cNvSpPr>
            <a:spLocks noChangeArrowheads="1"/>
          </p:cNvSpPr>
          <p:nvPr/>
        </p:nvSpPr>
        <p:spPr bwMode="blackWhite">
          <a:xfrm>
            <a:off x="1553213" y="2873746"/>
            <a:ext cx="7286625" cy="3048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NTDLL.DLL</a:t>
            </a:r>
          </a:p>
        </p:txBody>
      </p:sp>
      <p:sp>
        <p:nvSpPr>
          <p:cNvPr id="168" name="Rectangle 1094"/>
          <p:cNvSpPr>
            <a:spLocks noChangeArrowheads="1"/>
          </p:cNvSpPr>
          <p:nvPr/>
        </p:nvSpPr>
        <p:spPr bwMode="blackWhite">
          <a:xfrm>
            <a:off x="784863" y="4626346"/>
            <a:ext cx="990600" cy="1143000"/>
          </a:xfrm>
          <a:prstGeom prst="rect">
            <a:avLst/>
          </a:prstGeom>
          <a:solidFill>
            <a:srgbClr val="FF9966"/>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69" name="Rectangle 1095"/>
          <p:cNvSpPr>
            <a:spLocks noChangeArrowheads="1"/>
          </p:cNvSpPr>
          <p:nvPr/>
        </p:nvSpPr>
        <p:spPr bwMode="blackWhite">
          <a:xfrm>
            <a:off x="784863" y="4702546"/>
            <a:ext cx="914400" cy="1066800"/>
          </a:xfrm>
          <a:prstGeom prst="rect">
            <a:avLst/>
          </a:prstGeom>
          <a:solidFill>
            <a:srgbClr val="FF9966"/>
          </a:solidFill>
          <a:ln w="12700">
            <a:solidFill>
              <a:srgbClr val="000000"/>
            </a:solidFill>
            <a:miter lim="800000"/>
            <a:headEnd/>
            <a:tailEnd/>
          </a:ln>
        </p:spPr>
        <p:txBody>
          <a:bodyPr wrap="none" lIns="92075" tIns="91440" rIns="92075" bIns="0"/>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Device &amp;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File Sys.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Drivers</a:t>
            </a:r>
          </a:p>
        </p:txBody>
      </p:sp>
      <p:grpSp>
        <p:nvGrpSpPr>
          <p:cNvPr id="170" name="Group 1096"/>
          <p:cNvGrpSpPr>
            <a:grpSpLocks/>
          </p:cNvGrpSpPr>
          <p:nvPr/>
        </p:nvGrpSpPr>
        <p:grpSpPr bwMode="auto">
          <a:xfrm>
            <a:off x="1089663" y="1654546"/>
            <a:ext cx="1295400" cy="609600"/>
            <a:chOff x="720" y="1104"/>
            <a:chExt cx="816" cy="384"/>
          </a:xfrm>
        </p:grpSpPr>
        <p:sp>
          <p:nvSpPr>
            <p:cNvPr id="171" name="Rectangle 1097"/>
            <p:cNvSpPr>
              <a:spLocks noChangeArrowheads="1"/>
            </p:cNvSpPr>
            <p:nvPr/>
          </p:nvSpPr>
          <p:spPr bwMode="blackWhite">
            <a:xfrm>
              <a:off x="720" y="1104"/>
              <a:ext cx="816" cy="384"/>
            </a:xfrm>
            <a:prstGeom prst="rect">
              <a:avLst/>
            </a:prstGeom>
            <a:solidFill>
              <a:srgbClr val="B11D2F"/>
            </a:solidFill>
            <a:ln w="12700">
              <a:solidFill>
                <a:srgbClr val="000000"/>
              </a:solidFill>
              <a:miter lim="800000"/>
              <a:headEnd/>
              <a:tailEnd/>
            </a:ln>
          </p:spPr>
          <p:txBody>
            <a:bodyPr lIns="92075" rIns="92075" bIns="92075" anchorCtr="1"/>
            <a:lstStyle/>
            <a:p>
              <a:pPr marL="0" marR="0" lvl="0" indent="0" algn="ctr" defTabSz="914400" rtl="0" eaLnBrk="0" fontAlgn="base" latinLnBrk="0" hangingPunct="0">
                <a:lnSpc>
                  <a:spcPct val="10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WinLogon</a:t>
              </a:r>
            </a:p>
          </p:txBody>
        </p:sp>
        <p:sp>
          <p:nvSpPr>
            <p:cNvPr id="172" name="Rectangle 1098"/>
            <p:cNvSpPr>
              <a:spLocks noChangeArrowheads="1"/>
            </p:cNvSpPr>
            <p:nvPr/>
          </p:nvSpPr>
          <p:spPr bwMode="auto">
            <a:xfrm>
              <a:off x="720" y="1440"/>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sp>
        <p:nvSpPr>
          <p:cNvPr id="173" name="Rectangle 1099"/>
          <p:cNvSpPr>
            <a:spLocks noChangeArrowheads="1"/>
          </p:cNvSpPr>
          <p:nvPr/>
        </p:nvSpPr>
        <p:spPr bwMode="blackWhite">
          <a:xfrm>
            <a:off x="708663" y="1959346"/>
            <a:ext cx="1295400" cy="609600"/>
          </a:xfrm>
          <a:prstGeom prst="rect">
            <a:avLst/>
          </a:prstGeom>
          <a:solidFill>
            <a:srgbClr val="B11D2F"/>
          </a:solidFill>
          <a:ln w="12700">
            <a:solidFill>
              <a:srgbClr val="000000"/>
            </a:solidFill>
            <a:miter lim="800000"/>
            <a:headEnd/>
            <a:tailEnd/>
          </a:ln>
        </p:spPr>
        <p:txBody>
          <a:bodyPr lIns="92075" tIns="91440" rIns="92075" bIns="92075" anchor="ctr" anchorCtr="1"/>
          <a:lstStyle/>
          <a:p>
            <a:pPr marL="0" marR="0" lvl="0" indent="0" algn="ctr" defTabSz="914400" rtl="0" eaLnBrk="0" fontAlgn="base" latinLnBrk="0" hangingPunct="0">
              <a:lnSpc>
                <a:spcPct val="10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Session  Manager</a:t>
            </a:r>
          </a:p>
        </p:txBody>
      </p:sp>
      <p:grpSp>
        <p:nvGrpSpPr>
          <p:cNvPr id="174" name="Group 1100"/>
          <p:cNvGrpSpPr>
            <a:grpSpLocks/>
          </p:cNvGrpSpPr>
          <p:nvPr/>
        </p:nvGrpSpPr>
        <p:grpSpPr bwMode="auto">
          <a:xfrm>
            <a:off x="2689863" y="1959346"/>
            <a:ext cx="1295400" cy="609600"/>
            <a:chOff x="1728" y="1296"/>
            <a:chExt cx="816" cy="384"/>
          </a:xfrm>
        </p:grpSpPr>
        <p:sp>
          <p:nvSpPr>
            <p:cNvPr id="175" name="Rectangle 1101"/>
            <p:cNvSpPr>
              <a:spLocks noChangeArrowheads="1"/>
            </p:cNvSpPr>
            <p:nvPr/>
          </p:nvSpPr>
          <p:spPr bwMode="blackWhite">
            <a:xfrm>
              <a:off x="1728" y="1296"/>
              <a:ext cx="816" cy="384"/>
            </a:xfrm>
            <a:prstGeom prst="rect">
              <a:avLst/>
            </a:prstGeom>
            <a:solidFill>
              <a:srgbClr val="762536"/>
            </a:solidFill>
            <a:ln w="12700">
              <a:solidFill>
                <a:srgbClr val="000000"/>
              </a:solidFill>
              <a:miter lim="800000"/>
              <a:headEnd/>
              <a:tailEnd/>
            </a:ln>
          </p:spPr>
          <p:txBody>
            <a:bodyPr lIns="92075" tIns="46038" rIns="92075" bIns="46038" anchor="ctr" anchorCtr="1"/>
            <a:lstStyle/>
            <a:p>
              <a:pPr marL="0" marR="0" lvl="0" indent="0" algn="ctr" defTabSz="914400" rtl="0" eaLnBrk="0" fontAlgn="base" latinLnBrk="0" hangingPunct="0">
                <a:lnSpc>
                  <a:spcPct val="90000"/>
                </a:lnSpc>
                <a:spcBef>
                  <a:spcPct val="20000"/>
                </a:spcBef>
                <a:spcAft>
                  <a:spcPct val="0"/>
                </a:spcAft>
                <a:buClrTx/>
                <a:buSzTx/>
                <a:buFontTx/>
                <a:buNone/>
                <a:tabLst/>
                <a:defRPr/>
              </a:pPr>
              <a:r>
                <a:rPr kumimoji="0" lang="hu-HU" sz="1200" b="1" i="0" u="none" strike="noStrike" kern="1200" cap="none" spc="0" normalizeH="0" baseline="0" noProof="0" dirty="0" err="1">
                  <a:ln>
                    <a:noFill/>
                  </a:ln>
                  <a:solidFill>
                    <a:srgbClr val="FFFFFF"/>
                  </a:solidFill>
                  <a:effectLst/>
                  <a:uLnTx/>
                  <a:uFillTx/>
                  <a:latin typeface="Corbel"/>
                  <a:ea typeface="+mn-ea"/>
                  <a:cs typeface="+mn-cs"/>
                </a:rPr>
                <a:t>SvcHost.exe</a:t>
              </a:r>
              <a:endParaRPr kumimoji="0" lang="en-US" sz="1200" b="1" i="0" u="none" strike="noStrike" kern="1200" cap="none" spc="0" normalizeH="0" baseline="0" noProof="0" dirty="0">
                <a:ln>
                  <a:noFill/>
                </a:ln>
                <a:solidFill>
                  <a:srgbClr val="FFFFFF"/>
                </a:solidFill>
                <a:effectLst/>
                <a:uLnTx/>
                <a:uFillTx/>
                <a:latin typeface="Corbel"/>
                <a:ea typeface="+mn-ea"/>
                <a:cs typeface="+mn-cs"/>
              </a:endParaRPr>
            </a:p>
          </p:txBody>
        </p:sp>
        <p:sp>
          <p:nvSpPr>
            <p:cNvPr id="176" name="Rectangle 1102"/>
            <p:cNvSpPr>
              <a:spLocks noChangeArrowheads="1"/>
            </p:cNvSpPr>
            <p:nvPr/>
          </p:nvSpPr>
          <p:spPr bwMode="auto">
            <a:xfrm>
              <a:off x="1728" y="1632"/>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FFFFFF"/>
                </a:solidFill>
                <a:effectLst/>
                <a:uLnTx/>
                <a:uFillTx/>
                <a:latin typeface="Corbel"/>
                <a:ea typeface="+mn-ea"/>
                <a:cs typeface="+mn-cs"/>
              </a:endParaRPr>
            </a:p>
          </p:txBody>
        </p:sp>
      </p:grpSp>
      <p:sp>
        <p:nvSpPr>
          <p:cNvPr id="177" name="Line 1103"/>
          <p:cNvSpPr>
            <a:spLocks noChangeShapeType="1"/>
          </p:cNvSpPr>
          <p:nvPr/>
        </p:nvSpPr>
        <p:spPr bwMode="auto">
          <a:xfrm>
            <a:off x="7255513" y="2610221"/>
            <a:ext cx="6350" cy="263525"/>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78" name="Line 1105"/>
          <p:cNvSpPr>
            <a:spLocks noChangeShapeType="1"/>
          </p:cNvSpPr>
          <p:nvPr/>
        </p:nvSpPr>
        <p:spPr bwMode="auto">
          <a:xfrm>
            <a:off x="8481063" y="1502146"/>
            <a:ext cx="0" cy="13716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79" name="Line 1106"/>
          <p:cNvSpPr>
            <a:spLocks noChangeShapeType="1"/>
          </p:cNvSpPr>
          <p:nvPr/>
        </p:nvSpPr>
        <p:spPr bwMode="auto">
          <a:xfrm>
            <a:off x="5356863" y="2568946"/>
            <a:ext cx="0" cy="304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0" name="Line 1107"/>
          <p:cNvSpPr>
            <a:spLocks noChangeShapeType="1"/>
          </p:cNvSpPr>
          <p:nvPr/>
        </p:nvSpPr>
        <p:spPr bwMode="auto">
          <a:xfrm flipH="1">
            <a:off x="1699263" y="2578471"/>
            <a:ext cx="0" cy="304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1" name="Line 1108"/>
          <p:cNvSpPr>
            <a:spLocks noChangeShapeType="1"/>
          </p:cNvSpPr>
          <p:nvPr/>
        </p:nvSpPr>
        <p:spPr bwMode="auto">
          <a:xfrm flipH="1">
            <a:off x="3147063" y="2568946"/>
            <a:ext cx="0" cy="304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2" name="Rectangle 1109"/>
          <p:cNvSpPr>
            <a:spLocks noChangeArrowheads="1"/>
          </p:cNvSpPr>
          <p:nvPr/>
        </p:nvSpPr>
        <p:spPr bwMode="blackWhite">
          <a:xfrm>
            <a:off x="6714176" y="2106984"/>
            <a:ext cx="1333500" cy="287337"/>
          </a:xfrm>
          <a:prstGeom prst="rect">
            <a:avLst/>
          </a:prstGeom>
          <a:solidFill>
            <a:srgbClr val="B11D2F"/>
          </a:solidFill>
          <a:ln w="12700">
            <a:solidFill>
              <a:srgbClr val="000000"/>
            </a:solidFill>
            <a:miter lim="800000"/>
            <a:headEnd/>
            <a:tailEnd/>
          </a:ln>
        </p:spPr>
        <p:txBody>
          <a:bodyPr wrap="none" lIns="92075" rIns="92075" bIns="92075"/>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Corbel"/>
                <a:ea typeface="+mn-ea"/>
                <a:cs typeface="+mn-cs"/>
              </a:rPr>
              <a:t>POSIX</a:t>
            </a:r>
            <a:r>
              <a:rPr kumimoji="0" lang="hu-HU" sz="1200" b="1" i="0" u="none" strike="noStrike" kern="1200" cap="none" spc="0" normalizeH="0" baseline="0" noProof="0" dirty="0">
                <a:ln>
                  <a:noFill/>
                </a:ln>
                <a:solidFill>
                  <a:srgbClr val="FFFFFF"/>
                </a:solidFill>
                <a:effectLst/>
                <a:uLnTx/>
                <a:uFillTx/>
                <a:latin typeface="Corbel"/>
                <a:ea typeface="+mn-ea"/>
                <a:cs typeface="+mn-cs"/>
              </a:rPr>
              <a:t> (SUA)</a:t>
            </a:r>
            <a:endParaRPr kumimoji="0" lang="en-US" sz="1200" b="1" i="0" u="none" strike="noStrike" kern="1200" cap="none" spc="0" normalizeH="0" baseline="0" noProof="0" dirty="0">
              <a:ln>
                <a:noFill/>
              </a:ln>
              <a:solidFill>
                <a:srgbClr val="FFFFFF"/>
              </a:solidFill>
              <a:effectLst/>
              <a:uLnTx/>
              <a:uFillTx/>
              <a:latin typeface="Corbel"/>
              <a:ea typeface="+mn-ea"/>
              <a:cs typeface="+mn-cs"/>
            </a:endParaRPr>
          </a:p>
        </p:txBody>
      </p:sp>
      <p:sp>
        <p:nvSpPr>
          <p:cNvPr id="183" name="Rectangle 1110"/>
          <p:cNvSpPr>
            <a:spLocks noChangeArrowheads="1"/>
          </p:cNvSpPr>
          <p:nvPr/>
        </p:nvSpPr>
        <p:spPr bwMode="auto">
          <a:xfrm>
            <a:off x="6714176" y="2394321"/>
            <a:ext cx="1152525" cy="212725"/>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Windows DLLs</a:t>
            </a:r>
          </a:p>
        </p:txBody>
      </p:sp>
      <p:sp>
        <p:nvSpPr>
          <p:cNvPr id="184" name="Line 1111"/>
          <p:cNvSpPr>
            <a:spLocks noChangeShapeType="1"/>
          </p:cNvSpPr>
          <p:nvPr/>
        </p:nvSpPr>
        <p:spPr bwMode="auto">
          <a:xfrm>
            <a:off x="31470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5" name="Line 1112"/>
          <p:cNvSpPr>
            <a:spLocks noChangeShapeType="1"/>
          </p:cNvSpPr>
          <p:nvPr/>
        </p:nvSpPr>
        <p:spPr bwMode="auto">
          <a:xfrm>
            <a:off x="16992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6" name="Line 1113"/>
          <p:cNvSpPr>
            <a:spLocks noChangeShapeType="1"/>
          </p:cNvSpPr>
          <p:nvPr/>
        </p:nvSpPr>
        <p:spPr bwMode="auto">
          <a:xfrm>
            <a:off x="53568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7" name="Line 1114"/>
          <p:cNvSpPr>
            <a:spLocks noChangeShapeType="1"/>
          </p:cNvSpPr>
          <p:nvPr/>
        </p:nvSpPr>
        <p:spPr bwMode="auto">
          <a:xfrm>
            <a:off x="7261863" y="3161084"/>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8" name="Line 1115"/>
          <p:cNvSpPr>
            <a:spLocks noChangeShapeType="1"/>
          </p:cNvSpPr>
          <p:nvPr/>
        </p:nvSpPr>
        <p:spPr bwMode="auto">
          <a:xfrm>
            <a:off x="84810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9" name="Line 1116"/>
          <p:cNvSpPr>
            <a:spLocks noChangeShapeType="1"/>
          </p:cNvSpPr>
          <p:nvPr/>
        </p:nvSpPr>
        <p:spPr bwMode="auto">
          <a:xfrm>
            <a:off x="82524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90" name="Rectangle 1117"/>
          <p:cNvSpPr>
            <a:spLocks noChangeArrowheads="1"/>
          </p:cNvSpPr>
          <p:nvPr/>
        </p:nvSpPr>
        <p:spPr bwMode="blackWhite">
          <a:xfrm>
            <a:off x="3299463" y="4245346"/>
            <a:ext cx="6096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nchorCtr="1"/>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Plug and</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Play Mgr.</a:t>
            </a:r>
          </a:p>
        </p:txBody>
      </p:sp>
      <p:sp>
        <p:nvSpPr>
          <p:cNvPr id="191" name="Rectangle 1118"/>
          <p:cNvSpPr>
            <a:spLocks noChangeArrowheads="1"/>
          </p:cNvSpPr>
          <p:nvPr/>
        </p:nvSpPr>
        <p:spPr bwMode="blackWhite">
          <a:xfrm>
            <a:off x="3909063" y="4245346"/>
            <a:ext cx="6096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nchorCtr="1"/>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Power</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Mgr.</a:t>
            </a:r>
          </a:p>
        </p:txBody>
      </p:sp>
      <p:sp>
        <p:nvSpPr>
          <p:cNvPr id="192" name="Rectangle 1119"/>
          <p:cNvSpPr>
            <a:spLocks noChangeArrowheads="1"/>
          </p:cNvSpPr>
          <p:nvPr/>
        </p:nvSpPr>
        <p:spPr bwMode="blackWhite">
          <a:xfrm>
            <a:off x="4518663" y="4245346"/>
            <a:ext cx="6858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Security</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Reference</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Monitor</a:t>
            </a:r>
          </a:p>
        </p:txBody>
      </p:sp>
      <p:sp>
        <p:nvSpPr>
          <p:cNvPr id="193" name="Rectangle 1120"/>
          <p:cNvSpPr>
            <a:spLocks noChangeArrowheads="1"/>
          </p:cNvSpPr>
          <p:nvPr/>
        </p:nvSpPr>
        <p:spPr bwMode="blackWhite">
          <a:xfrm>
            <a:off x="5204463" y="4245346"/>
            <a:ext cx="6096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Virtual</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Memory</a:t>
            </a:r>
          </a:p>
        </p:txBody>
      </p:sp>
      <p:sp>
        <p:nvSpPr>
          <p:cNvPr id="194" name="Rectangle 1121"/>
          <p:cNvSpPr>
            <a:spLocks noChangeArrowheads="1"/>
          </p:cNvSpPr>
          <p:nvPr/>
        </p:nvSpPr>
        <p:spPr bwMode="blackWhite">
          <a:xfrm>
            <a:off x="5814063" y="4245346"/>
            <a:ext cx="6858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Processes</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&amp;</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Threads</a:t>
            </a:r>
          </a:p>
        </p:txBody>
      </p:sp>
      <p:sp>
        <p:nvSpPr>
          <p:cNvPr id="195" name="Rectangle 1122"/>
          <p:cNvSpPr>
            <a:spLocks noChangeArrowheads="1"/>
          </p:cNvSpPr>
          <p:nvPr/>
        </p:nvSpPr>
        <p:spPr bwMode="blackWhite">
          <a:xfrm>
            <a:off x="7185663" y="4245346"/>
            <a:ext cx="685800" cy="122555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Local</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Procedure</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Call</a:t>
            </a:r>
          </a:p>
        </p:txBody>
      </p:sp>
      <p:sp>
        <p:nvSpPr>
          <p:cNvPr id="196" name="Rectangle 1123"/>
          <p:cNvSpPr>
            <a:spLocks noChangeArrowheads="1"/>
          </p:cNvSpPr>
          <p:nvPr/>
        </p:nvSpPr>
        <p:spPr bwMode="blackWhite">
          <a:xfrm>
            <a:off x="8023863" y="4778746"/>
            <a:ext cx="914400" cy="1295400"/>
          </a:xfrm>
          <a:prstGeom prst="rect">
            <a:avLst/>
          </a:prstGeom>
          <a:solidFill>
            <a:srgbClr val="FF9966"/>
          </a:solidFill>
          <a:ln w="12700">
            <a:solidFill>
              <a:srgbClr val="000000"/>
            </a:solidFill>
            <a:miter lim="800000"/>
            <a:headEnd/>
            <a:tailEnd/>
          </a:ln>
        </p:spPr>
        <p:txBody>
          <a:bodyPr wrap="none" lIns="92075" tIns="91440" rIns="92075" bIns="0"/>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Graphics</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Drivers</a:t>
            </a:r>
          </a:p>
        </p:txBody>
      </p:sp>
      <p:sp>
        <p:nvSpPr>
          <p:cNvPr id="197" name="Rectangle 1124"/>
          <p:cNvSpPr>
            <a:spLocks noChangeArrowheads="1"/>
          </p:cNvSpPr>
          <p:nvPr/>
        </p:nvSpPr>
        <p:spPr bwMode="blackWhite">
          <a:xfrm>
            <a:off x="1070613" y="5464546"/>
            <a:ext cx="7410450" cy="304800"/>
          </a:xfrm>
          <a:prstGeom prst="rect">
            <a:avLst/>
          </a:prstGeom>
          <a:solidFill>
            <a:srgbClr val="F6BF69"/>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Kernel</a:t>
            </a:r>
          </a:p>
        </p:txBody>
      </p:sp>
      <p:sp>
        <p:nvSpPr>
          <p:cNvPr id="198" name="Rectangle 1125"/>
          <p:cNvSpPr>
            <a:spLocks noChangeArrowheads="1"/>
          </p:cNvSpPr>
          <p:nvPr/>
        </p:nvSpPr>
        <p:spPr bwMode="blackWhite">
          <a:xfrm>
            <a:off x="784863" y="5769346"/>
            <a:ext cx="7924800" cy="304800"/>
          </a:xfrm>
          <a:prstGeom prst="rect">
            <a:avLst/>
          </a:prstGeom>
          <a:solidFill>
            <a:srgbClr val="BCBEC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Hardware Abstraction Layer (HAL)</a:t>
            </a:r>
          </a:p>
        </p:txBody>
      </p:sp>
      <p:sp>
        <p:nvSpPr>
          <p:cNvPr id="199" name="Line 1126"/>
          <p:cNvSpPr>
            <a:spLocks noChangeShapeType="1"/>
          </p:cNvSpPr>
          <p:nvPr/>
        </p:nvSpPr>
        <p:spPr bwMode="auto">
          <a:xfrm flipH="1">
            <a:off x="937263" y="3407146"/>
            <a:ext cx="0" cy="5334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200" name="Line 1127"/>
          <p:cNvSpPr>
            <a:spLocks noChangeShapeType="1"/>
          </p:cNvSpPr>
          <p:nvPr/>
        </p:nvSpPr>
        <p:spPr bwMode="auto">
          <a:xfrm flipH="1">
            <a:off x="2156463" y="2264146"/>
            <a:ext cx="0" cy="6096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201" name="Line 1128"/>
          <p:cNvSpPr>
            <a:spLocks noChangeShapeType="1"/>
          </p:cNvSpPr>
          <p:nvPr/>
        </p:nvSpPr>
        <p:spPr bwMode="auto">
          <a:xfrm>
            <a:off x="21564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202" name="Rectangle 1129"/>
          <p:cNvSpPr>
            <a:spLocks noChangeArrowheads="1"/>
          </p:cNvSpPr>
          <p:nvPr/>
        </p:nvSpPr>
        <p:spPr bwMode="blackWhite">
          <a:xfrm>
            <a:off x="784863" y="3940546"/>
            <a:ext cx="7086600" cy="304800"/>
          </a:xfrm>
          <a:prstGeom prst="rect">
            <a:avLst/>
          </a:prstGeom>
          <a:solidFill>
            <a:srgbClr val="762536"/>
          </a:solidFill>
          <a:ln w="12700">
            <a:solidFill>
              <a:srgbClr val="000000"/>
            </a:solidFill>
            <a:miter lim="800000"/>
            <a:headEnd/>
            <a:tailEnd/>
          </a:ln>
        </p:spPr>
        <p:txBody>
          <a:bodyPr wrap="none" lIns="92075" tIns="46038" rIns="92075" bIns="46038" anchor="ctr"/>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(kernel mode callable interfaces)</a:t>
            </a:r>
          </a:p>
        </p:txBody>
      </p:sp>
      <p:sp>
        <p:nvSpPr>
          <p:cNvPr id="203" name="Rectangle 1131"/>
          <p:cNvSpPr>
            <a:spLocks noChangeArrowheads="1"/>
          </p:cNvSpPr>
          <p:nvPr/>
        </p:nvSpPr>
        <p:spPr bwMode="blackWhite">
          <a:xfrm>
            <a:off x="6499863" y="4245346"/>
            <a:ext cx="6858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Configura-</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tion Mgr</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(registry)</a:t>
            </a:r>
          </a:p>
        </p:txBody>
      </p:sp>
      <p:sp>
        <p:nvSpPr>
          <p:cNvPr id="204" name="Rectangle 1133"/>
          <p:cNvSpPr>
            <a:spLocks noChangeArrowheads="1"/>
          </p:cNvSpPr>
          <p:nvPr/>
        </p:nvSpPr>
        <p:spPr bwMode="auto">
          <a:xfrm>
            <a:off x="7542851" y="990971"/>
            <a:ext cx="1219200" cy="611188"/>
          </a:xfrm>
          <a:prstGeom prst="rect">
            <a:avLst/>
          </a:prstGeom>
          <a:solidFill>
            <a:srgbClr val="B11D2F"/>
          </a:solidFill>
          <a:ln w="12700">
            <a:solidFill>
              <a:srgbClr val="000000"/>
            </a:solidFill>
            <a:miter lim="800000"/>
            <a:headEnd/>
            <a:tailEnd/>
          </a:ln>
        </p:spPr>
        <p:txBody>
          <a:bodyPr wrap="none" lIns="92075" rIns="92075" bIns="92075"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Corbel"/>
                <a:ea typeface="+mn-ea"/>
                <a:cs typeface="+mn-cs"/>
              </a:rPr>
              <a:t>Windows</a:t>
            </a:r>
          </a:p>
        </p:txBody>
      </p:sp>
      <p:sp>
        <p:nvSpPr>
          <p:cNvPr id="102" name="Rounded Rectangular Callout 101"/>
          <p:cNvSpPr/>
          <p:nvPr/>
        </p:nvSpPr>
        <p:spPr bwMode="auto">
          <a:xfrm>
            <a:off x="357158" y="785794"/>
            <a:ext cx="4196342" cy="1736646"/>
          </a:xfrm>
          <a:prstGeom prst="wedgeRoundRectCallout">
            <a:avLst>
              <a:gd name="adj1" fmla="val 60203"/>
              <a:gd name="adj2" fmla="val 45903"/>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defTabSz="762000" eaLnBrk="0" fontAlgn="base" hangingPunct="0">
              <a:spcBef>
                <a:spcPct val="0"/>
              </a:spcBef>
              <a:spcAft>
                <a:spcPct val="0"/>
              </a:spcAft>
              <a:buFont typeface="Arial" pitchFamily="34" charset="0"/>
              <a:buChar char="•"/>
            </a:pPr>
            <a:r>
              <a:rPr lang="hu-HU" sz="2400" dirty="0" smtClean="0">
                <a:solidFill>
                  <a:schemeClr val="bg1"/>
                </a:solidFill>
              </a:rPr>
              <a:t> Legtöbb program alrendszer </a:t>
            </a:r>
            <a:r>
              <a:rPr lang="hu-HU" sz="2400" dirty="0" err="1" smtClean="0">
                <a:solidFill>
                  <a:schemeClr val="bg1"/>
                </a:solidFill>
              </a:rPr>
              <a:t>DLL-eken</a:t>
            </a:r>
            <a:r>
              <a:rPr lang="hu-HU" sz="2400" dirty="0" smtClean="0">
                <a:solidFill>
                  <a:schemeClr val="bg1"/>
                </a:solidFill>
              </a:rPr>
              <a:t> keresztül használja az </a:t>
            </a:r>
            <a:r>
              <a:rPr lang="hu-HU" sz="2400" dirty="0" err="1" smtClean="0">
                <a:solidFill>
                  <a:schemeClr val="bg1"/>
                </a:solidFill>
              </a:rPr>
              <a:t>OS-t</a:t>
            </a:r>
            <a:endParaRPr lang="hu-HU" sz="2400" dirty="0" smtClean="0">
              <a:solidFill>
                <a:schemeClr val="bg1"/>
              </a:solidFill>
            </a:endParaRPr>
          </a:p>
        </p:txBody>
      </p:sp>
    </p:spTree>
    <p:extLst>
      <p:ext uri="{BB962C8B-B14F-4D97-AF65-F5344CB8AC3E}">
        <p14:creationId xmlns:p14="http://schemas.microsoft.com/office/powerpoint/2010/main" val="200346434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kern="0" dirty="0">
                <a:solidFill>
                  <a:srgbClr val="FFFFFF"/>
                </a:solidFill>
                <a:latin typeface="Corbel"/>
              </a:rPr>
              <a:t>(Kevésbé) egyszerűsített architektúra</a:t>
            </a:r>
            <a:endParaRPr lang="hu-HU" dirty="0"/>
          </a:p>
        </p:txBody>
      </p:sp>
      <p:sp>
        <p:nvSpPr>
          <p:cNvPr id="4" name="Dia számának helye 3"/>
          <p:cNvSpPr>
            <a:spLocks noGrp="1"/>
          </p:cNvSpPr>
          <p:nvPr>
            <p:ph type="sldNum" sz="quarter" idx="5"/>
          </p:nvPr>
        </p:nvSpPr>
        <p:spPr/>
        <p:txBody>
          <a:bodyPr/>
          <a:lstStyle/>
          <a:p>
            <a:fld id="{3D86C690-4F62-4AFC-8745-06DC9BF07935}" type="slidenum">
              <a:rPr lang="hu-HU" smtClean="0"/>
              <a:pPr/>
              <a:t>44</a:t>
            </a:fld>
            <a:endParaRPr lang="hu-HU"/>
          </a:p>
        </p:txBody>
      </p:sp>
      <p:sp>
        <p:nvSpPr>
          <p:cNvPr id="107" name="Rectangle 1026"/>
          <p:cNvSpPr>
            <a:spLocks noChangeArrowheads="1"/>
          </p:cNvSpPr>
          <p:nvPr/>
        </p:nvSpPr>
        <p:spPr bwMode="blackWhite">
          <a:xfrm>
            <a:off x="784863" y="6074146"/>
            <a:ext cx="8153400" cy="457200"/>
          </a:xfrm>
          <a:prstGeom prst="rect">
            <a:avLst/>
          </a:prstGeom>
          <a:noFill/>
          <a:ln w="12700">
            <a:noFill/>
            <a:miter lim="800000"/>
            <a:headEnd/>
            <a:tailEnd/>
          </a:ln>
        </p:spPr>
        <p:txBody>
          <a:bodyPr lIns="92075" tIns="46038" rIns="92075" bIns="46038" anchor="ctr"/>
          <a:lstStyle/>
          <a:p>
            <a:pPr algn="ctr" rtl="0" eaLnBrk="0" fontAlgn="base" hangingPunct="0">
              <a:spcBef>
                <a:spcPct val="0"/>
              </a:spcBef>
              <a:spcAft>
                <a:spcPct val="0"/>
              </a:spcAft>
            </a:pPr>
            <a:r>
              <a:rPr lang="en-US" sz="1200" b="1" kern="1200" dirty="0">
                <a:solidFill>
                  <a:srgbClr val="000000"/>
                </a:solidFill>
                <a:latin typeface="Corbel"/>
                <a:ea typeface="+mn-ea"/>
                <a:cs typeface="+mn-cs"/>
              </a:rPr>
              <a:t>hardware interfaces (buses, I/O devices, interrupts, </a:t>
            </a:r>
            <a:br>
              <a:rPr lang="en-US" sz="1200" b="1" kern="1200" dirty="0">
                <a:solidFill>
                  <a:srgbClr val="000000"/>
                </a:solidFill>
                <a:latin typeface="Corbel"/>
                <a:ea typeface="+mn-ea"/>
                <a:cs typeface="+mn-cs"/>
              </a:rPr>
            </a:br>
            <a:r>
              <a:rPr lang="en-US" sz="1200" b="1" kern="1200" dirty="0">
                <a:solidFill>
                  <a:srgbClr val="000000"/>
                </a:solidFill>
                <a:latin typeface="Corbel"/>
                <a:ea typeface="+mn-ea"/>
                <a:cs typeface="+mn-cs"/>
              </a:rPr>
              <a:t>interval timers, DMA, memory cache control, etc., etc.)</a:t>
            </a:r>
          </a:p>
        </p:txBody>
      </p:sp>
      <p:sp>
        <p:nvSpPr>
          <p:cNvPr id="108" name="Rectangle 1027"/>
          <p:cNvSpPr>
            <a:spLocks noChangeArrowheads="1"/>
          </p:cNvSpPr>
          <p:nvPr/>
        </p:nvSpPr>
        <p:spPr bwMode="blackWhite">
          <a:xfrm>
            <a:off x="784863" y="3635746"/>
            <a:ext cx="8153400" cy="304800"/>
          </a:xfrm>
          <a:prstGeom prst="rect">
            <a:avLst/>
          </a:prstGeom>
          <a:solidFill>
            <a:srgbClr val="762536"/>
          </a:solidFill>
          <a:ln w="12700">
            <a:solidFill>
              <a:srgbClr val="000000"/>
            </a:solidFill>
            <a:miter lim="800000"/>
            <a:headEnd/>
            <a:tailEnd/>
          </a:ln>
        </p:spPr>
        <p:txBody>
          <a:bodyPr wrap="none" lIns="92075" tIns="46038" rIns="92075" bIns="46038" anchor="ctr"/>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System Service Dispatcher</a:t>
            </a:r>
          </a:p>
        </p:txBody>
      </p:sp>
      <p:sp>
        <p:nvSpPr>
          <p:cNvPr id="109" name="Line 1028"/>
          <p:cNvSpPr>
            <a:spLocks noChangeShapeType="1"/>
          </p:cNvSpPr>
          <p:nvPr/>
        </p:nvSpPr>
        <p:spPr bwMode="auto">
          <a:xfrm>
            <a:off x="1927863" y="2568946"/>
            <a:ext cx="0" cy="1343025"/>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0" name="Line 1029"/>
          <p:cNvSpPr>
            <a:spLocks noChangeShapeType="1"/>
          </p:cNvSpPr>
          <p:nvPr/>
        </p:nvSpPr>
        <p:spPr bwMode="auto">
          <a:xfrm flipH="1">
            <a:off x="2308863" y="2264146"/>
            <a:ext cx="0" cy="13716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1" name="Line 1030"/>
          <p:cNvSpPr>
            <a:spLocks noChangeShapeType="1"/>
          </p:cNvSpPr>
          <p:nvPr/>
        </p:nvSpPr>
        <p:spPr bwMode="auto">
          <a:xfrm>
            <a:off x="7939726" y="2394321"/>
            <a:ext cx="0" cy="1241425"/>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2" name="Line 1031"/>
          <p:cNvSpPr>
            <a:spLocks noChangeShapeType="1"/>
          </p:cNvSpPr>
          <p:nvPr/>
        </p:nvSpPr>
        <p:spPr bwMode="auto">
          <a:xfrm>
            <a:off x="5737863" y="2568946"/>
            <a:ext cx="0" cy="1066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3" name="Line 1032"/>
          <p:cNvSpPr>
            <a:spLocks noChangeShapeType="1"/>
          </p:cNvSpPr>
          <p:nvPr/>
        </p:nvSpPr>
        <p:spPr bwMode="auto">
          <a:xfrm>
            <a:off x="3528063" y="2568946"/>
            <a:ext cx="0" cy="1066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4" name="Rectangle 1034"/>
          <p:cNvSpPr>
            <a:spLocks noChangeArrowheads="1"/>
          </p:cNvSpPr>
          <p:nvPr/>
        </p:nvSpPr>
        <p:spPr bwMode="blackWhite">
          <a:xfrm>
            <a:off x="5204463" y="892546"/>
            <a:ext cx="1600200" cy="7620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15" name="Rectangle 1035"/>
          <p:cNvSpPr>
            <a:spLocks noChangeArrowheads="1"/>
          </p:cNvSpPr>
          <p:nvPr/>
        </p:nvSpPr>
        <p:spPr bwMode="auto">
          <a:xfrm>
            <a:off x="5204463" y="14259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762536"/>
              </a:solidFill>
              <a:effectLst/>
              <a:uLnTx/>
              <a:uFillTx/>
              <a:latin typeface="Corbel"/>
              <a:ea typeface="+mn-ea"/>
              <a:cs typeface="+mn-cs"/>
            </a:endParaRPr>
          </a:p>
        </p:txBody>
      </p:sp>
      <p:sp>
        <p:nvSpPr>
          <p:cNvPr id="116" name="Rectangle 1037"/>
          <p:cNvSpPr>
            <a:spLocks noChangeArrowheads="1"/>
          </p:cNvSpPr>
          <p:nvPr/>
        </p:nvSpPr>
        <p:spPr bwMode="blackWhite">
          <a:xfrm>
            <a:off x="5128263" y="968746"/>
            <a:ext cx="1600200" cy="7620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17" name="Rectangle 1038"/>
          <p:cNvSpPr>
            <a:spLocks noChangeArrowheads="1"/>
          </p:cNvSpPr>
          <p:nvPr/>
        </p:nvSpPr>
        <p:spPr bwMode="auto">
          <a:xfrm>
            <a:off x="5128263" y="15021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18" name="Rectangle 1040"/>
          <p:cNvSpPr>
            <a:spLocks noChangeArrowheads="1"/>
          </p:cNvSpPr>
          <p:nvPr/>
        </p:nvSpPr>
        <p:spPr bwMode="blackWhite">
          <a:xfrm>
            <a:off x="5052063" y="1044946"/>
            <a:ext cx="1600200" cy="7620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000000"/>
              </a:solidFill>
              <a:effectLst/>
              <a:uLnTx/>
              <a:uFillTx/>
              <a:latin typeface="Corbel"/>
              <a:ea typeface="+mn-ea"/>
              <a:cs typeface="+mn-cs"/>
            </a:endParaRPr>
          </a:p>
        </p:txBody>
      </p:sp>
      <p:sp>
        <p:nvSpPr>
          <p:cNvPr id="119" name="Rectangle 1041"/>
          <p:cNvSpPr>
            <a:spLocks noChangeArrowheads="1"/>
          </p:cNvSpPr>
          <p:nvPr/>
        </p:nvSpPr>
        <p:spPr bwMode="auto">
          <a:xfrm>
            <a:off x="5052063" y="15783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000000"/>
              </a:solidFill>
              <a:effectLst/>
              <a:uLnTx/>
              <a:uFillTx/>
              <a:latin typeface="Corbel"/>
              <a:ea typeface="+mn-ea"/>
              <a:cs typeface="+mn-cs"/>
            </a:endParaRPr>
          </a:p>
        </p:txBody>
      </p:sp>
      <p:grpSp>
        <p:nvGrpSpPr>
          <p:cNvPr id="120" name="Group 1042"/>
          <p:cNvGrpSpPr>
            <a:grpSpLocks/>
          </p:cNvGrpSpPr>
          <p:nvPr/>
        </p:nvGrpSpPr>
        <p:grpSpPr bwMode="auto">
          <a:xfrm>
            <a:off x="3375663" y="892546"/>
            <a:ext cx="1295400" cy="609600"/>
            <a:chOff x="2112" y="768"/>
            <a:chExt cx="816" cy="384"/>
          </a:xfrm>
        </p:grpSpPr>
        <p:sp>
          <p:nvSpPr>
            <p:cNvPr id="121" name="Rectangle 1043"/>
            <p:cNvSpPr>
              <a:spLocks noChangeArrowheads="1"/>
            </p:cNvSpPr>
            <p:nvPr/>
          </p:nvSpPr>
          <p:spPr bwMode="blackWhite">
            <a:xfrm>
              <a:off x="2112" y="768"/>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endParaRPr kumimoji="0" lang="en-US" sz="1200" b="1" i="0" u="none" strike="noStrike" kern="1200" cap="none" spc="0" normalizeH="0" baseline="0" noProof="0">
                <a:ln>
                  <a:noFill/>
                </a:ln>
                <a:solidFill>
                  <a:srgbClr val="762536"/>
                </a:solidFill>
                <a:effectLst/>
                <a:uLnTx/>
                <a:uFillTx/>
                <a:latin typeface="Corbel"/>
                <a:ea typeface="+mn-ea"/>
                <a:cs typeface="+mn-cs"/>
              </a:endParaRPr>
            </a:p>
          </p:txBody>
        </p:sp>
        <p:sp>
          <p:nvSpPr>
            <p:cNvPr id="122" name="Rectangle 1044"/>
            <p:cNvSpPr>
              <a:spLocks noChangeArrowheads="1"/>
            </p:cNvSpPr>
            <p:nvPr/>
          </p:nvSpPr>
          <p:spPr bwMode="auto">
            <a:xfrm>
              <a:off x="2112" y="1104"/>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sp>
        <p:nvSpPr>
          <p:cNvPr id="123" name="Rectangle 1046"/>
          <p:cNvSpPr>
            <a:spLocks noChangeArrowheads="1"/>
          </p:cNvSpPr>
          <p:nvPr/>
        </p:nvSpPr>
        <p:spPr bwMode="blackWhite">
          <a:xfrm>
            <a:off x="4975863" y="1197346"/>
            <a:ext cx="1600200" cy="7620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24" name="Rectangle 1047"/>
          <p:cNvSpPr>
            <a:spLocks noChangeArrowheads="1"/>
          </p:cNvSpPr>
          <p:nvPr/>
        </p:nvSpPr>
        <p:spPr bwMode="auto">
          <a:xfrm>
            <a:off x="4975863" y="17307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25" name="Rectangle 1049"/>
          <p:cNvSpPr>
            <a:spLocks noChangeArrowheads="1"/>
          </p:cNvSpPr>
          <p:nvPr/>
        </p:nvSpPr>
        <p:spPr bwMode="blackWhite">
          <a:xfrm>
            <a:off x="4899663" y="1349746"/>
            <a:ext cx="1600200" cy="762000"/>
          </a:xfrm>
          <a:prstGeom prst="rect">
            <a:avLst/>
          </a:prstGeom>
          <a:solidFill>
            <a:srgbClr val="FDEFBB"/>
          </a:solidFill>
          <a:ln w="12700">
            <a:solidFill>
              <a:srgbClr val="000000"/>
            </a:solidFill>
            <a:miter lim="800000"/>
            <a:headEnd/>
            <a:tailEnd/>
          </a:ln>
        </p:spPr>
        <p:txBody>
          <a:bodyPr lIns="92075" tIns="0"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Task Manager</a:t>
            </a:r>
          </a:p>
        </p:txBody>
      </p:sp>
      <p:sp>
        <p:nvSpPr>
          <p:cNvPr id="126" name="Rectangle 1050"/>
          <p:cNvSpPr>
            <a:spLocks noChangeArrowheads="1"/>
          </p:cNvSpPr>
          <p:nvPr/>
        </p:nvSpPr>
        <p:spPr bwMode="auto">
          <a:xfrm>
            <a:off x="4899663" y="18831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000000"/>
              </a:solidFill>
              <a:effectLst/>
              <a:uLnTx/>
              <a:uFillTx/>
              <a:latin typeface="Corbel"/>
              <a:ea typeface="+mn-ea"/>
              <a:cs typeface="+mn-cs"/>
            </a:endParaRPr>
          </a:p>
        </p:txBody>
      </p:sp>
      <p:sp>
        <p:nvSpPr>
          <p:cNvPr id="127" name="Rectangle 1052"/>
          <p:cNvSpPr>
            <a:spLocks noChangeArrowheads="1"/>
          </p:cNvSpPr>
          <p:nvPr/>
        </p:nvSpPr>
        <p:spPr bwMode="blackWhite">
          <a:xfrm>
            <a:off x="4823463" y="1578346"/>
            <a:ext cx="1600200" cy="762000"/>
          </a:xfrm>
          <a:prstGeom prst="rect">
            <a:avLst/>
          </a:prstGeom>
          <a:solidFill>
            <a:srgbClr val="FDEFBB"/>
          </a:solidFill>
          <a:ln w="12700">
            <a:solidFill>
              <a:srgbClr val="000000"/>
            </a:solidFill>
            <a:miter lim="800000"/>
            <a:headEnd/>
            <a:tailEnd/>
          </a:ln>
        </p:spPr>
        <p:txBody>
          <a:bodyPr lIns="92075" tIns="0"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Explorer</a:t>
            </a:r>
          </a:p>
        </p:txBody>
      </p:sp>
      <p:sp>
        <p:nvSpPr>
          <p:cNvPr id="128" name="Rectangle 1053"/>
          <p:cNvSpPr>
            <a:spLocks noChangeArrowheads="1"/>
          </p:cNvSpPr>
          <p:nvPr/>
        </p:nvSpPr>
        <p:spPr bwMode="auto">
          <a:xfrm>
            <a:off x="4823463" y="21117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000000"/>
              </a:solidFill>
              <a:effectLst/>
              <a:uLnTx/>
              <a:uFillTx/>
              <a:latin typeface="Corbel"/>
              <a:ea typeface="+mn-ea"/>
              <a:cs typeface="+mn-cs"/>
            </a:endParaRPr>
          </a:p>
        </p:txBody>
      </p:sp>
      <p:grpSp>
        <p:nvGrpSpPr>
          <p:cNvPr id="129" name="Group 1054"/>
          <p:cNvGrpSpPr>
            <a:grpSpLocks/>
          </p:cNvGrpSpPr>
          <p:nvPr/>
        </p:nvGrpSpPr>
        <p:grpSpPr bwMode="auto">
          <a:xfrm>
            <a:off x="3299463" y="968746"/>
            <a:ext cx="1295400" cy="609600"/>
            <a:chOff x="2112" y="768"/>
            <a:chExt cx="816" cy="384"/>
          </a:xfrm>
        </p:grpSpPr>
        <p:sp>
          <p:nvSpPr>
            <p:cNvPr id="130" name="Rectangle 1055"/>
            <p:cNvSpPr>
              <a:spLocks noChangeArrowheads="1"/>
            </p:cNvSpPr>
            <p:nvPr/>
          </p:nvSpPr>
          <p:spPr bwMode="blackWhite">
            <a:xfrm>
              <a:off x="2112" y="768"/>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endParaRPr kumimoji="0" lang="en-US" sz="1200" b="1" i="0" u="none" strike="noStrike" kern="1200" cap="none" spc="0" normalizeH="0" baseline="0" noProof="0">
                <a:ln>
                  <a:noFill/>
                </a:ln>
                <a:solidFill>
                  <a:srgbClr val="762536"/>
                </a:solidFill>
                <a:effectLst/>
                <a:uLnTx/>
                <a:uFillTx/>
                <a:latin typeface="Corbel"/>
                <a:ea typeface="+mn-ea"/>
                <a:cs typeface="+mn-cs"/>
              </a:endParaRPr>
            </a:p>
          </p:txBody>
        </p:sp>
        <p:sp>
          <p:nvSpPr>
            <p:cNvPr id="131" name="Rectangle 1056"/>
            <p:cNvSpPr>
              <a:spLocks noChangeArrowheads="1"/>
            </p:cNvSpPr>
            <p:nvPr/>
          </p:nvSpPr>
          <p:spPr bwMode="auto">
            <a:xfrm>
              <a:off x="2112" y="1104"/>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grpSp>
        <p:nvGrpSpPr>
          <p:cNvPr id="132" name="Group 1057"/>
          <p:cNvGrpSpPr>
            <a:grpSpLocks/>
          </p:cNvGrpSpPr>
          <p:nvPr/>
        </p:nvGrpSpPr>
        <p:grpSpPr bwMode="auto">
          <a:xfrm>
            <a:off x="3223263" y="1121146"/>
            <a:ext cx="1295400" cy="609600"/>
            <a:chOff x="2064" y="816"/>
            <a:chExt cx="816" cy="384"/>
          </a:xfrm>
        </p:grpSpPr>
        <p:sp>
          <p:nvSpPr>
            <p:cNvPr id="133" name="Rectangle 1058"/>
            <p:cNvSpPr>
              <a:spLocks noChangeArrowheads="1"/>
            </p:cNvSpPr>
            <p:nvPr/>
          </p:nvSpPr>
          <p:spPr bwMode="blackWhite">
            <a:xfrm>
              <a:off x="2064" y="816"/>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34" name="Rectangle 1059"/>
            <p:cNvSpPr>
              <a:spLocks noChangeArrowheads="1"/>
            </p:cNvSpPr>
            <p:nvPr/>
          </p:nvSpPr>
          <p:spPr bwMode="auto">
            <a:xfrm>
              <a:off x="2064" y="1152"/>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grpSp>
        <p:nvGrpSpPr>
          <p:cNvPr id="135" name="Group 1060"/>
          <p:cNvGrpSpPr>
            <a:grpSpLocks/>
          </p:cNvGrpSpPr>
          <p:nvPr/>
        </p:nvGrpSpPr>
        <p:grpSpPr bwMode="auto">
          <a:xfrm>
            <a:off x="3147063" y="1273546"/>
            <a:ext cx="1295400" cy="609600"/>
            <a:chOff x="2016" y="864"/>
            <a:chExt cx="816" cy="384"/>
          </a:xfrm>
        </p:grpSpPr>
        <p:sp>
          <p:nvSpPr>
            <p:cNvPr id="136" name="Rectangle 1061"/>
            <p:cNvSpPr>
              <a:spLocks noChangeArrowheads="1"/>
            </p:cNvSpPr>
            <p:nvPr/>
          </p:nvSpPr>
          <p:spPr bwMode="blackWhite">
            <a:xfrm>
              <a:off x="2016" y="864"/>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SvcHost.Exe</a:t>
              </a:r>
            </a:p>
          </p:txBody>
        </p:sp>
        <p:sp>
          <p:nvSpPr>
            <p:cNvPr id="137" name="Rectangle 1062"/>
            <p:cNvSpPr>
              <a:spLocks noChangeArrowheads="1"/>
            </p:cNvSpPr>
            <p:nvPr/>
          </p:nvSpPr>
          <p:spPr bwMode="auto">
            <a:xfrm>
              <a:off x="2016" y="1200"/>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FFFFFF"/>
                </a:solidFill>
                <a:effectLst/>
                <a:uLnTx/>
                <a:uFillTx/>
                <a:latin typeface="Corbel"/>
                <a:ea typeface="+mn-ea"/>
                <a:cs typeface="+mn-cs"/>
              </a:endParaRPr>
            </a:p>
          </p:txBody>
        </p:sp>
      </p:grpSp>
      <p:grpSp>
        <p:nvGrpSpPr>
          <p:cNvPr id="138" name="Group 1063"/>
          <p:cNvGrpSpPr>
            <a:grpSpLocks/>
          </p:cNvGrpSpPr>
          <p:nvPr/>
        </p:nvGrpSpPr>
        <p:grpSpPr bwMode="auto">
          <a:xfrm>
            <a:off x="2994663" y="1502146"/>
            <a:ext cx="1295400" cy="609600"/>
            <a:chOff x="1920" y="1008"/>
            <a:chExt cx="816" cy="384"/>
          </a:xfrm>
        </p:grpSpPr>
        <p:sp>
          <p:nvSpPr>
            <p:cNvPr id="139" name="Rectangle 1064"/>
            <p:cNvSpPr>
              <a:spLocks noChangeArrowheads="1"/>
            </p:cNvSpPr>
            <p:nvPr/>
          </p:nvSpPr>
          <p:spPr bwMode="blackWhite">
            <a:xfrm>
              <a:off x="1920" y="1008"/>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WinMgt.Exe</a:t>
              </a:r>
            </a:p>
          </p:txBody>
        </p:sp>
        <p:sp>
          <p:nvSpPr>
            <p:cNvPr id="140" name="Rectangle 1065"/>
            <p:cNvSpPr>
              <a:spLocks noChangeArrowheads="1"/>
            </p:cNvSpPr>
            <p:nvPr/>
          </p:nvSpPr>
          <p:spPr bwMode="auto">
            <a:xfrm>
              <a:off x="1920" y="1344"/>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FFFFFF"/>
                </a:solidFill>
                <a:effectLst/>
                <a:uLnTx/>
                <a:uFillTx/>
                <a:latin typeface="Corbel"/>
                <a:ea typeface="+mn-ea"/>
                <a:cs typeface="+mn-cs"/>
              </a:endParaRPr>
            </a:p>
          </p:txBody>
        </p:sp>
      </p:grpSp>
      <p:grpSp>
        <p:nvGrpSpPr>
          <p:cNvPr id="141" name="Group 1066"/>
          <p:cNvGrpSpPr>
            <a:grpSpLocks/>
          </p:cNvGrpSpPr>
          <p:nvPr/>
        </p:nvGrpSpPr>
        <p:grpSpPr bwMode="auto">
          <a:xfrm>
            <a:off x="2842263" y="1730746"/>
            <a:ext cx="1295400" cy="533400"/>
            <a:chOff x="1824" y="1152"/>
            <a:chExt cx="816" cy="336"/>
          </a:xfrm>
        </p:grpSpPr>
        <p:sp>
          <p:nvSpPr>
            <p:cNvPr id="142" name="Rectangle 1067"/>
            <p:cNvSpPr>
              <a:spLocks noChangeArrowheads="1"/>
            </p:cNvSpPr>
            <p:nvPr/>
          </p:nvSpPr>
          <p:spPr bwMode="blackWhite">
            <a:xfrm>
              <a:off x="1824" y="1152"/>
              <a:ext cx="816" cy="336"/>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SpoolSv.Exe</a:t>
              </a:r>
            </a:p>
          </p:txBody>
        </p:sp>
        <p:sp>
          <p:nvSpPr>
            <p:cNvPr id="143" name="Rectangle 1068"/>
            <p:cNvSpPr>
              <a:spLocks noChangeArrowheads="1"/>
            </p:cNvSpPr>
            <p:nvPr/>
          </p:nvSpPr>
          <p:spPr bwMode="auto">
            <a:xfrm>
              <a:off x="1824" y="1440"/>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FFFFFF"/>
                </a:solidFill>
                <a:effectLst/>
                <a:uLnTx/>
                <a:uFillTx/>
                <a:latin typeface="Corbel"/>
                <a:ea typeface="+mn-ea"/>
                <a:cs typeface="+mn-cs"/>
              </a:endParaRPr>
            </a:p>
          </p:txBody>
        </p:sp>
      </p:grpSp>
      <p:grpSp>
        <p:nvGrpSpPr>
          <p:cNvPr id="144" name="Group 1069"/>
          <p:cNvGrpSpPr>
            <a:grpSpLocks/>
          </p:cNvGrpSpPr>
          <p:nvPr/>
        </p:nvGrpSpPr>
        <p:grpSpPr bwMode="auto">
          <a:xfrm>
            <a:off x="1394463" y="892546"/>
            <a:ext cx="1295400" cy="614363"/>
            <a:chOff x="912" y="606"/>
            <a:chExt cx="816" cy="387"/>
          </a:xfrm>
        </p:grpSpPr>
        <p:sp>
          <p:nvSpPr>
            <p:cNvPr id="145" name="Rectangle 1070"/>
            <p:cNvSpPr>
              <a:spLocks noChangeArrowheads="1"/>
            </p:cNvSpPr>
            <p:nvPr/>
          </p:nvSpPr>
          <p:spPr bwMode="blackWhite">
            <a:xfrm>
              <a:off x="912" y="606"/>
              <a:ext cx="816" cy="384"/>
            </a:xfrm>
            <a:prstGeom prst="rect">
              <a:avLst/>
            </a:prstGeom>
            <a:solidFill>
              <a:srgbClr val="B11D2F"/>
            </a:solidFill>
            <a:ln w="12700">
              <a:solidFill>
                <a:srgbClr val="000000"/>
              </a:solidFill>
              <a:miter lim="800000"/>
              <a:headEnd/>
              <a:tailEnd/>
            </a:ln>
          </p:spPr>
          <p:txBody>
            <a:bodyPr lIns="92075" tIns="18288" rIns="92075" bIns="92075" anchorCtr="1"/>
            <a:lstStyle/>
            <a:p>
              <a:pPr marL="0" marR="0" lvl="0" indent="0" algn="ctr" defTabSz="914400" rtl="0" eaLnBrk="0" fontAlgn="base" latinLnBrk="0" hangingPunct="0">
                <a:lnSpc>
                  <a:spcPct val="10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Service</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Control Mgr.</a:t>
              </a:r>
            </a:p>
          </p:txBody>
        </p:sp>
        <p:sp>
          <p:nvSpPr>
            <p:cNvPr id="146" name="Rectangle 1071"/>
            <p:cNvSpPr>
              <a:spLocks noChangeArrowheads="1"/>
            </p:cNvSpPr>
            <p:nvPr/>
          </p:nvSpPr>
          <p:spPr bwMode="auto">
            <a:xfrm>
              <a:off x="912" y="945"/>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grpSp>
        <p:nvGrpSpPr>
          <p:cNvPr id="147" name="Group 1072"/>
          <p:cNvGrpSpPr>
            <a:grpSpLocks/>
          </p:cNvGrpSpPr>
          <p:nvPr/>
        </p:nvGrpSpPr>
        <p:grpSpPr bwMode="auto">
          <a:xfrm>
            <a:off x="1242063" y="1349746"/>
            <a:ext cx="1295400" cy="609600"/>
            <a:chOff x="816" y="864"/>
            <a:chExt cx="816" cy="384"/>
          </a:xfrm>
        </p:grpSpPr>
        <p:sp>
          <p:nvSpPr>
            <p:cNvPr id="148" name="Rectangle 1073"/>
            <p:cNvSpPr>
              <a:spLocks noChangeArrowheads="1"/>
            </p:cNvSpPr>
            <p:nvPr/>
          </p:nvSpPr>
          <p:spPr bwMode="blackWhite">
            <a:xfrm>
              <a:off x="816" y="864"/>
              <a:ext cx="816" cy="384"/>
            </a:xfrm>
            <a:prstGeom prst="rect">
              <a:avLst/>
            </a:prstGeom>
            <a:solidFill>
              <a:srgbClr val="B11D2F"/>
            </a:solidFill>
            <a:ln w="12700">
              <a:solidFill>
                <a:srgbClr val="000000"/>
              </a:solidFill>
              <a:miter lim="800000"/>
              <a:headEnd/>
              <a:tailEnd/>
            </a:ln>
          </p:spPr>
          <p:txBody>
            <a:bodyPr lIns="92075" rIns="92075" bIns="92075" anchorCtr="1"/>
            <a:lstStyle/>
            <a:p>
              <a:pPr marL="0" marR="0" lvl="0" indent="0" algn="ctr" defTabSz="914400" rtl="0" eaLnBrk="0" fontAlgn="base" latinLnBrk="0" hangingPunct="0">
                <a:lnSpc>
                  <a:spcPct val="10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LSASS</a:t>
              </a:r>
            </a:p>
          </p:txBody>
        </p:sp>
        <p:sp>
          <p:nvSpPr>
            <p:cNvPr id="149" name="Rectangle 1074"/>
            <p:cNvSpPr>
              <a:spLocks noChangeArrowheads="1"/>
            </p:cNvSpPr>
            <p:nvPr/>
          </p:nvSpPr>
          <p:spPr bwMode="auto">
            <a:xfrm>
              <a:off x="816" y="1200"/>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sp>
        <p:nvSpPr>
          <p:cNvPr id="150" name="Rectangle 1075"/>
          <p:cNvSpPr>
            <a:spLocks noChangeArrowheads="1"/>
          </p:cNvSpPr>
          <p:nvPr/>
        </p:nvSpPr>
        <p:spPr bwMode="blackWhite">
          <a:xfrm>
            <a:off x="2689863" y="4245346"/>
            <a:ext cx="6096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nchorCtr="1"/>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Object</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Mgr.</a:t>
            </a:r>
          </a:p>
        </p:txBody>
      </p:sp>
      <p:sp>
        <p:nvSpPr>
          <p:cNvPr id="151" name="Rectangle 1076"/>
          <p:cNvSpPr>
            <a:spLocks noChangeArrowheads="1"/>
          </p:cNvSpPr>
          <p:nvPr/>
        </p:nvSpPr>
        <p:spPr bwMode="auto">
          <a:xfrm>
            <a:off x="7871463" y="3940546"/>
            <a:ext cx="1066800" cy="1524000"/>
          </a:xfrm>
          <a:prstGeom prst="rect">
            <a:avLst/>
          </a:prstGeom>
          <a:solidFill>
            <a:srgbClr val="FFC000"/>
          </a:solidFill>
          <a:ln w="12700">
            <a:solidFill>
              <a:srgbClr val="000000"/>
            </a:solidFill>
            <a:miter lim="800000"/>
            <a:headEnd/>
            <a:tailEnd/>
          </a:ln>
        </p:spPr>
        <p:txBody>
          <a:bodyPr wrap="none" lIns="92075" tIns="46038" rIns="92075" bIns="46038"/>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Windows</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USER,</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GDI</a:t>
            </a:r>
          </a:p>
          <a:p>
            <a:pPr marL="552450" marR="0" lvl="0" indent="-55245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dirty="0">
              <a:ln>
                <a:noFill/>
              </a:ln>
              <a:solidFill>
                <a:srgbClr val="000000"/>
              </a:solidFill>
              <a:effectLst/>
              <a:uLnTx/>
              <a:uFillTx/>
              <a:latin typeface="Corbel"/>
              <a:ea typeface="+mn-ea"/>
              <a:cs typeface="+mn-cs"/>
            </a:endParaRPr>
          </a:p>
          <a:p>
            <a:pPr marL="552450" marR="0" lvl="0" indent="-55245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dirty="0">
              <a:ln>
                <a:noFill/>
              </a:ln>
              <a:solidFill>
                <a:srgbClr val="000000"/>
              </a:solidFill>
              <a:effectLst/>
              <a:uLnTx/>
              <a:uFillTx/>
              <a:latin typeface="Corbel"/>
              <a:ea typeface="+mn-ea"/>
              <a:cs typeface="+mn-cs"/>
            </a:endParaRPr>
          </a:p>
        </p:txBody>
      </p:sp>
      <p:sp>
        <p:nvSpPr>
          <p:cNvPr id="152" name="Rectangle 1077"/>
          <p:cNvSpPr>
            <a:spLocks noChangeArrowheads="1"/>
          </p:cNvSpPr>
          <p:nvPr/>
        </p:nvSpPr>
        <p:spPr bwMode="blackWhite">
          <a:xfrm>
            <a:off x="2004063" y="4245346"/>
            <a:ext cx="6858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File</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 System</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 Cache</a:t>
            </a:r>
          </a:p>
        </p:txBody>
      </p:sp>
      <p:sp>
        <p:nvSpPr>
          <p:cNvPr id="153" name="Rectangle 1078"/>
          <p:cNvSpPr>
            <a:spLocks noChangeArrowheads="1"/>
          </p:cNvSpPr>
          <p:nvPr/>
        </p:nvSpPr>
        <p:spPr bwMode="blackWhite">
          <a:xfrm>
            <a:off x="784863" y="4245346"/>
            <a:ext cx="1219200" cy="1219200"/>
          </a:xfrm>
          <a:prstGeom prst="rect">
            <a:avLst/>
          </a:prstGeom>
          <a:solidFill>
            <a:srgbClr val="762536"/>
          </a:solidFill>
          <a:ln w="12700">
            <a:solidFill>
              <a:srgbClr val="000000"/>
            </a:solidFill>
            <a:miter lim="800000"/>
            <a:headEnd/>
            <a:tailEnd/>
          </a:ln>
        </p:spPr>
        <p:txBody>
          <a:bodyPr wrap="none"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I/O Mgr</a:t>
            </a:r>
          </a:p>
        </p:txBody>
      </p:sp>
      <p:sp>
        <p:nvSpPr>
          <p:cNvPr id="154" name="Rectangle 1079"/>
          <p:cNvSpPr>
            <a:spLocks noChangeArrowheads="1"/>
          </p:cNvSpPr>
          <p:nvPr/>
        </p:nvSpPr>
        <p:spPr bwMode="auto">
          <a:xfrm>
            <a:off x="7414263" y="723812"/>
            <a:ext cx="1482725" cy="277641"/>
          </a:xfrm>
          <a:prstGeom prst="rect">
            <a:avLst/>
          </a:prstGeom>
          <a:noFill/>
          <a:ln w="9525">
            <a:noFill/>
            <a:miter lim="800000"/>
            <a:headEnd/>
            <a:tailEnd/>
          </a:ln>
        </p:spPr>
        <p:txBody>
          <a:bodyPr lIns="92075" tIns="46038" rIns="92075" bIns="46038">
            <a:spAutoFit/>
          </a:bodyPr>
          <a:lstStyle/>
          <a:p>
            <a:pPr algn="ctr" rtl="0" eaLnBrk="0" fontAlgn="base" hangingPunct="0">
              <a:spcBef>
                <a:spcPct val="30000"/>
              </a:spcBef>
              <a:spcAft>
                <a:spcPct val="0"/>
              </a:spcAft>
            </a:pPr>
            <a:r>
              <a:rPr lang="hu-HU" sz="1200" b="1" kern="1200" dirty="0">
                <a:solidFill>
                  <a:srgbClr val="000000"/>
                </a:solidFill>
                <a:latin typeface="Corbel"/>
                <a:ea typeface="+mn-ea"/>
                <a:cs typeface="+mn-cs"/>
              </a:rPr>
              <a:t>Alrendszerek</a:t>
            </a:r>
            <a:endParaRPr lang="en-US" sz="1200" b="1" kern="1200" dirty="0">
              <a:solidFill>
                <a:srgbClr val="000000"/>
              </a:solidFill>
              <a:latin typeface="Corbel"/>
              <a:ea typeface="+mn-ea"/>
              <a:cs typeface="+mn-cs"/>
            </a:endParaRPr>
          </a:p>
        </p:txBody>
      </p:sp>
      <p:sp>
        <p:nvSpPr>
          <p:cNvPr id="155" name="Rectangle 1081"/>
          <p:cNvSpPr>
            <a:spLocks noChangeArrowheads="1"/>
          </p:cNvSpPr>
          <p:nvPr/>
        </p:nvSpPr>
        <p:spPr bwMode="blackWhite">
          <a:xfrm>
            <a:off x="4747263" y="1794246"/>
            <a:ext cx="1600200" cy="7747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User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Application</a:t>
            </a:r>
          </a:p>
        </p:txBody>
      </p:sp>
      <p:sp>
        <p:nvSpPr>
          <p:cNvPr id="156" name="Rectangle 1082"/>
          <p:cNvSpPr>
            <a:spLocks noChangeArrowheads="1"/>
          </p:cNvSpPr>
          <p:nvPr/>
        </p:nvSpPr>
        <p:spPr bwMode="auto">
          <a:xfrm>
            <a:off x="4747263" y="23403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Corbel"/>
                <a:ea typeface="+mn-ea"/>
                <a:cs typeface="+mn-cs"/>
              </a:rPr>
              <a:t>Subsystem DLLs</a:t>
            </a:r>
          </a:p>
        </p:txBody>
      </p:sp>
      <p:sp>
        <p:nvSpPr>
          <p:cNvPr id="157" name="Rectangle 1083"/>
          <p:cNvSpPr>
            <a:spLocks noChangeArrowheads="1"/>
          </p:cNvSpPr>
          <p:nvPr/>
        </p:nvSpPr>
        <p:spPr bwMode="auto">
          <a:xfrm>
            <a:off x="1321438" y="692696"/>
            <a:ext cx="1978025" cy="246863"/>
          </a:xfrm>
          <a:prstGeom prst="rect">
            <a:avLst/>
          </a:prstGeom>
          <a:noFill/>
          <a:ln w="9525">
            <a:noFill/>
            <a:miter lim="800000"/>
            <a:headEnd/>
            <a:tailEnd/>
          </a:ln>
        </p:spPr>
        <p:txBody>
          <a:bodyPr lIns="92075" tIns="46038" rIns="92075" bIns="46038">
            <a:spAutoFit/>
          </a:bodyPr>
          <a:lstStyle/>
          <a:p>
            <a:pPr algn="ctr" rtl="0" eaLnBrk="0" fontAlgn="base" hangingPunct="0">
              <a:spcBef>
                <a:spcPct val="0"/>
              </a:spcBef>
              <a:spcAft>
                <a:spcPct val="0"/>
              </a:spcAft>
            </a:pPr>
            <a:r>
              <a:rPr lang="hu-HU" sz="1000" b="1" kern="1200" dirty="0">
                <a:solidFill>
                  <a:srgbClr val="000000"/>
                </a:solidFill>
                <a:latin typeface="Corbel"/>
                <a:ea typeface="+mn-ea"/>
                <a:cs typeface="+mn-cs"/>
              </a:rPr>
              <a:t>Rendszer folyamatok</a:t>
            </a:r>
            <a:endParaRPr lang="en-US" sz="1000" b="1" kern="1200" dirty="0">
              <a:solidFill>
                <a:srgbClr val="000000"/>
              </a:solidFill>
              <a:latin typeface="Corbel"/>
              <a:ea typeface="+mn-ea"/>
              <a:cs typeface="+mn-cs"/>
            </a:endParaRPr>
          </a:p>
        </p:txBody>
      </p:sp>
      <p:sp>
        <p:nvSpPr>
          <p:cNvPr id="158" name="Rectangle 1084"/>
          <p:cNvSpPr>
            <a:spLocks noChangeArrowheads="1"/>
          </p:cNvSpPr>
          <p:nvPr/>
        </p:nvSpPr>
        <p:spPr bwMode="auto">
          <a:xfrm>
            <a:off x="3497581" y="692696"/>
            <a:ext cx="1154974" cy="246863"/>
          </a:xfrm>
          <a:prstGeom prst="rect">
            <a:avLst/>
          </a:prstGeom>
          <a:noFill/>
          <a:ln w="9525">
            <a:noFill/>
            <a:miter lim="800000"/>
            <a:headEnd/>
            <a:tailEnd/>
          </a:ln>
        </p:spPr>
        <p:txBody>
          <a:bodyPr wrap="square" lIns="92075" tIns="46038" rIns="92075" bIns="46038">
            <a:spAutoFit/>
          </a:bodyPr>
          <a:lstStyle/>
          <a:p>
            <a:pPr algn="ctr" rtl="0" eaLnBrk="0" fontAlgn="base" hangingPunct="0">
              <a:spcBef>
                <a:spcPct val="0"/>
              </a:spcBef>
              <a:spcAft>
                <a:spcPct val="0"/>
              </a:spcAft>
            </a:pPr>
            <a:r>
              <a:rPr lang="hu-HU" sz="1000" b="1" kern="1200" dirty="0">
                <a:solidFill>
                  <a:srgbClr val="000000"/>
                </a:solidFill>
                <a:latin typeface="Corbel"/>
                <a:ea typeface="+mn-ea"/>
                <a:cs typeface="+mn-cs"/>
              </a:rPr>
              <a:t>Szolgáltatások</a:t>
            </a:r>
            <a:endParaRPr lang="en-US" sz="1000" b="1" kern="1200" dirty="0">
              <a:solidFill>
                <a:srgbClr val="000000"/>
              </a:solidFill>
              <a:latin typeface="Corbel"/>
              <a:ea typeface="+mn-ea"/>
              <a:cs typeface="+mn-cs"/>
            </a:endParaRPr>
          </a:p>
        </p:txBody>
      </p:sp>
      <p:sp>
        <p:nvSpPr>
          <p:cNvPr id="159" name="Rectangle 1085"/>
          <p:cNvSpPr>
            <a:spLocks noChangeArrowheads="1"/>
          </p:cNvSpPr>
          <p:nvPr/>
        </p:nvSpPr>
        <p:spPr bwMode="auto">
          <a:xfrm>
            <a:off x="5530762" y="692696"/>
            <a:ext cx="1403350" cy="246863"/>
          </a:xfrm>
          <a:prstGeom prst="rect">
            <a:avLst/>
          </a:prstGeom>
          <a:noFill/>
          <a:ln w="9525">
            <a:noFill/>
            <a:miter lim="800000"/>
            <a:headEnd/>
            <a:tailEnd/>
          </a:ln>
        </p:spPr>
        <p:txBody>
          <a:bodyPr lIns="92075" tIns="46038" rIns="92075" bIns="46038">
            <a:spAutoFit/>
          </a:bodyPr>
          <a:lstStyle/>
          <a:p>
            <a:pPr algn="ctr" rtl="0" eaLnBrk="0" fontAlgn="base" hangingPunct="0">
              <a:spcBef>
                <a:spcPct val="0"/>
              </a:spcBef>
              <a:spcAft>
                <a:spcPct val="0"/>
              </a:spcAft>
            </a:pPr>
            <a:r>
              <a:rPr lang="hu-HU" sz="1000" b="1" kern="1200" dirty="0">
                <a:solidFill>
                  <a:srgbClr val="000000"/>
                </a:solidFill>
                <a:latin typeface="Corbel"/>
                <a:ea typeface="+mn-ea"/>
                <a:cs typeface="+mn-cs"/>
              </a:rPr>
              <a:t>Alkalmazások</a:t>
            </a:r>
            <a:endParaRPr lang="en-US" sz="1000" b="1" kern="1200" dirty="0">
              <a:solidFill>
                <a:srgbClr val="000000"/>
              </a:solidFill>
              <a:latin typeface="Corbel"/>
              <a:ea typeface="+mn-ea"/>
              <a:cs typeface="+mn-cs"/>
            </a:endParaRPr>
          </a:p>
        </p:txBody>
      </p:sp>
      <p:sp>
        <p:nvSpPr>
          <p:cNvPr id="160" name="Rectangle 1086"/>
          <p:cNvSpPr>
            <a:spLocks noChangeArrowheads="1"/>
          </p:cNvSpPr>
          <p:nvPr/>
        </p:nvSpPr>
        <p:spPr bwMode="auto">
          <a:xfrm>
            <a:off x="6452555" y="6161776"/>
            <a:ext cx="2590800" cy="277641"/>
          </a:xfrm>
          <a:prstGeom prst="rect">
            <a:avLst/>
          </a:prstGeom>
          <a:noFill/>
          <a:ln w="9525">
            <a:noFill/>
            <a:miter lim="800000"/>
            <a:headEnd/>
            <a:tailEnd/>
          </a:ln>
        </p:spPr>
        <p:txBody>
          <a:bodyPr lIns="92075" tIns="46038" rIns="92075" bIns="46038">
            <a:spAutoFit/>
          </a:bodyPr>
          <a:lstStyle/>
          <a:p>
            <a:pPr algn="r" rtl="0" eaLnBrk="0" fontAlgn="base" hangingPunct="0">
              <a:spcBef>
                <a:spcPct val="0"/>
              </a:spcBef>
              <a:spcAft>
                <a:spcPct val="0"/>
              </a:spcAft>
            </a:pPr>
            <a:r>
              <a:rPr lang="en-US" sz="1200" kern="1200" dirty="0">
                <a:solidFill>
                  <a:srgbClr val="000000"/>
                </a:solidFill>
                <a:latin typeface="Corbel"/>
                <a:ea typeface="+mn-ea"/>
                <a:cs typeface="+mn-cs"/>
              </a:rPr>
              <a:t>Original copyright by </a:t>
            </a:r>
            <a:r>
              <a:rPr lang="en-US" sz="1200" kern="1200" dirty="0" smtClean="0">
                <a:solidFill>
                  <a:srgbClr val="000000"/>
                </a:solidFill>
                <a:latin typeface="Corbel"/>
                <a:ea typeface="+mn-ea"/>
                <a:cs typeface="+mn-cs"/>
              </a:rPr>
              <a:t>Microsoft</a:t>
            </a:r>
            <a:endParaRPr lang="en-US" sz="1200" kern="1200" dirty="0">
              <a:solidFill>
                <a:srgbClr val="000000"/>
              </a:solidFill>
              <a:latin typeface="Corbel"/>
              <a:ea typeface="+mn-ea"/>
              <a:cs typeface="+mn-cs"/>
            </a:endParaRPr>
          </a:p>
        </p:txBody>
      </p:sp>
      <p:sp>
        <p:nvSpPr>
          <p:cNvPr id="161" name="Rectangle 1087"/>
          <p:cNvSpPr>
            <a:spLocks noChangeArrowheads="1"/>
          </p:cNvSpPr>
          <p:nvPr/>
        </p:nvSpPr>
        <p:spPr bwMode="blackWhite">
          <a:xfrm>
            <a:off x="784863" y="4550146"/>
            <a:ext cx="1066800" cy="1219200"/>
          </a:xfrm>
          <a:prstGeom prst="rect">
            <a:avLst/>
          </a:prstGeom>
          <a:solidFill>
            <a:srgbClr val="FF9966"/>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62" name="Rectangle 1088"/>
          <p:cNvSpPr>
            <a:spLocks noChangeArrowheads="1"/>
          </p:cNvSpPr>
          <p:nvPr/>
        </p:nvSpPr>
        <p:spPr bwMode="blackWhite">
          <a:xfrm>
            <a:off x="175263" y="2873746"/>
            <a:ext cx="1143000" cy="533400"/>
          </a:xfrm>
          <a:prstGeom prst="rect">
            <a:avLst/>
          </a:prstGeom>
          <a:solidFill>
            <a:srgbClr val="B11D2F"/>
          </a:solidFill>
          <a:ln w="12700">
            <a:solidFill>
              <a:srgbClr val="000000"/>
            </a:solidFill>
            <a:miter lim="800000"/>
            <a:headEnd/>
            <a:tailEnd/>
          </a:ln>
        </p:spPr>
        <p:txBody>
          <a:bodyPr wrap="none" lIns="92075" rIns="92075" bIns="92075"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System</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Threads</a:t>
            </a:r>
          </a:p>
        </p:txBody>
      </p:sp>
      <p:grpSp>
        <p:nvGrpSpPr>
          <p:cNvPr id="163" name="Group 1089"/>
          <p:cNvGrpSpPr>
            <a:grpSpLocks/>
          </p:cNvGrpSpPr>
          <p:nvPr/>
        </p:nvGrpSpPr>
        <p:grpSpPr bwMode="auto">
          <a:xfrm>
            <a:off x="-36512" y="1968872"/>
            <a:ext cx="942975" cy="1992313"/>
            <a:chOff x="48" y="1302"/>
            <a:chExt cx="594" cy="1255"/>
          </a:xfrm>
        </p:grpSpPr>
        <p:sp>
          <p:nvSpPr>
            <p:cNvPr id="164" name="Rectangle 1090"/>
            <p:cNvSpPr>
              <a:spLocks noChangeArrowheads="1"/>
            </p:cNvSpPr>
            <p:nvPr/>
          </p:nvSpPr>
          <p:spPr bwMode="black">
            <a:xfrm>
              <a:off x="96" y="1302"/>
              <a:ext cx="546" cy="326"/>
            </a:xfrm>
            <a:prstGeom prst="rect">
              <a:avLst/>
            </a:prstGeom>
            <a:noFill/>
            <a:ln w="9525">
              <a:noFill/>
              <a:miter lim="800000"/>
              <a:headEnd/>
              <a:tailEnd/>
            </a:ln>
          </p:spPr>
          <p:txBody>
            <a:bodyPr lIns="92075" tIns="46038" rIns="92075" bIns="46038">
              <a:spAutoFit/>
            </a:bodyPr>
            <a:lstStyle/>
            <a:p>
              <a:pPr algn="ctr" rtl="0" eaLnBrk="0" fontAlgn="base" hangingPunct="0">
                <a:lnSpc>
                  <a:spcPct val="140000"/>
                </a:lnSpc>
                <a:spcBef>
                  <a:spcPct val="0"/>
                </a:spcBef>
                <a:spcAft>
                  <a:spcPct val="0"/>
                </a:spcAft>
              </a:pPr>
              <a:r>
                <a:rPr lang="en-US" sz="1200" b="1" kern="1200" dirty="0">
                  <a:solidFill>
                    <a:srgbClr val="000000"/>
                  </a:solidFill>
                  <a:latin typeface="Corbel"/>
                  <a:ea typeface="+mn-ea"/>
                  <a:cs typeface="+mn-cs"/>
                </a:rPr>
                <a:t>User</a:t>
              </a:r>
            </a:p>
            <a:p>
              <a:pPr algn="ctr" rtl="0" eaLnBrk="0" fontAlgn="base" hangingPunct="0">
                <a:lnSpc>
                  <a:spcPct val="90000"/>
                </a:lnSpc>
                <a:spcBef>
                  <a:spcPct val="0"/>
                </a:spcBef>
                <a:spcAft>
                  <a:spcPct val="0"/>
                </a:spcAft>
              </a:pPr>
              <a:r>
                <a:rPr lang="en-US" sz="1200" b="1" kern="1200" dirty="0">
                  <a:solidFill>
                    <a:srgbClr val="000000"/>
                  </a:solidFill>
                  <a:latin typeface="Corbel"/>
                  <a:ea typeface="+mn-ea"/>
                  <a:cs typeface="+mn-cs"/>
                </a:rPr>
                <a:t>Mode</a:t>
              </a:r>
            </a:p>
          </p:txBody>
        </p:sp>
        <p:sp>
          <p:nvSpPr>
            <p:cNvPr id="165" name="Rectangle 1091"/>
            <p:cNvSpPr>
              <a:spLocks noChangeArrowheads="1"/>
            </p:cNvSpPr>
            <p:nvPr/>
          </p:nvSpPr>
          <p:spPr bwMode="black">
            <a:xfrm>
              <a:off x="48" y="2266"/>
              <a:ext cx="546" cy="291"/>
            </a:xfrm>
            <a:prstGeom prst="rect">
              <a:avLst/>
            </a:prstGeom>
            <a:noFill/>
            <a:ln w="9525">
              <a:noFill/>
              <a:miter lim="800000"/>
              <a:headEnd/>
              <a:tailEnd/>
            </a:ln>
          </p:spPr>
          <p:txBody>
            <a:bodyPr lIns="92075" tIns="46038" rIns="92075" bIns="46038">
              <a:spAutoFit/>
            </a:bodyPr>
            <a:lstStyle/>
            <a:p>
              <a:pPr algn="ctr" rtl="0" eaLnBrk="0" fontAlgn="base" hangingPunct="0">
                <a:spcBef>
                  <a:spcPct val="0"/>
                </a:spcBef>
                <a:spcAft>
                  <a:spcPct val="0"/>
                </a:spcAft>
              </a:pPr>
              <a:r>
                <a:rPr lang="en-US" sz="1200" b="1" kern="1200" dirty="0">
                  <a:solidFill>
                    <a:srgbClr val="000000"/>
                  </a:solidFill>
                  <a:latin typeface="Corbel"/>
                  <a:ea typeface="+mn-ea"/>
                  <a:cs typeface="+mn-cs"/>
                </a:rPr>
                <a:t>Kernel</a:t>
              </a:r>
            </a:p>
            <a:p>
              <a:pPr algn="ctr" rtl="0" eaLnBrk="0" fontAlgn="base" hangingPunct="0">
                <a:spcBef>
                  <a:spcPct val="0"/>
                </a:spcBef>
                <a:spcAft>
                  <a:spcPct val="0"/>
                </a:spcAft>
              </a:pPr>
              <a:r>
                <a:rPr lang="en-US" sz="1200" b="1" kern="1200" dirty="0">
                  <a:solidFill>
                    <a:srgbClr val="000000"/>
                  </a:solidFill>
                  <a:latin typeface="Corbel"/>
                  <a:ea typeface="+mn-ea"/>
                  <a:cs typeface="+mn-cs"/>
                </a:rPr>
                <a:t>Mode</a:t>
              </a:r>
            </a:p>
          </p:txBody>
        </p:sp>
      </p:grpSp>
      <p:sp>
        <p:nvSpPr>
          <p:cNvPr id="166" name="Freeform 1092"/>
          <p:cNvSpPr>
            <a:spLocks/>
          </p:cNvSpPr>
          <p:nvPr/>
        </p:nvSpPr>
        <p:spPr bwMode="auto">
          <a:xfrm>
            <a:off x="175263" y="2721346"/>
            <a:ext cx="8686800" cy="609600"/>
          </a:xfrm>
          <a:custGeom>
            <a:avLst/>
            <a:gdLst>
              <a:gd name="T0" fmla="*/ 5436 w 5436"/>
              <a:gd name="T1" fmla="*/ 468 h 468"/>
              <a:gd name="T2" fmla="*/ 792 w 5436"/>
              <a:gd name="T3" fmla="*/ 468 h 468"/>
              <a:gd name="T4" fmla="*/ 792 w 5436"/>
              <a:gd name="T5" fmla="*/ 0 h 468"/>
              <a:gd name="T6" fmla="*/ 0 w 5436"/>
              <a:gd name="T7" fmla="*/ 0 h 468"/>
              <a:gd name="T8" fmla="*/ 0 60000 65536"/>
              <a:gd name="T9" fmla="*/ 0 60000 65536"/>
              <a:gd name="T10" fmla="*/ 0 60000 65536"/>
              <a:gd name="T11" fmla="*/ 0 60000 65536"/>
              <a:gd name="T12" fmla="*/ 0 w 5436"/>
              <a:gd name="T13" fmla="*/ 0 h 468"/>
              <a:gd name="T14" fmla="*/ 5436 w 5436"/>
              <a:gd name="T15" fmla="*/ 468 h 468"/>
            </a:gdLst>
            <a:ahLst/>
            <a:cxnLst>
              <a:cxn ang="T8">
                <a:pos x="T0" y="T1"/>
              </a:cxn>
              <a:cxn ang="T9">
                <a:pos x="T2" y="T3"/>
              </a:cxn>
              <a:cxn ang="T10">
                <a:pos x="T4" y="T5"/>
              </a:cxn>
              <a:cxn ang="T11">
                <a:pos x="T6" y="T7"/>
              </a:cxn>
            </a:cxnLst>
            <a:rect l="T12" t="T13" r="T14" b="T15"/>
            <a:pathLst>
              <a:path w="5436" h="468">
                <a:moveTo>
                  <a:pt x="5436" y="468"/>
                </a:moveTo>
                <a:lnTo>
                  <a:pt x="792" y="468"/>
                </a:lnTo>
                <a:lnTo>
                  <a:pt x="792" y="0"/>
                </a:lnTo>
                <a:lnTo>
                  <a:pt x="0" y="0"/>
                </a:lnTo>
              </a:path>
            </a:pathLst>
          </a:custGeom>
          <a:noFill/>
          <a:ln w="38100" cap="rnd">
            <a:solidFill>
              <a:srgbClr val="000000"/>
            </a:solidFill>
            <a:round/>
            <a:headEnd type="none" w="sm" len="sm"/>
            <a:tailEnd type="none" w="sm" len="sm"/>
          </a:ln>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67" name="Rectangle 1093"/>
          <p:cNvSpPr>
            <a:spLocks noChangeArrowheads="1"/>
          </p:cNvSpPr>
          <p:nvPr/>
        </p:nvSpPr>
        <p:spPr bwMode="blackWhite">
          <a:xfrm>
            <a:off x="1553213" y="2873746"/>
            <a:ext cx="7286625" cy="3048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NTDLL.DLL</a:t>
            </a:r>
          </a:p>
        </p:txBody>
      </p:sp>
      <p:sp>
        <p:nvSpPr>
          <p:cNvPr id="168" name="Rectangle 1094"/>
          <p:cNvSpPr>
            <a:spLocks noChangeArrowheads="1"/>
          </p:cNvSpPr>
          <p:nvPr/>
        </p:nvSpPr>
        <p:spPr bwMode="blackWhite">
          <a:xfrm>
            <a:off x="784863" y="4626346"/>
            <a:ext cx="990600" cy="1143000"/>
          </a:xfrm>
          <a:prstGeom prst="rect">
            <a:avLst/>
          </a:prstGeom>
          <a:solidFill>
            <a:srgbClr val="FF9966"/>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69" name="Rectangle 1095"/>
          <p:cNvSpPr>
            <a:spLocks noChangeArrowheads="1"/>
          </p:cNvSpPr>
          <p:nvPr/>
        </p:nvSpPr>
        <p:spPr bwMode="blackWhite">
          <a:xfrm>
            <a:off x="784863" y="4702546"/>
            <a:ext cx="914400" cy="1066800"/>
          </a:xfrm>
          <a:prstGeom prst="rect">
            <a:avLst/>
          </a:prstGeom>
          <a:solidFill>
            <a:srgbClr val="FF9966"/>
          </a:solidFill>
          <a:ln w="12700">
            <a:solidFill>
              <a:srgbClr val="000000"/>
            </a:solidFill>
            <a:miter lim="800000"/>
            <a:headEnd/>
            <a:tailEnd/>
          </a:ln>
        </p:spPr>
        <p:txBody>
          <a:bodyPr wrap="none" lIns="92075" tIns="91440" rIns="92075" bIns="0"/>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Device &amp;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File Sys.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Drivers</a:t>
            </a:r>
          </a:p>
        </p:txBody>
      </p:sp>
      <p:grpSp>
        <p:nvGrpSpPr>
          <p:cNvPr id="170" name="Group 1096"/>
          <p:cNvGrpSpPr>
            <a:grpSpLocks/>
          </p:cNvGrpSpPr>
          <p:nvPr/>
        </p:nvGrpSpPr>
        <p:grpSpPr bwMode="auto">
          <a:xfrm>
            <a:off x="1089663" y="1654546"/>
            <a:ext cx="1295400" cy="609600"/>
            <a:chOff x="720" y="1104"/>
            <a:chExt cx="816" cy="384"/>
          </a:xfrm>
        </p:grpSpPr>
        <p:sp>
          <p:nvSpPr>
            <p:cNvPr id="171" name="Rectangle 1097"/>
            <p:cNvSpPr>
              <a:spLocks noChangeArrowheads="1"/>
            </p:cNvSpPr>
            <p:nvPr/>
          </p:nvSpPr>
          <p:spPr bwMode="blackWhite">
            <a:xfrm>
              <a:off x="720" y="1104"/>
              <a:ext cx="816" cy="384"/>
            </a:xfrm>
            <a:prstGeom prst="rect">
              <a:avLst/>
            </a:prstGeom>
            <a:solidFill>
              <a:srgbClr val="B11D2F"/>
            </a:solidFill>
            <a:ln w="12700">
              <a:solidFill>
                <a:srgbClr val="000000"/>
              </a:solidFill>
              <a:miter lim="800000"/>
              <a:headEnd/>
              <a:tailEnd/>
            </a:ln>
          </p:spPr>
          <p:txBody>
            <a:bodyPr lIns="92075" rIns="92075" bIns="92075" anchorCtr="1"/>
            <a:lstStyle/>
            <a:p>
              <a:pPr marL="0" marR="0" lvl="0" indent="0" algn="ctr" defTabSz="914400" rtl="0" eaLnBrk="0" fontAlgn="base" latinLnBrk="0" hangingPunct="0">
                <a:lnSpc>
                  <a:spcPct val="10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WinLogon</a:t>
              </a:r>
            </a:p>
          </p:txBody>
        </p:sp>
        <p:sp>
          <p:nvSpPr>
            <p:cNvPr id="172" name="Rectangle 1098"/>
            <p:cNvSpPr>
              <a:spLocks noChangeArrowheads="1"/>
            </p:cNvSpPr>
            <p:nvPr/>
          </p:nvSpPr>
          <p:spPr bwMode="auto">
            <a:xfrm>
              <a:off x="720" y="1440"/>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sp>
        <p:nvSpPr>
          <p:cNvPr id="173" name="Rectangle 1099"/>
          <p:cNvSpPr>
            <a:spLocks noChangeArrowheads="1"/>
          </p:cNvSpPr>
          <p:nvPr/>
        </p:nvSpPr>
        <p:spPr bwMode="blackWhite">
          <a:xfrm>
            <a:off x="708663" y="1959346"/>
            <a:ext cx="1295400" cy="609600"/>
          </a:xfrm>
          <a:prstGeom prst="rect">
            <a:avLst/>
          </a:prstGeom>
          <a:solidFill>
            <a:srgbClr val="B11D2F"/>
          </a:solidFill>
          <a:ln w="12700">
            <a:solidFill>
              <a:srgbClr val="000000"/>
            </a:solidFill>
            <a:miter lim="800000"/>
            <a:headEnd/>
            <a:tailEnd/>
          </a:ln>
        </p:spPr>
        <p:txBody>
          <a:bodyPr lIns="92075" tIns="91440" rIns="92075" bIns="92075" anchor="ctr" anchorCtr="1"/>
          <a:lstStyle/>
          <a:p>
            <a:pPr marL="0" marR="0" lvl="0" indent="0" algn="ctr" defTabSz="914400" rtl="0" eaLnBrk="0" fontAlgn="base" latinLnBrk="0" hangingPunct="0">
              <a:lnSpc>
                <a:spcPct val="10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Session  Manager</a:t>
            </a:r>
          </a:p>
        </p:txBody>
      </p:sp>
      <p:grpSp>
        <p:nvGrpSpPr>
          <p:cNvPr id="174" name="Group 1100"/>
          <p:cNvGrpSpPr>
            <a:grpSpLocks/>
          </p:cNvGrpSpPr>
          <p:nvPr/>
        </p:nvGrpSpPr>
        <p:grpSpPr bwMode="auto">
          <a:xfrm>
            <a:off x="2689863" y="1959346"/>
            <a:ext cx="1295400" cy="609600"/>
            <a:chOff x="1728" y="1296"/>
            <a:chExt cx="816" cy="384"/>
          </a:xfrm>
        </p:grpSpPr>
        <p:sp>
          <p:nvSpPr>
            <p:cNvPr id="175" name="Rectangle 1101"/>
            <p:cNvSpPr>
              <a:spLocks noChangeArrowheads="1"/>
            </p:cNvSpPr>
            <p:nvPr/>
          </p:nvSpPr>
          <p:spPr bwMode="blackWhite">
            <a:xfrm>
              <a:off x="1728" y="1296"/>
              <a:ext cx="816" cy="384"/>
            </a:xfrm>
            <a:prstGeom prst="rect">
              <a:avLst/>
            </a:prstGeom>
            <a:solidFill>
              <a:srgbClr val="762536"/>
            </a:solidFill>
            <a:ln w="12700">
              <a:solidFill>
                <a:srgbClr val="000000"/>
              </a:solidFill>
              <a:miter lim="800000"/>
              <a:headEnd/>
              <a:tailEnd/>
            </a:ln>
          </p:spPr>
          <p:txBody>
            <a:bodyPr lIns="92075" tIns="46038" rIns="92075" bIns="46038" anchor="ctr" anchorCtr="1"/>
            <a:lstStyle/>
            <a:p>
              <a:pPr marL="0" marR="0" lvl="0" indent="0" algn="ctr" defTabSz="914400" rtl="0" eaLnBrk="0" fontAlgn="base" latinLnBrk="0" hangingPunct="0">
                <a:lnSpc>
                  <a:spcPct val="90000"/>
                </a:lnSpc>
                <a:spcBef>
                  <a:spcPct val="20000"/>
                </a:spcBef>
                <a:spcAft>
                  <a:spcPct val="0"/>
                </a:spcAft>
                <a:buClrTx/>
                <a:buSzTx/>
                <a:buFontTx/>
                <a:buNone/>
                <a:tabLst/>
                <a:defRPr/>
              </a:pPr>
              <a:r>
                <a:rPr kumimoji="0" lang="hu-HU" sz="1200" b="1" i="0" u="none" strike="noStrike" kern="1200" cap="none" spc="0" normalizeH="0" baseline="0" noProof="0" dirty="0" err="1">
                  <a:ln>
                    <a:noFill/>
                  </a:ln>
                  <a:solidFill>
                    <a:srgbClr val="FFFFFF"/>
                  </a:solidFill>
                  <a:effectLst/>
                  <a:uLnTx/>
                  <a:uFillTx/>
                  <a:latin typeface="Corbel"/>
                  <a:ea typeface="+mn-ea"/>
                  <a:cs typeface="+mn-cs"/>
                </a:rPr>
                <a:t>SvcHost.exe</a:t>
              </a:r>
              <a:endParaRPr kumimoji="0" lang="en-US" sz="1200" b="1" i="0" u="none" strike="noStrike" kern="1200" cap="none" spc="0" normalizeH="0" baseline="0" noProof="0" dirty="0">
                <a:ln>
                  <a:noFill/>
                </a:ln>
                <a:solidFill>
                  <a:srgbClr val="FFFFFF"/>
                </a:solidFill>
                <a:effectLst/>
                <a:uLnTx/>
                <a:uFillTx/>
                <a:latin typeface="Corbel"/>
                <a:ea typeface="+mn-ea"/>
                <a:cs typeface="+mn-cs"/>
              </a:endParaRPr>
            </a:p>
          </p:txBody>
        </p:sp>
        <p:sp>
          <p:nvSpPr>
            <p:cNvPr id="176" name="Rectangle 1102"/>
            <p:cNvSpPr>
              <a:spLocks noChangeArrowheads="1"/>
            </p:cNvSpPr>
            <p:nvPr/>
          </p:nvSpPr>
          <p:spPr bwMode="auto">
            <a:xfrm>
              <a:off x="1728" y="1632"/>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FFFFFF"/>
                </a:solidFill>
                <a:effectLst/>
                <a:uLnTx/>
                <a:uFillTx/>
                <a:latin typeface="Corbel"/>
                <a:ea typeface="+mn-ea"/>
                <a:cs typeface="+mn-cs"/>
              </a:endParaRPr>
            </a:p>
          </p:txBody>
        </p:sp>
      </p:grpSp>
      <p:sp>
        <p:nvSpPr>
          <p:cNvPr id="177" name="Line 1103"/>
          <p:cNvSpPr>
            <a:spLocks noChangeShapeType="1"/>
          </p:cNvSpPr>
          <p:nvPr/>
        </p:nvSpPr>
        <p:spPr bwMode="auto">
          <a:xfrm>
            <a:off x="7255513" y="2610221"/>
            <a:ext cx="6350" cy="263525"/>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78" name="Line 1105"/>
          <p:cNvSpPr>
            <a:spLocks noChangeShapeType="1"/>
          </p:cNvSpPr>
          <p:nvPr/>
        </p:nvSpPr>
        <p:spPr bwMode="auto">
          <a:xfrm>
            <a:off x="8481063" y="1502146"/>
            <a:ext cx="0" cy="13716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79" name="Line 1106"/>
          <p:cNvSpPr>
            <a:spLocks noChangeShapeType="1"/>
          </p:cNvSpPr>
          <p:nvPr/>
        </p:nvSpPr>
        <p:spPr bwMode="auto">
          <a:xfrm>
            <a:off x="5356863" y="2568946"/>
            <a:ext cx="0" cy="304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0" name="Line 1107"/>
          <p:cNvSpPr>
            <a:spLocks noChangeShapeType="1"/>
          </p:cNvSpPr>
          <p:nvPr/>
        </p:nvSpPr>
        <p:spPr bwMode="auto">
          <a:xfrm flipH="1">
            <a:off x="1699263" y="2578471"/>
            <a:ext cx="0" cy="304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1" name="Line 1108"/>
          <p:cNvSpPr>
            <a:spLocks noChangeShapeType="1"/>
          </p:cNvSpPr>
          <p:nvPr/>
        </p:nvSpPr>
        <p:spPr bwMode="auto">
          <a:xfrm flipH="1">
            <a:off x="3147063" y="2568946"/>
            <a:ext cx="0" cy="304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2" name="Rectangle 1109"/>
          <p:cNvSpPr>
            <a:spLocks noChangeArrowheads="1"/>
          </p:cNvSpPr>
          <p:nvPr/>
        </p:nvSpPr>
        <p:spPr bwMode="blackWhite">
          <a:xfrm>
            <a:off x="6714176" y="2106984"/>
            <a:ext cx="1333500" cy="287337"/>
          </a:xfrm>
          <a:prstGeom prst="rect">
            <a:avLst/>
          </a:prstGeom>
          <a:solidFill>
            <a:srgbClr val="B11D2F"/>
          </a:solidFill>
          <a:ln w="12700">
            <a:solidFill>
              <a:srgbClr val="000000"/>
            </a:solidFill>
            <a:miter lim="800000"/>
            <a:headEnd/>
            <a:tailEnd/>
          </a:ln>
        </p:spPr>
        <p:txBody>
          <a:bodyPr wrap="none" lIns="92075" rIns="92075" bIns="92075"/>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Corbel"/>
                <a:ea typeface="+mn-ea"/>
                <a:cs typeface="+mn-cs"/>
              </a:rPr>
              <a:t>POSIX</a:t>
            </a:r>
            <a:r>
              <a:rPr kumimoji="0" lang="hu-HU" sz="1200" b="1" i="0" u="none" strike="noStrike" kern="1200" cap="none" spc="0" normalizeH="0" baseline="0" noProof="0" dirty="0">
                <a:ln>
                  <a:noFill/>
                </a:ln>
                <a:solidFill>
                  <a:srgbClr val="FFFFFF"/>
                </a:solidFill>
                <a:effectLst/>
                <a:uLnTx/>
                <a:uFillTx/>
                <a:latin typeface="Corbel"/>
                <a:ea typeface="+mn-ea"/>
                <a:cs typeface="+mn-cs"/>
              </a:rPr>
              <a:t> (SUA)</a:t>
            </a:r>
            <a:endParaRPr kumimoji="0" lang="en-US" sz="1200" b="1" i="0" u="none" strike="noStrike" kern="1200" cap="none" spc="0" normalizeH="0" baseline="0" noProof="0" dirty="0">
              <a:ln>
                <a:noFill/>
              </a:ln>
              <a:solidFill>
                <a:srgbClr val="FFFFFF"/>
              </a:solidFill>
              <a:effectLst/>
              <a:uLnTx/>
              <a:uFillTx/>
              <a:latin typeface="Corbel"/>
              <a:ea typeface="+mn-ea"/>
              <a:cs typeface="+mn-cs"/>
            </a:endParaRPr>
          </a:p>
        </p:txBody>
      </p:sp>
      <p:sp>
        <p:nvSpPr>
          <p:cNvPr id="183" name="Rectangle 1110"/>
          <p:cNvSpPr>
            <a:spLocks noChangeArrowheads="1"/>
          </p:cNvSpPr>
          <p:nvPr/>
        </p:nvSpPr>
        <p:spPr bwMode="auto">
          <a:xfrm>
            <a:off x="6714176" y="2394321"/>
            <a:ext cx="1152525" cy="212725"/>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Windows DLLs</a:t>
            </a:r>
          </a:p>
        </p:txBody>
      </p:sp>
      <p:sp>
        <p:nvSpPr>
          <p:cNvPr id="184" name="Line 1111"/>
          <p:cNvSpPr>
            <a:spLocks noChangeShapeType="1"/>
          </p:cNvSpPr>
          <p:nvPr/>
        </p:nvSpPr>
        <p:spPr bwMode="auto">
          <a:xfrm>
            <a:off x="31470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5" name="Line 1112"/>
          <p:cNvSpPr>
            <a:spLocks noChangeShapeType="1"/>
          </p:cNvSpPr>
          <p:nvPr/>
        </p:nvSpPr>
        <p:spPr bwMode="auto">
          <a:xfrm>
            <a:off x="16992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6" name="Line 1113"/>
          <p:cNvSpPr>
            <a:spLocks noChangeShapeType="1"/>
          </p:cNvSpPr>
          <p:nvPr/>
        </p:nvSpPr>
        <p:spPr bwMode="auto">
          <a:xfrm>
            <a:off x="53568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7" name="Line 1114"/>
          <p:cNvSpPr>
            <a:spLocks noChangeShapeType="1"/>
          </p:cNvSpPr>
          <p:nvPr/>
        </p:nvSpPr>
        <p:spPr bwMode="auto">
          <a:xfrm>
            <a:off x="7261863" y="3161084"/>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8" name="Line 1115"/>
          <p:cNvSpPr>
            <a:spLocks noChangeShapeType="1"/>
          </p:cNvSpPr>
          <p:nvPr/>
        </p:nvSpPr>
        <p:spPr bwMode="auto">
          <a:xfrm>
            <a:off x="84810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9" name="Line 1116"/>
          <p:cNvSpPr>
            <a:spLocks noChangeShapeType="1"/>
          </p:cNvSpPr>
          <p:nvPr/>
        </p:nvSpPr>
        <p:spPr bwMode="auto">
          <a:xfrm>
            <a:off x="82524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90" name="Rectangle 1117"/>
          <p:cNvSpPr>
            <a:spLocks noChangeArrowheads="1"/>
          </p:cNvSpPr>
          <p:nvPr/>
        </p:nvSpPr>
        <p:spPr bwMode="blackWhite">
          <a:xfrm>
            <a:off x="3299463" y="4245346"/>
            <a:ext cx="6096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nchorCtr="1"/>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Plug and</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Play Mgr.</a:t>
            </a:r>
          </a:p>
        </p:txBody>
      </p:sp>
      <p:sp>
        <p:nvSpPr>
          <p:cNvPr id="191" name="Rectangle 1118"/>
          <p:cNvSpPr>
            <a:spLocks noChangeArrowheads="1"/>
          </p:cNvSpPr>
          <p:nvPr/>
        </p:nvSpPr>
        <p:spPr bwMode="blackWhite">
          <a:xfrm>
            <a:off x="3909063" y="4245346"/>
            <a:ext cx="6096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nchorCtr="1"/>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Power</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Mgr.</a:t>
            </a:r>
          </a:p>
        </p:txBody>
      </p:sp>
      <p:sp>
        <p:nvSpPr>
          <p:cNvPr id="192" name="Rectangle 1119"/>
          <p:cNvSpPr>
            <a:spLocks noChangeArrowheads="1"/>
          </p:cNvSpPr>
          <p:nvPr/>
        </p:nvSpPr>
        <p:spPr bwMode="blackWhite">
          <a:xfrm>
            <a:off x="4518663" y="4245346"/>
            <a:ext cx="6858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Security</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Reference</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Monitor</a:t>
            </a:r>
          </a:p>
        </p:txBody>
      </p:sp>
      <p:sp>
        <p:nvSpPr>
          <p:cNvPr id="193" name="Rectangle 1120"/>
          <p:cNvSpPr>
            <a:spLocks noChangeArrowheads="1"/>
          </p:cNvSpPr>
          <p:nvPr/>
        </p:nvSpPr>
        <p:spPr bwMode="blackWhite">
          <a:xfrm>
            <a:off x="5204463" y="4245346"/>
            <a:ext cx="6096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Virtual</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Memory</a:t>
            </a:r>
          </a:p>
        </p:txBody>
      </p:sp>
      <p:sp>
        <p:nvSpPr>
          <p:cNvPr id="194" name="Rectangle 1121"/>
          <p:cNvSpPr>
            <a:spLocks noChangeArrowheads="1"/>
          </p:cNvSpPr>
          <p:nvPr/>
        </p:nvSpPr>
        <p:spPr bwMode="blackWhite">
          <a:xfrm>
            <a:off x="5814063" y="4245346"/>
            <a:ext cx="6858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Processes</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&amp;</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Threads</a:t>
            </a:r>
          </a:p>
        </p:txBody>
      </p:sp>
      <p:sp>
        <p:nvSpPr>
          <p:cNvPr id="195" name="Rectangle 1122"/>
          <p:cNvSpPr>
            <a:spLocks noChangeArrowheads="1"/>
          </p:cNvSpPr>
          <p:nvPr/>
        </p:nvSpPr>
        <p:spPr bwMode="blackWhite">
          <a:xfrm>
            <a:off x="7185663" y="4245346"/>
            <a:ext cx="685800" cy="122555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Local</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Procedure</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Call</a:t>
            </a:r>
          </a:p>
        </p:txBody>
      </p:sp>
      <p:sp>
        <p:nvSpPr>
          <p:cNvPr id="196" name="Rectangle 1123"/>
          <p:cNvSpPr>
            <a:spLocks noChangeArrowheads="1"/>
          </p:cNvSpPr>
          <p:nvPr/>
        </p:nvSpPr>
        <p:spPr bwMode="blackWhite">
          <a:xfrm>
            <a:off x="8023863" y="4778746"/>
            <a:ext cx="914400" cy="1295400"/>
          </a:xfrm>
          <a:prstGeom prst="rect">
            <a:avLst/>
          </a:prstGeom>
          <a:solidFill>
            <a:srgbClr val="FF9966"/>
          </a:solidFill>
          <a:ln w="12700">
            <a:solidFill>
              <a:srgbClr val="000000"/>
            </a:solidFill>
            <a:miter lim="800000"/>
            <a:headEnd/>
            <a:tailEnd/>
          </a:ln>
        </p:spPr>
        <p:txBody>
          <a:bodyPr wrap="none" lIns="92075" tIns="91440" rIns="92075" bIns="0"/>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Graphics</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Drivers</a:t>
            </a:r>
          </a:p>
        </p:txBody>
      </p:sp>
      <p:sp>
        <p:nvSpPr>
          <p:cNvPr id="197" name="Rectangle 1124"/>
          <p:cNvSpPr>
            <a:spLocks noChangeArrowheads="1"/>
          </p:cNvSpPr>
          <p:nvPr/>
        </p:nvSpPr>
        <p:spPr bwMode="blackWhite">
          <a:xfrm>
            <a:off x="1070613" y="5464546"/>
            <a:ext cx="7410450" cy="304800"/>
          </a:xfrm>
          <a:prstGeom prst="rect">
            <a:avLst/>
          </a:prstGeom>
          <a:solidFill>
            <a:srgbClr val="F6BF69"/>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Kernel</a:t>
            </a:r>
          </a:p>
        </p:txBody>
      </p:sp>
      <p:sp>
        <p:nvSpPr>
          <p:cNvPr id="198" name="Rectangle 1125"/>
          <p:cNvSpPr>
            <a:spLocks noChangeArrowheads="1"/>
          </p:cNvSpPr>
          <p:nvPr/>
        </p:nvSpPr>
        <p:spPr bwMode="blackWhite">
          <a:xfrm>
            <a:off x="784863" y="5769346"/>
            <a:ext cx="7924800" cy="304800"/>
          </a:xfrm>
          <a:prstGeom prst="rect">
            <a:avLst/>
          </a:prstGeom>
          <a:solidFill>
            <a:srgbClr val="BCBEC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Hardware Abstraction Layer (HAL)</a:t>
            </a:r>
          </a:p>
        </p:txBody>
      </p:sp>
      <p:sp>
        <p:nvSpPr>
          <p:cNvPr id="199" name="Line 1126"/>
          <p:cNvSpPr>
            <a:spLocks noChangeShapeType="1"/>
          </p:cNvSpPr>
          <p:nvPr/>
        </p:nvSpPr>
        <p:spPr bwMode="auto">
          <a:xfrm flipH="1">
            <a:off x="937263" y="3407146"/>
            <a:ext cx="0" cy="5334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200" name="Line 1127"/>
          <p:cNvSpPr>
            <a:spLocks noChangeShapeType="1"/>
          </p:cNvSpPr>
          <p:nvPr/>
        </p:nvSpPr>
        <p:spPr bwMode="auto">
          <a:xfrm flipH="1">
            <a:off x="2156463" y="2264146"/>
            <a:ext cx="0" cy="6096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201" name="Line 1128"/>
          <p:cNvSpPr>
            <a:spLocks noChangeShapeType="1"/>
          </p:cNvSpPr>
          <p:nvPr/>
        </p:nvSpPr>
        <p:spPr bwMode="auto">
          <a:xfrm>
            <a:off x="21564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202" name="Rectangle 1129"/>
          <p:cNvSpPr>
            <a:spLocks noChangeArrowheads="1"/>
          </p:cNvSpPr>
          <p:nvPr/>
        </p:nvSpPr>
        <p:spPr bwMode="blackWhite">
          <a:xfrm>
            <a:off x="784863" y="3940546"/>
            <a:ext cx="7086600" cy="304800"/>
          </a:xfrm>
          <a:prstGeom prst="rect">
            <a:avLst/>
          </a:prstGeom>
          <a:solidFill>
            <a:srgbClr val="762536"/>
          </a:solidFill>
          <a:ln w="12700">
            <a:solidFill>
              <a:srgbClr val="000000"/>
            </a:solidFill>
            <a:miter lim="800000"/>
            <a:headEnd/>
            <a:tailEnd/>
          </a:ln>
        </p:spPr>
        <p:txBody>
          <a:bodyPr wrap="none" lIns="92075" tIns="46038" rIns="92075" bIns="46038" anchor="ctr"/>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(kernel mode callable interfaces)</a:t>
            </a:r>
          </a:p>
        </p:txBody>
      </p:sp>
      <p:sp>
        <p:nvSpPr>
          <p:cNvPr id="203" name="Rectangle 1131"/>
          <p:cNvSpPr>
            <a:spLocks noChangeArrowheads="1"/>
          </p:cNvSpPr>
          <p:nvPr/>
        </p:nvSpPr>
        <p:spPr bwMode="blackWhite">
          <a:xfrm>
            <a:off x="6499863" y="4245346"/>
            <a:ext cx="6858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Configura-</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tion Mgr</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(registry)</a:t>
            </a:r>
          </a:p>
        </p:txBody>
      </p:sp>
      <p:sp>
        <p:nvSpPr>
          <p:cNvPr id="204" name="Rectangle 1133"/>
          <p:cNvSpPr>
            <a:spLocks noChangeArrowheads="1"/>
          </p:cNvSpPr>
          <p:nvPr/>
        </p:nvSpPr>
        <p:spPr bwMode="auto">
          <a:xfrm>
            <a:off x="7542851" y="990971"/>
            <a:ext cx="1219200" cy="611188"/>
          </a:xfrm>
          <a:prstGeom prst="rect">
            <a:avLst/>
          </a:prstGeom>
          <a:solidFill>
            <a:srgbClr val="B11D2F"/>
          </a:solidFill>
          <a:ln w="12700">
            <a:solidFill>
              <a:srgbClr val="000000"/>
            </a:solidFill>
            <a:miter lim="800000"/>
            <a:headEnd/>
            <a:tailEnd/>
          </a:ln>
        </p:spPr>
        <p:txBody>
          <a:bodyPr wrap="none" lIns="92075" rIns="92075" bIns="92075"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Corbel"/>
                <a:ea typeface="+mn-ea"/>
                <a:cs typeface="+mn-cs"/>
              </a:rPr>
              <a:t>Windows</a:t>
            </a:r>
          </a:p>
        </p:txBody>
      </p:sp>
      <p:sp>
        <p:nvSpPr>
          <p:cNvPr id="102" name="Rounded Rectangular Callout 100"/>
          <p:cNvSpPr/>
          <p:nvPr/>
        </p:nvSpPr>
        <p:spPr bwMode="auto">
          <a:xfrm>
            <a:off x="95000" y="760020"/>
            <a:ext cx="5191380" cy="1383096"/>
          </a:xfrm>
          <a:prstGeom prst="wedgeRoundRectCallout">
            <a:avLst>
              <a:gd name="adj1" fmla="val 36885"/>
              <a:gd name="adj2" fmla="val 114402"/>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defTabSz="762000" eaLnBrk="0" fontAlgn="base" hangingPunct="0">
              <a:spcBef>
                <a:spcPct val="0"/>
              </a:spcBef>
              <a:spcAft>
                <a:spcPct val="0"/>
              </a:spcAft>
              <a:buFont typeface="Arial" pitchFamily="34" charset="0"/>
              <a:buChar char="•"/>
            </a:pPr>
            <a:r>
              <a:rPr lang="hu-HU" sz="2400" dirty="0" smtClean="0">
                <a:solidFill>
                  <a:schemeClr val="bg1"/>
                </a:solidFill>
              </a:rPr>
              <a:t> Executive függvények csonkjai (stub)</a:t>
            </a:r>
          </a:p>
          <a:p>
            <a:pPr defTabSz="762000" eaLnBrk="0" fontAlgn="base" hangingPunct="0">
              <a:spcBef>
                <a:spcPct val="0"/>
              </a:spcBef>
              <a:spcAft>
                <a:spcPct val="0"/>
              </a:spcAft>
              <a:buFont typeface="Arial" pitchFamily="34" charset="0"/>
              <a:buChar char="•"/>
            </a:pPr>
            <a:r>
              <a:rPr lang="hu-HU" sz="2400" dirty="0">
                <a:solidFill>
                  <a:schemeClr val="bg1"/>
                </a:solidFill>
              </a:rPr>
              <a:t> </a:t>
            </a:r>
            <a:r>
              <a:rPr lang="hu-HU" sz="2400" dirty="0" smtClean="0">
                <a:solidFill>
                  <a:schemeClr val="bg1"/>
                </a:solidFill>
              </a:rPr>
              <a:t>Belső függvények az alrendszereknek</a:t>
            </a:r>
          </a:p>
        </p:txBody>
      </p:sp>
    </p:spTree>
    <p:extLst>
      <p:ext uri="{BB962C8B-B14F-4D97-AF65-F5344CB8AC3E}">
        <p14:creationId xmlns:p14="http://schemas.microsoft.com/office/powerpoint/2010/main" val="104147218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kern="0" dirty="0">
                <a:solidFill>
                  <a:srgbClr val="FFFFFF"/>
                </a:solidFill>
                <a:latin typeface="Corbel"/>
              </a:rPr>
              <a:t>(Kevésbé) egyszerűsített architektúra</a:t>
            </a:r>
            <a:endParaRPr lang="hu-HU" dirty="0"/>
          </a:p>
        </p:txBody>
      </p:sp>
      <p:sp>
        <p:nvSpPr>
          <p:cNvPr id="4" name="Dia számának helye 3"/>
          <p:cNvSpPr>
            <a:spLocks noGrp="1"/>
          </p:cNvSpPr>
          <p:nvPr>
            <p:ph type="sldNum" sz="quarter" idx="5"/>
          </p:nvPr>
        </p:nvSpPr>
        <p:spPr/>
        <p:txBody>
          <a:bodyPr/>
          <a:lstStyle/>
          <a:p>
            <a:fld id="{3D86C690-4F62-4AFC-8745-06DC9BF07935}" type="slidenum">
              <a:rPr lang="hu-HU" smtClean="0"/>
              <a:pPr/>
              <a:t>45</a:t>
            </a:fld>
            <a:endParaRPr lang="hu-HU"/>
          </a:p>
        </p:txBody>
      </p:sp>
      <p:sp>
        <p:nvSpPr>
          <p:cNvPr id="107" name="Rectangle 1026"/>
          <p:cNvSpPr>
            <a:spLocks noChangeArrowheads="1"/>
          </p:cNvSpPr>
          <p:nvPr/>
        </p:nvSpPr>
        <p:spPr bwMode="blackWhite">
          <a:xfrm>
            <a:off x="784863" y="6074146"/>
            <a:ext cx="8153400" cy="457200"/>
          </a:xfrm>
          <a:prstGeom prst="rect">
            <a:avLst/>
          </a:prstGeom>
          <a:noFill/>
          <a:ln w="12700">
            <a:noFill/>
            <a:miter lim="800000"/>
            <a:headEnd/>
            <a:tailEnd/>
          </a:ln>
        </p:spPr>
        <p:txBody>
          <a:bodyPr lIns="92075" tIns="46038" rIns="92075" bIns="46038" anchor="ctr"/>
          <a:lstStyle/>
          <a:p>
            <a:pPr algn="ctr" rtl="0" eaLnBrk="0" fontAlgn="base" hangingPunct="0">
              <a:spcBef>
                <a:spcPct val="0"/>
              </a:spcBef>
              <a:spcAft>
                <a:spcPct val="0"/>
              </a:spcAft>
            </a:pPr>
            <a:r>
              <a:rPr lang="en-US" sz="1200" b="1" kern="1200" dirty="0">
                <a:solidFill>
                  <a:srgbClr val="000000"/>
                </a:solidFill>
                <a:latin typeface="Corbel"/>
                <a:ea typeface="+mn-ea"/>
                <a:cs typeface="+mn-cs"/>
              </a:rPr>
              <a:t>hardware interfaces (buses, I/O devices, interrupts, </a:t>
            </a:r>
            <a:br>
              <a:rPr lang="en-US" sz="1200" b="1" kern="1200" dirty="0">
                <a:solidFill>
                  <a:srgbClr val="000000"/>
                </a:solidFill>
                <a:latin typeface="Corbel"/>
                <a:ea typeface="+mn-ea"/>
                <a:cs typeface="+mn-cs"/>
              </a:rPr>
            </a:br>
            <a:r>
              <a:rPr lang="en-US" sz="1200" b="1" kern="1200" dirty="0">
                <a:solidFill>
                  <a:srgbClr val="000000"/>
                </a:solidFill>
                <a:latin typeface="Corbel"/>
                <a:ea typeface="+mn-ea"/>
                <a:cs typeface="+mn-cs"/>
              </a:rPr>
              <a:t>interval timers, DMA, memory cache control, etc., etc.)</a:t>
            </a:r>
          </a:p>
        </p:txBody>
      </p:sp>
      <p:sp>
        <p:nvSpPr>
          <p:cNvPr id="108" name="Rectangle 1027"/>
          <p:cNvSpPr>
            <a:spLocks noChangeArrowheads="1"/>
          </p:cNvSpPr>
          <p:nvPr/>
        </p:nvSpPr>
        <p:spPr bwMode="blackWhite">
          <a:xfrm>
            <a:off x="784863" y="3635746"/>
            <a:ext cx="8153400" cy="304800"/>
          </a:xfrm>
          <a:prstGeom prst="rect">
            <a:avLst/>
          </a:prstGeom>
          <a:solidFill>
            <a:srgbClr val="762536"/>
          </a:solidFill>
          <a:ln w="12700">
            <a:solidFill>
              <a:srgbClr val="000000"/>
            </a:solidFill>
            <a:miter lim="800000"/>
            <a:headEnd/>
            <a:tailEnd/>
          </a:ln>
        </p:spPr>
        <p:txBody>
          <a:bodyPr wrap="none" lIns="92075" tIns="46038" rIns="92075" bIns="46038" anchor="ctr"/>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System Service Dispatcher</a:t>
            </a:r>
          </a:p>
        </p:txBody>
      </p:sp>
      <p:sp>
        <p:nvSpPr>
          <p:cNvPr id="109" name="Line 1028"/>
          <p:cNvSpPr>
            <a:spLocks noChangeShapeType="1"/>
          </p:cNvSpPr>
          <p:nvPr/>
        </p:nvSpPr>
        <p:spPr bwMode="auto">
          <a:xfrm>
            <a:off x="1927863" y="2568946"/>
            <a:ext cx="0" cy="1343025"/>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0" name="Line 1029"/>
          <p:cNvSpPr>
            <a:spLocks noChangeShapeType="1"/>
          </p:cNvSpPr>
          <p:nvPr/>
        </p:nvSpPr>
        <p:spPr bwMode="auto">
          <a:xfrm flipH="1">
            <a:off x="2308863" y="2264146"/>
            <a:ext cx="0" cy="13716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1" name="Line 1030"/>
          <p:cNvSpPr>
            <a:spLocks noChangeShapeType="1"/>
          </p:cNvSpPr>
          <p:nvPr/>
        </p:nvSpPr>
        <p:spPr bwMode="auto">
          <a:xfrm>
            <a:off x="7939726" y="2394321"/>
            <a:ext cx="0" cy="1241425"/>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2" name="Line 1031"/>
          <p:cNvSpPr>
            <a:spLocks noChangeShapeType="1"/>
          </p:cNvSpPr>
          <p:nvPr/>
        </p:nvSpPr>
        <p:spPr bwMode="auto">
          <a:xfrm>
            <a:off x="5737863" y="2568946"/>
            <a:ext cx="0" cy="1066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3" name="Line 1032"/>
          <p:cNvSpPr>
            <a:spLocks noChangeShapeType="1"/>
          </p:cNvSpPr>
          <p:nvPr/>
        </p:nvSpPr>
        <p:spPr bwMode="auto">
          <a:xfrm>
            <a:off x="3528063" y="2568946"/>
            <a:ext cx="0" cy="1066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4" name="Rectangle 1034"/>
          <p:cNvSpPr>
            <a:spLocks noChangeArrowheads="1"/>
          </p:cNvSpPr>
          <p:nvPr/>
        </p:nvSpPr>
        <p:spPr bwMode="blackWhite">
          <a:xfrm>
            <a:off x="5204463" y="892546"/>
            <a:ext cx="1600200" cy="7620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15" name="Rectangle 1035"/>
          <p:cNvSpPr>
            <a:spLocks noChangeArrowheads="1"/>
          </p:cNvSpPr>
          <p:nvPr/>
        </p:nvSpPr>
        <p:spPr bwMode="auto">
          <a:xfrm>
            <a:off x="5204463" y="14259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762536"/>
              </a:solidFill>
              <a:effectLst/>
              <a:uLnTx/>
              <a:uFillTx/>
              <a:latin typeface="Corbel"/>
              <a:ea typeface="+mn-ea"/>
              <a:cs typeface="+mn-cs"/>
            </a:endParaRPr>
          </a:p>
        </p:txBody>
      </p:sp>
      <p:sp>
        <p:nvSpPr>
          <p:cNvPr id="116" name="Rectangle 1037"/>
          <p:cNvSpPr>
            <a:spLocks noChangeArrowheads="1"/>
          </p:cNvSpPr>
          <p:nvPr/>
        </p:nvSpPr>
        <p:spPr bwMode="blackWhite">
          <a:xfrm>
            <a:off x="5128263" y="968746"/>
            <a:ext cx="1600200" cy="7620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17" name="Rectangle 1038"/>
          <p:cNvSpPr>
            <a:spLocks noChangeArrowheads="1"/>
          </p:cNvSpPr>
          <p:nvPr/>
        </p:nvSpPr>
        <p:spPr bwMode="auto">
          <a:xfrm>
            <a:off x="5128263" y="15021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18" name="Rectangle 1040"/>
          <p:cNvSpPr>
            <a:spLocks noChangeArrowheads="1"/>
          </p:cNvSpPr>
          <p:nvPr/>
        </p:nvSpPr>
        <p:spPr bwMode="blackWhite">
          <a:xfrm>
            <a:off x="5052063" y="1044946"/>
            <a:ext cx="1600200" cy="7620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000000"/>
              </a:solidFill>
              <a:effectLst/>
              <a:uLnTx/>
              <a:uFillTx/>
              <a:latin typeface="Corbel"/>
              <a:ea typeface="+mn-ea"/>
              <a:cs typeface="+mn-cs"/>
            </a:endParaRPr>
          </a:p>
        </p:txBody>
      </p:sp>
      <p:sp>
        <p:nvSpPr>
          <p:cNvPr id="119" name="Rectangle 1041"/>
          <p:cNvSpPr>
            <a:spLocks noChangeArrowheads="1"/>
          </p:cNvSpPr>
          <p:nvPr/>
        </p:nvSpPr>
        <p:spPr bwMode="auto">
          <a:xfrm>
            <a:off x="5052063" y="15783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000000"/>
              </a:solidFill>
              <a:effectLst/>
              <a:uLnTx/>
              <a:uFillTx/>
              <a:latin typeface="Corbel"/>
              <a:ea typeface="+mn-ea"/>
              <a:cs typeface="+mn-cs"/>
            </a:endParaRPr>
          </a:p>
        </p:txBody>
      </p:sp>
      <p:grpSp>
        <p:nvGrpSpPr>
          <p:cNvPr id="120" name="Group 1042"/>
          <p:cNvGrpSpPr>
            <a:grpSpLocks/>
          </p:cNvGrpSpPr>
          <p:nvPr/>
        </p:nvGrpSpPr>
        <p:grpSpPr bwMode="auto">
          <a:xfrm>
            <a:off x="3375663" y="892546"/>
            <a:ext cx="1295400" cy="609600"/>
            <a:chOff x="2112" y="768"/>
            <a:chExt cx="816" cy="384"/>
          </a:xfrm>
        </p:grpSpPr>
        <p:sp>
          <p:nvSpPr>
            <p:cNvPr id="121" name="Rectangle 1043"/>
            <p:cNvSpPr>
              <a:spLocks noChangeArrowheads="1"/>
            </p:cNvSpPr>
            <p:nvPr/>
          </p:nvSpPr>
          <p:spPr bwMode="blackWhite">
            <a:xfrm>
              <a:off x="2112" y="768"/>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endParaRPr kumimoji="0" lang="en-US" sz="1200" b="1" i="0" u="none" strike="noStrike" kern="1200" cap="none" spc="0" normalizeH="0" baseline="0" noProof="0">
                <a:ln>
                  <a:noFill/>
                </a:ln>
                <a:solidFill>
                  <a:srgbClr val="762536"/>
                </a:solidFill>
                <a:effectLst/>
                <a:uLnTx/>
                <a:uFillTx/>
                <a:latin typeface="Corbel"/>
                <a:ea typeface="+mn-ea"/>
                <a:cs typeface="+mn-cs"/>
              </a:endParaRPr>
            </a:p>
          </p:txBody>
        </p:sp>
        <p:sp>
          <p:nvSpPr>
            <p:cNvPr id="122" name="Rectangle 1044"/>
            <p:cNvSpPr>
              <a:spLocks noChangeArrowheads="1"/>
            </p:cNvSpPr>
            <p:nvPr/>
          </p:nvSpPr>
          <p:spPr bwMode="auto">
            <a:xfrm>
              <a:off x="2112" y="1104"/>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sp>
        <p:nvSpPr>
          <p:cNvPr id="123" name="Rectangle 1046"/>
          <p:cNvSpPr>
            <a:spLocks noChangeArrowheads="1"/>
          </p:cNvSpPr>
          <p:nvPr/>
        </p:nvSpPr>
        <p:spPr bwMode="blackWhite">
          <a:xfrm>
            <a:off x="4975863" y="1197346"/>
            <a:ext cx="1600200" cy="7620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24" name="Rectangle 1047"/>
          <p:cNvSpPr>
            <a:spLocks noChangeArrowheads="1"/>
          </p:cNvSpPr>
          <p:nvPr/>
        </p:nvSpPr>
        <p:spPr bwMode="auto">
          <a:xfrm>
            <a:off x="4975863" y="17307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25" name="Rectangle 1049"/>
          <p:cNvSpPr>
            <a:spLocks noChangeArrowheads="1"/>
          </p:cNvSpPr>
          <p:nvPr/>
        </p:nvSpPr>
        <p:spPr bwMode="blackWhite">
          <a:xfrm>
            <a:off x="4899663" y="1349746"/>
            <a:ext cx="1600200" cy="762000"/>
          </a:xfrm>
          <a:prstGeom prst="rect">
            <a:avLst/>
          </a:prstGeom>
          <a:solidFill>
            <a:srgbClr val="FDEFBB"/>
          </a:solidFill>
          <a:ln w="12700">
            <a:solidFill>
              <a:srgbClr val="000000"/>
            </a:solidFill>
            <a:miter lim="800000"/>
            <a:headEnd/>
            <a:tailEnd/>
          </a:ln>
        </p:spPr>
        <p:txBody>
          <a:bodyPr lIns="92075" tIns="0"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Task Manager</a:t>
            </a:r>
          </a:p>
        </p:txBody>
      </p:sp>
      <p:sp>
        <p:nvSpPr>
          <p:cNvPr id="126" name="Rectangle 1050"/>
          <p:cNvSpPr>
            <a:spLocks noChangeArrowheads="1"/>
          </p:cNvSpPr>
          <p:nvPr/>
        </p:nvSpPr>
        <p:spPr bwMode="auto">
          <a:xfrm>
            <a:off x="4899663" y="18831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000000"/>
              </a:solidFill>
              <a:effectLst/>
              <a:uLnTx/>
              <a:uFillTx/>
              <a:latin typeface="Corbel"/>
              <a:ea typeface="+mn-ea"/>
              <a:cs typeface="+mn-cs"/>
            </a:endParaRPr>
          </a:p>
        </p:txBody>
      </p:sp>
      <p:sp>
        <p:nvSpPr>
          <p:cNvPr id="127" name="Rectangle 1052"/>
          <p:cNvSpPr>
            <a:spLocks noChangeArrowheads="1"/>
          </p:cNvSpPr>
          <p:nvPr/>
        </p:nvSpPr>
        <p:spPr bwMode="blackWhite">
          <a:xfrm>
            <a:off x="4823463" y="1578346"/>
            <a:ext cx="1600200" cy="762000"/>
          </a:xfrm>
          <a:prstGeom prst="rect">
            <a:avLst/>
          </a:prstGeom>
          <a:solidFill>
            <a:srgbClr val="FDEFBB"/>
          </a:solidFill>
          <a:ln w="12700">
            <a:solidFill>
              <a:srgbClr val="000000"/>
            </a:solidFill>
            <a:miter lim="800000"/>
            <a:headEnd/>
            <a:tailEnd/>
          </a:ln>
        </p:spPr>
        <p:txBody>
          <a:bodyPr lIns="92075" tIns="0"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Explorer</a:t>
            </a:r>
          </a:p>
        </p:txBody>
      </p:sp>
      <p:sp>
        <p:nvSpPr>
          <p:cNvPr id="128" name="Rectangle 1053"/>
          <p:cNvSpPr>
            <a:spLocks noChangeArrowheads="1"/>
          </p:cNvSpPr>
          <p:nvPr/>
        </p:nvSpPr>
        <p:spPr bwMode="auto">
          <a:xfrm>
            <a:off x="4823463" y="21117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000000"/>
              </a:solidFill>
              <a:effectLst/>
              <a:uLnTx/>
              <a:uFillTx/>
              <a:latin typeface="Corbel"/>
              <a:ea typeface="+mn-ea"/>
              <a:cs typeface="+mn-cs"/>
            </a:endParaRPr>
          </a:p>
        </p:txBody>
      </p:sp>
      <p:grpSp>
        <p:nvGrpSpPr>
          <p:cNvPr id="129" name="Group 1054"/>
          <p:cNvGrpSpPr>
            <a:grpSpLocks/>
          </p:cNvGrpSpPr>
          <p:nvPr/>
        </p:nvGrpSpPr>
        <p:grpSpPr bwMode="auto">
          <a:xfrm>
            <a:off x="3299463" y="968746"/>
            <a:ext cx="1295400" cy="609600"/>
            <a:chOff x="2112" y="768"/>
            <a:chExt cx="816" cy="384"/>
          </a:xfrm>
        </p:grpSpPr>
        <p:sp>
          <p:nvSpPr>
            <p:cNvPr id="130" name="Rectangle 1055"/>
            <p:cNvSpPr>
              <a:spLocks noChangeArrowheads="1"/>
            </p:cNvSpPr>
            <p:nvPr/>
          </p:nvSpPr>
          <p:spPr bwMode="blackWhite">
            <a:xfrm>
              <a:off x="2112" y="768"/>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endParaRPr kumimoji="0" lang="en-US" sz="1200" b="1" i="0" u="none" strike="noStrike" kern="1200" cap="none" spc="0" normalizeH="0" baseline="0" noProof="0">
                <a:ln>
                  <a:noFill/>
                </a:ln>
                <a:solidFill>
                  <a:srgbClr val="762536"/>
                </a:solidFill>
                <a:effectLst/>
                <a:uLnTx/>
                <a:uFillTx/>
                <a:latin typeface="Corbel"/>
                <a:ea typeface="+mn-ea"/>
                <a:cs typeface="+mn-cs"/>
              </a:endParaRPr>
            </a:p>
          </p:txBody>
        </p:sp>
        <p:sp>
          <p:nvSpPr>
            <p:cNvPr id="131" name="Rectangle 1056"/>
            <p:cNvSpPr>
              <a:spLocks noChangeArrowheads="1"/>
            </p:cNvSpPr>
            <p:nvPr/>
          </p:nvSpPr>
          <p:spPr bwMode="auto">
            <a:xfrm>
              <a:off x="2112" y="1104"/>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grpSp>
        <p:nvGrpSpPr>
          <p:cNvPr id="132" name="Group 1057"/>
          <p:cNvGrpSpPr>
            <a:grpSpLocks/>
          </p:cNvGrpSpPr>
          <p:nvPr/>
        </p:nvGrpSpPr>
        <p:grpSpPr bwMode="auto">
          <a:xfrm>
            <a:off x="3223263" y="1121146"/>
            <a:ext cx="1295400" cy="609600"/>
            <a:chOff x="2064" y="816"/>
            <a:chExt cx="816" cy="384"/>
          </a:xfrm>
        </p:grpSpPr>
        <p:sp>
          <p:nvSpPr>
            <p:cNvPr id="133" name="Rectangle 1058"/>
            <p:cNvSpPr>
              <a:spLocks noChangeArrowheads="1"/>
            </p:cNvSpPr>
            <p:nvPr/>
          </p:nvSpPr>
          <p:spPr bwMode="blackWhite">
            <a:xfrm>
              <a:off x="2064" y="816"/>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34" name="Rectangle 1059"/>
            <p:cNvSpPr>
              <a:spLocks noChangeArrowheads="1"/>
            </p:cNvSpPr>
            <p:nvPr/>
          </p:nvSpPr>
          <p:spPr bwMode="auto">
            <a:xfrm>
              <a:off x="2064" y="1152"/>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grpSp>
        <p:nvGrpSpPr>
          <p:cNvPr id="135" name="Group 1060"/>
          <p:cNvGrpSpPr>
            <a:grpSpLocks/>
          </p:cNvGrpSpPr>
          <p:nvPr/>
        </p:nvGrpSpPr>
        <p:grpSpPr bwMode="auto">
          <a:xfrm>
            <a:off x="3147063" y="1273546"/>
            <a:ext cx="1295400" cy="609600"/>
            <a:chOff x="2016" y="864"/>
            <a:chExt cx="816" cy="384"/>
          </a:xfrm>
        </p:grpSpPr>
        <p:sp>
          <p:nvSpPr>
            <p:cNvPr id="136" name="Rectangle 1061"/>
            <p:cNvSpPr>
              <a:spLocks noChangeArrowheads="1"/>
            </p:cNvSpPr>
            <p:nvPr/>
          </p:nvSpPr>
          <p:spPr bwMode="blackWhite">
            <a:xfrm>
              <a:off x="2016" y="864"/>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SvcHost.Exe</a:t>
              </a:r>
            </a:p>
          </p:txBody>
        </p:sp>
        <p:sp>
          <p:nvSpPr>
            <p:cNvPr id="137" name="Rectangle 1062"/>
            <p:cNvSpPr>
              <a:spLocks noChangeArrowheads="1"/>
            </p:cNvSpPr>
            <p:nvPr/>
          </p:nvSpPr>
          <p:spPr bwMode="auto">
            <a:xfrm>
              <a:off x="2016" y="1200"/>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FFFFFF"/>
                </a:solidFill>
                <a:effectLst/>
                <a:uLnTx/>
                <a:uFillTx/>
                <a:latin typeface="Corbel"/>
                <a:ea typeface="+mn-ea"/>
                <a:cs typeface="+mn-cs"/>
              </a:endParaRPr>
            </a:p>
          </p:txBody>
        </p:sp>
      </p:grpSp>
      <p:grpSp>
        <p:nvGrpSpPr>
          <p:cNvPr id="138" name="Group 1063"/>
          <p:cNvGrpSpPr>
            <a:grpSpLocks/>
          </p:cNvGrpSpPr>
          <p:nvPr/>
        </p:nvGrpSpPr>
        <p:grpSpPr bwMode="auto">
          <a:xfrm>
            <a:off x="2994663" y="1502146"/>
            <a:ext cx="1295400" cy="609600"/>
            <a:chOff x="1920" y="1008"/>
            <a:chExt cx="816" cy="384"/>
          </a:xfrm>
        </p:grpSpPr>
        <p:sp>
          <p:nvSpPr>
            <p:cNvPr id="139" name="Rectangle 1064"/>
            <p:cNvSpPr>
              <a:spLocks noChangeArrowheads="1"/>
            </p:cNvSpPr>
            <p:nvPr/>
          </p:nvSpPr>
          <p:spPr bwMode="blackWhite">
            <a:xfrm>
              <a:off x="1920" y="1008"/>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WinMgt.Exe</a:t>
              </a:r>
            </a:p>
          </p:txBody>
        </p:sp>
        <p:sp>
          <p:nvSpPr>
            <p:cNvPr id="140" name="Rectangle 1065"/>
            <p:cNvSpPr>
              <a:spLocks noChangeArrowheads="1"/>
            </p:cNvSpPr>
            <p:nvPr/>
          </p:nvSpPr>
          <p:spPr bwMode="auto">
            <a:xfrm>
              <a:off x="1920" y="1344"/>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FFFFFF"/>
                </a:solidFill>
                <a:effectLst/>
                <a:uLnTx/>
                <a:uFillTx/>
                <a:latin typeface="Corbel"/>
                <a:ea typeface="+mn-ea"/>
                <a:cs typeface="+mn-cs"/>
              </a:endParaRPr>
            </a:p>
          </p:txBody>
        </p:sp>
      </p:grpSp>
      <p:grpSp>
        <p:nvGrpSpPr>
          <p:cNvPr id="141" name="Group 1066"/>
          <p:cNvGrpSpPr>
            <a:grpSpLocks/>
          </p:cNvGrpSpPr>
          <p:nvPr/>
        </p:nvGrpSpPr>
        <p:grpSpPr bwMode="auto">
          <a:xfrm>
            <a:off x="2842263" y="1730746"/>
            <a:ext cx="1295400" cy="533400"/>
            <a:chOff x="1824" y="1152"/>
            <a:chExt cx="816" cy="336"/>
          </a:xfrm>
        </p:grpSpPr>
        <p:sp>
          <p:nvSpPr>
            <p:cNvPr id="142" name="Rectangle 1067"/>
            <p:cNvSpPr>
              <a:spLocks noChangeArrowheads="1"/>
            </p:cNvSpPr>
            <p:nvPr/>
          </p:nvSpPr>
          <p:spPr bwMode="blackWhite">
            <a:xfrm>
              <a:off x="1824" y="1152"/>
              <a:ext cx="816" cy="336"/>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SpoolSv.Exe</a:t>
              </a:r>
            </a:p>
          </p:txBody>
        </p:sp>
        <p:sp>
          <p:nvSpPr>
            <p:cNvPr id="143" name="Rectangle 1068"/>
            <p:cNvSpPr>
              <a:spLocks noChangeArrowheads="1"/>
            </p:cNvSpPr>
            <p:nvPr/>
          </p:nvSpPr>
          <p:spPr bwMode="auto">
            <a:xfrm>
              <a:off x="1824" y="1440"/>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FFFFFF"/>
                </a:solidFill>
                <a:effectLst/>
                <a:uLnTx/>
                <a:uFillTx/>
                <a:latin typeface="Corbel"/>
                <a:ea typeface="+mn-ea"/>
                <a:cs typeface="+mn-cs"/>
              </a:endParaRPr>
            </a:p>
          </p:txBody>
        </p:sp>
      </p:grpSp>
      <p:grpSp>
        <p:nvGrpSpPr>
          <p:cNvPr id="144" name="Group 1069"/>
          <p:cNvGrpSpPr>
            <a:grpSpLocks/>
          </p:cNvGrpSpPr>
          <p:nvPr/>
        </p:nvGrpSpPr>
        <p:grpSpPr bwMode="auto">
          <a:xfrm>
            <a:off x="1394463" y="892546"/>
            <a:ext cx="1295400" cy="614363"/>
            <a:chOff x="912" y="606"/>
            <a:chExt cx="816" cy="387"/>
          </a:xfrm>
        </p:grpSpPr>
        <p:sp>
          <p:nvSpPr>
            <p:cNvPr id="145" name="Rectangle 1070"/>
            <p:cNvSpPr>
              <a:spLocks noChangeArrowheads="1"/>
            </p:cNvSpPr>
            <p:nvPr/>
          </p:nvSpPr>
          <p:spPr bwMode="blackWhite">
            <a:xfrm>
              <a:off x="912" y="606"/>
              <a:ext cx="816" cy="384"/>
            </a:xfrm>
            <a:prstGeom prst="rect">
              <a:avLst/>
            </a:prstGeom>
            <a:solidFill>
              <a:srgbClr val="B11D2F"/>
            </a:solidFill>
            <a:ln w="12700">
              <a:solidFill>
                <a:srgbClr val="000000"/>
              </a:solidFill>
              <a:miter lim="800000"/>
              <a:headEnd/>
              <a:tailEnd/>
            </a:ln>
          </p:spPr>
          <p:txBody>
            <a:bodyPr lIns="92075" tIns="18288" rIns="92075" bIns="92075" anchorCtr="1"/>
            <a:lstStyle/>
            <a:p>
              <a:pPr marL="0" marR="0" lvl="0" indent="0" algn="ctr" defTabSz="914400" rtl="0" eaLnBrk="0" fontAlgn="base" latinLnBrk="0" hangingPunct="0">
                <a:lnSpc>
                  <a:spcPct val="10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Service</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Control Mgr.</a:t>
              </a:r>
            </a:p>
          </p:txBody>
        </p:sp>
        <p:sp>
          <p:nvSpPr>
            <p:cNvPr id="146" name="Rectangle 1071"/>
            <p:cNvSpPr>
              <a:spLocks noChangeArrowheads="1"/>
            </p:cNvSpPr>
            <p:nvPr/>
          </p:nvSpPr>
          <p:spPr bwMode="auto">
            <a:xfrm>
              <a:off x="912" y="945"/>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grpSp>
        <p:nvGrpSpPr>
          <p:cNvPr id="147" name="Group 1072"/>
          <p:cNvGrpSpPr>
            <a:grpSpLocks/>
          </p:cNvGrpSpPr>
          <p:nvPr/>
        </p:nvGrpSpPr>
        <p:grpSpPr bwMode="auto">
          <a:xfrm>
            <a:off x="1242063" y="1349746"/>
            <a:ext cx="1295400" cy="609600"/>
            <a:chOff x="816" y="864"/>
            <a:chExt cx="816" cy="384"/>
          </a:xfrm>
        </p:grpSpPr>
        <p:sp>
          <p:nvSpPr>
            <p:cNvPr id="148" name="Rectangle 1073"/>
            <p:cNvSpPr>
              <a:spLocks noChangeArrowheads="1"/>
            </p:cNvSpPr>
            <p:nvPr/>
          </p:nvSpPr>
          <p:spPr bwMode="blackWhite">
            <a:xfrm>
              <a:off x="816" y="864"/>
              <a:ext cx="816" cy="384"/>
            </a:xfrm>
            <a:prstGeom prst="rect">
              <a:avLst/>
            </a:prstGeom>
            <a:solidFill>
              <a:srgbClr val="B11D2F"/>
            </a:solidFill>
            <a:ln w="12700">
              <a:solidFill>
                <a:srgbClr val="000000"/>
              </a:solidFill>
              <a:miter lim="800000"/>
              <a:headEnd/>
              <a:tailEnd/>
            </a:ln>
          </p:spPr>
          <p:txBody>
            <a:bodyPr lIns="92075" rIns="92075" bIns="92075" anchorCtr="1"/>
            <a:lstStyle/>
            <a:p>
              <a:pPr marL="0" marR="0" lvl="0" indent="0" algn="ctr" defTabSz="914400" rtl="0" eaLnBrk="0" fontAlgn="base" latinLnBrk="0" hangingPunct="0">
                <a:lnSpc>
                  <a:spcPct val="10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LSASS</a:t>
              </a:r>
            </a:p>
          </p:txBody>
        </p:sp>
        <p:sp>
          <p:nvSpPr>
            <p:cNvPr id="149" name="Rectangle 1074"/>
            <p:cNvSpPr>
              <a:spLocks noChangeArrowheads="1"/>
            </p:cNvSpPr>
            <p:nvPr/>
          </p:nvSpPr>
          <p:spPr bwMode="auto">
            <a:xfrm>
              <a:off x="816" y="1200"/>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sp>
        <p:nvSpPr>
          <p:cNvPr id="150" name="Rectangle 1075"/>
          <p:cNvSpPr>
            <a:spLocks noChangeArrowheads="1"/>
          </p:cNvSpPr>
          <p:nvPr/>
        </p:nvSpPr>
        <p:spPr bwMode="blackWhite">
          <a:xfrm>
            <a:off x="2689863" y="4245346"/>
            <a:ext cx="6096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nchorCtr="1"/>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Object</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Mgr.</a:t>
            </a:r>
          </a:p>
        </p:txBody>
      </p:sp>
      <p:sp>
        <p:nvSpPr>
          <p:cNvPr id="151" name="Rectangle 1076"/>
          <p:cNvSpPr>
            <a:spLocks noChangeArrowheads="1"/>
          </p:cNvSpPr>
          <p:nvPr/>
        </p:nvSpPr>
        <p:spPr bwMode="auto">
          <a:xfrm>
            <a:off x="7871463" y="3940546"/>
            <a:ext cx="1066800" cy="1524000"/>
          </a:xfrm>
          <a:prstGeom prst="rect">
            <a:avLst/>
          </a:prstGeom>
          <a:solidFill>
            <a:srgbClr val="FFC000"/>
          </a:solidFill>
          <a:ln w="12700">
            <a:solidFill>
              <a:srgbClr val="000000"/>
            </a:solidFill>
            <a:miter lim="800000"/>
            <a:headEnd/>
            <a:tailEnd/>
          </a:ln>
        </p:spPr>
        <p:txBody>
          <a:bodyPr wrap="none" lIns="92075" tIns="46038" rIns="92075" bIns="46038"/>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Windows</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USER,</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GDI</a:t>
            </a:r>
          </a:p>
          <a:p>
            <a:pPr marL="552450" marR="0" lvl="0" indent="-55245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dirty="0">
              <a:ln>
                <a:noFill/>
              </a:ln>
              <a:solidFill>
                <a:srgbClr val="000000"/>
              </a:solidFill>
              <a:effectLst/>
              <a:uLnTx/>
              <a:uFillTx/>
              <a:latin typeface="Corbel"/>
              <a:ea typeface="+mn-ea"/>
              <a:cs typeface="+mn-cs"/>
            </a:endParaRPr>
          </a:p>
          <a:p>
            <a:pPr marL="552450" marR="0" lvl="0" indent="-55245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dirty="0">
              <a:ln>
                <a:noFill/>
              </a:ln>
              <a:solidFill>
                <a:srgbClr val="000000"/>
              </a:solidFill>
              <a:effectLst/>
              <a:uLnTx/>
              <a:uFillTx/>
              <a:latin typeface="Corbel"/>
              <a:ea typeface="+mn-ea"/>
              <a:cs typeface="+mn-cs"/>
            </a:endParaRPr>
          </a:p>
        </p:txBody>
      </p:sp>
      <p:sp>
        <p:nvSpPr>
          <p:cNvPr id="152" name="Rectangle 1077"/>
          <p:cNvSpPr>
            <a:spLocks noChangeArrowheads="1"/>
          </p:cNvSpPr>
          <p:nvPr/>
        </p:nvSpPr>
        <p:spPr bwMode="blackWhite">
          <a:xfrm>
            <a:off x="2004063" y="4245346"/>
            <a:ext cx="6858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File</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 System</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 Cache</a:t>
            </a:r>
          </a:p>
        </p:txBody>
      </p:sp>
      <p:sp>
        <p:nvSpPr>
          <p:cNvPr id="153" name="Rectangle 1078"/>
          <p:cNvSpPr>
            <a:spLocks noChangeArrowheads="1"/>
          </p:cNvSpPr>
          <p:nvPr/>
        </p:nvSpPr>
        <p:spPr bwMode="blackWhite">
          <a:xfrm>
            <a:off x="784863" y="4245346"/>
            <a:ext cx="1219200" cy="1219200"/>
          </a:xfrm>
          <a:prstGeom prst="rect">
            <a:avLst/>
          </a:prstGeom>
          <a:solidFill>
            <a:srgbClr val="762536"/>
          </a:solidFill>
          <a:ln w="12700">
            <a:solidFill>
              <a:srgbClr val="000000"/>
            </a:solidFill>
            <a:miter lim="800000"/>
            <a:headEnd/>
            <a:tailEnd/>
          </a:ln>
        </p:spPr>
        <p:txBody>
          <a:bodyPr wrap="none"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I/O Mgr</a:t>
            </a:r>
          </a:p>
        </p:txBody>
      </p:sp>
      <p:sp>
        <p:nvSpPr>
          <p:cNvPr id="154" name="Rectangle 1079"/>
          <p:cNvSpPr>
            <a:spLocks noChangeArrowheads="1"/>
          </p:cNvSpPr>
          <p:nvPr/>
        </p:nvSpPr>
        <p:spPr bwMode="auto">
          <a:xfrm>
            <a:off x="7414263" y="723812"/>
            <a:ext cx="1482725" cy="277641"/>
          </a:xfrm>
          <a:prstGeom prst="rect">
            <a:avLst/>
          </a:prstGeom>
          <a:noFill/>
          <a:ln w="9525">
            <a:noFill/>
            <a:miter lim="800000"/>
            <a:headEnd/>
            <a:tailEnd/>
          </a:ln>
        </p:spPr>
        <p:txBody>
          <a:bodyPr lIns="92075" tIns="46038" rIns="92075" bIns="46038">
            <a:spAutoFit/>
          </a:bodyPr>
          <a:lstStyle/>
          <a:p>
            <a:pPr algn="ctr" rtl="0" eaLnBrk="0" fontAlgn="base" hangingPunct="0">
              <a:spcBef>
                <a:spcPct val="30000"/>
              </a:spcBef>
              <a:spcAft>
                <a:spcPct val="0"/>
              </a:spcAft>
            </a:pPr>
            <a:r>
              <a:rPr lang="hu-HU" sz="1200" b="1" kern="1200" dirty="0">
                <a:solidFill>
                  <a:srgbClr val="000000"/>
                </a:solidFill>
                <a:latin typeface="Corbel"/>
                <a:ea typeface="+mn-ea"/>
                <a:cs typeface="+mn-cs"/>
              </a:rPr>
              <a:t>Alrendszerek</a:t>
            </a:r>
            <a:endParaRPr lang="en-US" sz="1200" b="1" kern="1200" dirty="0">
              <a:solidFill>
                <a:srgbClr val="000000"/>
              </a:solidFill>
              <a:latin typeface="Corbel"/>
              <a:ea typeface="+mn-ea"/>
              <a:cs typeface="+mn-cs"/>
            </a:endParaRPr>
          </a:p>
        </p:txBody>
      </p:sp>
      <p:sp>
        <p:nvSpPr>
          <p:cNvPr id="155" name="Rectangle 1081"/>
          <p:cNvSpPr>
            <a:spLocks noChangeArrowheads="1"/>
          </p:cNvSpPr>
          <p:nvPr/>
        </p:nvSpPr>
        <p:spPr bwMode="blackWhite">
          <a:xfrm>
            <a:off x="4747263" y="1794246"/>
            <a:ext cx="1600200" cy="7747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User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Application</a:t>
            </a:r>
          </a:p>
        </p:txBody>
      </p:sp>
      <p:sp>
        <p:nvSpPr>
          <p:cNvPr id="156" name="Rectangle 1082"/>
          <p:cNvSpPr>
            <a:spLocks noChangeArrowheads="1"/>
          </p:cNvSpPr>
          <p:nvPr/>
        </p:nvSpPr>
        <p:spPr bwMode="auto">
          <a:xfrm>
            <a:off x="4747263" y="23403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Corbel"/>
                <a:ea typeface="+mn-ea"/>
                <a:cs typeface="+mn-cs"/>
              </a:rPr>
              <a:t>Subsystem DLLs</a:t>
            </a:r>
          </a:p>
        </p:txBody>
      </p:sp>
      <p:sp>
        <p:nvSpPr>
          <p:cNvPr id="157" name="Rectangle 1083"/>
          <p:cNvSpPr>
            <a:spLocks noChangeArrowheads="1"/>
          </p:cNvSpPr>
          <p:nvPr/>
        </p:nvSpPr>
        <p:spPr bwMode="auto">
          <a:xfrm>
            <a:off x="1321438" y="692696"/>
            <a:ext cx="1978025" cy="246863"/>
          </a:xfrm>
          <a:prstGeom prst="rect">
            <a:avLst/>
          </a:prstGeom>
          <a:noFill/>
          <a:ln w="9525">
            <a:noFill/>
            <a:miter lim="800000"/>
            <a:headEnd/>
            <a:tailEnd/>
          </a:ln>
        </p:spPr>
        <p:txBody>
          <a:bodyPr lIns="92075" tIns="46038" rIns="92075" bIns="46038">
            <a:spAutoFit/>
          </a:bodyPr>
          <a:lstStyle/>
          <a:p>
            <a:pPr algn="ctr" rtl="0" eaLnBrk="0" fontAlgn="base" hangingPunct="0">
              <a:spcBef>
                <a:spcPct val="0"/>
              </a:spcBef>
              <a:spcAft>
                <a:spcPct val="0"/>
              </a:spcAft>
            </a:pPr>
            <a:r>
              <a:rPr lang="hu-HU" sz="1000" b="1" kern="1200" dirty="0">
                <a:solidFill>
                  <a:srgbClr val="000000"/>
                </a:solidFill>
                <a:latin typeface="Corbel"/>
                <a:ea typeface="+mn-ea"/>
                <a:cs typeface="+mn-cs"/>
              </a:rPr>
              <a:t>Rendszer folyamatok</a:t>
            </a:r>
            <a:endParaRPr lang="en-US" sz="1000" b="1" kern="1200" dirty="0">
              <a:solidFill>
                <a:srgbClr val="000000"/>
              </a:solidFill>
              <a:latin typeface="Corbel"/>
              <a:ea typeface="+mn-ea"/>
              <a:cs typeface="+mn-cs"/>
            </a:endParaRPr>
          </a:p>
        </p:txBody>
      </p:sp>
      <p:sp>
        <p:nvSpPr>
          <p:cNvPr id="158" name="Rectangle 1084"/>
          <p:cNvSpPr>
            <a:spLocks noChangeArrowheads="1"/>
          </p:cNvSpPr>
          <p:nvPr/>
        </p:nvSpPr>
        <p:spPr bwMode="auto">
          <a:xfrm>
            <a:off x="3497581" y="692696"/>
            <a:ext cx="1154974" cy="246863"/>
          </a:xfrm>
          <a:prstGeom prst="rect">
            <a:avLst/>
          </a:prstGeom>
          <a:noFill/>
          <a:ln w="9525">
            <a:noFill/>
            <a:miter lim="800000"/>
            <a:headEnd/>
            <a:tailEnd/>
          </a:ln>
        </p:spPr>
        <p:txBody>
          <a:bodyPr wrap="square" lIns="92075" tIns="46038" rIns="92075" bIns="46038">
            <a:spAutoFit/>
          </a:bodyPr>
          <a:lstStyle/>
          <a:p>
            <a:pPr algn="ctr" rtl="0" eaLnBrk="0" fontAlgn="base" hangingPunct="0">
              <a:spcBef>
                <a:spcPct val="0"/>
              </a:spcBef>
              <a:spcAft>
                <a:spcPct val="0"/>
              </a:spcAft>
            </a:pPr>
            <a:r>
              <a:rPr lang="hu-HU" sz="1000" b="1" kern="1200" dirty="0">
                <a:solidFill>
                  <a:srgbClr val="000000"/>
                </a:solidFill>
                <a:latin typeface="Corbel"/>
                <a:ea typeface="+mn-ea"/>
                <a:cs typeface="+mn-cs"/>
              </a:rPr>
              <a:t>Szolgáltatások</a:t>
            </a:r>
            <a:endParaRPr lang="en-US" sz="1000" b="1" kern="1200" dirty="0">
              <a:solidFill>
                <a:srgbClr val="000000"/>
              </a:solidFill>
              <a:latin typeface="Corbel"/>
              <a:ea typeface="+mn-ea"/>
              <a:cs typeface="+mn-cs"/>
            </a:endParaRPr>
          </a:p>
        </p:txBody>
      </p:sp>
      <p:sp>
        <p:nvSpPr>
          <p:cNvPr id="159" name="Rectangle 1085"/>
          <p:cNvSpPr>
            <a:spLocks noChangeArrowheads="1"/>
          </p:cNvSpPr>
          <p:nvPr/>
        </p:nvSpPr>
        <p:spPr bwMode="auto">
          <a:xfrm>
            <a:off x="5530762" y="692696"/>
            <a:ext cx="1403350" cy="246863"/>
          </a:xfrm>
          <a:prstGeom prst="rect">
            <a:avLst/>
          </a:prstGeom>
          <a:noFill/>
          <a:ln w="9525">
            <a:noFill/>
            <a:miter lim="800000"/>
            <a:headEnd/>
            <a:tailEnd/>
          </a:ln>
        </p:spPr>
        <p:txBody>
          <a:bodyPr lIns="92075" tIns="46038" rIns="92075" bIns="46038">
            <a:spAutoFit/>
          </a:bodyPr>
          <a:lstStyle/>
          <a:p>
            <a:pPr algn="ctr" rtl="0" eaLnBrk="0" fontAlgn="base" hangingPunct="0">
              <a:spcBef>
                <a:spcPct val="0"/>
              </a:spcBef>
              <a:spcAft>
                <a:spcPct val="0"/>
              </a:spcAft>
            </a:pPr>
            <a:r>
              <a:rPr lang="hu-HU" sz="1000" b="1" kern="1200" dirty="0">
                <a:solidFill>
                  <a:srgbClr val="000000"/>
                </a:solidFill>
                <a:latin typeface="Corbel"/>
                <a:ea typeface="+mn-ea"/>
                <a:cs typeface="+mn-cs"/>
              </a:rPr>
              <a:t>Alkalmazások</a:t>
            </a:r>
            <a:endParaRPr lang="en-US" sz="1000" b="1" kern="1200" dirty="0">
              <a:solidFill>
                <a:srgbClr val="000000"/>
              </a:solidFill>
              <a:latin typeface="Corbel"/>
              <a:ea typeface="+mn-ea"/>
              <a:cs typeface="+mn-cs"/>
            </a:endParaRPr>
          </a:p>
        </p:txBody>
      </p:sp>
      <p:sp>
        <p:nvSpPr>
          <p:cNvPr id="160" name="Rectangle 1086"/>
          <p:cNvSpPr>
            <a:spLocks noChangeArrowheads="1"/>
          </p:cNvSpPr>
          <p:nvPr/>
        </p:nvSpPr>
        <p:spPr bwMode="auto">
          <a:xfrm>
            <a:off x="6452555" y="6161776"/>
            <a:ext cx="2590800" cy="277641"/>
          </a:xfrm>
          <a:prstGeom prst="rect">
            <a:avLst/>
          </a:prstGeom>
          <a:noFill/>
          <a:ln w="9525">
            <a:noFill/>
            <a:miter lim="800000"/>
            <a:headEnd/>
            <a:tailEnd/>
          </a:ln>
        </p:spPr>
        <p:txBody>
          <a:bodyPr lIns="92075" tIns="46038" rIns="92075" bIns="46038">
            <a:spAutoFit/>
          </a:bodyPr>
          <a:lstStyle/>
          <a:p>
            <a:pPr algn="r" rtl="0" eaLnBrk="0" fontAlgn="base" hangingPunct="0">
              <a:spcBef>
                <a:spcPct val="0"/>
              </a:spcBef>
              <a:spcAft>
                <a:spcPct val="0"/>
              </a:spcAft>
            </a:pPr>
            <a:r>
              <a:rPr lang="en-US" sz="1200" kern="1200" dirty="0">
                <a:solidFill>
                  <a:srgbClr val="000000"/>
                </a:solidFill>
                <a:latin typeface="Corbel"/>
                <a:ea typeface="+mn-ea"/>
                <a:cs typeface="+mn-cs"/>
              </a:rPr>
              <a:t>Original copyright by </a:t>
            </a:r>
            <a:r>
              <a:rPr lang="en-US" sz="1200" kern="1200" dirty="0" smtClean="0">
                <a:solidFill>
                  <a:srgbClr val="000000"/>
                </a:solidFill>
                <a:latin typeface="Corbel"/>
                <a:ea typeface="+mn-ea"/>
                <a:cs typeface="+mn-cs"/>
              </a:rPr>
              <a:t>Microsoft</a:t>
            </a:r>
            <a:endParaRPr lang="en-US" sz="1200" kern="1200" dirty="0">
              <a:solidFill>
                <a:srgbClr val="000000"/>
              </a:solidFill>
              <a:latin typeface="Corbel"/>
              <a:ea typeface="+mn-ea"/>
              <a:cs typeface="+mn-cs"/>
            </a:endParaRPr>
          </a:p>
        </p:txBody>
      </p:sp>
      <p:sp>
        <p:nvSpPr>
          <p:cNvPr id="161" name="Rectangle 1087"/>
          <p:cNvSpPr>
            <a:spLocks noChangeArrowheads="1"/>
          </p:cNvSpPr>
          <p:nvPr/>
        </p:nvSpPr>
        <p:spPr bwMode="blackWhite">
          <a:xfrm>
            <a:off x="784863" y="4550146"/>
            <a:ext cx="1066800" cy="1219200"/>
          </a:xfrm>
          <a:prstGeom prst="rect">
            <a:avLst/>
          </a:prstGeom>
          <a:solidFill>
            <a:srgbClr val="FF9966"/>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62" name="Rectangle 1088"/>
          <p:cNvSpPr>
            <a:spLocks noChangeArrowheads="1"/>
          </p:cNvSpPr>
          <p:nvPr/>
        </p:nvSpPr>
        <p:spPr bwMode="blackWhite">
          <a:xfrm>
            <a:off x="175263" y="2873746"/>
            <a:ext cx="1143000" cy="533400"/>
          </a:xfrm>
          <a:prstGeom prst="rect">
            <a:avLst/>
          </a:prstGeom>
          <a:solidFill>
            <a:srgbClr val="B11D2F"/>
          </a:solidFill>
          <a:ln w="12700">
            <a:solidFill>
              <a:srgbClr val="000000"/>
            </a:solidFill>
            <a:miter lim="800000"/>
            <a:headEnd/>
            <a:tailEnd/>
          </a:ln>
        </p:spPr>
        <p:txBody>
          <a:bodyPr wrap="none" lIns="92075" rIns="92075" bIns="92075"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System</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Threads</a:t>
            </a:r>
          </a:p>
        </p:txBody>
      </p:sp>
      <p:grpSp>
        <p:nvGrpSpPr>
          <p:cNvPr id="163" name="Group 1089"/>
          <p:cNvGrpSpPr>
            <a:grpSpLocks/>
          </p:cNvGrpSpPr>
          <p:nvPr/>
        </p:nvGrpSpPr>
        <p:grpSpPr bwMode="auto">
          <a:xfrm>
            <a:off x="-36512" y="1968872"/>
            <a:ext cx="942975" cy="1992313"/>
            <a:chOff x="48" y="1302"/>
            <a:chExt cx="594" cy="1255"/>
          </a:xfrm>
        </p:grpSpPr>
        <p:sp>
          <p:nvSpPr>
            <p:cNvPr id="164" name="Rectangle 1090"/>
            <p:cNvSpPr>
              <a:spLocks noChangeArrowheads="1"/>
            </p:cNvSpPr>
            <p:nvPr/>
          </p:nvSpPr>
          <p:spPr bwMode="black">
            <a:xfrm>
              <a:off x="96" y="1302"/>
              <a:ext cx="546" cy="326"/>
            </a:xfrm>
            <a:prstGeom prst="rect">
              <a:avLst/>
            </a:prstGeom>
            <a:noFill/>
            <a:ln w="9525">
              <a:noFill/>
              <a:miter lim="800000"/>
              <a:headEnd/>
              <a:tailEnd/>
            </a:ln>
          </p:spPr>
          <p:txBody>
            <a:bodyPr lIns="92075" tIns="46038" rIns="92075" bIns="46038">
              <a:spAutoFit/>
            </a:bodyPr>
            <a:lstStyle/>
            <a:p>
              <a:pPr algn="ctr" rtl="0" eaLnBrk="0" fontAlgn="base" hangingPunct="0">
                <a:lnSpc>
                  <a:spcPct val="140000"/>
                </a:lnSpc>
                <a:spcBef>
                  <a:spcPct val="0"/>
                </a:spcBef>
                <a:spcAft>
                  <a:spcPct val="0"/>
                </a:spcAft>
              </a:pPr>
              <a:r>
                <a:rPr lang="en-US" sz="1200" b="1" kern="1200" dirty="0">
                  <a:solidFill>
                    <a:srgbClr val="000000"/>
                  </a:solidFill>
                  <a:latin typeface="Corbel"/>
                  <a:ea typeface="+mn-ea"/>
                  <a:cs typeface="+mn-cs"/>
                </a:rPr>
                <a:t>User</a:t>
              </a:r>
            </a:p>
            <a:p>
              <a:pPr algn="ctr" rtl="0" eaLnBrk="0" fontAlgn="base" hangingPunct="0">
                <a:lnSpc>
                  <a:spcPct val="90000"/>
                </a:lnSpc>
                <a:spcBef>
                  <a:spcPct val="0"/>
                </a:spcBef>
                <a:spcAft>
                  <a:spcPct val="0"/>
                </a:spcAft>
              </a:pPr>
              <a:r>
                <a:rPr lang="en-US" sz="1200" b="1" kern="1200" dirty="0">
                  <a:solidFill>
                    <a:srgbClr val="000000"/>
                  </a:solidFill>
                  <a:latin typeface="Corbel"/>
                  <a:ea typeface="+mn-ea"/>
                  <a:cs typeface="+mn-cs"/>
                </a:rPr>
                <a:t>Mode</a:t>
              </a:r>
            </a:p>
          </p:txBody>
        </p:sp>
        <p:sp>
          <p:nvSpPr>
            <p:cNvPr id="165" name="Rectangle 1091"/>
            <p:cNvSpPr>
              <a:spLocks noChangeArrowheads="1"/>
            </p:cNvSpPr>
            <p:nvPr/>
          </p:nvSpPr>
          <p:spPr bwMode="black">
            <a:xfrm>
              <a:off x="48" y="2266"/>
              <a:ext cx="546" cy="291"/>
            </a:xfrm>
            <a:prstGeom prst="rect">
              <a:avLst/>
            </a:prstGeom>
            <a:noFill/>
            <a:ln w="9525">
              <a:noFill/>
              <a:miter lim="800000"/>
              <a:headEnd/>
              <a:tailEnd/>
            </a:ln>
          </p:spPr>
          <p:txBody>
            <a:bodyPr lIns="92075" tIns="46038" rIns="92075" bIns="46038">
              <a:spAutoFit/>
            </a:bodyPr>
            <a:lstStyle/>
            <a:p>
              <a:pPr algn="ctr" rtl="0" eaLnBrk="0" fontAlgn="base" hangingPunct="0">
                <a:spcBef>
                  <a:spcPct val="0"/>
                </a:spcBef>
                <a:spcAft>
                  <a:spcPct val="0"/>
                </a:spcAft>
              </a:pPr>
              <a:r>
                <a:rPr lang="en-US" sz="1200" b="1" kern="1200" dirty="0">
                  <a:solidFill>
                    <a:srgbClr val="000000"/>
                  </a:solidFill>
                  <a:latin typeface="Corbel"/>
                  <a:ea typeface="+mn-ea"/>
                  <a:cs typeface="+mn-cs"/>
                </a:rPr>
                <a:t>Kernel</a:t>
              </a:r>
            </a:p>
            <a:p>
              <a:pPr algn="ctr" rtl="0" eaLnBrk="0" fontAlgn="base" hangingPunct="0">
                <a:spcBef>
                  <a:spcPct val="0"/>
                </a:spcBef>
                <a:spcAft>
                  <a:spcPct val="0"/>
                </a:spcAft>
              </a:pPr>
              <a:r>
                <a:rPr lang="en-US" sz="1200" b="1" kern="1200" dirty="0">
                  <a:solidFill>
                    <a:srgbClr val="000000"/>
                  </a:solidFill>
                  <a:latin typeface="Corbel"/>
                  <a:ea typeface="+mn-ea"/>
                  <a:cs typeface="+mn-cs"/>
                </a:rPr>
                <a:t>Mode</a:t>
              </a:r>
            </a:p>
          </p:txBody>
        </p:sp>
      </p:grpSp>
      <p:sp>
        <p:nvSpPr>
          <p:cNvPr id="166" name="Freeform 1092"/>
          <p:cNvSpPr>
            <a:spLocks/>
          </p:cNvSpPr>
          <p:nvPr/>
        </p:nvSpPr>
        <p:spPr bwMode="auto">
          <a:xfrm>
            <a:off x="175263" y="2721346"/>
            <a:ext cx="8686800" cy="609600"/>
          </a:xfrm>
          <a:custGeom>
            <a:avLst/>
            <a:gdLst>
              <a:gd name="T0" fmla="*/ 5436 w 5436"/>
              <a:gd name="T1" fmla="*/ 468 h 468"/>
              <a:gd name="T2" fmla="*/ 792 w 5436"/>
              <a:gd name="T3" fmla="*/ 468 h 468"/>
              <a:gd name="T4" fmla="*/ 792 w 5436"/>
              <a:gd name="T5" fmla="*/ 0 h 468"/>
              <a:gd name="T6" fmla="*/ 0 w 5436"/>
              <a:gd name="T7" fmla="*/ 0 h 468"/>
              <a:gd name="T8" fmla="*/ 0 60000 65536"/>
              <a:gd name="T9" fmla="*/ 0 60000 65536"/>
              <a:gd name="T10" fmla="*/ 0 60000 65536"/>
              <a:gd name="T11" fmla="*/ 0 60000 65536"/>
              <a:gd name="T12" fmla="*/ 0 w 5436"/>
              <a:gd name="T13" fmla="*/ 0 h 468"/>
              <a:gd name="T14" fmla="*/ 5436 w 5436"/>
              <a:gd name="T15" fmla="*/ 468 h 468"/>
            </a:gdLst>
            <a:ahLst/>
            <a:cxnLst>
              <a:cxn ang="T8">
                <a:pos x="T0" y="T1"/>
              </a:cxn>
              <a:cxn ang="T9">
                <a:pos x="T2" y="T3"/>
              </a:cxn>
              <a:cxn ang="T10">
                <a:pos x="T4" y="T5"/>
              </a:cxn>
              <a:cxn ang="T11">
                <a:pos x="T6" y="T7"/>
              </a:cxn>
            </a:cxnLst>
            <a:rect l="T12" t="T13" r="T14" b="T15"/>
            <a:pathLst>
              <a:path w="5436" h="468">
                <a:moveTo>
                  <a:pt x="5436" y="468"/>
                </a:moveTo>
                <a:lnTo>
                  <a:pt x="792" y="468"/>
                </a:lnTo>
                <a:lnTo>
                  <a:pt x="792" y="0"/>
                </a:lnTo>
                <a:lnTo>
                  <a:pt x="0" y="0"/>
                </a:lnTo>
              </a:path>
            </a:pathLst>
          </a:custGeom>
          <a:noFill/>
          <a:ln w="38100" cap="rnd">
            <a:solidFill>
              <a:srgbClr val="000000"/>
            </a:solidFill>
            <a:round/>
            <a:headEnd type="none" w="sm" len="sm"/>
            <a:tailEnd type="none" w="sm" len="sm"/>
          </a:ln>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67" name="Rectangle 1093"/>
          <p:cNvSpPr>
            <a:spLocks noChangeArrowheads="1"/>
          </p:cNvSpPr>
          <p:nvPr/>
        </p:nvSpPr>
        <p:spPr bwMode="blackWhite">
          <a:xfrm>
            <a:off x="1553213" y="2873746"/>
            <a:ext cx="7286625" cy="3048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NTDLL.DLL</a:t>
            </a:r>
          </a:p>
        </p:txBody>
      </p:sp>
      <p:sp>
        <p:nvSpPr>
          <p:cNvPr id="168" name="Rectangle 1094"/>
          <p:cNvSpPr>
            <a:spLocks noChangeArrowheads="1"/>
          </p:cNvSpPr>
          <p:nvPr/>
        </p:nvSpPr>
        <p:spPr bwMode="blackWhite">
          <a:xfrm>
            <a:off x="784863" y="4626346"/>
            <a:ext cx="990600" cy="1143000"/>
          </a:xfrm>
          <a:prstGeom prst="rect">
            <a:avLst/>
          </a:prstGeom>
          <a:solidFill>
            <a:srgbClr val="FF9966"/>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69" name="Rectangle 1095"/>
          <p:cNvSpPr>
            <a:spLocks noChangeArrowheads="1"/>
          </p:cNvSpPr>
          <p:nvPr/>
        </p:nvSpPr>
        <p:spPr bwMode="blackWhite">
          <a:xfrm>
            <a:off x="784863" y="4702546"/>
            <a:ext cx="914400" cy="1066800"/>
          </a:xfrm>
          <a:prstGeom prst="rect">
            <a:avLst/>
          </a:prstGeom>
          <a:solidFill>
            <a:srgbClr val="FF9966"/>
          </a:solidFill>
          <a:ln w="12700">
            <a:solidFill>
              <a:srgbClr val="000000"/>
            </a:solidFill>
            <a:miter lim="800000"/>
            <a:headEnd/>
            <a:tailEnd/>
          </a:ln>
        </p:spPr>
        <p:txBody>
          <a:bodyPr wrap="none" lIns="92075" tIns="91440" rIns="92075" bIns="0"/>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Device &amp;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File Sys.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Drivers</a:t>
            </a:r>
          </a:p>
        </p:txBody>
      </p:sp>
      <p:grpSp>
        <p:nvGrpSpPr>
          <p:cNvPr id="170" name="Group 1096"/>
          <p:cNvGrpSpPr>
            <a:grpSpLocks/>
          </p:cNvGrpSpPr>
          <p:nvPr/>
        </p:nvGrpSpPr>
        <p:grpSpPr bwMode="auto">
          <a:xfrm>
            <a:off x="1089663" y="1654546"/>
            <a:ext cx="1295400" cy="609600"/>
            <a:chOff x="720" y="1104"/>
            <a:chExt cx="816" cy="384"/>
          </a:xfrm>
        </p:grpSpPr>
        <p:sp>
          <p:nvSpPr>
            <p:cNvPr id="171" name="Rectangle 1097"/>
            <p:cNvSpPr>
              <a:spLocks noChangeArrowheads="1"/>
            </p:cNvSpPr>
            <p:nvPr/>
          </p:nvSpPr>
          <p:spPr bwMode="blackWhite">
            <a:xfrm>
              <a:off x="720" y="1104"/>
              <a:ext cx="816" cy="384"/>
            </a:xfrm>
            <a:prstGeom prst="rect">
              <a:avLst/>
            </a:prstGeom>
            <a:solidFill>
              <a:srgbClr val="B11D2F"/>
            </a:solidFill>
            <a:ln w="12700">
              <a:solidFill>
                <a:srgbClr val="000000"/>
              </a:solidFill>
              <a:miter lim="800000"/>
              <a:headEnd/>
              <a:tailEnd/>
            </a:ln>
          </p:spPr>
          <p:txBody>
            <a:bodyPr lIns="92075" rIns="92075" bIns="92075" anchorCtr="1"/>
            <a:lstStyle/>
            <a:p>
              <a:pPr marL="0" marR="0" lvl="0" indent="0" algn="ctr" defTabSz="914400" rtl="0" eaLnBrk="0" fontAlgn="base" latinLnBrk="0" hangingPunct="0">
                <a:lnSpc>
                  <a:spcPct val="10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WinLogon</a:t>
              </a:r>
            </a:p>
          </p:txBody>
        </p:sp>
        <p:sp>
          <p:nvSpPr>
            <p:cNvPr id="172" name="Rectangle 1098"/>
            <p:cNvSpPr>
              <a:spLocks noChangeArrowheads="1"/>
            </p:cNvSpPr>
            <p:nvPr/>
          </p:nvSpPr>
          <p:spPr bwMode="auto">
            <a:xfrm>
              <a:off x="720" y="1440"/>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sp>
        <p:nvSpPr>
          <p:cNvPr id="173" name="Rectangle 1099"/>
          <p:cNvSpPr>
            <a:spLocks noChangeArrowheads="1"/>
          </p:cNvSpPr>
          <p:nvPr/>
        </p:nvSpPr>
        <p:spPr bwMode="blackWhite">
          <a:xfrm>
            <a:off x="708663" y="1959346"/>
            <a:ext cx="1295400" cy="609600"/>
          </a:xfrm>
          <a:prstGeom prst="rect">
            <a:avLst/>
          </a:prstGeom>
          <a:solidFill>
            <a:srgbClr val="B11D2F"/>
          </a:solidFill>
          <a:ln w="12700">
            <a:solidFill>
              <a:srgbClr val="000000"/>
            </a:solidFill>
            <a:miter lim="800000"/>
            <a:headEnd/>
            <a:tailEnd/>
          </a:ln>
        </p:spPr>
        <p:txBody>
          <a:bodyPr lIns="92075" tIns="91440" rIns="92075" bIns="92075" anchor="ctr" anchorCtr="1"/>
          <a:lstStyle/>
          <a:p>
            <a:pPr marL="0" marR="0" lvl="0" indent="0" algn="ctr" defTabSz="914400" rtl="0" eaLnBrk="0" fontAlgn="base" latinLnBrk="0" hangingPunct="0">
              <a:lnSpc>
                <a:spcPct val="10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Session  Manager</a:t>
            </a:r>
          </a:p>
        </p:txBody>
      </p:sp>
      <p:grpSp>
        <p:nvGrpSpPr>
          <p:cNvPr id="174" name="Group 1100"/>
          <p:cNvGrpSpPr>
            <a:grpSpLocks/>
          </p:cNvGrpSpPr>
          <p:nvPr/>
        </p:nvGrpSpPr>
        <p:grpSpPr bwMode="auto">
          <a:xfrm>
            <a:off x="2689863" y="1959346"/>
            <a:ext cx="1295400" cy="609600"/>
            <a:chOff x="1728" y="1296"/>
            <a:chExt cx="816" cy="384"/>
          </a:xfrm>
        </p:grpSpPr>
        <p:sp>
          <p:nvSpPr>
            <p:cNvPr id="175" name="Rectangle 1101"/>
            <p:cNvSpPr>
              <a:spLocks noChangeArrowheads="1"/>
            </p:cNvSpPr>
            <p:nvPr/>
          </p:nvSpPr>
          <p:spPr bwMode="blackWhite">
            <a:xfrm>
              <a:off x="1728" y="1296"/>
              <a:ext cx="816" cy="384"/>
            </a:xfrm>
            <a:prstGeom prst="rect">
              <a:avLst/>
            </a:prstGeom>
            <a:solidFill>
              <a:srgbClr val="762536"/>
            </a:solidFill>
            <a:ln w="12700">
              <a:solidFill>
                <a:srgbClr val="000000"/>
              </a:solidFill>
              <a:miter lim="800000"/>
              <a:headEnd/>
              <a:tailEnd/>
            </a:ln>
          </p:spPr>
          <p:txBody>
            <a:bodyPr lIns="92075" tIns="46038" rIns="92075" bIns="46038" anchor="ctr" anchorCtr="1"/>
            <a:lstStyle/>
            <a:p>
              <a:pPr marL="0" marR="0" lvl="0" indent="0" algn="ctr" defTabSz="914400" rtl="0" eaLnBrk="0" fontAlgn="base" latinLnBrk="0" hangingPunct="0">
                <a:lnSpc>
                  <a:spcPct val="90000"/>
                </a:lnSpc>
                <a:spcBef>
                  <a:spcPct val="20000"/>
                </a:spcBef>
                <a:spcAft>
                  <a:spcPct val="0"/>
                </a:spcAft>
                <a:buClrTx/>
                <a:buSzTx/>
                <a:buFontTx/>
                <a:buNone/>
                <a:tabLst/>
                <a:defRPr/>
              </a:pPr>
              <a:r>
                <a:rPr kumimoji="0" lang="hu-HU" sz="1200" b="1" i="0" u="none" strike="noStrike" kern="1200" cap="none" spc="0" normalizeH="0" baseline="0" noProof="0" dirty="0" err="1">
                  <a:ln>
                    <a:noFill/>
                  </a:ln>
                  <a:solidFill>
                    <a:srgbClr val="FFFFFF"/>
                  </a:solidFill>
                  <a:effectLst/>
                  <a:uLnTx/>
                  <a:uFillTx/>
                  <a:latin typeface="Corbel"/>
                  <a:ea typeface="+mn-ea"/>
                  <a:cs typeface="+mn-cs"/>
                </a:rPr>
                <a:t>SvcHost.exe</a:t>
              </a:r>
              <a:endParaRPr kumimoji="0" lang="en-US" sz="1200" b="1" i="0" u="none" strike="noStrike" kern="1200" cap="none" spc="0" normalizeH="0" baseline="0" noProof="0" dirty="0">
                <a:ln>
                  <a:noFill/>
                </a:ln>
                <a:solidFill>
                  <a:srgbClr val="FFFFFF"/>
                </a:solidFill>
                <a:effectLst/>
                <a:uLnTx/>
                <a:uFillTx/>
                <a:latin typeface="Corbel"/>
                <a:ea typeface="+mn-ea"/>
                <a:cs typeface="+mn-cs"/>
              </a:endParaRPr>
            </a:p>
          </p:txBody>
        </p:sp>
        <p:sp>
          <p:nvSpPr>
            <p:cNvPr id="176" name="Rectangle 1102"/>
            <p:cNvSpPr>
              <a:spLocks noChangeArrowheads="1"/>
            </p:cNvSpPr>
            <p:nvPr/>
          </p:nvSpPr>
          <p:spPr bwMode="auto">
            <a:xfrm>
              <a:off x="1728" y="1632"/>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FFFFFF"/>
                </a:solidFill>
                <a:effectLst/>
                <a:uLnTx/>
                <a:uFillTx/>
                <a:latin typeface="Corbel"/>
                <a:ea typeface="+mn-ea"/>
                <a:cs typeface="+mn-cs"/>
              </a:endParaRPr>
            </a:p>
          </p:txBody>
        </p:sp>
      </p:grpSp>
      <p:sp>
        <p:nvSpPr>
          <p:cNvPr id="177" name="Line 1103"/>
          <p:cNvSpPr>
            <a:spLocks noChangeShapeType="1"/>
          </p:cNvSpPr>
          <p:nvPr/>
        </p:nvSpPr>
        <p:spPr bwMode="auto">
          <a:xfrm>
            <a:off x="7255513" y="2610221"/>
            <a:ext cx="6350" cy="263525"/>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78" name="Line 1105"/>
          <p:cNvSpPr>
            <a:spLocks noChangeShapeType="1"/>
          </p:cNvSpPr>
          <p:nvPr/>
        </p:nvSpPr>
        <p:spPr bwMode="auto">
          <a:xfrm>
            <a:off x="8481063" y="1502146"/>
            <a:ext cx="0" cy="13716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79" name="Line 1106"/>
          <p:cNvSpPr>
            <a:spLocks noChangeShapeType="1"/>
          </p:cNvSpPr>
          <p:nvPr/>
        </p:nvSpPr>
        <p:spPr bwMode="auto">
          <a:xfrm>
            <a:off x="5356863" y="2568946"/>
            <a:ext cx="0" cy="304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0" name="Line 1107"/>
          <p:cNvSpPr>
            <a:spLocks noChangeShapeType="1"/>
          </p:cNvSpPr>
          <p:nvPr/>
        </p:nvSpPr>
        <p:spPr bwMode="auto">
          <a:xfrm flipH="1">
            <a:off x="1699263" y="2578471"/>
            <a:ext cx="0" cy="304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1" name="Line 1108"/>
          <p:cNvSpPr>
            <a:spLocks noChangeShapeType="1"/>
          </p:cNvSpPr>
          <p:nvPr/>
        </p:nvSpPr>
        <p:spPr bwMode="auto">
          <a:xfrm flipH="1">
            <a:off x="3147063" y="2568946"/>
            <a:ext cx="0" cy="304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2" name="Rectangle 1109"/>
          <p:cNvSpPr>
            <a:spLocks noChangeArrowheads="1"/>
          </p:cNvSpPr>
          <p:nvPr/>
        </p:nvSpPr>
        <p:spPr bwMode="blackWhite">
          <a:xfrm>
            <a:off x="6714176" y="2106984"/>
            <a:ext cx="1333500" cy="287337"/>
          </a:xfrm>
          <a:prstGeom prst="rect">
            <a:avLst/>
          </a:prstGeom>
          <a:solidFill>
            <a:srgbClr val="B11D2F"/>
          </a:solidFill>
          <a:ln w="12700">
            <a:solidFill>
              <a:srgbClr val="000000"/>
            </a:solidFill>
            <a:miter lim="800000"/>
            <a:headEnd/>
            <a:tailEnd/>
          </a:ln>
        </p:spPr>
        <p:txBody>
          <a:bodyPr wrap="none" lIns="92075" rIns="92075" bIns="92075"/>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Corbel"/>
                <a:ea typeface="+mn-ea"/>
                <a:cs typeface="+mn-cs"/>
              </a:rPr>
              <a:t>POSIX</a:t>
            </a:r>
            <a:r>
              <a:rPr kumimoji="0" lang="hu-HU" sz="1200" b="1" i="0" u="none" strike="noStrike" kern="1200" cap="none" spc="0" normalizeH="0" baseline="0" noProof="0" dirty="0">
                <a:ln>
                  <a:noFill/>
                </a:ln>
                <a:solidFill>
                  <a:srgbClr val="FFFFFF"/>
                </a:solidFill>
                <a:effectLst/>
                <a:uLnTx/>
                <a:uFillTx/>
                <a:latin typeface="Corbel"/>
                <a:ea typeface="+mn-ea"/>
                <a:cs typeface="+mn-cs"/>
              </a:rPr>
              <a:t> (SUA)</a:t>
            </a:r>
            <a:endParaRPr kumimoji="0" lang="en-US" sz="1200" b="1" i="0" u="none" strike="noStrike" kern="1200" cap="none" spc="0" normalizeH="0" baseline="0" noProof="0" dirty="0">
              <a:ln>
                <a:noFill/>
              </a:ln>
              <a:solidFill>
                <a:srgbClr val="FFFFFF"/>
              </a:solidFill>
              <a:effectLst/>
              <a:uLnTx/>
              <a:uFillTx/>
              <a:latin typeface="Corbel"/>
              <a:ea typeface="+mn-ea"/>
              <a:cs typeface="+mn-cs"/>
            </a:endParaRPr>
          </a:p>
        </p:txBody>
      </p:sp>
      <p:sp>
        <p:nvSpPr>
          <p:cNvPr id="183" name="Rectangle 1110"/>
          <p:cNvSpPr>
            <a:spLocks noChangeArrowheads="1"/>
          </p:cNvSpPr>
          <p:nvPr/>
        </p:nvSpPr>
        <p:spPr bwMode="auto">
          <a:xfrm>
            <a:off x="6714176" y="2394321"/>
            <a:ext cx="1152525" cy="212725"/>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Windows DLLs</a:t>
            </a:r>
          </a:p>
        </p:txBody>
      </p:sp>
      <p:sp>
        <p:nvSpPr>
          <p:cNvPr id="184" name="Line 1111"/>
          <p:cNvSpPr>
            <a:spLocks noChangeShapeType="1"/>
          </p:cNvSpPr>
          <p:nvPr/>
        </p:nvSpPr>
        <p:spPr bwMode="auto">
          <a:xfrm>
            <a:off x="31470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5" name="Line 1112"/>
          <p:cNvSpPr>
            <a:spLocks noChangeShapeType="1"/>
          </p:cNvSpPr>
          <p:nvPr/>
        </p:nvSpPr>
        <p:spPr bwMode="auto">
          <a:xfrm>
            <a:off x="16992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6" name="Line 1113"/>
          <p:cNvSpPr>
            <a:spLocks noChangeShapeType="1"/>
          </p:cNvSpPr>
          <p:nvPr/>
        </p:nvSpPr>
        <p:spPr bwMode="auto">
          <a:xfrm>
            <a:off x="53568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7" name="Line 1114"/>
          <p:cNvSpPr>
            <a:spLocks noChangeShapeType="1"/>
          </p:cNvSpPr>
          <p:nvPr/>
        </p:nvSpPr>
        <p:spPr bwMode="auto">
          <a:xfrm>
            <a:off x="7261863" y="3161084"/>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8" name="Line 1115"/>
          <p:cNvSpPr>
            <a:spLocks noChangeShapeType="1"/>
          </p:cNvSpPr>
          <p:nvPr/>
        </p:nvSpPr>
        <p:spPr bwMode="auto">
          <a:xfrm>
            <a:off x="84810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9" name="Line 1116"/>
          <p:cNvSpPr>
            <a:spLocks noChangeShapeType="1"/>
          </p:cNvSpPr>
          <p:nvPr/>
        </p:nvSpPr>
        <p:spPr bwMode="auto">
          <a:xfrm>
            <a:off x="82524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90" name="Rectangle 1117"/>
          <p:cNvSpPr>
            <a:spLocks noChangeArrowheads="1"/>
          </p:cNvSpPr>
          <p:nvPr/>
        </p:nvSpPr>
        <p:spPr bwMode="blackWhite">
          <a:xfrm>
            <a:off x="3299463" y="4245346"/>
            <a:ext cx="6096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nchorCtr="1"/>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Plug and</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Play Mgr.</a:t>
            </a:r>
          </a:p>
        </p:txBody>
      </p:sp>
      <p:sp>
        <p:nvSpPr>
          <p:cNvPr id="191" name="Rectangle 1118"/>
          <p:cNvSpPr>
            <a:spLocks noChangeArrowheads="1"/>
          </p:cNvSpPr>
          <p:nvPr/>
        </p:nvSpPr>
        <p:spPr bwMode="blackWhite">
          <a:xfrm>
            <a:off x="3909063" y="4245346"/>
            <a:ext cx="6096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nchorCtr="1"/>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Power</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Mgr.</a:t>
            </a:r>
          </a:p>
        </p:txBody>
      </p:sp>
      <p:sp>
        <p:nvSpPr>
          <p:cNvPr id="192" name="Rectangle 1119"/>
          <p:cNvSpPr>
            <a:spLocks noChangeArrowheads="1"/>
          </p:cNvSpPr>
          <p:nvPr/>
        </p:nvSpPr>
        <p:spPr bwMode="blackWhite">
          <a:xfrm>
            <a:off x="4518663" y="4245346"/>
            <a:ext cx="6858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Security</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Reference</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Monitor</a:t>
            </a:r>
          </a:p>
        </p:txBody>
      </p:sp>
      <p:sp>
        <p:nvSpPr>
          <p:cNvPr id="193" name="Rectangle 1120"/>
          <p:cNvSpPr>
            <a:spLocks noChangeArrowheads="1"/>
          </p:cNvSpPr>
          <p:nvPr/>
        </p:nvSpPr>
        <p:spPr bwMode="blackWhite">
          <a:xfrm>
            <a:off x="5204463" y="4245346"/>
            <a:ext cx="6096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Virtual</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Memory</a:t>
            </a:r>
          </a:p>
        </p:txBody>
      </p:sp>
      <p:sp>
        <p:nvSpPr>
          <p:cNvPr id="194" name="Rectangle 1121"/>
          <p:cNvSpPr>
            <a:spLocks noChangeArrowheads="1"/>
          </p:cNvSpPr>
          <p:nvPr/>
        </p:nvSpPr>
        <p:spPr bwMode="blackWhite">
          <a:xfrm>
            <a:off x="5814063" y="4245346"/>
            <a:ext cx="6858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Processes</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&amp;</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Threads</a:t>
            </a:r>
          </a:p>
        </p:txBody>
      </p:sp>
      <p:sp>
        <p:nvSpPr>
          <p:cNvPr id="195" name="Rectangle 1122"/>
          <p:cNvSpPr>
            <a:spLocks noChangeArrowheads="1"/>
          </p:cNvSpPr>
          <p:nvPr/>
        </p:nvSpPr>
        <p:spPr bwMode="blackWhite">
          <a:xfrm>
            <a:off x="7185663" y="4245346"/>
            <a:ext cx="685800" cy="122555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Local</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Procedure</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Call</a:t>
            </a:r>
          </a:p>
        </p:txBody>
      </p:sp>
      <p:sp>
        <p:nvSpPr>
          <p:cNvPr id="196" name="Rectangle 1123"/>
          <p:cNvSpPr>
            <a:spLocks noChangeArrowheads="1"/>
          </p:cNvSpPr>
          <p:nvPr/>
        </p:nvSpPr>
        <p:spPr bwMode="blackWhite">
          <a:xfrm>
            <a:off x="8023863" y="4778746"/>
            <a:ext cx="914400" cy="1295400"/>
          </a:xfrm>
          <a:prstGeom prst="rect">
            <a:avLst/>
          </a:prstGeom>
          <a:solidFill>
            <a:srgbClr val="FF9966"/>
          </a:solidFill>
          <a:ln w="12700">
            <a:solidFill>
              <a:srgbClr val="000000"/>
            </a:solidFill>
            <a:miter lim="800000"/>
            <a:headEnd/>
            <a:tailEnd/>
          </a:ln>
        </p:spPr>
        <p:txBody>
          <a:bodyPr wrap="none" lIns="92075" tIns="91440" rIns="92075" bIns="0"/>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Graphics</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Drivers</a:t>
            </a:r>
          </a:p>
        </p:txBody>
      </p:sp>
      <p:sp>
        <p:nvSpPr>
          <p:cNvPr id="197" name="Rectangle 1124"/>
          <p:cNvSpPr>
            <a:spLocks noChangeArrowheads="1"/>
          </p:cNvSpPr>
          <p:nvPr/>
        </p:nvSpPr>
        <p:spPr bwMode="blackWhite">
          <a:xfrm>
            <a:off x="1070613" y="5464546"/>
            <a:ext cx="7410450" cy="304800"/>
          </a:xfrm>
          <a:prstGeom prst="rect">
            <a:avLst/>
          </a:prstGeom>
          <a:solidFill>
            <a:srgbClr val="F6BF69"/>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Kernel</a:t>
            </a:r>
          </a:p>
        </p:txBody>
      </p:sp>
      <p:sp>
        <p:nvSpPr>
          <p:cNvPr id="198" name="Rectangle 1125"/>
          <p:cNvSpPr>
            <a:spLocks noChangeArrowheads="1"/>
          </p:cNvSpPr>
          <p:nvPr/>
        </p:nvSpPr>
        <p:spPr bwMode="blackWhite">
          <a:xfrm>
            <a:off x="784863" y="5769346"/>
            <a:ext cx="7924800" cy="304800"/>
          </a:xfrm>
          <a:prstGeom prst="rect">
            <a:avLst/>
          </a:prstGeom>
          <a:solidFill>
            <a:srgbClr val="BCBEC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Hardware Abstraction Layer (HAL)</a:t>
            </a:r>
          </a:p>
        </p:txBody>
      </p:sp>
      <p:sp>
        <p:nvSpPr>
          <p:cNvPr id="199" name="Line 1126"/>
          <p:cNvSpPr>
            <a:spLocks noChangeShapeType="1"/>
          </p:cNvSpPr>
          <p:nvPr/>
        </p:nvSpPr>
        <p:spPr bwMode="auto">
          <a:xfrm flipH="1">
            <a:off x="937263" y="3407146"/>
            <a:ext cx="0" cy="5334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200" name="Line 1127"/>
          <p:cNvSpPr>
            <a:spLocks noChangeShapeType="1"/>
          </p:cNvSpPr>
          <p:nvPr/>
        </p:nvSpPr>
        <p:spPr bwMode="auto">
          <a:xfrm flipH="1">
            <a:off x="2156463" y="2264146"/>
            <a:ext cx="0" cy="6096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201" name="Line 1128"/>
          <p:cNvSpPr>
            <a:spLocks noChangeShapeType="1"/>
          </p:cNvSpPr>
          <p:nvPr/>
        </p:nvSpPr>
        <p:spPr bwMode="auto">
          <a:xfrm>
            <a:off x="21564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202" name="Rectangle 1129"/>
          <p:cNvSpPr>
            <a:spLocks noChangeArrowheads="1"/>
          </p:cNvSpPr>
          <p:nvPr/>
        </p:nvSpPr>
        <p:spPr bwMode="blackWhite">
          <a:xfrm>
            <a:off x="784863" y="3940546"/>
            <a:ext cx="7086600" cy="304800"/>
          </a:xfrm>
          <a:prstGeom prst="rect">
            <a:avLst/>
          </a:prstGeom>
          <a:solidFill>
            <a:srgbClr val="762536"/>
          </a:solidFill>
          <a:ln w="12700">
            <a:solidFill>
              <a:srgbClr val="000000"/>
            </a:solidFill>
            <a:miter lim="800000"/>
            <a:headEnd/>
            <a:tailEnd/>
          </a:ln>
        </p:spPr>
        <p:txBody>
          <a:bodyPr wrap="none" lIns="92075" tIns="46038" rIns="92075" bIns="46038" anchor="ctr"/>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(kernel mode callable interfaces)</a:t>
            </a:r>
          </a:p>
        </p:txBody>
      </p:sp>
      <p:sp>
        <p:nvSpPr>
          <p:cNvPr id="203" name="Rectangle 1131"/>
          <p:cNvSpPr>
            <a:spLocks noChangeArrowheads="1"/>
          </p:cNvSpPr>
          <p:nvPr/>
        </p:nvSpPr>
        <p:spPr bwMode="blackWhite">
          <a:xfrm>
            <a:off x="6499863" y="4245346"/>
            <a:ext cx="6858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Configura-</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tion Mgr</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(registry)</a:t>
            </a:r>
          </a:p>
        </p:txBody>
      </p:sp>
      <p:sp>
        <p:nvSpPr>
          <p:cNvPr id="204" name="Rectangle 1133"/>
          <p:cNvSpPr>
            <a:spLocks noChangeArrowheads="1"/>
          </p:cNvSpPr>
          <p:nvPr/>
        </p:nvSpPr>
        <p:spPr bwMode="auto">
          <a:xfrm>
            <a:off x="7542851" y="990971"/>
            <a:ext cx="1219200" cy="611188"/>
          </a:xfrm>
          <a:prstGeom prst="rect">
            <a:avLst/>
          </a:prstGeom>
          <a:solidFill>
            <a:srgbClr val="B11D2F"/>
          </a:solidFill>
          <a:ln w="12700">
            <a:solidFill>
              <a:srgbClr val="000000"/>
            </a:solidFill>
            <a:miter lim="800000"/>
            <a:headEnd/>
            <a:tailEnd/>
          </a:ln>
        </p:spPr>
        <p:txBody>
          <a:bodyPr wrap="none" lIns="92075" rIns="92075" bIns="92075"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Corbel"/>
                <a:ea typeface="+mn-ea"/>
                <a:cs typeface="+mn-cs"/>
              </a:rPr>
              <a:t>Windows</a:t>
            </a:r>
          </a:p>
        </p:txBody>
      </p:sp>
      <p:sp>
        <p:nvSpPr>
          <p:cNvPr id="102" name="Rounded Rectangular Callout 100"/>
          <p:cNvSpPr/>
          <p:nvPr/>
        </p:nvSpPr>
        <p:spPr bwMode="auto">
          <a:xfrm>
            <a:off x="114303" y="890661"/>
            <a:ext cx="3970810" cy="1736646"/>
          </a:xfrm>
          <a:prstGeom prst="wedgeRoundRectCallout">
            <a:avLst>
              <a:gd name="adj1" fmla="val 43833"/>
              <a:gd name="adj2" fmla="val 114412"/>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defTabSz="762000" eaLnBrk="0" fontAlgn="base" hangingPunct="0">
              <a:spcBef>
                <a:spcPct val="0"/>
              </a:spcBef>
              <a:spcAft>
                <a:spcPct val="0"/>
              </a:spcAft>
              <a:buFont typeface="Arial" pitchFamily="34" charset="0"/>
              <a:buChar char="•"/>
            </a:pPr>
            <a:r>
              <a:rPr lang="hu-HU" sz="2400" dirty="0" smtClean="0">
                <a:solidFill>
                  <a:schemeClr val="bg1"/>
                </a:solidFill>
              </a:rPr>
              <a:t> Rendszerhívások elkapása</a:t>
            </a:r>
          </a:p>
          <a:p>
            <a:pPr defTabSz="762000" eaLnBrk="0" fontAlgn="base" hangingPunct="0">
              <a:spcBef>
                <a:spcPct val="0"/>
              </a:spcBef>
              <a:spcAft>
                <a:spcPct val="0"/>
              </a:spcAft>
              <a:buFont typeface="Arial" pitchFamily="34" charset="0"/>
              <a:buChar char="•"/>
            </a:pPr>
            <a:r>
              <a:rPr lang="hu-HU" sz="2400" dirty="0" smtClean="0">
                <a:solidFill>
                  <a:schemeClr val="bg1"/>
                </a:solidFill>
              </a:rPr>
              <a:t> Paraméter ellenőrzés</a:t>
            </a:r>
          </a:p>
          <a:p>
            <a:pPr defTabSz="762000" eaLnBrk="0" fontAlgn="base" hangingPunct="0">
              <a:spcBef>
                <a:spcPct val="0"/>
              </a:spcBef>
              <a:spcAft>
                <a:spcPct val="0"/>
              </a:spcAft>
              <a:buFont typeface="Arial" pitchFamily="34" charset="0"/>
              <a:buChar char="•"/>
            </a:pPr>
            <a:r>
              <a:rPr lang="hu-HU" sz="2400" dirty="0" smtClean="0">
                <a:solidFill>
                  <a:schemeClr val="bg1"/>
                </a:solidFill>
              </a:rPr>
              <a:t> Továbbhívás a megfelelő komponensbe</a:t>
            </a:r>
          </a:p>
        </p:txBody>
      </p:sp>
    </p:spTree>
    <p:extLst>
      <p:ext uri="{BB962C8B-B14F-4D97-AF65-F5344CB8AC3E}">
        <p14:creationId xmlns:p14="http://schemas.microsoft.com/office/powerpoint/2010/main" val="359121651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kern="0" dirty="0">
                <a:solidFill>
                  <a:srgbClr val="FFFFFF"/>
                </a:solidFill>
                <a:latin typeface="Corbel"/>
              </a:rPr>
              <a:t>(Kevésbé) egyszerűsített architektúra</a:t>
            </a:r>
            <a:endParaRPr lang="hu-HU" dirty="0"/>
          </a:p>
        </p:txBody>
      </p:sp>
      <p:sp>
        <p:nvSpPr>
          <p:cNvPr id="4" name="Dia számának helye 3"/>
          <p:cNvSpPr>
            <a:spLocks noGrp="1"/>
          </p:cNvSpPr>
          <p:nvPr>
            <p:ph type="sldNum" sz="quarter" idx="5"/>
          </p:nvPr>
        </p:nvSpPr>
        <p:spPr/>
        <p:txBody>
          <a:bodyPr/>
          <a:lstStyle/>
          <a:p>
            <a:fld id="{3D86C690-4F62-4AFC-8745-06DC9BF07935}" type="slidenum">
              <a:rPr lang="hu-HU" smtClean="0"/>
              <a:pPr/>
              <a:t>46</a:t>
            </a:fld>
            <a:endParaRPr lang="hu-HU"/>
          </a:p>
        </p:txBody>
      </p:sp>
      <p:sp>
        <p:nvSpPr>
          <p:cNvPr id="107" name="Rectangle 1026"/>
          <p:cNvSpPr>
            <a:spLocks noChangeArrowheads="1"/>
          </p:cNvSpPr>
          <p:nvPr/>
        </p:nvSpPr>
        <p:spPr bwMode="blackWhite">
          <a:xfrm>
            <a:off x="784863" y="6074146"/>
            <a:ext cx="8153400" cy="457200"/>
          </a:xfrm>
          <a:prstGeom prst="rect">
            <a:avLst/>
          </a:prstGeom>
          <a:noFill/>
          <a:ln w="12700">
            <a:noFill/>
            <a:miter lim="800000"/>
            <a:headEnd/>
            <a:tailEnd/>
          </a:ln>
        </p:spPr>
        <p:txBody>
          <a:bodyPr lIns="92075" tIns="46038" rIns="92075" bIns="46038" anchor="ctr"/>
          <a:lstStyle/>
          <a:p>
            <a:pPr algn="ctr" rtl="0" eaLnBrk="0" fontAlgn="base" hangingPunct="0">
              <a:spcBef>
                <a:spcPct val="0"/>
              </a:spcBef>
              <a:spcAft>
                <a:spcPct val="0"/>
              </a:spcAft>
            </a:pPr>
            <a:r>
              <a:rPr lang="en-US" sz="1200" b="1" kern="1200" dirty="0">
                <a:solidFill>
                  <a:srgbClr val="000000"/>
                </a:solidFill>
                <a:latin typeface="Corbel"/>
                <a:ea typeface="+mn-ea"/>
                <a:cs typeface="+mn-cs"/>
              </a:rPr>
              <a:t>hardware interfaces (buses, I/O devices, interrupts, </a:t>
            </a:r>
            <a:br>
              <a:rPr lang="en-US" sz="1200" b="1" kern="1200" dirty="0">
                <a:solidFill>
                  <a:srgbClr val="000000"/>
                </a:solidFill>
                <a:latin typeface="Corbel"/>
                <a:ea typeface="+mn-ea"/>
                <a:cs typeface="+mn-cs"/>
              </a:rPr>
            </a:br>
            <a:r>
              <a:rPr lang="en-US" sz="1200" b="1" kern="1200" dirty="0">
                <a:solidFill>
                  <a:srgbClr val="000000"/>
                </a:solidFill>
                <a:latin typeface="Corbel"/>
                <a:ea typeface="+mn-ea"/>
                <a:cs typeface="+mn-cs"/>
              </a:rPr>
              <a:t>interval timers, DMA, memory cache control, etc., etc.)</a:t>
            </a:r>
          </a:p>
        </p:txBody>
      </p:sp>
      <p:sp>
        <p:nvSpPr>
          <p:cNvPr id="108" name="Rectangle 1027"/>
          <p:cNvSpPr>
            <a:spLocks noChangeArrowheads="1"/>
          </p:cNvSpPr>
          <p:nvPr/>
        </p:nvSpPr>
        <p:spPr bwMode="blackWhite">
          <a:xfrm>
            <a:off x="784863" y="3635746"/>
            <a:ext cx="8153400" cy="304800"/>
          </a:xfrm>
          <a:prstGeom prst="rect">
            <a:avLst/>
          </a:prstGeom>
          <a:solidFill>
            <a:srgbClr val="762536"/>
          </a:solidFill>
          <a:ln w="12700">
            <a:solidFill>
              <a:srgbClr val="000000"/>
            </a:solidFill>
            <a:miter lim="800000"/>
            <a:headEnd/>
            <a:tailEnd/>
          </a:ln>
        </p:spPr>
        <p:txBody>
          <a:bodyPr wrap="none" lIns="92075" tIns="46038" rIns="92075" bIns="46038" anchor="ctr"/>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System Service Dispatcher</a:t>
            </a:r>
          </a:p>
        </p:txBody>
      </p:sp>
      <p:sp>
        <p:nvSpPr>
          <p:cNvPr id="109" name="Line 1028"/>
          <p:cNvSpPr>
            <a:spLocks noChangeShapeType="1"/>
          </p:cNvSpPr>
          <p:nvPr/>
        </p:nvSpPr>
        <p:spPr bwMode="auto">
          <a:xfrm>
            <a:off x="1927863" y="2568946"/>
            <a:ext cx="0" cy="1343025"/>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0" name="Line 1029"/>
          <p:cNvSpPr>
            <a:spLocks noChangeShapeType="1"/>
          </p:cNvSpPr>
          <p:nvPr/>
        </p:nvSpPr>
        <p:spPr bwMode="auto">
          <a:xfrm flipH="1">
            <a:off x="2308863" y="2264146"/>
            <a:ext cx="0" cy="13716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1" name="Line 1030"/>
          <p:cNvSpPr>
            <a:spLocks noChangeShapeType="1"/>
          </p:cNvSpPr>
          <p:nvPr/>
        </p:nvSpPr>
        <p:spPr bwMode="auto">
          <a:xfrm>
            <a:off x="7939726" y="2394321"/>
            <a:ext cx="0" cy="1241425"/>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2" name="Line 1031"/>
          <p:cNvSpPr>
            <a:spLocks noChangeShapeType="1"/>
          </p:cNvSpPr>
          <p:nvPr/>
        </p:nvSpPr>
        <p:spPr bwMode="auto">
          <a:xfrm>
            <a:off x="5737863" y="2568946"/>
            <a:ext cx="0" cy="1066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3" name="Line 1032"/>
          <p:cNvSpPr>
            <a:spLocks noChangeShapeType="1"/>
          </p:cNvSpPr>
          <p:nvPr/>
        </p:nvSpPr>
        <p:spPr bwMode="auto">
          <a:xfrm>
            <a:off x="3528063" y="2568946"/>
            <a:ext cx="0" cy="1066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4" name="Rectangle 1034"/>
          <p:cNvSpPr>
            <a:spLocks noChangeArrowheads="1"/>
          </p:cNvSpPr>
          <p:nvPr/>
        </p:nvSpPr>
        <p:spPr bwMode="blackWhite">
          <a:xfrm>
            <a:off x="5204463" y="892546"/>
            <a:ext cx="1600200" cy="7620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15" name="Rectangle 1035"/>
          <p:cNvSpPr>
            <a:spLocks noChangeArrowheads="1"/>
          </p:cNvSpPr>
          <p:nvPr/>
        </p:nvSpPr>
        <p:spPr bwMode="auto">
          <a:xfrm>
            <a:off x="5204463" y="14259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762536"/>
              </a:solidFill>
              <a:effectLst/>
              <a:uLnTx/>
              <a:uFillTx/>
              <a:latin typeface="Corbel"/>
              <a:ea typeface="+mn-ea"/>
              <a:cs typeface="+mn-cs"/>
            </a:endParaRPr>
          </a:p>
        </p:txBody>
      </p:sp>
      <p:sp>
        <p:nvSpPr>
          <p:cNvPr id="116" name="Rectangle 1037"/>
          <p:cNvSpPr>
            <a:spLocks noChangeArrowheads="1"/>
          </p:cNvSpPr>
          <p:nvPr/>
        </p:nvSpPr>
        <p:spPr bwMode="blackWhite">
          <a:xfrm>
            <a:off x="5128263" y="968746"/>
            <a:ext cx="1600200" cy="7620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17" name="Rectangle 1038"/>
          <p:cNvSpPr>
            <a:spLocks noChangeArrowheads="1"/>
          </p:cNvSpPr>
          <p:nvPr/>
        </p:nvSpPr>
        <p:spPr bwMode="auto">
          <a:xfrm>
            <a:off x="5128263" y="15021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18" name="Rectangle 1040"/>
          <p:cNvSpPr>
            <a:spLocks noChangeArrowheads="1"/>
          </p:cNvSpPr>
          <p:nvPr/>
        </p:nvSpPr>
        <p:spPr bwMode="blackWhite">
          <a:xfrm>
            <a:off x="5052063" y="1044946"/>
            <a:ext cx="1600200" cy="7620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000000"/>
              </a:solidFill>
              <a:effectLst/>
              <a:uLnTx/>
              <a:uFillTx/>
              <a:latin typeface="Corbel"/>
              <a:ea typeface="+mn-ea"/>
              <a:cs typeface="+mn-cs"/>
            </a:endParaRPr>
          </a:p>
        </p:txBody>
      </p:sp>
      <p:sp>
        <p:nvSpPr>
          <p:cNvPr id="119" name="Rectangle 1041"/>
          <p:cNvSpPr>
            <a:spLocks noChangeArrowheads="1"/>
          </p:cNvSpPr>
          <p:nvPr/>
        </p:nvSpPr>
        <p:spPr bwMode="auto">
          <a:xfrm>
            <a:off x="5052063" y="15783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000000"/>
              </a:solidFill>
              <a:effectLst/>
              <a:uLnTx/>
              <a:uFillTx/>
              <a:latin typeface="Corbel"/>
              <a:ea typeface="+mn-ea"/>
              <a:cs typeface="+mn-cs"/>
            </a:endParaRPr>
          </a:p>
        </p:txBody>
      </p:sp>
      <p:grpSp>
        <p:nvGrpSpPr>
          <p:cNvPr id="120" name="Group 1042"/>
          <p:cNvGrpSpPr>
            <a:grpSpLocks/>
          </p:cNvGrpSpPr>
          <p:nvPr/>
        </p:nvGrpSpPr>
        <p:grpSpPr bwMode="auto">
          <a:xfrm>
            <a:off x="3375663" y="892546"/>
            <a:ext cx="1295400" cy="609600"/>
            <a:chOff x="2112" y="768"/>
            <a:chExt cx="816" cy="384"/>
          </a:xfrm>
        </p:grpSpPr>
        <p:sp>
          <p:nvSpPr>
            <p:cNvPr id="121" name="Rectangle 1043"/>
            <p:cNvSpPr>
              <a:spLocks noChangeArrowheads="1"/>
            </p:cNvSpPr>
            <p:nvPr/>
          </p:nvSpPr>
          <p:spPr bwMode="blackWhite">
            <a:xfrm>
              <a:off x="2112" y="768"/>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endParaRPr kumimoji="0" lang="en-US" sz="1200" b="1" i="0" u="none" strike="noStrike" kern="1200" cap="none" spc="0" normalizeH="0" baseline="0" noProof="0">
                <a:ln>
                  <a:noFill/>
                </a:ln>
                <a:solidFill>
                  <a:srgbClr val="762536"/>
                </a:solidFill>
                <a:effectLst/>
                <a:uLnTx/>
                <a:uFillTx/>
                <a:latin typeface="Corbel"/>
                <a:ea typeface="+mn-ea"/>
                <a:cs typeface="+mn-cs"/>
              </a:endParaRPr>
            </a:p>
          </p:txBody>
        </p:sp>
        <p:sp>
          <p:nvSpPr>
            <p:cNvPr id="122" name="Rectangle 1044"/>
            <p:cNvSpPr>
              <a:spLocks noChangeArrowheads="1"/>
            </p:cNvSpPr>
            <p:nvPr/>
          </p:nvSpPr>
          <p:spPr bwMode="auto">
            <a:xfrm>
              <a:off x="2112" y="1104"/>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sp>
        <p:nvSpPr>
          <p:cNvPr id="123" name="Rectangle 1046"/>
          <p:cNvSpPr>
            <a:spLocks noChangeArrowheads="1"/>
          </p:cNvSpPr>
          <p:nvPr/>
        </p:nvSpPr>
        <p:spPr bwMode="blackWhite">
          <a:xfrm>
            <a:off x="4975863" y="1197346"/>
            <a:ext cx="1600200" cy="7620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24" name="Rectangle 1047"/>
          <p:cNvSpPr>
            <a:spLocks noChangeArrowheads="1"/>
          </p:cNvSpPr>
          <p:nvPr/>
        </p:nvSpPr>
        <p:spPr bwMode="auto">
          <a:xfrm>
            <a:off x="4975863" y="17307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25" name="Rectangle 1049"/>
          <p:cNvSpPr>
            <a:spLocks noChangeArrowheads="1"/>
          </p:cNvSpPr>
          <p:nvPr/>
        </p:nvSpPr>
        <p:spPr bwMode="blackWhite">
          <a:xfrm>
            <a:off x="4899663" y="1349746"/>
            <a:ext cx="1600200" cy="762000"/>
          </a:xfrm>
          <a:prstGeom prst="rect">
            <a:avLst/>
          </a:prstGeom>
          <a:solidFill>
            <a:srgbClr val="FDEFBB"/>
          </a:solidFill>
          <a:ln w="12700">
            <a:solidFill>
              <a:srgbClr val="000000"/>
            </a:solidFill>
            <a:miter lim="800000"/>
            <a:headEnd/>
            <a:tailEnd/>
          </a:ln>
        </p:spPr>
        <p:txBody>
          <a:bodyPr lIns="92075" tIns="0"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Task Manager</a:t>
            </a:r>
          </a:p>
        </p:txBody>
      </p:sp>
      <p:sp>
        <p:nvSpPr>
          <p:cNvPr id="126" name="Rectangle 1050"/>
          <p:cNvSpPr>
            <a:spLocks noChangeArrowheads="1"/>
          </p:cNvSpPr>
          <p:nvPr/>
        </p:nvSpPr>
        <p:spPr bwMode="auto">
          <a:xfrm>
            <a:off x="4899663" y="18831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000000"/>
              </a:solidFill>
              <a:effectLst/>
              <a:uLnTx/>
              <a:uFillTx/>
              <a:latin typeface="Corbel"/>
              <a:ea typeface="+mn-ea"/>
              <a:cs typeface="+mn-cs"/>
            </a:endParaRPr>
          </a:p>
        </p:txBody>
      </p:sp>
      <p:sp>
        <p:nvSpPr>
          <p:cNvPr id="127" name="Rectangle 1052"/>
          <p:cNvSpPr>
            <a:spLocks noChangeArrowheads="1"/>
          </p:cNvSpPr>
          <p:nvPr/>
        </p:nvSpPr>
        <p:spPr bwMode="blackWhite">
          <a:xfrm>
            <a:off x="4823463" y="1578346"/>
            <a:ext cx="1600200" cy="762000"/>
          </a:xfrm>
          <a:prstGeom prst="rect">
            <a:avLst/>
          </a:prstGeom>
          <a:solidFill>
            <a:srgbClr val="FDEFBB"/>
          </a:solidFill>
          <a:ln w="12700">
            <a:solidFill>
              <a:srgbClr val="000000"/>
            </a:solidFill>
            <a:miter lim="800000"/>
            <a:headEnd/>
            <a:tailEnd/>
          </a:ln>
        </p:spPr>
        <p:txBody>
          <a:bodyPr lIns="92075" tIns="0"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Explorer</a:t>
            </a:r>
          </a:p>
        </p:txBody>
      </p:sp>
      <p:sp>
        <p:nvSpPr>
          <p:cNvPr id="128" name="Rectangle 1053"/>
          <p:cNvSpPr>
            <a:spLocks noChangeArrowheads="1"/>
          </p:cNvSpPr>
          <p:nvPr/>
        </p:nvSpPr>
        <p:spPr bwMode="auto">
          <a:xfrm>
            <a:off x="4823463" y="21117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000000"/>
              </a:solidFill>
              <a:effectLst/>
              <a:uLnTx/>
              <a:uFillTx/>
              <a:latin typeface="Corbel"/>
              <a:ea typeface="+mn-ea"/>
              <a:cs typeface="+mn-cs"/>
            </a:endParaRPr>
          </a:p>
        </p:txBody>
      </p:sp>
      <p:grpSp>
        <p:nvGrpSpPr>
          <p:cNvPr id="129" name="Group 1054"/>
          <p:cNvGrpSpPr>
            <a:grpSpLocks/>
          </p:cNvGrpSpPr>
          <p:nvPr/>
        </p:nvGrpSpPr>
        <p:grpSpPr bwMode="auto">
          <a:xfrm>
            <a:off x="3299463" y="968746"/>
            <a:ext cx="1295400" cy="609600"/>
            <a:chOff x="2112" y="768"/>
            <a:chExt cx="816" cy="384"/>
          </a:xfrm>
        </p:grpSpPr>
        <p:sp>
          <p:nvSpPr>
            <p:cNvPr id="130" name="Rectangle 1055"/>
            <p:cNvSpPr>
              <a:spLocks noChangeArrowheads="1"/>
            </p:cNvSpPr>
            <p:nvPr/>
          </p:nvSpPr>
          <p:spPr bwMode="blackWhite">
            <a:xfrm>
              <a:off x="2112" y="768"/>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endParaRPr kumimoji="0" lang="en-US" sz="1200" b="1" i="0" u="none" strike="noStrike" kern="1200" cap="none" spc="0" normalizeH="0" baseline="0" noProof="0">
                <a:ln>
                  <a:noFill/>
                </a:ln>
                <a:solidFill>
                  <a:srgbClr val="762536"/>
                </a:solidFill>
                <a:effectLst/>
                <a:uLnTx/>
                <a:uFillTx/>
                <a:latin typeface="Corbel"/>
                <a:ea typeface="+mn-ea"/>
                <a:cs typeface="+mn-cs"/>
              </a:endParaRPr>
            </a:p>
          </p:txBody>
        </p:sp>
        <p:sp>
          <p:nvSpPr>
            <p:cNvPr id="131" name="Rectangle 1056"/>
            <p:cNvSpPr>
              <a:spLocks noChangeArrowheads="1"/>
            </p:cNvSpPr>
            <p:nvPr/>
          </p:nvSpPr>
          <p:spPr bwMode="auto">
            <a:xfrm>
              <a:off x="2112" y="1104"/>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grpSp>
        <p:nvGrpSpPr>
          <p:cNvPr id="132" name="Group 1057"/>
          <p:cNvGrpSpPr>
            <a:grpSpLocks/>
          </p:cNvGrpSpPr>
          <p:nvPr/>
        </p:nvGrpSpPr>
        <p:grpSpPr bwMode="auto">
          <a:xfrm>
            <a:off x="3223263" y="1121146"/>
            <a:ext cx="1295400" cy="609600"/>
            <a:chOff x="2064" y="816"/>
            <a:chExt cx="816" cy="384"/>
          </a:xfrm>
        </p:grpSpPr>
        <p:sp>
          <p:nvSpPr>
            <p:cNvPr id="133" name="Rectangle 1058"/>
            <p:cNvSpPr>
              <a:spLocks noChangeArrowheads="1"/>
            </p:cNvSpPr>
            <p:nvPr/>
          </p:nvSpPr>
          <p:spPr bwMode="blackWhite">
            <a:xfrm>
              <a:off x="2064" y="816"/>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34" name="Rectangle 1059"/>
            <p:cNvSpPr>
              <a:spLocks noChangeArrowheads="1"/>
            </p:cNvSpPr>
            <p:nvPr/>
          </p:nvSpPr>
          <p:spPr bwMode="auto">
            <a:xfrm>
              <a:off x="2064" y="1152"/>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grpSp>
        <p:nvGrpSpPr>
          <p:cNvPr id="135" name="Group 1060"/>
          <p:cNvGrpSpPr>
            <a:grpSpLocks/>
          </p:cNvGrpSpPr>
          <p:nvPr/>
        </p:nvGrpSpPr>
        <p:grpSpPr bwMode="auto">
          <a:xfrm>
            <a:off x="3147063" y="1273546"/>
            <a:ext cx="1295400" cy="609600"/>
            <a:chOff x="2016" y="864"/>
            <a:chExt cx="816" cy="384"/>
          </a:xfrm>
        </p:grpSpPr>
        <p:sp>
          <p:nvSpPr>
            <p:cNvPr id="136" name="Rectangle 1061"/>
            <p:cNvSpPr>
              <a:spLocks noChangeArrowheads="1"/>
            </p:cNvSpPr>
            <p:nvPr/>
          </p:nvSpPr>
          <p:spPr bwMode="blackWhite">
            <a:xfrm>
              <a:off x="2016" y="864"/>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SvcHost.Exe</a:t>
              </a:r>
            </a:p>
          </p:txBody>
        </p:sp>
        <p:sp>
          <p:nvSpPr>
            <p:cNvPr id="137" name="Rectangle 1062"/>
            <p:cNvSpPr>
              <a:spLocks noChangeArrowheads="1"/>
            </p:cNvSpPr>
            <p:nvPr/>
          </p:nvSpPr>
          <p:spPr bwMode="auto">
            <a:xfrm>
              <a:off x="2016" y="1200"/>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FFFFFF"/>
                </a:solidFill>
                <a:effectLst/>
                <a:uLnTx/>
                <a:uFillTx/>
                <a:latin typeface="Corbel"/>
                <a:ea typeface="+mn-ea"/>
                <a:cs typeface="+mn-cs"/>
              </a:endParaRPr>
            </a:p>
          </p:txBody>
        </p:sp>
      </p:grpSp>
      <p:grpSp>
        <p:nvGrpSpPr>
          <p:cNvPr id="138" name="Group 1063"/>
          <p:cNvGrpSpPr>
            <a:grpSpLocks/>
          </p:cNvGrpSpPr>
          <p:nvPr/>
        </p:nvGrpSpPr>
        <p:grpSpPr bwMode="auto">
          <a:xfrm>
            <a:off x="2994663" y="1502146"/>
            <a:ext cx="1295400" cy="609600"/>
            <a:chOff x="1920" y="1008"/>
            <a:chExt cx="816" cy="384"/>
          </a:xfrm>
        </p:grpSpPr>
        <p:sp>
          <p:nvSpPr>
            <p:cNvPr id="139" name="Rectangle 1064"/>
            <p:cNvSpPr>
              <a:spLocks noChangeArrowheads="1"/>
            </p:cNvSpPr>
            <p:nvPr/>
          </p:nvSpPr>
          <p:spPr bwMode="blackWhite">
            <a:xfrm>
              <a:off x="1920" y="1008"/>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WinMgt.Exe</a:t>
              </a:r>
            </a:p>
          </p:txBody>
        </p:sp>
        <p:sp>
          <p:nvSpPr>
            <p:cNvPr id="140" name="Rectangle 1065"/>
            <p:cNvSpPr>
              <a:spLocks noChangeArrowheads="1"/>
            </p:cNvSpPr>
            <p:nvPr/>
          </p:nvSpPr>
          <p:spPr bwMode="auto">
            <a:xfrm>
              <a:off x="1920" y="1344"/>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FFFFFF"/>
                </a:solidFill>
                <a:effectLst/>
                <a:uLnTx/>
                <a:uFillTx/>
                <a:latin typeface="Corbel"/>
                <a:ea typeface="+mn-ea"/>
                <a:cs typeface="+mn-cs"/>
              </a:endParaRPr>
            </a:p>
          </p:txBody>
        </p:sp>
      </p:grpSp>
      <p:grpSp>
        <p:nvGrpSpPr>
          <p:cNvPr id="141" name="Group 1066"/>
          <p:cNvGrpSpPr>
            <a:grpSpLocks/>
          </p:cNvGrpSpPr>
          <p:nvPr/>
        </p:nvGrpSpPr>
        <p:grpSpPr bwMode="auto">
          <a:xfrm>
            <a:off x="2842263" y="1730746"/>
            <a:ext cx="1295400" cy="533400"/>
            <a:chOff x="1824" y="1152"/>
            <a:chExt cx="816" cy="336"/>
          </a:xfrm>
        </p:grpSpPr>
        <p:sp>
          <p:nvSpPr>
            <p:cNvPr id="142" name="Rectangle 1067"/>
            <p:cNvSpPr>
              <a:spLocks noChangeArrowheads="1"/>
            </p:cNvSpPr>
            <p:nvPr/>
          </p:nvSpPr>
          <p:spPr bwMode="blackWhite">
            <a:xfrm>
              <a:off x="1824" y="1152"/>
              <a:ext cx="816" cy="336"/>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SpoolSv.Exe</a:t>
              </a:r>
            </a:p>
          </p:txBody>
        </p:sp>
        <p:sp>
          <p:nvSpPr>
            <p:cNvPr id="143" name="Rectangle 1068"/>
            <p:cNvSpPr>
              <a:spLocks noChangeArrowheads="1"/>
            </p:cNvSpPr>
            <p:nvPr/>
          </p:nvSpPr>
          <p:spPr bwMode="auto">
            <a:xfrm>
              <a:off x="1824" y="1440"/>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FFFFFF"/>
                </a:solidFill>
                <a:effectLst/>
                <a:uLnTx/>
                <a:uFillTx/>
                <a:latin typeface="Corbel"/>
                <a:ea typeface="+mn-ea"/>
                <a:cs typeface="+mn-cs"/>
              </a:endParaRPr>
            </a:p>
          </p:txBody>
        </p:sp>
      </p:grpSp>
      <p:grpSp>
        <p:nvGrpSpPr>
          <p:cNvPr id="144" name="Group 1069"/>
          <p:cNvGrpSpPr>
            <a:grpSpLocks/>
          </p:cNvGrpSpPr>
          <p:nvPr/>
        </p:nvGrpSpPr>
        <p:grpSpPr bwMode="auto">
          <a:xfrm>
            <a:off x="1394463" y="892546"/>
            <a:ext cx="1295400" cy="614363"/>
            <a:chOff x="912" y="606"/>
            <a:chExt cx="816" cy="387"/>
          </a:xfrm>
        </p:grpSpPr>
        <p:sp>
          <p:nvSpPr>
            <p:cNvPr id="145" name="Rectangle 1070"/>
            <p:cNvSpPr>
              <a:spLocks noChangeArrowheads="1"/>
            </p:cNvSpPr>
            <p:nvPr/>
          </p:nvSpPr>
          <p:spPr bwMode="blackWhite">
            <a:xfrm>
              <a:off x="912" y="606"/>
              <a:ext cx="816" cy="384"/>
            </a:xfrm>
            <a:prstGeom prst="rect">
              <a:avLst/>
            </a:prstGeom>
            <a:solidFill>
              <a:srgbClr val="B11D2F"/>
            </a:solidFill>
            <a:ln w="12700">
              <a:solidFill>
                <a:srgbClr val="000000"/>
              </a:solidFill>
              <a:miter lim="800000"/>
              <a:headEnd/>
              <a:tailEnd/>
            </a:ln>
          </p:spPr>
          <p:txBody>
            <a:bodyPr lIns="92075" tIns="18288" rIns="92075" bIns="92075" anchorCtr="1"/>
            <a:lstStyle/>
            <a:p>
              <a:pPr marL="0" marR="0" lvl="0" indent="0" algn="ctr" defTabSz="914400" rtl="0" eaLnBrk="0" fontAlgn="base" latinLnBrk="0" hangingPunct="0">
                <a:lnSpc>
                  <a:spcPct val="10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Service</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Control Mgr.</a:t>
              </a:r>
            </a:p>
          </p:txBody>
        </p:sp>
        <p:sp>
          <p:nvSpPr>
            <p:cNvPr id="146" name="Rectangle 1071"/>
            <p:cNvSpPr>
              <a:spLocks noChangeArrowheads="1"/>
            </p:cNvSpPr>
            <p:nvPr/>
          </p:nvSpPr>
          <p:spPr bwMode="auto">
            <a:xfrm>
              <a:off x="912" y="945"/>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grpSp>
        <p:nvGrpSpPr>
          <p:cNvPr id="147" name="Group 1072"/>
          <p:cNvGrpSpPr>
            <a:grpSpLocks/>
          </p:cNvGrpSpPr>
          <p:nvPr/>
        </p:nvGrpSpPr>
        <p:grpSpPr bwMode="auto">
          <a:xfrm>
            <a:off x="1242063" y="1349746"/>
            <a:ext cx="1295400" cy="609600"/>
            <a:chOff x="816" y="864"/>
            <a:chExt cx="816" cy="384"/>
          </a:xfrm>
        </p:grpSpPr>
        <p:sp>
          <p:nvSpPr>
            <p:cNvPr id="148" name="Rectangle 1073"/>
            <p:cNvSpPr>
              <a:spLocks noChangeArrowheads="1"/>
            </p:cNvSpPr>
            <p:nvPr/>
          </p:nvSpPr>
          <p:spPr bwMode="blackWhite">
            <a:xfrm>
              <a:off x="816" y="864"/>
              <a:ext cx="816" cy="384"/>
            </a:xfrm>
            <a:prstGeom prst="rect">
              <a:avLst/>
            </a:prstGeom>
            <a:solidFill>
              <a:srgbClr val="B11D2F"/>
            </a:solidFill>
            <a:ln w="12700">
              <a:solidFill>
                <a:srgbClr val="000000"/>
              </a:solidFill>
              <a:miter lim="800000"/>
              <a:headEnd/>
              <a:tailEnd/>
            </a:ln>
          </p:spPr>
          <p:txBody>
            <a:bodyPr lIns="92075" rIns="92075" bIns="92075" anchorCtr="1"/>
            <a:lstStyle/>
            <a:p>
              <a:pPr marL="0" marR="0" lvl="0" indent="0" algn="ctr" defTabSz="914400" rtl="0" eaLnBrk="0" fontAlgn="base" latinLnBrk="0" hangingPunct="0">
                <a:lnSpc>
                  <a:spcPct val="10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LSASS</a:t>
              </a:r>
            </a:p>
          </p:txBody>
        </p:sp>
        <p:sp>
          <p:nvSpPr>
            <p:cNvPr id="149" name="Rectangle 1074"/>
            <p:cNvSpPr>
              <a:spLocks noChangeArrowheads="1"/>
            </p:cNvSpPr>
            <p:nvPr/>
          </p:nvSpPr>
          <p:spPr bwMode="auto">
            <a:xfrm>
              <a:off x="816" y="1200"/>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sp>
        <p:nvSpPr>
          <p:cNvPr id="150" name="Rectangle 1075"/>
          <p:cNvSpPr>
            <a:spLocks noChangeArrowheads="1"/>
          </p:cNvSpPr>
          <p:nvPr/>
        </p:nvSpPr>
        <p:spPr bwMode="blackWhite">
          <a:xfrm>
            <a:off x="2689863" y="4245346"/>
            <a:ext cx="6096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nchorCtr="1"/>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Object</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Mgr.</a:t>
            </a:r>
          </a:p>
        </p:txBody>
      </p:sp>
      <p:sp>
        <p:nvSpPr>
          <p:cNvPr id="151" name="Rectangle 1076"/>
          <p:cNvSpPr>
            <a:spLocks noChangeArrowheads="1"/>
          </p:cNvSpPr>
          <p:nvPr/>
        </p:nvSpPr>
        <p:spPr bwMode="auto">
          <a:xfrm>
            <a:off x="7871463" y="3940546"/>
            <a:ext cx="1066800" cy="1524000"/>
          </a:xfrm>
          <a:prstGeom prst="rect">
            <a:avLst/>
          </a:prstGeom>
          <a:solidFill>
            <a:srgbClr val="FFC000"/>
          </a:solidFill>
          <a:ln w="12700">
            <a:solidFill>
              <a:srgbClr val="000000"/>
            </a:solidFill>
            <a:miter lim="800000"/>
            <a:headEnd/>
            <a:tailEnd/>
          </a:ln>
        </p:spPr>
        <p:txBody>
          <a:bodyPr wrap="none" lIns="92075" tIns="46038" rIns="92075" bIns="46038"/>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Windows</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USER,</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GDI</a:t>
            </a:r>
          </a:p>
          <a:p>
            <a:pPr marL="552450" marR="0" lvl="0" indent="-55245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dirty="0">
              <a:ln>
                <a:noFill/>
              </a:ln>
              <a:solidFill>
                <a:srgbClr val="000000"/>
              </a:solidFill>
              <a:effectLst/>
              <a:uLnTx/>
              <a:uFillTx/>
              <a:latin typeface="Corbel"/>
              <a:ea typeface="+mn-ea"/>
              <a:cs typeface="+mn-cs"/>
            </a:endParaRPr>
          </a:p>
          <a:p>
            <a:pPr marL="552450" marR="0" lvl="0" indent="-55245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dirty="0">
              <a:ln>
                <a:noFill/>
              </a:ln>
              <a:solidFill>
                <a:srgbClr val="000000"/>
              </a:solidFill>
              <a:effectLst/>
              <a:uLnTx/>
              <a:uFillTx/>
              <a:latin typeface="Corbel"/>
              <a:ea typeface="+mn-ea"/>
              <a:cs typeface="+mn-cs"/>
            </a:endParaRPr>
          </a:p>
        </p:txBody>
      </p:sp>
      <p:sp>
        <p:nvSpPr>
          <p:cNvPr id="152" name="Rectangle 1077"/>
          <p:cNvSpPr>
            <a:spLocks noChangeArrowheads="1"/>
          </p:cNvSpPr>
          <p:nvPr/>
        </p:nvSpPr>
        <p:spPr bwMode="blackWhite">
          <a:xfrm>
            <a:off x="2004063" y="4245346"/>
            <a:ext cx="6858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File</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 System</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 Cache</a:t>
            </a:r>
          </a:p>
        </p:txBody>
      </p:sp>
      <p:sp>
        <p:nvSpPr>
          <p:cNvPr id="153" name="Rectangle 1078"/>
          <p:cNvSpPr>
            <a:spLocks noChangeArrowheads="1"/>
          </p:cNvSpPr>
          <p:nvPr/>
        </p:nvSpPr>
        <p:spPr bwMode="blackWhite">
          <a:xfrm>
            <a:off x="784863" y="4245346"/>
            <a:ext cx="1219200" cy="1219200"/>
          </a:xfrm>
          <a:prstGeom prst="rect">
            <a:avLst/>
          </a:prstGeom>
          <a:solidFill>
            <a:srgbClr val="762536"/>
          </a:solidFill>
          <a:ln w="12700">
            <a:solidFill>
              <a:srgbClr val="000000"/>
            </a:solidFill>
            <a:miter lim="800000"/>
            <a:headEnd/>
            <a:tailEnd/>
          </a:ln>
        </p:spPr>
        <p:txBody>
          <a:bodyPr wrap="none"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I/O Mgr</a:t>
            </a:r>
          </a:p>
        </p:txBody>
      </p:sp>
      <p:sp>
        <p:nvSpPr>
          <p:cNvPr id="154" name="Rectangle 1079"/>
          <p:cNvSpPr>
            <a:spLocks noChangeArrowheads="1"/>
          </p:cNvSpPr>
          <p:nvPr/>
        </p:nvSpPr>
        <p:spPr bwMode="auto">
          <a:xfrm>
            <a:off x="7414263" y="723812"/>
            <a:ext cx="1482725" cy="277641"/>
          </a:xfrm>
          <a:prstGeom prst="rect">
            <a:avLst/>
          </a:prstGeom>
          <a:noFill/>
          <a:ln w="9525">
            <a:noFill/>
            <a:miter lim="800000"/>
            <a:headEnd/>
            <a:tailEnd/>
          </a:ln>
        </p:spPr>
        <p:txBody>
          <a:bodyPr lIns="92075" tIns="46038" rIns="92075" bIns="46038">
            <a:spAutoFit/>
          </a:bodyPr>
          <a:lstStyle/>
          <a:p>
            <a:pPr algn="ctr" rtl="0" eaLnBrk="0" fontAlgn="base" hangingPunct="0">
              <a:spcBef>
                <a:spcPct val="30000"/>
              </a:spcBef>
              <a:spcAft>
                <a:spcPct val="0"/>
              </a:spcAft>
            </a:pPr>
            <a:r>
              <a:rPr lang="hu-HU" sz="1200" b="1" kern="1200" dirty="0">
                <a:solidFill>
                  <a:srgbClr val="000000"/>
                </a:solidFill>
                <a:latin typeface="Corbel"/>
                <a:ea typeface="+mn-ea"/>
                <a:cs typeface="+mn-cs"/>
              </a:rPr>
              <a:t>Alrendszerek</a:t>
            </a:r>
            <a:endParaRPr lang="en-US" sz="1200" b="1" kern="1200" dirty="0">
              <a:solidFill>
                <a:srgbClr val="000000"/>
              </a:solidFill>
              <a:latin typeface="Corbel"/>
              <a:ea typeface="+mn-ea"/>
              <a:cs typeface="+mn-cs"/>
            </a:endParaRPr>
          </a:p>
        </p:txBody>
      </p:sp>
      <p:sp>
        <p:nvSpPr>
          <p:cNvPr id="155" name="Rectangle 1081"/>
          <p:cNvSpPr>
            <a:spLocks noChangeArrowheads="1"/>
          </p:cNvSpPr>
          <p:nvPr/>
        </p:nvSpPr>
        <p:spPr bwMode="blackWhite">
          <a:xfrm>
            <a:off x="4747263" y="1794246"/>
            <a:ext cx="1600200" cy="7747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User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Application</a:t>
            </a:r>
          </a:p>
        </p:txBody>
      </p:sp>
      <p:sp>
        <p:nvSpPr>
          <p:cNvPr id="156" name="Rectangle 1082"/>
          <p:cNvSpPr>
            <a:spLocks noChangeArrowheads="1"/>
          </p:cNvSpPr>
          <p:nvPr/>
        </p:nvSpPr>
        <p:spPr bwMode="auto">
          <a:xfrm>
            <a:off x="4747263" y="23403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Corbel"/>
                <a:ea typeface="+mn-ea"/>
                <a:cs typeface="+mn-cs"/>
              </a:rPr>
              <a:t>Subsystem DLLs</a:t>
            </a:r>
          </a:p>
        </p:txBody>
      </p:sp>
      <p:sp>
        <p:nvSpPr>
          <p:cNvPr id="157" name="Rectangle 1083"/>
          <p:cNvSpPr>
            <a:spLocks noChangeArrowheads="1"/>
          </p:cNvSpPr>
          <p:nvPr/>
        </p:nvSpPr>
        <p:spPr bwMode="auto">
          <a:xfrm>
            <a:off x="1321438" y="692696"/>
            <a:ext cx="1978025" cy="246863"/>
          </a:xfrm>
          <a:prstGeom prst="rect">
            <a:avLst/>
          </a:prstGeom>
          <a:noFill/>
          <a:ln w="9525">
            <a:noFill/>
            <a:miter lim="800000"/>
            <a:headEnd/>
            <a:tailEnd/>
          </a:ln>
        </p:spPr>
        <p:txBody>
          <a:bodyPr lIns="92075" tIns="46038" rIns="92075" bIns="46038">
            <a:spAutoFit/>
          </a:bodyPr>
          <a:lstStyle/>
          <a:p>
            <a:pPr algn="ctr" rtl="0" eaLnBrk="0" fontAlgn="base" hangingPunct="0">
              <a:spcBef>
                <a:spcPct val="0"/>
              </a:spcBef>
              <a:spcAft>
                <a:spcPct val="0"/>
              </a:spcAft>
            </a:pPr>
            <a:r>
              <a:rPr lang="hu-HU" sz="1000" b="1" kern="1200" dirty="0">
                <a:solidFill>
                  <a:srgbClr val="000000"/>
                </a:solidFill>
                <a:latin typeface="Corbel"/>
                <a:ea typeface="+mn-ea"/>
                <a:cs typeface="+mn-cs"/>
              </a:rPr>
              <a:t>Rendszer folyamatok</a:t>
            </a:r>
            <a:endParaRPr lang="en-US" sz="1000" b="1" kern="1200" dirty="0">
              <a:solidFill>
                <a:srgbClr val="000000"/>
              </a:solidFill>
              <a:latin typeface="Corbel"/>
              <a:ea typeface="+mn-ea"/>
              <a:cs typeface="+mn-cs"/>
            </a:endParaRPr>
          </a:p>
        </p:txBody>
      </p:sp>
      <p:sp>
        <p:nvSpPr>
          <p:cNvPr id="158" name="Rectangle 1084"/>
          <p:cNvSpPr>
            <a:spLocks noChangeArrowheads="1"/>
          </p:cNvSpPr>
          <p:nvPr/>
        </p:nvSpPr>
        <p:spPr bwMode="auto">
          <a:xfrm>
            <a:off x="3497581" y="692696"/>
            <a:ext cx="1154974" cy="246863"/>
          </a:xfrm>
          <a:prstGeom prst="rect">
            <a:avLst/>
          </a:prstGeom>
          <a:noFill/>
          <a:ln w="9525">
            <a:noFill/>
            <a:miter lim="800000"/>
            <a:headEnd/>
            <a:tailEnd/>
          </a:ln>
        </p:spPr>
        <p:txBody>
          <a:bodyPr wrap="square" lIns="92075" tIns="46038" rIns="92075" bIns="46038">
            <a:spAutoFit/>
          </a:bodyPr>
          <a:lstStyle/>
          <a:p>
            <a:pPr algn="ctr" rtl="0" eaLnBrk="0" fontAlgn="base" hangingPunct="0">
              <a:spcBef>
                <a:spcPct val="0"/>
              </a:spcBef>
              <a:spcAft>
                <a:spcPct val="0"/>
              </a:spcAft>
            </a:pPr>
            <a:r>
              <a:rPr lang="hu-HU" sz="1000" b="1" kern="1200" dirty="0">
                <a:solidFill>
                  <a:srgbClr val="000000"/>
                </a:solidFill>
                <a:latin typeface="Corbel"/>
                <a:ea typeface="+mn-ea"/>
                <a:cs typeface="+mn-cs"/>
              </a:rPr>
              <a:t>Szolgáltatások</a:t>
            </a:r>
            <a:endParaRPr lang="en-US" sz="1000" b="1" kern="1200" dirty="0">
              <a:solidFill>
                <a:srgbClr val="000000"/>
              </a:solidFill>
              <a:latin typeface="Corbel"/>
              <a:ea typeface="+mn-ea"/>
              <a:cs typeface="+mn-cs"/>
            </a:endParaRPr>
          </a:p>
        </p:txBody>
      </p:sp>
      <p:sp>
        <p:nvSpPr>
          <p:cNvPr id="159" name="Rectangle 1085"/>
          <p:cNvSpPr>
            <a:spLocks noChangeArrowheads="1"/>
          </p:cNvSpPr>
          <p:nvPr/>
        </p:nvSpPr>
        <p:spPr bwMode="auto">
          <a:xfrm>
            <a:off x="5530762" y="692696"/>
            <a:ext cx="1403350" cy="246863"/>
          </a:xfrm>
          <a:prstGeom prst="rect">
            <a:avLst/>
          </a:prstGeom>
          <a:noFill/>
          <a:ln w="9525">
            <a:noFill/>
            <a:miter lim="800000"/>
            <a:headEnd/>
            <a:tailEnd/>
          </a:ln>
        </p:spPr>
        <p:txBody>
          <a:bodyPr lIns="92075" tIns="46038" rIns="92075" bIns="46038">
            <a:spAutoFit/>
          </a:bodyPr>
          <a:lstStyle/>
          <a:p>
            <a:pPr algn="ctr" rtl="0" eaLnBrk="0" fontAlgn="base" hangingPunct="0">
              <a:spcBef>
                <a:spcPct val="0"/>
              </a:spcBef>
              <a:spcAft>
                <a:spcPct val="0"/>
              </a:spcAft>
            </a:pPr>
            <a:r>
              <a:rPr lang="hu-HU" sz="1000" b="1" kern="1200" dirty="0">
                <a:solidFill>
                  <a:srgbClr val="000000"/>
                </a:solidFill>
                <a:latin typeface="Corbel"/>
                <a:ea typeface="+mn-ea"/>
                <a:cs typeface="+mn-cs"/>
              </a:rPr>
              <a:t>Alkalmazások</a:t>
            </a:r>
            <a:endParaRPr lang="en-US" sz="1000" b="1" kern="1200" dirty="0">
              <a:solidFill>
                <a:srgbClr val="000000"/>
              </a:solidFill>
              <a:latin typeface="Corbel"/>
              <a:ea typeface="+mn-ea"/>
              <a:cs typeface="+mn-cs"/>
            </a:endParaRPr>
          </a:p>
        </p:txBody>
      </p:sp>
      <p:sp>
        <p:nvSpPr>
          <p:cNvPr id="160" name="Rectangle 1086"/>
          <p:cNvSpPr>
            <a:spLocks noChangeArrowheads="1"/>
          </p:cNvSpPr>
          <p:nvPr/>
        </p:nvSpPr>
        <p:spPr bwMode="auto">
          <a:xfrm>
            <a:off x="6452555" y="6161776"/>
            <a:ext cx="2590800" cy="277641"/>
          </a:xfrm>
          <a:prstGeom prst="rect">
            <a:avLst/>
          </a:prstGeom>
          <a:noFill/>
          <a:ln w="9525">
            <a:noFill/>
            <a:miter lim="800000"/>
            <a:headEnd/>
            <a:tailEnd/>
          </a:ln>
        </p:spPr>
        <p:txBody>
          <a:bodyPr lIns="92075" tIns="46038" rIns="92075" bIns="46038">
            <a:spAutoFit/>
          </a:bodyPr>
          <a:lstStyle/>
          <a:p>
            <a:pPr algn="r" rtl="0" eaLnBrk="0" fontAlgn="base" hangingPunct="0">
              <a:spcBef>
                <a:spcPct val="0"/>
              </a:spcBef>
              <a:spcAft>
                <a:spcPct val="0"/>
              </a:spcAft>
            </a:pPr>
            <a:r>
              <a:rPr lang="en-US" sz="1200" kern="1200" dirty="0">
                <a:solidFill>
                  <a:srgbClr val="000000"/>
                </a:solidFill>
                <a:latin typeface="Corbel"/>
                <a:ea typeface="+mn-ea"/>
                <a:cs typeface="+mn-cs"/>
              </a:rPr>
              <a:t>Original copyright by </a:t>
            </a:r>
            <a:r>
              <a:rPr lang="en-US" sz="1200" kern="1200" dirty="0" smtClean="0">
                <a:solidFill>
                  <a:srgbClr val="000000"/>
                </a:solidFill>
                <a:latin typeface="Corbel"/>
                <a:ea typeface="+mn-ea"/>
                <a:cs typeface="+mn-cs"/>
              </a:rPr>
              <a:t>Microsoft</a:t>
            </a:r>
            <a:endParaRPr lang="en-US" sz="1200" kern="1200" dirty="0">
              <a:solidFill>
                <a:srgbClr val="000000"/>
              </a:solidFill>
              <a:latin typeface="Corbel"/>
              <a:ea typeface="+mn-ea"/>
              <a:cs typeface="+mn-cs"/>
            </a:endParaRPr>
          </a:p>
        </p:txBody>
      </p:sp>
      <p:sp>
        <p:nvSpPr>
          <p:cNvPr id="161" name="Rectangle 1087"/>
          <p:cNvSpPr>
            <a:spLocks noChangeArrowheads="1"/>
          </p:cNvSpPr>
          <p:nvPr/>
        </p:nvSpPr>
        <p:spPr bwMode="blackWhite">
          <a:xfrm>
            <a:off x="784863" y="4550146"/>
            <a:ext cx="1066800" cy="1219200"/>
          </a:xfrm>
          <a:prstGeom prst="rect">
            <a:avLst/>
          </a:prstGeom>
          <a:solidFill>
            <a:srgbClr val="FF9966"/>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62" name="Rectangle 1088"/>
          <p:cNvSpPr>
            <a:spLocks noChangeArrowheads="1"/>
          </p:cNvSpPr>
          <p:nvPr/>
        </p:nvSpPr>
        <p:spPr bwMode="blackWhite">
          <a:xfrm>
            <a:off x="175263" y="2873746"/>
            <a:ext cx="1143000" cy="533400"/>
          </a:xfrm>
          <a:prstGeom prst="rect">
            <a:avLst/>
          </a:prstGeom>
          <a:solidFill>
            <a:srgbClr val="B11D2F"/>
          </a:solidFill>
          <a:ln w="12700">
            <a:solidFill>
              <a:srgbClr val="000000"/>
            </a:solidFill>
            <a:miter lim="800000"/>
            <a:headEnd/>
            <a:tailEnd/>
          </a:ln>
        </p:spPr>
        <p:txBody>
          <a:bodyPr wrap="none" lIns="92075" rIns="92075" bIns="92075"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System</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Threads</a:t>
            </a:r>
          </a:p>
        </p:txBody>
      </p:sp>
      <p:grpSp>
        <p:nvGrpSpPr>
          <p:cNvPr id="163" name="Group 1089"/>
          <p:cNvGrpSpPr>
            <a:grpSpLocks/>
          </p:cNvGrpSpPr>
          <p:nvPr/>
        </p:nvGrpSpPr>
        <p:grpSpPr bwMode="auto">
          <a:xfrm>
            <a:off x="-36512" y="1968872"/>
            <a:ext cx="942975" cy="1992313"/>
            <a:chOff x="48" y="1302"/>
            <a:chExt cx="594" cy="1255"/>
          </a:xfrm>
        </p:grpSpPr>
        <p:sp>
          <p:nvSpPr>
            <p:cNvPr id="164" name="Rectangle 1090"/>
            <p:cNvSpPr>
              <a:spLocks noChangeArrowheads="1"/>
            </p:cNvSpPr>
            <p:nvPr/>
          </p:nvSpPr>
          <p:spPr bwMode="black">
            <a:xfrm>
              <a:off x="96" y="1302"/>
              <a:ext cx="546" cy="326"/>
            </a:xfrm>
            <a:prstGeom prst="rect">
              <a:avLst/>
            </a:prstGeom>
            <a:noFill/>
            <a:ln w="9525">
              <a:noFill/>
              <a:miter lim="800000"/>
              <a:headEnd/>
              <a:tailEnd/>
            </a:ln>
          </p:spPr>
          <p:txBody>
            <a:bodyPr lIns="92075" tIns="46038" rIns="92075" bIns="46038">
              <a:spAutoFit/>
            </a:bodyPr>
            <a:lstStyle/>
            <a:p>
              <a:pPr algn="ctr" rtl="0" eaLnBrk="0" fontAlgn="base" hangingPunct="0">
                <a:lnSpc>
                  <a:spcPct val="140000"/>
                </a:lnSpc>
                <a:spcBef>
                  <a:spcPct val="0"/>
                </a:spcBef>
                <a:spcAft>
                  <a:spcPct val="0"/>
                </a:spcAft>
              </a:pPr>
              <a:r>
                <a:rPr lang="en-US" sz="1200" b="1" kern="1200" dirty="0">
                  <a:solidFill>
                    <a:srgbClr val="000000"/>
                  </a:solidFill>
                  <a:latin typeface="Corbel"/>
                  <a:ea typeface="+mn-ea"/>
                  <a:cs typeface="+mn-cs"/>
                </a:rPr>
                <a:t>User</a:t>
              </a:r>
            </a:p>
            <a:p>
              <a:pPr algn="ctr" rtl="0" eaLnBrk="0" fontAlgn="base" hangingPunct="0">
                <a:lnSpc>
                  <a:spcPct val="90000"/>
                </a:lnSpc>
                <a:spcBef>
                  <a:spcPct val="0"/>
                </a:spcBef>
                <a:spcAft>
                  <a:spcPct val="0"/>
                </a:spcAft>
              </a:pPr>
              <a:r>
                <a:rPr lang="en-US" sz="1200" b="1" kern="1200" dirty="0">
                  <a:solidFill>
                    <a:srgbClr val="000000"/>
                  </a:solidFill>
                  <a:latin typeface="Corbel"/>
                  <a:ea typeface="+mn-ea"/>
                  <a:cs typeface="+mn-cs"/>
                </a:rPr>
                <a:t>Mode</a:t>
              </a:r>
            </a:p>
          </p:txBody>
        </p:sp>
        <p:sp>
          <p:nvSpPr>
            <p:cNvPr id="165" name="Rectangle 1091"/>
            <p:cNvSpPr>
              <a:spLocks noChangeArrowheads="1"/>
            </p:cNvSpPr>
            <p:nvPr/>
          </p:nvSpPr>
          <p:spPr bwMode="black">
            <a:xfrm>
              <a:off x="48" y="2266"/>
              <a:ext cx="546" cy="291"/>
            </a:xfrm>
            <a:prstGeom prst="rect">
              <a:avLst/>
            </a:prstGeom>
            <a:noFill/>
            <a:ln w="9525">
              <a:noFill/>
              <a:miter lim="800000"/>
              <a:headEnd/>
              <a:tailEnd/>
            </a:ln>
          </p:spPr>
          <p:txBody>
            <a:bodyPr lIns="92075" tIns="46038" rIns="92075" bIns="46038">
              <a:spAutoFit/>
            </a:bodyPr>
            <a:lstStyle/>
            <a:p>
              <a:pPr algn="ctr" rtl="0" eaLnBrk="0" fontAlgn="base" hangingPunct="0">
                <a:spcBef>
                  <a:spcPct val="0"/>
                </a:spcBef>
                <a:spcAft>
                  <a:spcPct val="0"/>
                </a:spcAft>
              </a:pPr>
              <a:r>
                <a:rPr lang="en-US" sz="1200" b="1" kern="1200" dirty="0">
                  <a:solidFill>
                    <a:srgbClr val="000000"/>
                  </a:solidFill>
                  <a:latin typeface="Corbel"/>
                  <a:ea typeface="+mn-ea"/>
                  <a:cs typeface="+mn-cs"/>
                </a:rPr>
                <a:t>Kernel</a:t>
              </a:r>
            </a:p>
            <a:p>
              <a:pPr algn="ctr" rtl="0" eaLnBrk="0" fontAlgn="base" hangingPunct="0">
                <a:spcBef>
                  <a:spcPct val="0"/>
                </a:spcBef>
                <a:spcAft>
                  <a:spcPct val="0"/>
                </a:spcAft>
              </a:pPr>
              <a:r>
                <a:rPr lang="en-US" sz="1200" b="1" kern="1200" dirty="0">
                  <a:solidFill>
                    <a:srgbClr val="000000"/>
                  </a:solidFill>
                  <a:latin typeface="Corbel"/>
                  <a:ea typeface="+mn-ea"/>
                  <a:cs typeface="+mn-cs"/>
                </a:rPr>
                <a:t>Mode</a:t>
              </a:r>
            </a:p>
          </p:txBody>
        </p:sp>
      </p:grpSp>
      <p:sp>
        <p:nvSpPr>
          <p:cNvPr id="166" name="Freeform 1092"/>
          <p:cNvSpPr>
            <a:spLocks/>
          </p:cNvSpPr>
          <p:nvPr/>
        </p:nvSpPr>
        <p:spPr bwMode="auto">
          <a:xfrm>
            <a:off x="175263" y="2721346"/>
            <a:ext cx="8686800" cy="609600"/>
          </a:xfrm>
          <a:custGeom>
            <a:avLst/>
            <a:gdLst>
              <a:gd name="T0" fmla="*/ 5436 w 5436"/>
              <a:gd name="T1" fmla="*/ 468 h 468"/>
              <a:gd name="T2" fmla="*/ 792 w 5436"/>
              <a:gd name="T3" fmla="*/ 468 h 468"/>
              <a:gd name="T4" fmla="*/ 792 w 5436"/>
              <a:gd name="T5" fmla="*/ 0 h 468"/>
              <a:gd name="T6" fmla="*/ 0 w 5436"/>
              <a:gd name="T7" fmla="*/ 0 h 468"/>
              <a:gd name="T8" fmla="*/ 0 60000 65536"/>
              <a:gd name="T9" fmla="*/ 0 60000 65536"/>
              <a:gd name="T10" fmla="*/ 0 60000 65536"/>
              <a:gd name="T11" fmla="*/ 0 60000 65536"/>
              <a:gd name="T12" fmla="*/ 0 w 5436"/>
              <a:gd name="T13" fmla="*/ 0 h 468"/>
              <a:gd name="T14" fmla="*/ 5436 w 5436"/>
              <a:gd name="T15" fmla="*/ 468 h 468"/>
            </a:gdLst>
            <a:ahLst/>
            <a:cxnLst>
              <a:cxn ang="T8">
                <a:pos x="T0" y="T1"/>
              </a:cxn>
              <a:cxn ang="T9">
                <a:pos x="T2" y="T3"/>
              </a:cxn>
              <a:cxn ang="T10">
                <a:pos x="T4" y="T5"/>
              </a:cxn>
              <a:cxn ang="T11">
                <a:pos x="T6" y="T7"/>
              </a:cxn>
            </a:cxnLst>
            <a:rect l="T12" t="T13" r="T14" b="T15"/>
            <a:pathLst>
              <a:path w="5436" h="468">
                <a:moveTo>
                  <a:pt x="5436" y="468"/>
                </a:moveTo>
                <a:lnTo>
                  <a:pt x="792" y="468"/>
                </a:lnTo>
                <a:lnTo>
                  <a:pt x="792" y="0"/>
                </a:lnTo>
                <a:lnTo>
                  <a:pt x="0" y="0"/>
                </a:lnTo>
              </a:path>
            </a:pathLst>
          </a:custGeom>
          <a:noFill/>
          <a:ln w="38100" cap="rnd">
            <a:solidFill>
              <a:srgbClr val="000000"/>
            </a:solidFill>
            <a:round/>
            <a:headEnd type="none" w="sm" len="sm"/>
            <a:tailEnd type="none" w="sm" len="sm"/>
          </a:ln>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67" name="Rectangle 1093"/>
          <p:cNvSpPr>
            <a:spLocks noChangeArrowheads="1"/>
          </p:cNvSpPr>
          <p:nvPr/>
        </p:nvSpPr>
        <p:spPr bwMode="blackWhite">
          <a:xfrm>
            <a:off x="1553213" y="2873746"/>
            <a:ext cx="7286625" cy="3048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NTDLL.DLL</a:t>
            </a:r>
          </a:p>
        </p:txBody>
      </p:sp>
      <p:sp>
        <p:nvSpPr>
          <p:cNvPr id="168" name="Rectangle 1094"/>
          <p:cNvSpPr>
            <a:spLocks noChangeArrowheads="1"/>
          </p:cNvSpPr>
          <p:nvPr/>
        </p:nvSpPr>
        <p:spPr bwMode="blackWhite">
          <a:xfrm>
            <a:off x="784863" y="4626346"/>
            <a:ext cx="990600" cy="1143000"/>
          </a:xfrm>
          <a:prstGeom prst="rect">
            <a:avLst/>
          </a:prstGeom>
          <a:solidFill>
            <a:srgbClr val="FF9966"/>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69" name="Rectangle 1095"/>
          <p:cNvSpPr>
            <a:spLocks noChangeArrowheads="1"/>
          </p:cNvSpPr>
          <p:nvPr/>
        </p:nvSpPr>
        <p:spPr bwMode="blackWhite">
          <a:xfrm>
            <a:off x="784863" y="4702546"/>
            <a:ext cx="914400" cy="1066800"/>
          </a:xfrm>
          <a:prstGeom prst="rect">
            <a:avLst/>
          </a:prstGeom>
          <a:solidFill>
            <a:srgbClr val="FF9966"/>
          </a:solidFill>
          <a:ln w="12700">
            <a:solidFill>
              <a:srgbClr val="000000"/>
            </a:solidFill>
            <a:miter lim="800000"/>
            <a:headEnd/>
            <a:tailEnd/>
          </a:ln>
        </p:spPr>
        <p:txBody>
          <a:bodyPr wrap="none" lIns="92075" tIns="91440" rIns="92075" bIns="0"/>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Device &amp;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File Sys.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Drivers</a:t>
            </a:r>
          </a:p>
        </p:txBody>
      </p:sp>
      <p:grpSp>
        <p:nvGrpSpPr>
          <p:cNvPr id="170" name="Group 1096"/>
          <p:cNvGrpSpPr>
            <a:grpSpLocks/>
          </p:cNvGrpSpPr>
          <p:nvPr/>
        </p:nvGrpSpPr>
        <p:grpSpPr bwMode="auto">
          <a:xfrm>
            <a:off x="1089663" y="1654546"/>
            <a:ext cx="1295400" cy="609600"/>
            <a:chOff x="720" y="1104"/>
            <a:chExt cx="816" cy="384"/>
          </a:xfrm>
        </p:grpSpPr>
        <p:sp>
          <p:nvSpPr>
            <p:cNvPr id="171" name="Rectangle 1097"/>
            <p:cNvSpPr>
              <a:spLocks noChangeArrowheads="1"/>
            </p:cNvSpPr>
            <p:nvPr/>
          </p:nvSpPr>
          <p:spPr bwMode="blackWhite">
            <a:xfrm>
              <a:off x="720" y="1104"/>
              <a:ext cx="816" cy="384"/>
            </a:xfrm>
            <a:prstGeom prst="rect">
              <a:avLst/>
            </a:prstGeom>
            <a:solidFill>
              <a:srgbClr val="B11D2F"/>
            </a:solidFill>
            <a:ln w="12700">
              <a:solidFill>
                <a:srgbClr val="000000"/>
              </a:solidFill>
              <a:miter lim="800000"/>
              <a:headEnd/>
              <a:tailEnd/>
            </a:ln>
          </p:spPr>
          <p:txBody>
            <a:bodyPr lIns="92075" rIns="92075" bIns="92075" anchorCtr="1"/>
            <a:lstStyle/>
            <a:p>
              <a:pPr marL="0" marR="0" lvl="0" indent="0" algn="ctr" defTabSz="914400" rtl="0" eaLnBrk="0" fontAlgn="base" latinLnBrk="0" hangingPunct="0">
                <a:lnSpc>
                  <a:spcPct val="10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WinLogon</a:t>
              </a:r>
            </a:p>
          </p:txBody>
        </p:sp>
        <p:sp>
          <p:nvSpPr>
            <p:cNvPr id="172" name="Rectangle 1098"/>
            <p:cNvSpPr>
              <a:spLocks noChangeArrowheads="1"/>
            </p:cNvSpPr>
            <p:nvPr/>
          </p:nvSpPr>
          <p:spPr bwMode="auto">
            <a:xfrm>
              <a:off x="720" y="1440"/>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sp>
        <p:nvSpPr>
          <p:cNvPr id="173" name="Rectangle 1099"/>
          <p:cNvSpPr>
            <a:spLocks noChangeArrowheads="1"/>
          </p:cNvSpPr>
          <p:nvPr/>
        </p:nvSpPr>
        <p:spPr bwMode="blackWhite">
          <a:xfrm>
            <a:off x="708663" y="1959346"/>
            <a:ext cx="1295400" cy="609600"/>
          </a:xfrm>
          <a:prstGeom prst="rect">
            <a:avLst/>
          </a:prstGeom>
          <a:solidFill>
            <a:srgbClr val="B11D2F"/>
          </a:solidFill>
          <a:ln w="12700">
            <a:solidFill>
              <a:srgbClr val="000000"/>
            </a:solidFill>
            <a:miter lim="800000"/>
            <a:headEnd/>
            <a:tailEnd/>
          </a:ln>
        </p:spPr>
        <p:txBody>
          <a:bodyPr lIns="92075" tIns="91440" rIns="92075" bIns="92075" anchor="ctr" anchorCtr="1"/>
          <a:lstStyle/>
          <a:p>
            <a:pPr marL="0" marR="0" lvl="0" indent="0" algn="ctr" defTabSz="914400" rtl="0" eaLnBrk="0" fontAlgn="base" latinLnBrk="0" hangingPunct="0">
              <a:lnSpc>
                <a:spcPct val="10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Session  Manager</a:t>
            </a:r>
          </a:p>
        </p:txBody>
      </p:sp>
      <p:grpSp>
        <p:nvGrpSpPr>
          <p:cNvPr id="174" name="Group 1100"/>
          <p:cNvGrpSpPr>
            <a:grpSpLocks/>
          </p:cNvGrpSpPr>
          <p:nvPr/>
        </p:nvGrpSpPr>
        <p:grpSpPr bwMode="auto">
          <a:xfrm>
            <a:off x="2689863" y="1959346"/>
            <a:ext cx="1295400" cy="609600"/>
            <a:chOff x="1728" y="1296"/>
            <a:chExt cx="816" cy="384"/>
          </a:xfrm>
        </p:grpSpPr>
        <p:sp>
          <p:nvSpPr>
            <p:cNvPr id="175" name="Rectangle 1101"/>
            <p:cNvSpPr>
              <a:spLocks noChangeArrowheads="1"/>
            </p:cNvSpPr>
            <p:nvPr/>
          </p:nvSpPr>
          <p:spPr bwMode="blackWhite">
            <a:xfrm>
              <a:off x="1728" y="1296"/>
              <a:ext cx="816" cy="384"/>
            </a:xfrm>
            <a:prstGeom prst="rect">
              <a:avLst/>
            </a:prstGeom>
            <a:solidFill>
              <a:srgbClr val="762536"/>
            </a:solidFill>
            <a:ln w="12700">
              <a:solidFill>
                <a:srgbClr val="000000"/>
              </a:solidFill>
              <a:miter lim="800000"/>
              <a:headEnd/>
              <a:tailEnd/>
            </a:ln>
          </p:spPr>
          <p:txBody>
            <a:bodyPr lIns="92075" tIns="46038" rIns="92075" bIns="46038" anchor="ctr" anchorCtr="1"/>
            <a:lstStyle/>
            <a:p>
              <a:pPr marL="0" marR="0" lvl="0" indent="0" algn="ctr" defTabSz="914400" rtl="0" eaLnBrk="0" fontAlgn="base" latinLnBrk="0" hangingPunct="0">
                <a:lnSpc>
                  <a:spcPct val="90000"/>
                </a:lnSpc>
                <a:spcBef>
                  <a:spcPct val="20000"/>
                </a:spcBef>
                <a:spcAft>
                  <a:spcPct val="0"/>
                </a:spcAft>
                <a:buClrTx/>
                <a:buSzTx/>
                <a:buFontTx/>
                <a:buNone/>
                <a:tabLst/>
                <a:defRPr/>
              </a:pPr>
              <a:r>
                <a:rPr kumimoji="0" lang="hu-HU" sz="1200" b="1" i="0" u="none" strike="noStrike" kern="1200" cap="none" spc="0" normalizeH="0" baseline="0" noProof="0" dirty="0" err="1">
                  <a:ln>
                    <a:noFill/>
                  </a:ln>
                  <a:solidFill>
                    <a:srgbClr val="FFFFFF"/>
                  </a:solidFill>
                  <a:effectLst/>
                  <a:uLnTx/>
                  <a:uFillTx/>
                  <a:latin typeface="Corbel"/>
                  <a:ea typeface="+mn-ea"/>
                  <a:cs typeface="+mn-cs"/>
                </a:rPr>
                <a:t>SvcHost.exe</a:t>
              </a:r>
              <a:endParaRPr kumimoji="0" lang="en-US" sz="1200" b="1" i="0" u="none" strike="noStrike" kern="1200" cap="none" spc="0" normalizeH="0" baseline="0" noProof="0" dirty="0">
                <a:ln>
                  <a:noFill/>
                </a:ln>
                <a:solidFill>
                  <a:srgbClr val="FFFFFF"/>
                </a:solidFill>
                <a:effectLst/>
                <a:uLnTx/>
                <a:uFillTx/>
                <a:latin typeface="Corbel"/>
                <a:ea typeface="+mn-ea"/>
                <a:cs typeface="+mn-cs"/>
              </a:endParaRPr>
            </a:p>
          </p:txBody>
        </p:sp>
        <p:sp>
          <p:nvSpPr>
            <p:cNvPr id="176" name="Rectangle 1102"/>
            <p:cNvSpPr>
              <a:spLocks noChangeArrowheads="1"/>
            </p:cNvSpPr>
            <p:nvPr/>
          </p:nvSpPr>
          <p:spPr bwMode="auto">
            <a:xfrm>
              <a:off x="1728" y="1632"/>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FFFFFF"/>
                </a:solidFill>
                <a:effectLst/>
                <a:uLnTx/>
                <a:uFillTx/>
                <a:latin typeface="Corbel"/>
                <a:ea typeface="+mn-ea"/>
                <a:cs typeface="+mn-cs"/>
              </a:endParaRPr>
            </a:p>
          </p:txBody>
        </p:sp>
      </p:grpSp>
      <p:sp>
        <p:nvSpPr>
          <p:cNvPr id="177" name="Line 1103"/>
          <p:cNvSpPr>
            <a:spLocks noChangeShapeType="1"/>
          </p:cNvSpPr>
          <p:nvPr/>
        </p:nvSpPr>
        <p:spPr bwMode="auto">
          <a:xfrm>
            <a:off x="7255513" y="2610221"/>
            <a:ext cx="6350" cy="263525"/>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78" name="Line 1105"/>
          <p:cNvSpPr>
            <a:spLocks noChangeShapeType="1"/>
          </p:cNvSpPr>
          <p:nvPr/>
        </p:nvSpPr>
        <p:spPr bwMode="auto">
          <a:xfrm>
            <a:off x="8481063" y="1502146"/>
            <a:ext cx="0" cy="13716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79" name="Line 1106"/>
          <p:cNvSpPr>
            <a:spLocks noChangeShapeType="1"/>
          </p:cNvSpPr>
          <p:nvPr/>
        </p:nvSpPr>
        <p:spPr bwMode="auto">
          <a:xfrm>
            <a:off x="5356863" y="2568946"/>
            <a:ext cx="0" cy="304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0" name="Line 1107"/>
          <p:cNvSpPr>
            <a:spLocks noChangeShapeType="1"/>
          </p:cNvSpPr>
          <p:nvPr/>
        </p:nvSpPr>
        <p:spPr bwMode="auto">
          <a:xfrm flipH="1">
            <a:off x="1699263" y="2578471"/>
            <a:ext cx="0" cy="304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1" name="Line 1108"/>
          <p:cNvSpPr>
            <a:spLocks noChangeShapeType="1"/>
          </p:cNvSpPr>
          <p:nvPr/>
        </p:nvSpPr>
        <p:spPr bwMode="auto">
          <a:xfrm flipH="1">
            <a:off x="3147063" y="2568946"/>
            <a:ext cx="0" cy="304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2" name="Rectangle 1109"/>
          <p:cNvSpPr>
            <a:spLocks noChangeArrowheads="1"/>
          </p:cNvSpPr>
          <p:nvPr/>
        </p:nvSpPr>
        <p:spPr bwMode="blackWhite">
          <a:xfrm>
            <a:off x="6714176" y="2106984"/>
            <a:ext cx="1333500" cy="287337"/>
          </a:xfrm>
          <a:prstGeom prst="rect">
            <a:avLst/>
          </a:prstGeom>
          <a:solidFill>
            <a:srgbClr val="B11D2F"/>
          </a:solidFill>
          <a:ln w="12700">
            <a:solidFill>
              <a:srgbClr val="000000"/>
            </a:solidFill>
            <a:miter lim="800000"/>
            <a:headEnd/>
            <a:tailEnd/>
          </a:ln>
        </p:spPr>
        <p:txBody>
          <a:bodyPr wrap="none" lIns="92075" rIns="92075" bIns="92075"/>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Corbel"/>
                <a:ea typeface="+mn-ea"/>
                <a:cs typeface="+mn-cs"/>
              </a:rPr>
              <a:t>POSIX</a:t>
            </a:r>
            <a:r>
              <a:rPr kumimoji="0" lang="hu-HU" sz="1200" b="1" i="0" u="none" strike="noStrike" kern="1200" cap="none" spc="0" normalizeH="0" baseline="0" noProof="0" dirty="0">
                <a:ln>
                  <a:noFill/>
                </a:ln>
                <a:solidFill>
                  <a:srgbClr val="FFFFFF"/>
                </a:solidFill>
                <a:effectLst/>
                <a:uLnTx/>
                <a:uFillTx/>
                <a:latin typeface="Corbel"/>
                <a:ea typeface="+mn-ea"/>
                <a:cs typeface="+mn-cs"/>
              </a:rPr>
              <a:t> (SUA)</a:t>
            </a:r>
            <a:endParaRPr kumimoji="0" lang="en-US" sz="1200" b="1" i="0" u="none" strike="noStrike" kern="1200" cap="none" spc="0" normalizeH="0" baseline="0" noProof="0" dirty="0">
              <a:ln>
                <a:noFill/>
              </a:ln>
              <a:solidFill>
                <a:srgbClr val="FFFFFF"/>
              </a:solidFill>
              <a:effectLst/>
              <a:uLnTx/>
              <a:uFillTx/>
              <a:latin typeface="Corbel"/>
              <a:ea typeface="+mn-ea"/>
              <a:cs typeface="+mn-cs"/>
            </a:endParaRPr>
          </a:p>
        </p:txBody>
      </p:sp>
      <p:sp>
        <p:nvSpPr>
          <p:cNvPr id="183" name="Rectangle 1110"/>
          <p:cNvSpPr>
            <a:spLocks noChangeArrowheads="1"/>
          </p:cNvSpPr>
          <p:nvPr/>
        </p:nvSpPr>
        <p:spPr bwMode="auto">
          <a:xfrm>
            <a:off x="6714176" y="2394321"/>
            <a:ext cx="1152525" cy="212725"/>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Windows DLLs</a:t>
            </a:r>
          </a:p>
        </p:txBody>
      </p:sp>
      <p:sp>
        <p:nvSpPr>
          <p:cNvPr id="184" name="Line 1111"/>
          <p:cNvSpPr>
            <a:spLocks noChangeShapeType="1"/>
          </p:cNvSpPr>
          <p:nvPr/>
        </p:nvSpPr>
        <p:spPr bwMode="auto">
          <a:xfrm>
            <a:off x="31470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5" name="Line 1112"/>
          <p:cNvSpPr>
            <a:spLocks noChangeShapeType="1"/>
          </p:cNvSpPr>
          <p:nvPr/>
        </p:nvSpPr>
        <p:spPr bwMode="auto">
          <a:xfrm>
            <a:off x="16992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6" name="Line 1113"/>
          <p:cNvSpPr>
            <a:spLocks noChangeShapeType="1"/>
          </p:cNvSpPr>
          <p:nvPr/>
        </p:nvSpPr>
        <p:spPr bwMode="auto">
          <a:xfrm>
            <a:off x="53568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7" name="Line 1114"/>
          <p:cNvSpPr>
            <a:spLocks noChangeShapeType="1"/>
          </p:cNvSpPr>
          <p:nvPr/>
        </p:nvSpPr>
        <p:spPr bwMode="auto">
          <a:xfrm>
            <a:off x="7261863" y="3161084"/>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8" name="Line 1115"/>
          <p:cNvSpPr>
            <a:spLocks noChangeShapeType="1"/>
          </p:cNvSpPr>
          <p:nvPr/>
        </p:nvSpPr>
        <p:spPr bwMode="auto">
          <a:xfrm>
            <a:off x="84810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9" name="Line 1116"/>
          <p:cNvSpPr>
            <a:spLocks noChangeShapeType="1"/>
          </p:cNvSpPr>
          <p:nvPr/>
        </p:nvSpPr>
        <p:spPr bwMode="auto">
          <a:xfrm>
            <a:off x="82524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90" name="Rectangle 1117"/>
          <p:cNvSpPr>
            <a:spLocks noChangeArrowheads="1"/>
          </p:cNvSpPr>
          <p:nvPr/>
        </p:nvSpPr>
        <p:spPr bwMode="blackWhite">
          <a:xfrm>
            <a:off x="3299463" y="4245346"/>
            <a:ext cx="6096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nchorCtr="1"/>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Plug and</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Play Mgr.</a:t>
            </a:r>
          </a:p>
        </p:txBody>
      </p:sp>
      <p:sp>
        <p:nvSpPr>
          <p:cNvPr id="191" name="Rectangle 1118"/>
          <p:cNvSpPr>
            <a:spLocks noChangeArrowheads="1"/>
          </p:cNvSpPr>
          <p:nvPr/>
        </p:nvSpPr>
        <p:spPr bwMode="blackWhite">
          <a:xfrm>
            <a:off x="3909063" y="4245346"/>
            <a:ext cx="6096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nchorCtr="1"/>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Power</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Mgr.</a:t>
            </a:r>
          </a:p>
        </p:txBody>
      </p:sp>
      <p:sp>
        <p:nvSpPr>
          <p:cNvPr id="192" name="Rectangle 1119"/>
          <p:cNvSpPr>
            <a:spLocks noChangeArrowheads="1"/>
          </p:cNvSpPr>
          <p:nvPr/>
        </p:nvSpPr>
        <p:spPr bwMode="blackWhite">
          <a:xfrm>
            <a:off x="4518663" y="4245346"/>
            <a:ext cx="6858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Security</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Reference</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Monitor</a:t>
            </a:r>
          </a:p>
        </p:txBody>
      </p:sp>
      <p:sp>
        <p:nvSpPr>
          <p:cNvPr id="193" name="Rectangle 1120"/>
          <p:cNvSpPr>
            <a:spLocks noChangeArrowheads="1"/>
          </p:cNvSpPr>
          <p:nvPr/>
        </p:nvSpPr>
        <p:spPr bwMode="blackWhite">
          <a:xfrm>
            <a:off x="5204463" y="4245346"/>
            <a:ext cx="6096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Virtual</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Memory</a:t>
            </a:r>
          </a:p>
        </p:txBody>
      </p:sp>
      <p:sp>
        <p:nvSpPr>
          <p:cNvPr id="194" name="Rectangle 1121"/>
          <p:cNvSpPr>
            <a:spLocks noChangeArrowheads="1"/>
          </p:cNvSpPr>
          <p:nvPr/>
        </p:nvSpPr>
        <p:spPr bwMode="blackWhite">
          <a:xfrm>
            <a:off x="5814063" y="4245346"/>
            <a:ext cx="6858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Processes</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&amp;</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Threads</a:t>
            </a:r>
          </a:p>
        </p:txBody>
      </p:sp>
      <p:sp>
        <p:nvSpPr>
          <p:cNvPr id="195" name="Rectangle 1122"/>
          <p:cNvSpPr>
            <a:spLocks noChangeArrowheads="1"/>
          </p:cNvSpPr>
          <p:nvPr/>
        </p:nvSpPr>
        <p:spPr bwMode="blackWhite">
          <a:xfrm>
            <a:off x="7185663" y="4245346"/>
            <a:ext cx="685800" cy="122555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Local</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Procedure</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Call</a:t>
            </a:r>
          </a:p>
        </p:txBody>
      </p:sp>
      <p:sp>
        <p:nvSpPr>
          <p:cNvPr id="196" name="Rectangle 1123"/>
          <p:cNvSpPr>
            <a:spLocks noChangeArrowheads="1"/>
          </p:cNvSpPr>
          <p:nvPr/>
        </p:nvSpPr>
        <p:spPr bwMode="blackWhite">
          <a:xfrm>
            <a:off x="8023863" y="4778746"/>
            <a:ext cx="914400" cy="1295400"/>
          </a:xfrm>
          <a:prstGeom prst="rect">
            <a:avLst/>
          </a:prstGeom>
          <a:solidFill>
            <a:srgbClr val="FF9966"/>
          </a:solidFill>
          <a:ln w="12700">
            <a:solidFill>
              <a:srgbClr val="000000"/>
            </a:solidFill>
            <a:miter lim="800000"/>
            <a:headEnd/>
            <a:tailEnd/>
          </a:ln>
        </p:spPr>
        <p:txBody>
          <a:bodyPr wrap="none" lIns="92075" tIns="91440" rIns="92075" bIns="0"/>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Graphics</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Drivers</a:t>
            </a:r>
          </a:p>
        </p:txBody>
      </p:sp>
      <p:sp>
        <p:nvSpPr>
          <p:cNvPr id="197" name="Rectangle 1124"/>
          <p:cNvSpPr>
            <a:spLocks noChangeArrowheads="1"/>
          </p:cNvSpPr>
          <p:nvPr/>
        </p:nvSpPr>
        <p:spPr bwMode="blackWhite">
          <a:xfrm>
            <a:off x="1070613" y="5464546"/>
            <a:ext cx="7410450" cy="304800"/>
          </a:xfrm>
          <a:prstGeom prst="rect">
            <a:avLst/>
          </a:prstGeom>
          <a:solidFill>
            <a:srgbClr val="F6BF69"/>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Kernel</a:t>
            </a:r>
          </a:p>
        </p:txBody>
      </p:sp>
      <p:sp>
        <p:nvSpPr>
          <p:cNvPr id="198" name="Rectangle 1125"/>
          <p:cNvSpPr>
            <a:spLocks noChangeArrowheads="1"/>
          </p:cNvSpPr>
          <p:nvPr/>
        </p:nvSpPr>
        <p:spPr bwMode="blackWhite">
          <a:xfrm>
            <a:off x="784863" y="5769346"/>
            <a:ext cx="7924800" cy="304800"/>
          </a:xfrm>
          <a:prstGeom prst="rect">
            <a:avLst/>
          </a:prstGeom>
          <a:solidFill>
            <a:srgbClr val="BCBEC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Hardware Abstraction Layer (HAL)</a:t>
            </a:r>
          </a:p>
        </p:txBody>
      </p:sp>
      <p:sp>
        <p:nvSpPr>
          <p:cNvPr id="199" name="Line 1126"/>
          <p:cNvSpPr>
            <a:spLocks noChangeShapeType="1"/>
          </p:cNvSpPr>
          <p:nvPr/>
        </p:nvSpPr>
        <p:spPr bwMode="auto">
          <a:xfrm flipH="1">
            <a:off x="937263" y="3407146"/>
            <a:ext cx="0" cy="5334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200" name="Line 1127"/>
          <p:cNvSpPr>
            <a:spLocks noChangeShapeType="1"/>
          </p:cNvSpPr>
          <p:nvPr/>
        </p:nvSpPr>
        <p:spPr bwMode="auto">
          <a:xfrm flipH="1">
            <a:off x="2156463" y="2264146"/>
            <a:ext cx="0" cy="6096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201" name="Line 1128"/>
          <p:cNvSpPr>
            <a:spLocks noChangeShapeType="1"/>
          </p:cNvSpPr>
          <p:nvPr/>
        </p:nvSpPr>
        <p:spPr bwMode="auto">
          <a:xfrm>
            <a:off x="21564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202" name="Rectangle 1129"/>
          <p:cNvSpPr>
            <a:spLocks noChangeArrowheads="1"/>
          </p:cNvSpPr>
          <p:nvPr/>
        </p:nvSpPr>
        <p:spPr bwMode="blackWhite">
          <a:xfrm>
            <a:off x="784863" y="3940546"/>
            <a:ext cx="7086600" cy="304800"/>
          </a:xfrm>
          <a:prstGeom prst="rect">
            <a:avLst/>
          </a:prstGeom>
          <a:solidFill>
            <a:srgbClr val="762536"/>
          </a:solidFill>
          <a:ln w="12700">
            <a:solidFill>
              <a:srgbClr val="000000"/>
            </a:solidFill>
            <a:miter lim="800000"/>
            <a:headEnd/>
            <a:tailEnd/>
          </a:ln>
        </p:spPr>
        <p:txBody>
          <a:bodyPr wrap="none" lIns="92075" tIns="46038" rIns="92075" bIns="46038" anchor="ctr"/>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(kernel mode callable interfaces)</a:t>
            </a:r>
          </a:p>
        </p:txBody>
      </p:sp>
      <p:sp>
        <p:nvSpPr>
          <p:cNvPr id="203" name="Rectangle 1131"/>
          <p:cNvSpPr>
            <a:spLocks noChangeArrowheads="1"/>
          </p:cNvSpPr>
          <p:nvPr/>
        </p:nvSpPr>
        <p:spPr bwMode="blackWhite">
          <a:xfrm>
            <a:off x="6499863" y="4245346"/>
            <a:ext cx="6858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Configura-</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tion Mgr</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(registry)</a:t>
            </a:r>
          </a:p>
        </p:txBody>
      </p:sp>
      <p:sp>
        <p:nvSpPr>
          <p:cNvPr id="204" name="Rectangle 1133"/>
          <p:cNvSpPr>
            <a:spLocks noChangeArrowheads="1"/>
          </p:cNvSpPr>
          <p:nvPr/>
        </p:nvSpPr>
        <p:spPr bwMode="auto">
          <a:xfrm>
            <a:off x="7542851" y="990971"/>
            <a:ext cx="1219200" cy="611188"/>
          </a:xfrm>
          <a:prstGeom prst="rect">
            <a:avLst/>
          </a:prstGeom>
          <a:solidFill>
            <a:srgbClr val="B11D2F"/>
          </a:solidFill>
          <a:ln w="12700">
            <a:solidFill>
              <a:srgbClr val="000000"/>
            </a:solidFill>
            <a:miter lim="800000"/>
            <a:headEnd/>
            <a:tailEnd/>
          </a:ln>
        </p:spPr>
        <p:txBody>
          <a:bodyPr wrap="none" lIns="92075" rIns="92075" bIns="92075"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Corbel"/>
                <a:ea typeface="+mn-ea"/>
                <a:cs typeface="+mn-cs"/>
              </a:rPr>
              <a:t>Windows</a:t>
            </a:r>
          </a:p>
        </p:txBody>
      </p:sp>
      <p:sp>
        <p:nvSpPr>
          <p:cNvPr id="102" name="Rounded Rectangular Callout 100"/>
          <p:cNvSpPr/>
          <p:nvPr/>
        </p:nvSpPr>
        <p:spPr bwMode="auto">
          <a:xfrm>
            <a:off x="2376478" y="1001452"/>
            <a:ext cx="5875985" cy="3243893"/>
          </a:xfrm>
          <a:prstGeom prst="wedgeRoundRectCallout">
            <a:avLst>
              <a:gd name="adj1" fmla="val -68950"/>
              <a:gd name="adj2" fmla="val 16398"/>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defTabSz="762000" eaLnBrk="0" fontAlgn="base" hangingPunct="0">
              <a:spcBef>
                <a:spcPct val="0"/>
              </a:spcBef>
              <a:spcAft>
                <a:spcPct val="0"/>
              </a:spcAft>
              <a:buFont typeface="Arial" pitchFamily="34" charset="0"/>
              <a:buChar char="•"/>
            </a:pPr>
            <a:r>
              <a:rPr lang="hu-HU" sz="2400" dirty="0" smtClean="0">
                <a:solidFill>
                  <a:schemeClr val="bg1"/>
                </a:solidFill>
              </a:rPr>
              <a:t> Kernel és meghajtók szálai</a:t>
            </a:r>
          </a:p>
          <a:p>
            <a:pPr defTabSz="762000" eaLnBrk="0" fontAlgn="base" hangingPunct="0">
              <a:spcBef>
                <a:spcPct val="0"/>
              </a:spcBef>
              <a:spcAft>
                <a:spcPct val="0"/>
              </a:spcAft>
              <a:buFont typeface="Arial" pitchFamily="34" charset="0"/>
              <a:buChar char="•"/>
            </a:pPr>
            <a:r>
              <a:rPr lang="hu-HU" sz="2400" dirty="0" smtClean="0">
                <a:solidFill>
                  <a:schemeClr val="bg1"/>
                </a:solidFill>
              </a:rPr>
              <a:t> Feladatok, amihez várni kell</a:t>
            </a:r>
          </a:p>
          <a:p>
            <a:pPr defTabSz="762000" eaLnBrk="0" fontAlgn="base" hangingPunct="0">
              <a:spcBef>
                <a:spcPct val="0"/>
              </a:spcBef>
              <a:spcAft>
                <a:spcPct val="0"/>
              </a:spcAft>
              <a:buFont typeface="Arial" pitchFamily="34" charset="0"/>
              <a:buChar char="•"/>
            </a:pPr>
            <a:r>
              <a:rPr lang="hu-HU" sz="2400" dirty="0" smtClean="0">
                <a:solidFill>
                  <a:schemeClr val="bg1"/>
                </a:solidFill>
              </a:rPr>
              <a:t> Ezek is felfüggeszthetőek!</a:t>
            </a:r>
          </a:p>
          <a:p>
            <a:pPr defTabSz="762000" eaLnBrk="0" fontAlgn="base" hangingPunct="0">
              <a:spcBef>
                <a:spcPct val="0"/>
              </a:spcBef>
              <a:spcAft>
                <a:spcPct val="0"/>
              </a:spcAft>
              <a:buFont typeface="Arial" pitchFamily="34" charset="0"/>
              <a:buChar char="•"/>
            </a:pPr>
            <a:r>
              <a:rPr lang="hu-HU" sz="2400" dirty="0" smtClean="0">
                <a:solidFill>
                  <a:schemeClr val="bg1"/>
                </a:solidFill>
              </a:rPr>
              <a:t> „System” folyamatban a Feladatkezelőben</a:t>
            </a:r>
          </a:p>
          <a:p>
            <a:pPr defTabSz="762000" eaLnBrk="0" fontAlgn="base" hangingPunct="0">
              <a:spcBef>
                <a:spcPct val="0"/>
              </a:spcBef>
              <a:spcAft>
                <a:spcPct val="0"/>
              </a:spcAft>
              <a:buFont typeface="Arial" pitchFamily="34" charset="0"/>
              <a:buChar char="•"/>
            </a:pPr>
            <a:r>
              <a:rPr lang="hu-HU" sz="2400" dirty="0" smtClean="0">
                <a:solidFill>
                  <a:schemeClr val="bg1"/>
                </a:solidFill>
              </a:rPr>
              <a:t> Pl. felszabadított memórialapok nullázása </a:t>
            </a:r>
            <a:br>
              <a:rPr lang="hu-HU" sz="2400" dirty="0" smtClean="0">
                <a:solidFill>
                  <a:schemeClr val="bg1"/>
                </a:solidFill>
              </a:rPr>
            </a:br>
            <a:r>
              <a:rPr lang="hu-HU" sz="2400" dirty="0" smtClean="0">
                <a:solidFill>
                  <a:schemeClr val="bg1"/>
                </a:solidFill>
              </a:rPr>
              <a:t>(zero page thread)</a:t>
            </a:r>
          </a:p>
        </p:txBody>
      </p:sp>
    </p:spTree>
    <p:extLst>
      <p:ext uri="{BB962C8B-B14F-4D97-AF65-F5344CB8AC3E}">
        <p14:creationId xmlns:p14="http://schemas.microsoft.com/office/powerpoint/2010/main" val="410054610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kern="0" dirty="0">
                <a:solidFill>
                  <a:srgbClr val="FFFFFF"/>
                </a:solidFill>
                <a:latin typeface="Corbel"/>
              </a:rPr>
              <a:t>(Kevésbé) egyszerűsített architektúra</a:t>
            </a:r>
            <a:endParaRPr lang="hu-HU" dirty="0"/>
          </a:p>
        </p:txBody>
      </p:sp>
      <p:sp>
        <p:nvSpPr>
          <p:cNvPr id="4" name="Dia számának helye 3"/>
          <p:cNvSpPr>
            <a:spLocks noGrp="1"/>
          </p:cNvSpPr>
          <p:nvPr>
            <p:ph type="sldNum" sz="quarter" idx="5"/>
          </p:nvPr>
        </p:nvSpPr>
        <p:spPr/>
        <p:txBody>
          <a:bodyPr/>
          <a:lstStyle/>
          <a:p>
            <a:fld id="{3D86C690-4F62-4AFC-8745-06DC9BF07935}" type="slidenum">
              <a:rPr lang="hu-HU" smtClean="0"/>
              <a:pPr/>
              <a:t>47</a:t>
            </a:fld>
            <a:endParaRPr lang="hu-HU"/>
          </a:p>
        </p:txBody>
      </p:sp>
      <p:sp>
        <p:nvSpPr>
          <p:cNvPr id="107" name="Rectangle 1026"/>
          <p:cNvSpPr>
            <a:spLocks noChangeArrowheads="1"/>
          </p:cNvSpPr>
          <p:nvPr/>
        </p:nvSpPr>
        <p:spPr bwMode="blackWhite">
          <a:xfrm>
            <a:off x="784863" y="6074146"/>
            <a:ext cx="8153400" cy="457200"/>
          </a:xfrm>
          <a:prstGeom prst="rect">
            <a:avLst/>
          </a:prstGeom>
          <a:noFill/>
          <a:ln w="12700">
            <a:noFill/>
            <a:miter lim="800000"/>
            <a:headEnd/>
            <a:tailEnd/>
          </a:ln>
        </p:spPr>
        <p:txBody>
          <a:bodyPr lIns="92075" tIns="46038" rIns="92075" bIns="46038" anchor="ctr"/>
          <a:lstStyle/>
          <a:p>
            <a:pPr algn="ctr" rtl="0" eaLnBrk="0" fontAlgn="base" hangingPunct="0">
              <a:spcBef>
                <a:spcPct val="0"/>
              </a:spcBef>
              <a:spcAft>
                <a:spcPct val="0"/>
              </a:spcAft>
            </a:pPr>
            <a:r>
              <a:rPr lang="en-US" sz="1200" b="1" kern="1200" dirty="0">
                <a:solidFill>
                  <a:srgbClr val="000000"/>
                </a:solidFill>
                <a:latin typeface="Corbel"/>
                <a:ea typeface="+mn-ea"/>
                <a:cs typeface="+mn-cs"/>
              </a:rPr>
              <a:t>hardware interfaces (buses, I/O devices, interrupts, </a:t>
            </a:r>
            <a:br>
              <a:rPr lang="en-US" sz="1200" b="1" kern="1200" dirty="0">
                <a:solidFill>
                  <a:srgbClr val="000000"/>
                </a:solidFill>
                <a:latin typeface="Corbel"/>
                <a:ea typeface="+mn-ea"/>
                <a:cs typeface="+mn-cs"/>
              </a:rPr>
            </a:br>
            <a:r>
              <a:rPr lang="en-US" sz="1200" b="1" kern="1200" dirty="0">
                <a:solidFill>
                  <a:srgbClr val="000000"/>
                </a:solidFill>
                <a:latin typeface="Corbel"/>
                <a:ea typeface="+mn-ea"/>
                <a:cs typeface="+mn-cs"/>
              </a:rPr>
              <a:t>interval timers, DMA, memory cache control, etc., etc.)</a:t>
            </a:r>
          </a:p>
        </p:txBody>
      </p:sp>
      <p:sp>
        <p:nvSpPr>
          <p:cNvPr id="108" name="Rectangle 1027"/>
          <p:cNvSpPr>
            <a:spLocks noChangeArrowheads="1"/>
          </p:cNvSpPr>
          <p:nvPr/>
        </p:nvSpPr>
        <p:spPr bwMode="blackWhite">
          <a:xfrm>
            <a:off x="784863" y="3635746"/>
            <a:ext cx="8153400" cy="304800"/>
          </a:xfrm>
          <a:prstGeom prst="rect">
            <a:avLst/>
          </a:prstGeom>
          <a:solidFill>
            <a:srgbClr val="762536"/>
          </a:solidFill>
          <a:ln w="12700">
            <a:solidFill>
              <a:srgbClr val="000000"/>
            </a:solidFill>
            <a:miter lim="800000"/>
            <a:headEnd/>
            <a:tailEnd/>
          </a:ln>
        </p:spPr>
        <p:txBody>
          <a:bodyPr wrap="none" lIns="92075" tIns="46038" rIns="92075" bIns="46038" anchor="ctr"/>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System Service Dispatcher</a:t>
            </a:r>
          </a:p>
        </p:txBody>
      </p:sp>
      <p:sp>
        <p:nvSpPr>
          <p:cNvPr id="109" name="Line 1028"/>
          <p:cNvSpPr>
            <a:spLocks noChangeShapeType="1"/>
          </p:cNvSpPr>
          <p:nvPr/>
        </p:nvSpPr>
        <p:spPr bwMode="auto">
          <a:xfrm>
            <a:off x="1927863" y="2568946"/>
            <a:ext cx="0" cy="1343025"/>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0" name="Line 1029"/>
          <p:cNvSpPr>
            <a:spLocks noChangeShapeType="1"/>
          </p:cNvSpPr>
          <p:nvPr/>
        </p:nvSpPr>
        <p:spPr bwMode="auto">
          <a:xfrm flipH="1">
            <a:off x="2308863" y="2264146"/>
            <a:ext cx="0" cy="13716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1" name="Line 1030"/>
          <p:cNvSpPr>
            <a:spLocks noChangeShapeType="1"/>
          </p:cNvSpPr>
          <p:nvPr/>
        </p:nvSpPr>
        <p:spPr bwMode="auto">
          <a:xfrm>
            <a:off x="7939726" y="2394321"/>
            <a:ext cx="0" cy="1241425"/>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2" name="Line 1031"/>
          <p:cNvSpPr>
            <a:spLocks noChangeShapeType="1"/>
          </p:cNvSpPr>
          <p:nvPr/>
        </p:nvSpPr>
        <p:spPr bwMode="auto">
          <a:xfrm>
            <a:off x="5737863" y="2568946"/>
            <a:ext cx="0" cy="1066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3" name="Line 1032"/>
          <p:cNvSpPr>
            <a:spLocks noChangeShapeType="1"/>
          </p:cNvSpPr>
          <p:nvPr/>
        </p:nvSpPr>
        <p:spPr bwMode="auto">
          <a:xfrm>
            <a:off x="3528063" y="2568946"/>
            <a:ext cx="0" cy="1066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14" name="Rectangle 1034"/>
          <p:cNvSpPr>
            <a:spLocks noChangeArrowheads="1"/>
          </p:cNvSpPr>
          <p:nvPr/>
        </p:nvSpPr>
        <p:spPr bwMode="blackWhite">
          <a:xfrm>
            <a:off x="5204463" y="892546"/>
            <a:ext cx="1600200" cy="7620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15" name="Rectangle 1035"/>
          <p:cNvSpPr>
            <a:spLocks noChangeArrowheads="1"/>
          </p:cNvSpPr>
          <p:nvPr/>
        </p:nvSpPr>
        <p:spPr bwMode="auto">
          <a:xfrm>
            <a:off x="5204463" y="14259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762536"/>
              </a:solidFill>
              <a:effectLst/>
              <a:uLnTx/>
              <a:uFillTx/>
              <a:latin typeface="Corbel"/>
              <a:ea typeface="+mn-ea"/>
              <a:cs typeface="+mn-cs"/>
            </a:endParaRPr>
          </a:p>
        </p:txBody>
      </p:sp>
      <p:sp>
        <p:nvSpPr>
          <p:cNvPr id="116" name="Rectangle 1037"/>
          <p:cNvSpPr>
            <a:spLocks noChangeArrowheads="1"/>
          </p:cNvSpPr>
          <p:nvPr/>
        </p:nvSpPr>
        <p:spPr bwMode="blackWhite">
          <a:xfrm>
            <a:off x="5128263" y="968746"/>
            <a:ext cx="1600200" cy="7620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17" name="Rectangle 1038"/>
          <p:cNvSpPr>
            <a:spLocks noChangeArrowheads="1"/>
          </p:cNvSpPr>
          <p:nvPr/>
        </p:nvSpPr>
        <p:spPr bwMode="auto">
          <a:xfrm>
            <a:off x="5128263" y="15021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18" name="Rectangle 1040"/>
          <p:cNvSpPr>
            <a:spLocks noChangeArrowheads="1"/>
          </p:cNvSpPr>
          <p:nvPr/>
        </p:nvSpPr>
        <p:spPr bwMode="blackWhite">
          <a:xfrm>
            <a:off x="5052063" y="1044946"/>
            <a:ext cx="1600200" cy="7620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000000"/>
              </a:solidFill>
              <a:effectLst/>
              <a:uLnTx/>
              <a:uFillTx/>
              <a:latin typeface="Corbel"/>
              <a:ea typeface="+mn-ea"/>
              <a:cs typeface="+mn-cs"/>
            </a:endParaRPr>
          </a:p>
        </p:txBody>
      </p:sp>
      <p:sp>
        <p:nvSpPr>
          <p:cNvPr id="119" name="Rectangle 1041"/>
          <p:cNvSpPr>
            <a:spLocks noChangeArrowheads="1"/>
          </p:cNvSpPr>
          <p:nvPr/>
        </p:nvSpPr>
        <p:spPr bwMode="auto">
          <a:xfrm>
            <a:off x="5052063" y="15783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000000"/>
              </a:solidFill>
              <a:effectLst/>
              <a:uLnTx/>
              <a:uFillTx/>
              <a:latin typeface="Corbel"/>
              <a:ea typeface="+mn-ea"/>
              <a:cs typeface="+mn-cs"/>
            </a:endParaRPr>
          </a:p>
        </p:txBody>
      </p:sp>
      <p:grpSp>
        <p:nvGrpSpPr>
          <p:cNvPr id="120" name="Group 1042"/>
          <p:cNvGrpSpPr>
            <a:grpSpLocks/>
          </p:cNvGrpSpPr>
          <p:nvPr/>
        </p:nvGrpSpPr>
        <p:grpSpPr bwMode="auto">
          <a:xfrm>
            <a:off x="3375663" y="892546"/>
            <a:ext cx="1295400" cy="609600"/>
            <a:chOff x="2112" y="768"/>
            <a:chExt cx="816" cy="384"/>
          </a:xfrm>
        </p:grpSpPr>
        <p:sp>
          <p:nvSpPr>
            <p:cNvPr id="121" name="Rectangle 1043"/>
            <p:cNvSpPr>
              <a:spLocks noChangeArrowheads="1"/>
            </p:cNvSpPr>
            <p:nvPr/>
          </p:nvSpPr>
          <p:spPr bwMode="blackWhite">
            <a:xfrm>
              <a:off x="2112" y="768"/>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endParaRPr kumimoji="0" lang="en-US" sz="1200" b="1" i="0" u="none" strike="noStrike" kern="1200" cap="none" spc="0" normalizeH="0" baseline="0" noProof="0">
                <a:ln>
                  <a:noFill/>
                </a:ln>
                <a:solidFill>
                  <a:srgbClr val="762536"/>
                </a:solidFill>
                <a:effectLst/>
                <a:uLnTx/>
                <a:uFillTx/>
                <a:latin typeface="Corbel"/>
                <a:ea typeface="+mn-ea"/>
                <a:cs typeface="+mn-cs"/>
              </a:endParaRPr>
            </a:p>
          </p:txBody>
        </p:sp>
        <p:sp>
          <p:nvSpPr>
            <p:cNvPr id="122" name="Rectangle 1044"/>
            <p:cNvSpPr>
              <a:spLocks noChangeArrowheads="1"/>
            </p:cNvSpPr>
            <p:nvPr/>
          </p:nvSpPr>
          <p:spPr bwMode="auto">
            <a:xfrm>
              <a:off x="2112" y="1104"/>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sp>
        <p:nvSpPr>
          <p:cNvPr id="123" name="Rectangle 1046"/>
          <p:cNvSpPr>
            <a:spLocks noChangeArrowheads="1"/>
          </p:cNvSpPr>
          <p:nvPr/>
        </p:nvSpPr>
        <p:spPr bwMode="blackWhite">
          <a:xfrm>
            <a:off x="4975863" y="1197346"/>
            <a:ext cx="1600200" cy="7620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24" name="Rectangle 1047"/>
          <p:cNvSpPr>
            <a:spLocks noChangeArrowheads="1"/>
          </p:cNvSpPr>
          <p:nvPr/>
        </p:nvSpPr>
        <p:spPr bwMode="auto">
          <a:xfrm>
            <a:off x="4975863" y="17307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25" name="Rectangle 1049"/>
          <p:cNvSpPr>
            <a:spLocks noChangeArrowheads="1"/>
          </p:cNvSpPr>
          <p:nvPr/>
        </p:nvSpPr>
        <p:spPr bwMode="blackWhite">
          <a:xfrm>
            <a:off x="4899663" y="1349746"/>
            <a:ext cx="1600200" cy="762000"/>
          </a:xfrm>
          <a:prstGeom prst="rect">
            <a:avLst/>
          </a:prstGeom>
          <a:solidFill>
            <a:srgbClr val="FDEFBB"/>
          </a:solidFill>
          <a:ln w="12700">
            <a:solidFill>
              <a:srgbClr val="000000"/>
            </a:solidFill>
            <a:miter lim="800000"/>
            <a:headEnd/>
            <a:tailEnd/>
          </a:ln>
        </p:spPr>
        <p:txBody>
          <a:bodyPr lIns="92075" tIns="0"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Task Manager</a:t>
            </a:r>
          </a:p>
        </p:txBody>
      </p:sp>
      <p:sp>
        <p:nvSpPr>
          <p:cNvPr id="126" name="Rectangle 1050"/>
          <p:cNvSpPr>
            <a:spLocks noChangeArrowheads="1"/>
          </p:cNvSpPr>
          <p:nvPr/>
        </p:nvSpPr>
        <p:spPr bwMode="auto">
          <a:xfrm>
            <a:off x="4899663" y="18831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000000"/>
              </a:solidFill>
              <a:effectLst/>
              <a:uLnTx/>
              <a:uFillTx/>
              <a:latin typeface="Corbel"/>
              <a:ea typeface="+mn-ea"/>
              <a:cs typeface="+mn-cs"/>
            </a:endParaRPr>
          </a:p>
        </p:txBody>
      </p:sp>
      <p:sp>
        <p:nvSpPr>
          <p:cNvPr id="127" name="Rectangle 1052"/>
          <p:cNvSpPr>
            <a:spLocks noChangeArrowheads="1"/>
          </p:cNvSpPr>
          <p:nvPr/>
        </p:nvSpPr>
        <p:spPr bwMode="blackWhite">
          <a:xfrm>
            <a:off x="4823463" y="1578346"/>
            <a:ext cx="1600200" cy="762000"/>
          </a:xfrm>
          <a:prstGeom prst="rect">
            <a:avLst/>
          </a:prstGeom>
          <a:solidFill>
            <a:srgbClr val="FDEFBB"/>
          </a:solidFill>
          <a:ln w="12700">
            <a:solidFill>
              <a:srgbClr val="000000"/>
            </a:solidFill>
            <a:miter lim="800000"/>
            <a:headEnd/>
            <a:tailEnd/>
          </a:ln>
        </p:spPr>
        <p:txBody>
          <a:bodyPr lIns="92075" tIns="0"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Explorer</a:t>
            </a:r>
          </a:p>
        </p:txBody>
      </p:sp>
      <p:sp>
        <p:nvSpPr>
          <p:cNvPr id="128" name="Rectangle 1053"/>
          <p:cNvSpPr>
            <a:spLocks noChangeArrowheads="1"/>
          </p:cNvSpPr>
          <p:nvPr/>
        </p:nvSpPr>
        <p:spPr bwMode="auto">
          <a:xfrm>
            <a:off x="4823463" y="21117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000000"/>
              </a:solidFill>
              <a:effectLst/>
              <a:uLnTx/>
              <a:uFillTx/>
              <a:latin typeface="Corbel"/>
              <a:ea typeface="+mn-ea"/>
              <a:cs typeface="+mn-cs"/>
            </a:endParaRPr>
          </a:p>
        </p:txBody>
      </p:sp>
      <p:grpSp>
        <p:nvGrpSpPr>
          <p:cNvPr id="129" name="Group 1054"/>
          <p:cNvGrpSpPr>
            <a:grpSpLocks/>
          </p:cNvGrpSpPr>
          <p:nvPr/>
        </p:nvGrpSpPr>
        <p:grpSpPr bwMode="auto">
          <a:xfrm>
            <a:off x="3299463" y="968746"/>
            <a:ext cx="1295400" cy="609600"/>
            <a:chOff x="2112" y="768"/>
            <a:chExt cx="816" cy="384"/>
          </a:xfrm>
        </p:grpSpPr>
        <p:sp>
          <p:nvSpPr>
            <p:cNvPr id="130" name="Rectangle 1055"/>
            <p:cNvSpPr>
              <a:spLocks noChangeArrowheads="1"/>
            </p:cNvSpPr>
            <p:nvPr/>
          </p:nvSpPr>
          <p:spPr bwMode="blackWhite">
            <a:xfrm>
              <a:off x="2112" y="768"/>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endParaRPr kumimoji="0" lang="en-US" sz="1200" b="1" i="0" u="none" strike="noStrike" kern="1200" cap="none" spc="0" normalizeH="0" baseline="0" noProof="0">
                <a:ln>
                  <a:noFill/>
                </a:ln>
                <a:solidFill>
                  <a:srgbClr val="762536"/>
                </a:solidFill>
                <a:effectLst/>
                <a:uLnTx/>
                <a:uFillTx/>
                <a:latin typeface="Corbel"/>
                <a:ea typeface="+mn-ea"/>
                <a:cs typeface="+mn-cs"/>
              </a:endParaRPr>
            </a:p>
          </p:txBody>
        </p:sp>
        <p:sp>
          <p:nvSpPr>
            <p:cNvPr id="131" name="Rectangle 1056"/>
            <p:cNvSpPr>
              <a:spLocks noChangeArrowheads="1"/>
            </p:cNvSpPr>
            <p:nvPr/>
          </p:nvSpPr>
          <p:spPr bwMode="auto">
            <a:xfrm>
              <a:off x="2112" y="1104"/>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grpSp>
        <p:nvGrpSpPr>
          <p:cNvPr id="132" name="Group 1057"/>
          <p:cNvGrpSpPr>
            <a:grpSpLocks/>
          </p:cNvGrpSpPr>
          <p:nvPr/>
        </p:nvGrpSpPr>
        <p:grpSpPr bwMode="auto">
          <a:xfrm>
            <a:off x="3223263" y="1121146"/>
            <a:ext cx="1295400" cy="609600"/>
            <a:chOff x="2064" y="816"/>
            <a:chExt cx="816" cy="384"/>
          </a:xfrm>
        </p:grpSpPr>
        <p:sp>
          <p:nvSpPr>
            <p:cNvPr id="133" name="Rectangle 1058"/>
            <p:cNvSpPr>
              <a:spLocks noChangeArrowheads="1"/>
            </p:cNvSpPr>
            <p:nvPr/>
          </p:nvSpPr>
          <p:spPr bwMode="blackWhite">
            <a:xfrm>
              <a:off x="2064" y="816"/>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34" name="Rectangle 1059"/>
            <p:cNvSpPr>
              <a:spLocks noChangeArrowheads="1"/>
            </p:cNvSpPr>
            <p:nvPr/>
          </p:nvSpPr>
          <p:spPr bwMode="auto">
            <a:xfrm>
              <a:off x="2064" y="1152"/>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grpSp>
        <p:nvGrpSpPr>
          <p:cNvPr id="135" name="Group 1060"/>
          <p:cNvGrpSpPr>
            <a:grpSpLocks/>
          </p:cNvGrpSpPr>
          <p:nvPr/>
        </p:nvGrpSpPr>
        <p:grpSpPr bwMode="auto">
          <a:xfrm>
            <a:off x="3147063" y="1273546"/>
            <a:ext cx="1295400" cy="609600"/>
            <a:chOff x="2016" y="864"/>
            <a:chExt cx="816" cy="384"/>
          </a:xfrm>
        </p:grpSpPr>
        <p:sp>
          <p:nvSpPr>
            <p:cNvPr id="136" name="Rectangle 1061"/>
            <p:cNvSpPr>
              <a:spLocks noChangeArrowheads="1"/>
            </p:cNvSpPr>
            <p:nvPr/>
          </p:nvSpPr>
          <p:spPr bwMode="blackWhite">
            <a:xfrm>
              <a:off x="2016" y="864"/>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SvcHost.Exe</a:t>
              </a:r>
            </a:p>
          </p:txBody>
        </p:sp>
        <p:sp>
          <p:nvSpPr>
            <p:cNvPr id="137" name="Rectangle 1062"/>
            <p:cNvSpPr>
              <a:spLocks noChangeArrowheads="1"/>
            </p:cNvSpPr>
            <p:nvPr/>
          </p:nvSpPr>
          <p:spPr bwMode="auto">
            <a:xfrm>
              <a:off x="2016" y="1200"/>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FFFFFF"/>
                </a:solidFill>
                <a:effectLst/>
                <a:uLnTx/>
                <a:uFillTx/>
                <a:latin typeface="Corbel"/>
                <a:ea typeface="+mn-ea"/>
                <a:cs typeface="+mn-cs"/>
              </a:endParaRPr>
            </a:p>
          </p:txBody>
        </p:sp>
      </p:grpSp>
      <p:grpSp>
        <p:nvGrpSpPr>
          <p:cNvPr id="138" name="Group 1063"/>
          <p:cNvGrpSpPr>
            <a:grpSpLocks/>
          </p:cNvGrpSpPr>
          <p:nvPr/>
        </p:nvGrpSpPr>
        <p:grpSpPr bwMode="auto">
          <a:xfrm>
            <a:off x="2994663" y="1502146"/>
            <a:ext cx="1295400" cy="609600"/>
            <a:chOff x="1920" y="1008"/>
            <a:chExt cx="816" cy="384"/>
          </a:xfrm>
        </p:grpSpPr>
        <p:sp>
          <p:nvSpPr>
            <p:cNvPr id="139" name="Rectangle 1064"/>
            <p:cNvSpPr>
              <a:spLocks noChangeArrowheads="1"/>
            </p:cNvSpPr>
            <p:nvPr/>
          </p:nvSpPr>
          <p:spPr bwMode="blackWhite">
            <a:xfrm>
              <a:off x="1920" y="1008"/>
              <a:ext cx="816" cy="384"/>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WinMgt.Exe</a:t>
              </a:r>
            </a:p>
          </p:txBody>
        </p:sp>
        <p:sp>
          <p:nvSpPr>
            <p:cNvPr id="140" name="Rectangle 1065"/>
            <p:cNvSpPr>
              <a:spLocks noChangeArrowheads="1"/>
            </p:cNvSpPr>
            <p:nvPr/>
          </p:nvSpPr>
          <p:spPr bwMode="auto">
            <a:xfrm>
              <a:off x="1920" y="1344"/>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FFFFFF"/>
                </a:solidFill>
                <a:effectLst/>
                <a:uLnTx/>
                <a:uFillTx/>
                <a:latin typeface="Corbel"/>
                <a:ea typeface="+mn-ea"/>
                <a:cs typeface="+mn-cs"/>
              </a:endParaRPr>
            </a:p>
          </p:txBody>
        </p:sp>
      </p:grpSp>
      <p:grpSp>
        <p:nvGrpSpPr>
          <p:cNvPr id="141" name="Group 1066"/>
          <p:cNvGrpSpPr>
            <a:grpSpLocks/>
          </p:cNvGrpSpPr>
          <p:nvPr/>
        </p:nvGrpSpPr>
        <p:grpSpPr bwMode="auto">
          <a:xfrm>
            <a:off x="2842263" y="1730746"/>
            <a:ext cx="1295400" cy="533400"/>
            <a:chOff x="1824" y="1152"/>
            <a:chExt cx="816" cy="336"/>
          </a:xfrm>
        </p:grpSpPr>
        <p:sp>
          <p:nvSpPr>
            <p:cNvPr id="142" name="Rectangle 1067"/>
            <p:cNvSpPr>
              <a:spLocks noChangeArrowheads="1"/>
            </p:cNvSpPr>
            <p:nvPr/>
          </p:nvSpPr>
          <p:spPr bwMode="blackWhite">
            <a:xfrm>
              <a:off x="1824" y="1152"/>
              <a:ext cx="816" cy="336"/>
            </a:xfrm>
            <a:prstGeom prst="rect">
              <a:avLst/>
            </a:prstGeom>
            <a:solidFill>
              <a:srgbClr val="762536"/>
            </a:solidFill>
            <a:ln w="12700">
              <a:solidFill>
                <a:srgbClr val="000000"/>
              </a:solidFill>
              <a:miter lim="800000"/>
              <a:headEnd/>
              <a:tailEnd/>
            </a:ln>
          </p:spPr>
          <p:txBody>
            <a:bodyPr lIns="92075" tIns="73152" rIns="92075" bIns="46038"/>
            <a:lstStyle/>
            <a:p>
              <a:pPr marL="0" marR="0" lvl="0" indent="0" algn="ctr" defTabSz="914400" rtl="0" eaLnBrk="0" fontAlgn="base" latinLnBrk="0" hangingPunct="0">
                <a:lnSpc>
                  <a:spcPct val="6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SpoolSv.Exe</a:t>
              </a:r>
            </a:p>
          </p:txBody>
        </p:sp>
        <p:sp>
          <p:nvSpPr>
            <p:cNvPr id="143" name="Rectangle 1068"/>
            <p:cNvSpPr>
              <a:spLocks noChangeArrowheads="1"/>
            </p:cNvSpPr>
            <p:nvPr/>
          </p:nvSpPr>
          <p:spPr bwMode="auto">
            <a:xfrm>
              <a:off x="1824" y="1440"/>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FFFFFF"/>
                </a:solidFill>
                <a:effectLst/>
                <a:uLnTx/>
                <a:uFillTx/>
                <a:latin typeface="Corbel"/>
                <a:ea typeface="+mn-ea"/>
                <a:cs typeface="+mn-cs"/>
              </a:endParaRPr>
            </a:p>
          </p:txBody>
        </p:sp>
      </p:grpSp>
      <p:grpSp>
        <p:nvGrpSpPr>
          <p:cNvPr id="144" name="Group 1069"/>
          <p:cNvGrpSpPr>
            <a:grpSpLocks/>
          </p:cNvGrpSpPr>
          <p:nvPr/>
        </p:nvGrpSpPr>
        <p:grpSpPr bwMode="auto">
          <a:xfrm>
            <a:off x="1394463" y="892546"/>
            <a:ext cx="1295400" cy="614363"/>
            <a:chOff x="912" y="606"/>
            <a:chExt cx="816" cy="387"/>
          </a:xfrm>
        </p:grpSpPr>
        <p:sp>
          <p:nvSpPr>
            <p:cNvPr id="145" name="Rectangle 1070"/>
            <p:cNvSpPr>
              <a:spLocks noChangeArrowheads="1"/>
            </p:cNvSpPr>
            <p:nvPr/>
          </p:nvSpPr>
          <p:spPr bwMode="blackWhite">
            <a:xfrm>
              <a:off x="912" y="606"/>
              <a:ext cx="816" cy="384"/>
            </a:xfrm>
            <a:prstGeom prst="rect">
              <a:avLst/>
            </a:prstGeom>
            <a:solidFill>
              <a:srgbClr val="B11D2F"/>
            </a:solidFill>
            <a:ln w="12700">
              <a:solidFill>
                <a:srgbClr val="000000"/>
              </a:solidFill>
              <a:miter lim="800000"/>
              <a:headEnd/>
              <a:tailEnd/>
            </a:ln>
          </p:spPr>
          <p:txBody>
            <a:bodyPr lIns="92075" tIns="18288" rIns="92075" bIns="92075" anchorCtr="1"/>
            <a:lstStyle/>
            <a:p>
              <a:pPr marL="0" marR="0" lvl="0" indent="0" algn="ctr" defTabSz="914400" rtl="0" eaLnBrk="0" fontAlgn="base" latinLnBrk="0" hangingPunct="0">
                <a:lnSpc>
                  <a:spcPct val="10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Service</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Control Mgr.</a:t>
              </a:r>
            </a:p>
          </p:txBody>
        </p:sp>
        <p:sp>
          <p:nvSpPr>
            <p:cNvPr id="146" name="Rectangle 1071"/>
            <p:cNvSpPr>
              <a:spLocks noChangeArrowheads="1"/>
            </p:cNvSpPr>
            <p:nvPr/>
          </p:nvSpPr>
          <p:spPr bwMode="auto">
            <a:xfrm>
              <a:off x="912" y="945"/>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grpSp>
        <p:nvGrpSpPr>
          <p:cNvPr id="147" name="Group 1072"/>
          <p:cNvGrpSpPr>
            <a:grpSpLocks/>
          </p:cNvGrpSpPr>
          <p:nvPr/>
        </p:nvGrpSpPr>
        <p:grpSpPr bwMode="auto">
          <a:xfrm>
            <a:off x="1242063" y="1349746"/>
            <a:ext cx="1295400" cy="609600"/>
            <a:chOff x="816" y="864"/>
            <a:chExt cx="816" cy="384"/>
          </a:xfrm>
        </p:grpSpPr>
        <p:sp>
          <p:nvSpPr>
            <p:cNvPr id="148" name="Rectangle 1073"/>
            <p:cNvSpPr>
              <a:spLocks noChangeArrowheads="1"/>
            </p:cNvSpPr>
            <p:nvPr/>
          </p:nvSpPr>
          <p:spPr bwMode="blackWhite">
            <a:xfrm>
              <a:off x="816" y="864"/>
              <a:ext cx="816" cy="384"/>
            </a:xfrm>
            <a:prstGeom prst="rect">
              <a:avLst/>
            </a:prstGeom>
            <a:solidFill>
              <a:srgbClr val="B11D2F"/>
            </a:solidFill>
            <a:ln w="12700">
              <a:solidFill>
                <a:srgbClr val="000000"/>
              </a:solidFill>
              <a:miter lim="800000"/>
              <a:headEnd/>
              <a:tailEnd/>
            </a:ln>
          </p:spPr>
          <p:txBody>
            <a:bodyPr lIns="92075" rIns="92075" bIns="92075" anchorCtr="1"/>
            <a:lstStyle/>
            <a:p>
              <a:pPr marL="0" marR="0" lvl="0" indent="0" algn="ctr" defTabSz="914400" rtl="0" eaLnBrk="0" fontAlgn="base" latinLnBrk="0" hangingPunct="0">
                <a:lnSpc>
                  <a:spcPct val="10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LSASS</a:t>
              </a:r>
            </a:p>
          </p:txBody>
        </p:sp>
        <p:sp>
          <p:nvSpPr>
            <p:cNvPr id="149" name="Rectangle 1074"/>
            <p:cNvSpPr>
              <a:spLocks noChangeArrowheads="1"/>
            </p:cNvSpPr>
            <p:nvPr/>
          </p:nvSpPr>
          <p:spPr bwMode="auto">
            <a:xfrm>
              <a:off x="816" y="1200"/>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sp>
        <p:nvSpPr>
          <p:cNvPr id="150" name="Rectangle 1075"/>
          <p:cNvSpPr>
            <a:spLocks noChangeArrowheads="1"/>
          </p:cNvSpPr>
          <p:nvPr/>
        </p:nvSpPr>
        <p:spPr bwMode="blackWhite">
          <a:xfrm>
            <a:off x="2689863" y="4245346"/>
            <a:ext cx="6096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nchorCtr="1"/>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Object</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Mgr.</a:t>
            </a:r>
          </a:p>
        </p:txBody>
      </p:sp>
      <p:sp>
        <p:nvSpPr>
          <p:cNvPr id="151" name="Rectangle 1076"/>
          <p:cNvSpPr>
            <a:spLocks noChangeArrowheads="1"/>
          </p:cNvSpPr>
          <p:nvPr/>
        </p:nvSpPr>
        <p:spPr bwMode="auto">
          <a:xfrm>
            <a:off x="7871463" y="3940546"/>
            <a:ext cx="1066800" cy="1524000"/>
          </a:xfrm>
          <a:prstGeom prst="rect">
            <a:avLst/>
          </a:prstGeom>
          <a:solidFill>
            <a:srgbClr val="FFC000"/>
          </a:solidFill>
          <a:ln w="12700">
            <a:solidFill>
              <a:srgbClr val="000000"/>
            </a:solidFill>
            <a:miter lim="800000"/>
            <a:headEnd/>
            <a:tailEnd/>
          </a:ln>
        </p:spPr>
        <p:txBody>
          <a:bodyPr wrap="none" lIns="92075" tIns="46038" rIns="92075" bIns="46038"/>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Windows</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USER,</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GDI</a:t>
            </a:r>
          </a:p>
          <a:p>
            <a:pPr marL="552450" marR="0" lvl="0" indent="-55245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dirty="0">
              <a:ln>
                <a:noFill/>
              </a:ln>
              <a:solidFill>
                <a:srgbClr val="000000"/>
              </a:solidFill>
              <a:effectLst/>
              <a:uLnTx/>
              <a:uFillTx/>
              <a:latin typeface="Corbel"/>
              <a:ea typeface="+mn-ea"/>
              <a:cs typeface="+mn-cs"/>
            </a:endParaRPr>
          </a:p>
          <a:p>
            <a:pPr marL="552450" marR="0" lvl="0" indent="-55245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dirty="0">
              <a:ln>
                <a:noFill/>
              </a:ln>
              <a:solidFill>
                <a:srgbClr val="000000"/>
              </a:solidFill>
              <a:effectLst/>
              <a:uLnTx/>
              <a:uFillTx/>
              <a:latin typeface="Corbel"/>
              <a:ea typeface="+mn-ea"/>
              <a:cs typeface="+mn-cs"/>
            </a:endParaRPr>
          </a:p>
        </p:txBody>
      </p:sp>
      <p:sp>
        <p:nvSpPr>
          <p:cNvPr id="152" name="Rectangle 1077"/>
          <p:cNvSpPr>
            <a:spLocks noChangeArrowheads="1"/>
          </p:cNvSpPr>
          <p:nvPr/>
        </p:nvSpPr>
        <p:spPr bwMode="blackWhite">
          <a:xfrm>
            <a:off x="2004063" y="4245346"/>
            <a:ext cx="6858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File</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 System</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 Cache</a:t>
            </a:r>
          </a:p>
        </p:txBody>
      </p:sp>
      <p:sp>
        <p:nvSpPr>
          <p:cNvPr id="153" name="Rectangle 1078"/>
          <p:cNvSpPr>
            <a:spLocks noChangeArrowheads="1"/>
          </p:cNvSpPr>
          <p:nvPr/>
        </p:nvSpPr>
        <p:spPr bwMode="blackWhite">
          <a:xfrm>
            <a:off x="784863" y="4245346"/>
            <a:ext cx="1219200" cy="1219200"/>
          </a:xfrm>
          <a:prstGeom prst="rect">
            <a:avLst/>
          </a:prstGeom>
          <a:solidFill>
            <a:srgbClr val="762536"/>
          </a:solidFill>
          <a:ln w="12700">
            <a:solidFill>
              <a:srgbClr val="000000"/>
            </a:solidFill>
            <a:miter lim="800000"/>
            <a:headEnd/>
            <a:tailEnd/>
          </a:ln>
        </p:spPr>
        <p:txBody>
          <a:bodyPr wrap="none"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I/O Mgr</a:t>
            </a:r>
          </a:p>
        </p:txBody>
      </p:sp>
      <p:sp>
        <p:nvSpPr>
          <p:cNvPr id="154" name="Rectangle 1079"/>
          <p:cNvSpPr>
            <a:spLocks noChangeArrowheads="1"/>
          </p:cNvSpPr>
          <p:nvPr/>
        </p:nvSpPr>
        <p:spPr bwMode="auto">
          <a:xfrm>
            <a:off x="7414263" y="723812"/>
            <a:ext cx="1482725" cy="277641"/>
          </a:xfrm>
          <a:prstGeom prst="rect">
            <a:avLst/>
          </a:prstGeom>
          <a:noFill/>
          <a:ln w="9525">
            <a:noFill/>
            <a:miter lim="800000"/>
            <a:headEnd/>
            <a:tailEnd/>
          </a:ln>
        </p:spPr>
        <p:txBody>
          <a:bodyPr lIns="92075" tIns="46038" rIns="92075" bIns="46038">
            <a:spAutoFit/>
          </a:bodyPr>
          <a:lstStyle/>
          <a:p>
            <a:pPr algn="ctr" rtl="0" eaLnBrk="0" fontAlgn="base" hangingPunct="0">
              <a:spcBef>
                <a:spcPct val="30000"/>
              </a:spcBef>
              <a:spcAft>
                <a:spcPct val="0"/>
              </a:spcAft>
            </a:pPr>
            <a:r>
              <a:rPr lang="hu-HU" sz="1200" b="1" kern="1200" dirty="0">
                <a:solidFill>
                  <a:srgbClr val="000000"/>
                </a:solidFill>
                <a:latin typeface="Corbel"/>
                <a:ea typeface="+mn-ea"/>
                <a:cs typeface="+mn-cs"/>
              </a:rPr>
              <a:t>Alrendszerek</a:t>
            </a:r>
            <a:endParaRPr lang="en-US" sz="1200" b="1" kern="1200" dirty="0">
              <a:solidFill>
                <a:srgbClr val="000000"/>
              </a:solidFill>
              <a:latin typeface="Corbel"/>
              <a:ea typeface="+mn-ea"/>
              <a:cs typeface="+mn-cs"/>
            </a:endParaRPr>
          </a:p>
        </p:txBody>
      </p:sp>
      <p:sp>
        <p:nvSpPr>
          <p:cNvPr id="155" name="Rectangle 1081"/>
          <p:cNvSpPr>
            <a:spLocks noChangeArrowheads="1"/>
          </p:cNvSpPr>
          <p:nvPr/>
        </p:nvSpPr>
        <p:spPr bwMode="blackWhite">
          <a:xfrm>
            <a:off x="4747263" y="1794246"/>
            <a:ext cx="1600200" cy="774700"/>
          </a:xfrm>
          <a:prstGeom prst="rect">
            <a:avLst/>
          </a:prstGeom>
          <a:solidFill>
            <a:srgbClr val="FDEFBB"/>
          </a:solidFill>
          <a:ln w="12700">
            <a:solidFill>
              <a:srgbClr val="000000"/>
            </a:solidFill>
            <a:miter lim="800000"/>
            <a:headEnd/>
            <a:tailEnd/>
          </a:ln>
        </p:spPr>
        <p:txBody>
          <a:bodyPr lIns="92075" tIns="46038" rIns="92075" bIns="46038"/>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User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Application</a:t>
            </a:r>
          </a:p>
        </p:txBody>
      </p:sp>
      <p:sp>
        <p:nvSpPr>
          <p:cNvPr id="156" name="Rectangle 1082"/>
          <p:cNvSpPr>
            <a:spLocks noChangeArrowheads="1"/>
          </p:cNvSpPr>
          <p:nvPr/>
        </p:nvSpPr>
        <p:spPr bwMode="auto">
          <a:xfrm>
            <a:off x="4747263" y="2340346"/>
            <a:ext cx="1600200" cy="2286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Corbel"/>
                <a:ea typeface="+mn-ea"/>
                <a:cs typeface="+mn-cs"/>
              </a:rPr>
              <a:t>Subsystem DLLs</a:t>
            </a:r>
          </a:p>
        </p:txBody>
      </p:sp>
      <p:sp>
        <p:nvSpPr>
          <p:cNvPr id="157" name="Rectangle 1083"/>
          <p:cNvSpPr>
            <a:spLocks noChangeArrowheads="1"/>
          </p:cNvSpPr>
          <p:nvPr/>
        </p:nvSpPr>
        <p:spPr bwMode="auto">
          <a:xfrm>
            <a:off x="1321438" y="692696"/>
            <a:ext cx="1978025" cy="246863"/>
          </a:xfrm>
          <a:prstGeom prst="rect">
            <a:avLst/>
          </a:prstGeom>
          <a:noFill/>
          <a:ln w="9525">
            <a:noFill/>
            <a:miter lim="800000"/>
            <a:headEnd/>
            <a:tailEnd/>
          </a:ln>
        </p:spPr>
        <p:txBody>
          <a:bodyPr lIns="92075" tIns="46038" rIns="92075" bIns="46038">
            <a:spAutoFit/>
          </a:bodyPr>
          <a:lstStyle/>
          <a:p>
            <a:pPr algn="ctr" rtl="0" eaLnBrk="0" fontAlgn="base" hangingPunct="0">
              <a:spcBef>
                <a:spcPct val="0"/>
              </a:spcBef>
              <a:spcAft>
                <a:spcPct val="0"/>
              </a:spcAft>
            </a:pPr>
            <a:r>
              <a:rPr lang="hu-HU" sz="1000" b="1" kern="1200" dirty="0">
                <a:solidFill>
                  <a:srgbClr val="000000"/>
                </a:solidFill>
                <a:latin typeface="Corbel"/>
                <a:ea typeface="+mn-ea"/>
                <a:cs typeface="+mn-cs"/>
              </a:rPr>
              <a:t>Rendszer folyamatok</a:t>
            </a:r>
            <a:endParaRPr lang="en-US" sz="1000" b="1" kern="1200" dirty="0">
              <a:solidFill>
                <a:srgbClr val="000000"/>
              </a:solidFill>
              <a:latin typeface="Corbel"/>
              <a:ea typeface="+mn-ea"/>
              <a:cs typeface="+mn-cs"/>
            </a:endParaRPr>
          </a:p>
        </p:txBody>
      </p:sp>
      <p:sp>
        <p:nvSpPr>
          <p:cNvPr id="158" name="Rectangle 1084"/>
          <p:cNvSpPr>
            <a:spLocks noChangeArrowheads="1"/>
          </p:cNvSpPr>
          <p:nvPr/>
        </p:nvSpPr>
        <p:spPr bwMode="auto">
          <a:xfrm>
            <a:off x="3497581" y="692696"/>
            <a:ext cx="1154974" cy="246863"/>
          </a:xfrm>
          <a:prstGeom prst="rect">
            <a:avLst/>
          </a:prstGeom>
          <a:noFill/>
          <a:ln w="9525">
            <a:noFill/>
            <a:miter lim="800000"/>
            <a:headEnd/>
            <a:tailEnd/>
          </a:ln>
        </p:spPr>
        <p:txBody>
          <a:bodyPr wrap="square" lIns="92075" tIns="46038" rIns="92075" bIns="46038">
            <a:spAutoFit/>
          </a:bodyPr>
          <a:lstStyle/>
          <a:p>
            <a:pPr algn="ctr" rtl="0" eaLnBrk="0" fontAlgn="base" hangingPunct="0">
              <a:spcBef>
                <a:spcPct val="0"/>
              </a:spcBef>
              <a:spcAft>
                <a:spcPct val="0"/>
              </a:spcAft>
            </a:pPr>
            <a:r>
              <a:rPr lang="hu-HU" sz="1000" b="1" kern="1200" dirty="0">
                <a:solidFill>
                  <a:srgbClr val="000000"/>
                </a:solidFill>
                <a:latin typeface="Corbel"/>
                <a:ea typeface="+mn-ea"/>
                <a:cs typeface="+mn-cs"/>
              </a:rPr>
              <a:t>Szolgáltatások</a:t>
            </a:r>
            <a:endParaRPr lang="en-US" sz="1000" b="1" kern="1200" dirty="0">
              <a:solidFill>
                <a:srgbClr val="000000"/>
              </a:solidFill>
              <a:latin typeface="Corbel"/>
              <a:ea typeface="+mn-ea"/>
              <a:cs typeface="+mn-cs"/>
            </a:endParaRPr>
          </a:p>
        </p:txBody>
      </p:sp>
      <p:sp>
        <p:nvSpPr>
          <p:cNvPr id="159" name="Rectangle 1085"/>
          <p:cNvSpPr>
            <a:spLocks noChangeArrowheads="1"/>
          </p:cNvSpPr>
          <p:nvPr/>
        </p:nvSpPr>
        <p:spPr bwMode="auto">
          <a:xfrm>
            <a:off x="5530762" y="692696"/>
            <a:ext cx="1403350" cy="246863"/>
          </a:xfrm>
          <a:prstGeom prst="rect">
            <a:avLst/>
          </a:prstGeom>
          <a:noFill/>
          <a:ln w="9525">
            <a:noFill/>
            <a:miter lim="800000"/>
            <a:headEnd/>
            <a:tailEnd/>
          </a:ln>
        </p:spPr>
        <p:txBody>
          <a:bodyPr lIns="92075" tIns="46038" rIns="92075" bIns="46038">
            <a:spAutoFit/>
          </a:bodyPr>
          <a:lstStyle/>
          <a:p>
            <a:pPr algn="ctr" rtl="0" eaLnBrk="0" fontAlgn="base" hangingPunct="0">
              <a:spcBef>
                <a:spcPct val="0"/>
              </a:spcBef>
              <a:spcAft>
                <a:spcPct val="0"/>
              </a:spcAft>
            </a:pPr>
            <a:r>
              <a:rPr lang="hu-HU" sz="1000" b="1" kern="1200" dirty="0">
                <a:solidFill>
                  <a:srgbClr val="000000"/>
                </a:solidFill>
                <a:latin typeface="Corbel"/>
                <a:ea typeface="+mn-ea"/>
                <a:cs typeface="+mn-cs"/>
              </a:rPr>
              <a:t>Alkalmazások</a:t>
            </a:r>
            <a:endParaRPr lang="en-US" sz="1000" b="1" kern="1200" dirty="0">
              <a:solidFill>
                <a:srgbClr val="000000"/>
              </a:solidFill>
              <a:latin typeface="Corbel"/>
              <a:ea typeface="+mn-ea"/>
              <a:cs typeface="+mn-cs"/>
            </a:endParaRPr>
          </a:p>
        </p:txBody>
      </p:sp>
      <p:sp>
        <p:nvSpPr>
          <p:cNvPr id="160" name="Rectangle 1086"/>
          <p:cNvSpPr>
            <a:spLocks noChangeArrowheads="1"/>
          </p:cNvSpPr>
          <p:nvPr/>
        </p:nvSpPr>
        <p:spPr bwMode="auto">
          <a:xfrm>
            <a:off x="6452555" y="6161776"/>
            <a:ext cx="2590800" cy="277641"/>
          </a:xfrm>
          <a:prstGeom prst="rect">
            <a:avLst/>
          </a:prstGeom>
          <a:noFill/>
          <a:ln w="9525">
            <a:noFill/>
            <a:miter lim="800000"/>
            <a:headEnd/>
            <a:tailEnd/>
          </a:ln>
        </p:spPr>
        <p:txBody>
          <a:bodyPr lIns="92075" tIns="46038" rIns="92075" bIns="46038">
            <a:spAutoFit/>
          </a:bodyPr>
          <a:lstStyle/>
          <a:p>
            <a:pPr algn="r" rtl="0" eaLnBrk="0" fontAlgn="base" hangingPunct="0">
              <a:spcBef>
                <a:spcPct val="0"/>
              </a:spcBef>
              <a:spcAft>
                <a:spcPct val="0"/>
              </a:spcAft>
            </a:pPr>
            <a:r>
              <a:rPr lang="en-US" sz="1200" kern="1200" dirty="0">
                <a:solidFill>
                  <a:srgbClr val="000000"/>
                </a:solidFill>
                <a:latin typeface="Corbel"/>
                <a:ea typeface="+mn-ea"/>
                <a:cs typeface="+mn-cs"/>
              </a:rPr>
              <a:t>Original copyright by </a:t>
            </a:r>
            <a:r>
              <a:rPr lang="en-US" sz="1200" kern="1200" dirty="0" smtClean="0">
                <a:solidFill>
                  <a:srgbClr val="000000"/>
                </a:solidFill>
                <a:latin typeface="Corbel"/>
                <a:ea typeface="+mn-ea"/>
                <a:cs typeface="+mn-cs"/>
              </a:rPr>
              <a:t>Microsoft</a:t>
            </a:r>
            <a:endParaRPr lang="en-US" sz="1200" kern="1200" dirty="0">
              <a:solidFill>
                <a:srgbClr val="000000"/>
              </a:solidFill>
              <a:latin typeface="Corbel"/>
              <a:ea typeface="+mn-ea"/>
              <a:cs typeface="+mn-cs"/>
            </a:endParaRPr>
          </a:p>
        </p:txBody>
      </p:sp>
      <p:sp>
        <p:nvSpPr>
          <p:cNvPr id="161" name="Rectangle 1087"/>
          <p:cNvSpPr>
            <a:spLocks noChangeArrowheads="1"/>
          </p:cNvSpPr>
          <p:nvPr/>
        </p:nvSpPr>
        <p:spPr bwMode="blackWhite">
          <a:xfrm>
            <a:off x="784863" y="4550146"/>
            <a:ext cx="1066800" cy="1219200"/>
          </a:xfrm>
          <a:prstGeom prst="rect">
            <a:avLst/>
          </a:prstGeom>
          <a:solidFill>
            <a:srgbClr val="FF9966"/>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62" name="Rectangle 1088"/>
          <p:cNvSpPr>
            <a:spLocks noChangeArrowheads="1"/>
          </p:cNvSpPr>
          <p:nvPr/>
        </p:nvSpPr>
        <p:spPr bwMode="blackWhite">
          <a:xfrm>
            <a:off x="175263" y="2873746"/>
            <a:ext cx="1143000" cy="533400"/>
          </a:xfrm>
          <a:prstGeom prst="rect">
            <a:avLst/>
          </a:prstGeom>
          <a:solidFill>
            <a:srgbClr val="B11D2F"/>
          </a:solidFill>
          <a:ln w="12700">
            <a:solidFill>
              <a:srgbClr val="000000"/>
            </a:solidFill>
            <a:miter lim="800000"/>
            <a:headEnd/>
            <a:tailEnd/>
          </a:ln>
        </p:spPr>
        <p:txBody>
          <a:bodyPr wrap="none" lIns="92075" rIns="92075" bIns="92075"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System</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Threads</a:t>
            </a:r>
          </a:p>
        </p:txBody>
      </p:sp>
      <p:grpSp>
        <p:nvGrpSpPr>
          <p:cNvPr id="163" name="Group 1089"/>
          <p:cNvGrpSpPr>
            <a:grpSpLocks/>
          </p:cNvGrpSpPr>
          <p:nvPr/>
        </p:nvGrpSpPr>
        <p:grpSpPr bwMode="auto">
          <a:xfrm>
            <a:off x="-36512" y="1968872"/>
            <a:ext cx="942975" cy="1992313"/>
            <a:chOff x="48" y="1302"/>
            <a:chExt cx="594" cy="1255"/>
          </a:xfrm>
        </p:grpSpPr>
        <p:sp>
          <p:nvSpPr>
            <p:cNvPr id="164" name="Rectangle 1090"/>
            <p:cNvSpPr>
              <a:spLocks noChangeArrowheads="1"/>
            </p:cNvSpPr>
            <p:nvPr/>
          </p:nvSpPr>
          <p:spPr bwMode="black">
            <a:xfrm>
              <a:off x="96" y="1302"/>
              <a:ext cx="546" cy="326"/>
            </a:xfrm>
            <a:prstGeom prst="rect">
              <a:avLst/>
            </a:prstGeom>
            <a:noFill/>
            <a:ln w="9525">
              <a:noFill/>
              <a:miter lim="800000"/>
              <a:headEnd/>
              <a:tailEnd/>
            </a:ln>
          </p:spPr>
          <p:txBody>
            <a:bodyPr lIns="92075" tIns="46038" rIns="92075" bIns="46038">
              <a:spAutoFit/>
            </a:bodyPr>
            <a:lstStyle/>
            <a:p>
              <a:pPr algn="ctr" rtl="0" eaLnBrk="0" fontAlgn="base" hangingPunct="0">
                <a:lnSpc>
                  <a:spcPct val="140000"/>
                </a:lnSpc>
                <a:spcBef>
                  <a:spcPct val="0"/>
                </a:spcBef>
                <a:spcAft>
                  <a:spcPct val="0"/>
                </a:spcAft>
              </a:pPr>
              <a:r>
                <a:rPr lang="en-US" sz="1200" b="1" kern="1200" dirty="0">
                  <a:solidFill>
                    <a:srgbClr val="000000"/>
                  </a:solidFill>
                  <a:latin typeface="Corbel"/>
                  <a:ea typeface="+mn-ea"/>
                  <a:cs typeface="+mn-cs"/>
                </a:rPr>
                <a:t>User</a:t>
              </a:r>
            </a:p>
            <a:p>
              <a:pPr algn="ctr" rtl="0" eaLnBrk="0" fontAlgn="base" hangingPunct="0">
                <a:lnSpc>
                  <a:spcPct val="90000"/>
                </a:lnSpc>
                <a:spcBef>
                  <a:spcPct val="0"/>
                </a:spcBef>
                <a:spcAft>
                  <a:spcPct val="0"/>
                </a:spcAft>
              </a:pPr>
              <a:r>
                <a:rPr lang="en-US" sz="1200" b="1" kern="1200" dirty="0">
                  <a:solidFill>
                    <a:srgbClr val="000000"/>
                  </a:solidFill>
                  <a:latin typeface="Corbel"/>
                  <a:ea typeface="+mn-ea"/>
                  <a:cs typeface="+mn-cs"/>
                </a:rPr>
                <a:t>Mode</a:t>
              </a:r>
            </a:p>
          </p:txBody>
        </p:sp>
        <p:sp>
          <p:nvSpPr>
            <p:cNvPr id="165" name="Rectangle 1091"/>
            <p:cNvSpPr>
              <a:spLocks noChangeArrowheads="1"/>
            </p:cNvSpPr>
            <p:nvPr/>
          </p:nvSpPr>
          <p:spPr bwMode="black">
            <a:xfrm>
              <a:off x="48" y="2266"/>
              <a:ext cx="546" cy="291"/>
            </a:xfrm>
            <a:prstGeom prst="rect">
              <a:avLst/>
            </a:prstGeom>
            <a:noFill/>
            <a:ln w="9525">
              <a:noFill/>
              <a:miter lim="800000"/>
              <a:headEnd/>
              <a:tailEnd/>
            </a:ln>
          </p:spPr>
          <p:txBody>
            <a:bodyPr lIns="92075" tIns="46038" rIns="92075" bIns="46038">
              <a:spAutoFit/>
            </a:bodyPr>
            <a:lstStyle/>
            <a:p>
              <a:pPr algn="ctr" rtl="0" eaLnBrk="0" fontAlgn="base" hangingPunct="0">
                <a:spcBef>
                  <a:spcPct val="0"/>
                </a:spcBef>
                <a:spcAft>
                  <a:spcPct val="0"/>
                </a:spcAft>
              </a:pPr>
              <a:r>
                <a:rPr lang="en-US" sz="1200" b="1" kern="1200" dirty="0">
                  <a:solidFill>
                    <a:srgbClr val="000000"/>
                  </a:solidFill>
                  <a:latin typeface="Corbel"/>
                  <a:ea typeface="+mn-ea"/>
                  <a:cs typeface="+mn-cs"/>
                </a:rPr>
                <a:t>Kernel</a:t>
              </a:r>
            </a:p>
            <a:p>
              <a:pPr algn="ctr" rtl="0" eaLnBrk="0" fontAlgn="base" hangingPunct="0">
                <a:spcBef>
                  <a:spcPct val="0"/>
                </a:spcBef>
                <a:spcAft>
                  <a:spcPct val="0"/>
                </a:spcAft>
              </a:pPr>
              <a:r>
                <a:rPr lang="en-US" sz="1200" b="1" kern="1200" dirty="0">
                  <a:solidFill>
                    <a:srgbClr val="000000"/>
                  </a:solidFill>
                  <a:latin typeface="Corbel"/>
                  <a:ea typeface="+mn-ea"/>
                  <a:cs typeface="+mn-cs"/>
                </a:rPr>
                <a:t>Mode</a:t>
              </a:r>
            </a:p>
          </p:txBody>
        </p:sp>
      </p:grpSp>
      <p:sp>
        <p:nvSpPr>
          <p:cNvPr id="166" name="Freeform 1092"/>
          <p:cNvSpPr>
            <a:spLocks/>
          </p:cNvSpPr>
          <p:nvPr/>
        </p:nvSpPr>
        <p:spPr bwMode="auto">
          <a:xfrm>
            <a:off x="175263" y="2721346"/>
            <a:ext cx="8686800" cy="609600"/>
          </a:xfrm>
          <a:custGeom>
            <a:avLst/>
            <a:gdLst>
              <a:gd name="T0" fmla="*/ 5436 w 5436"/>
              <a:gd name="T1" fmla="*/ 468 h 468"/>
              <a:gd name="T2" fmla="*/ 792 w 5436"/>
              <a:gd name="T3" fmla="*/ 468 h 468"/>
              <a:gd name="T4" fmla="*/ 792 w 5436"/>
              <a:gd name="T5" fmla="*/ 0 h 468"/>
              <a:gd name="T6" fmla="*/ 0 w 5436"/>
              <a:gd name="T7" fmla="*/ 0 h 468"/>
              <a:gd name="T8" fmla="*/ 0 60000 65536"/>
              <a:gd name="T9" fmla="*/ 0 60000 65536"/>
              <a:gd name="T10" fmla="*/ 0 60000 65536"/>
              <a:gd name="T11" fmla="*/ 0 60000 65536"/>
              <a:gd name="T12" fmla="*/ 0 w 5436"/>
              <a:gd name="T13" fmla="*/ 0 h 468"/>
              <a:gd name="T14" fmla="*/ 5436 w 5436"/>
              <a:gd name="T15" fmla="*/ 468 h 468"/>
            </a:gdLst>
            <a:ahLst/>
            <a:cxnLst>
              <a:cxn ang="T8">
                <a:pos x="T0" y="T1"/>
              </a:cxn>
              <a:cxn ang="T9">
                <a:pos x="T2" y="T3"/>
              </a:cxn>
              <a:cxn ang="T10">
                <a:pos x="T4" y="T5"/>
              </a:cxn>
              <a:cxn ang="T11">
                <a:pos x="T6" y="T7"/>
              </a:cxn>
            </a:cxnLst>
            <a:rect l="T12" t="T13" r="T14" b="T15"/>
            <a:pathLst>
              <a:path w="5436" h="468">
                <a:moveTo>
                  <a:pt x="5436" y="468"/>
                </a:moveTo>
                <a:lnTo>
                  <a:pt x="792" y="468"/>
                </a:lnTo>
                <a:lnTo>
                  <a:pt x="792" y="0"/>
                </a:lnTo>
                <a:lnTo>
                  <a:pt x="0" y="0"/>
                </a:lnTo>
              </a:path>
            </a:pathLst>
          </a:custGeom>
          <a:noFill/>
          <a:ln w="38100" cap="rnd">
            <a:solidFill>
              <a:srgbClr val="000000"/>
            </a:solidFill>
            <a:round/>
            <a:headEnd type="none" w="sm" len="sm"/>
            <a:tailEnd type="none" w="sm" len="sm"/>
          </a:ln>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67" name="Rectangle 1093"/>
          <p:cNvSpPr>
            <a:spLocks noChangeArrowheads="1"/>
          </p:cNvSpPr>
          <p:nvPr/>
        </p:nvSpPr>
        <p:spPr bwMode="blackWhite">
          <a:xfrm>
            <a:off x="1553213" y="2873746"/>
            <a:ext cx="7286625" cy="304800"/>
          </a:xfrm>
          <a:prstGeom prst="rect">
            <a:avLst/>
          </a:prstGeom>
          <a:solidFill>
            <a:srgbClr val="002060"/>
          </a:solidFill>
          <a:ln w="12700">
            <a:solidFill>
              <a:srgbClr val="000000"/>
            </a:solidFill>
            <a:miter lim="800000"/>
            <a:headEnd/>
            <a:tailEnd/>
          </a:ln>
        </p:spPr>
        <p:txBody>
          <a:bodyPr wrap="none" lIns="92075" tIns="46038" rIns="92075" bIns="46038" anchor="ctr"/>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NTDLL.DLL</a:t>
            </a:r>
          </a:p>
        </p:txBody>
      </p:sp>
      <p:sp>
        <p:nvSpPr>
          <p:cNvPr id="168" name="Rectangle 1094"/>
          <p:cNvSpPr>
            <a:spLocks noChangeArrowheads="1"/>
          </p:cNvSpPr>
          <p:nvPr/>
        </p:nvSpPr>
        <p:spPr bwMode="blackWhite">
          <a:xfrm>
            <a:off x="784863" y="4626346"/>
            <a:ext cx="990600" cy="1143000"/>
          </a:xfrm>
          <a:prstGeom prst="rect">
            <a:avLst/>
          </a:prstGeom>
          <a:solidFill>
            <a:srgbClr val="FF9966"/>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1" i="0" u="none" strike="noStrike" kern="1200" cap="none" spc="0" normalizeH="0" baseline="0" noProof="0">
              <a:ln>
                <a:noFill/>
              </a:ln>
              <a:solidFill>
                <a:srgbClr val="FFFFFF"/>
              </a:solidFill>
              <a:effectLst/>
              <a:uLnTx/>
              <a:uFillTx/>
              <a:latin typeface="Corbel"/>
              <a:ea typeface="+mn-ea"/>
              <a:cs typeface="+mn-cs"/>
            </a:endParaRPr>
          </a:p>
        </p:txBody>
      </p:sp>
      <p:sp>
        <p:nvSpPr>
          <p:cNvPr id="169" name="Rectangle 1095"/>
          <p:cNvSpPr>
            <a:spLocks noChangeArrowheads="1"/>
          </p:cNvSpPr>
          <p:nvPr/>
        </p:nvSpPr>
        <p:spPr bwMode="blackWhite">
          <a:xfrm>
            <a:off x="784863" y="4702546"/>
            <a:ext cx="914400" cy="1066800"/>
          </a:xfrm>
          <a:prstGeom prst="rect">
            <a:avLst/>
          </a:prstGeom>
          <a:solidFill>
            <a:srgbClr val="FF9966"/>
          </a:solidFill>
          <a:ln w="12700">
            <a:solidFill>
              <a:srgbClr val="000000"/>
            </a:solidFill>
            <a:miter lim="800000"/>
            <a:headEnd/>
            <a:tailEnd/>
          </a:ln>
        </p:spPr>
        <p:txBody>
          <a:bodyPr wrap="none" lIns="92075" tIns="91440" rIns="92075" bIns="0"/>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Device &amp;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File Sys.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Corbel"/>
                <a:ea typeface="+mn-ea"/>
                <a:cs typeface="+mn-cs"/>
              </a:rPr>
              <a:t>Drivers</a:t>
            </a:r>
          </a:p>
        </p:txBody>
      </p:sp>
      <p:grpSp>
        <p:nvGrpSpPr>
          <p:cNvPr id="170" name="Group 1096"/>
          <p:cNvGrpSpPr>
            <a:grpSpLocks/>
          </p:cNvGrpSpPr>
          <p:nvPr/>
        </p:nvGrpSpPr>
        <p:grpSpPr bwMode="auto">
          <a:xfrm>
            <a:off x="1089663" y="1654546"/>
            <a:ext cx="1295400" cy="609600"/>
            <a:chOff x="720" y="1104"/>
            <a:chExt cx="816" cy="384"/>
          </a:xfrm>
        </p:grpSpPr>
        <p:sp>
          <p:nvSpPr>
            <p:cNvPr id="171" name="Rectangle 1097"/>
            <p:cNvSpPr>
              <a:spLocks noChangeArrowheads="1"/>
            </p:cNvSpPr>
            <p:nvPr/>
          </p:nvSpPr>
          <p:spPr bwMode="blackWhite">
            <a:xfrm>
              <a:off x="720" y="1104"/>
              <a:ext cx="816" cy="384"/>
            </a:xfrm>
            <a:prstGeom prst="rect">
              <a:avLst/>
            </a:prstGeom>
            <a:solidFill>
              <a:srgbClr val="B11D2F"/>
            </a:solidFill>
            <a:ln w="12700">
              <a:solidFill>
                <a:srgbClr val="000000"/>
              </a:solidFill>
              <a:miter lim="800000"/>
              <a:headEnd/>
              <a:tailEnd/>
            </a:ln>
          </p:spPr>
          <p:txBody>
            <a:bodyPr lIns="92075" rIns="92075" bIns="92075" anchorCtr="1"/>
            <a:lstStyle/>
            <a:p>
              <a:pPr marL="0" marR="0" lvl="0" indent="0" algn="ctr" defTabSz="914400" rtl="0" eaLnBrk="0" fontAlgn="base" latinLnBrk="0" hangingPunct="0">
                <a:lnSpc>
                  <a:spcPct val="10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WinLogon</a:t>
              </a:r>
            </a:p>
          </p:txBody>
        </p:sp>
        <p:sp>
          <p:nvSpPr>
            <p:cNvPr id="172" name="Rectangle 1098"/>
            <p:cNvSpPr>
              <a:spLocks noChangeArrowheads="1"/>
            </p:cNvSpPr>
            <p:nvPr/>
          </p:nvSpPr>
          <p:spPr bwMode="auto">
            <a:xfrm>
              <a:off x="720" y="1440"/>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grpSp>
      <p:sp>
        <p:nvSpPr>
          <p:cNvPr id="173" name="Rectangle 1099"/>
          <p:cNvSpPr>
            <a:spLocks noChangeArrowheads="1"/>
          </p:cNvSpPr>
          <p:nvPr/>
        </p:nvSpPr>
        <p:spPr bwMode="blackWhite">
          <a:xfrm>
            <a:off x="708663" y="1959346"/>
            <a:ext cx="1295400" cy="609600"/>
          </a:xfrm>
          <a:prstGeom prst="rect">
            <a:avLst/>
          </a:prstGeom>
          <a:solidFill>
            <a:srgbClr val="B11D2F"/>
          </a:solidFill>
          <a:ln w="12700">
            <a:solidFill>
              <a:srgbClr val="000000"/>
            </a:solidFill>
            <a:miter lim="800000"/>
            <a:headEnd/>
            <a:tailEnd/>
          </a:ln>
        </p:spPr>
        <p:txBody>
          <a:bodyPr lIns="92075" tIns="91440" rIns="92075" bIns="92075" anchor="ctr" anchorCtr="1"/>
          <a:lstStyle/>
          <a:p>
            <a:pPr marL="0" marR="0" lvl="0" indent="0" algn="ctr" defTabSz="914400" rtl="0" eaLnBrk="0" fontAlgn="base" latinLnBrk="0" hangingPunct="0">
              <a:lnSpc>
                <a:spcPct val="100000"/>
              </a:lnSpc>
              <a:spcBef>
                <a:spcPct val="3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Session  Manager</a:t>
            </a:r>
          </a:p>
        </p:txBody>
      </p:sp>
      <p:grpSp>
        <p:nvGrpSpPr>
          <p:cNvPr id="174" name="Group 1100"/>
          <p:cNvGrpSpPr>
            <a:grpSpLocks/>
          </p:cNvGrpSpPr>
          <p:nvPr/>
        </p:nvGrpSpPr>
        <p:grpSpPr bwMode="auto">
          <a:xfrm>
            <a:off x="2689863" y="1959346"/>
            <a:ext cx="1295400" cy="609600"/>
            <a:chOff x="1728" y="1296"/>
            <a:chExt cx="816" cy="384"/>
          </a:xfrm>
        </p:grpSpPr>
        <p:sp>
          <p:nvSpPr>
            <p:cNvPr id="175" name="Rectangle 1101"/>
            <p:cNvSpPr>
              <a:spLocks noChangeArrowheads="1"/>
            </p:cNvSpPr>
            <p:nvPr/>
          </p:nvSpPr>
          <p:spPr bwMode="blackWhite">
            <a:xfrm>
              <a:off x="1728" y="1296"/>
              <a:ext cx="816" cy="384"/>
            </a:xfrm>
            <a:prstGeom prst="rect">
              <a:avLst/>
            </a:prstGeom>
            <a:solidFill>
              <a:srgbClr val="762536"/>
            </a:solidFill>
            <a:ln w="12700">
              <a:solidFill>
                <a:srgbClr val="000000"/>
              </a:solidFill>
              <a:miter lim="800000"/>
              <a:headEnd/>
              <a:tailEnd/>
            </a:ln>
          </p:spPr>
          <p:txBody>
            <a:bodyPr lIns="92075" tIns="46038" rIns="92075" bIns="46038" anchor="ctr" anchorCtr="1"/>
            <a:lstStyle/>
            <a:p>
              <a:pPr marL="0" marR="0" lvl="0" indent="0" algn="ctr" defTabSz="914400" rtl="0" eaLnBrk="0" fontAlgn="base" latinLnBrk="0" hangingPunct="0">
                <a:lnSpc>
                  <a:spcPct val="90000"/>
                </a:lnSpc>
                <a:spcBef>
                  <a:spcPct val="20000"/>
                </a:spcBef>
                <a:spcAft>
                  <a:spcPct val="0"/>
                </a:spcAft>
                <a:buClrTx/>
                <a:buSzTx/>
                <a:buFontTx/>
                <a:buNone/>
                <a:tabLst/>
                <a:defRPr/>
              </a:pPr>
              <a:r>
                <a:rPr kumimoji="0" lang="hu-HU" sz="1200" b="1" i="0" u="none" strike="noStrike" kern="1200" cap="none" spc="0" normalizeH="0" baseline="0" noProof="0" dirty="0" err="1">
                  <a:ln>
                    <a:noFill/>
                  </a:ln>
                  <a:solidFill>
                    <a:srgbClr val="FFFFFF"/>
                  </a:solidFill>
                  <a:effectLst/>
                  <a:uLnTx/>
                  <a:uFillTx/>
                  <a:latin typeface="Corbel"/>
                  <a:ea typeface="+mn-ea"/>
                  <a:cs typeface="+mn-cs"/>
                </a:rPr>
                <a:t>SvcHost.exe</a:t>
              </a:r>
              <a:endParaRPr kumimoji="0" lang="en-US" sz="1200" b="1" i="0" u="none" strike="noStrike" kern="1200" cap="none" spc="0" normalizeH="0" baseline="0" noProof="0" dirty="0">
                <a:ln>
                  <a:noFill/>
                </a:ln>
                <a:solidFill>
                  <a:srgbClr val="FFFFFF"/>
                </a:solidFill>
                <a:effectLst/>
                <a:uLnTx/>
                <a:uFillTx/>
                <a:latin typeface="Corbel"/>
                <a:ea typeface="+mn-ea"/>
                <a:cs typeface="+mn-cs"/>
              </a:endParaRPr>
            </a:p>
          </p:txBody>
        </p:sp>
        <p:sp>
          <p:nvSpPr>
            <p:cNvPr id="176" name="Rectangle 1102"/>
            <p:cNvSpPr>
              <a:spLocks noChangeArrowheads="1"/>
            </p:cNvSpPr>
            <p:nvPr/>
          </p:nvSpPr>
          <p:spPr bwMode="auto">
            <a:xfrm>
              <a:off x="1728" y="1632"/>
              <a:ext cx="816" cy="48"/>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FFFFFF"/>
                </a:solidFill>
                <a:effectLst/>
                <a:uLnTx/>
                <a:uFillTx/>
                <a:latin typeface="Corbel"/>
                <a:ea typeface="+mn-ea"/>
                <a:cs typeface="+mn-cs"/>
              </a:endParaRPr>
            </a:p>
          </p:txBody>
        </p:sp>
      </p:grpSp>
      <p:sp>
        <p:nvSpPr>
          <p:cNvPr id="177" name="Line 1103"/>
          <p:cNvSpPr>
            <a:spLocks noChangeShapeType="1"/>
          </p:cNvSpPr>
          <p:nvPr/>
        </p:nvSpPr>
        <p:spPr bwMode="auto">
          <a:xfrm>
            <a:off x="7255513" y="2610221"/>
            <a:ext cx="6350" cy="263525"/>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78" name="Line 1105"/>
          <p:cNvSpPr>
            <a:spLocks noChangeShapeType="1"/>
          </p:cNvSpPr>
          <p:nvPr/>
        </p:nvSpPr>
        <p:spPr bwMode="auto">
          <a:xfrm>
            <a:off x="8481063" y="1502146"/>
            <a:ext cx="0" cy="13716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79" name="Line 1106"/>
          <p:cNvSpPr>
            <a:spLocks noChangeShapeType="1"/>
          </p:cNvSpPr>
          <p:nvPr/>
        </p:nvSpPr>
        <p:spPr bwMode="auto">
          <a:xfrm>
            <a:off x="5356863" y="2568946"/>
            <a:ext cx="0" cy="304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0" name="Line 1107"/>
          <p:cNvSpPr>
            <a:spLocks noChangeShapeType="1"/>
          </p:cNvSpPr>
          <p:nvPr/>
        </p:nvSpPr>
        <p:spPr bwMode="auto">
          <a:xfrm flipH="1">
            <a:off x="1699263" y="2578471"/>
            <a:ext cx="0" cy="304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1" name="Line 1108"/>
          <p:cNvSpPr>
            <a:spLocks noChangeShapeType="1"/>
          </p:cNvSpPr>
          <p:nvPr/>
        </p:nvSpPr>
        <p:spPr bwMode="auto">
          <a:xfrm flipH="1">
            <a:off x="3147063" y="2568946"/>
            <a:ext cx="0" cy="3048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2" name="Rectangle 1109"/>
          <p:cNvSpPr>
            <a:spLocks noChangeArrowheads="1"/>
          </p:cNvSpPr>
          <p:nvPr/>
        </p:nvSpPr>
        <p:spPr bwMode="blackWhite">
          <a:xfrm>
            <a:off x="6714176" y="2106984"/>
            <a:ext cx="1333500" cy="287337"/>
          </a:xfrm>
          <a:prstGeom prst="rect">
            <a:avLst/>
          </a:prstGeom>
          <a:solidFill>
            <a:srgbClr val="B11D2F"/>
          </a:solidFill>
          <a:ln w="12700">
            <a:solidFill>
              <a:srgbClr val="000000"/>
            </a:solidFill>
            <a:miter lim="800000"/>
            <a:headEnd/>
            <a:tailEnd/>
          </a:ln>
        </p:spPr>
        <p:txBody>
          <a:bodyPr wrap="none" lIns="92075" rIns="92075" bIns="92075"/>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Corbel"/>
                <a:ea typeface="+mn-ea"/>
                <a:cs typeface="+mn-cs"/>
              </a:rPr>
              <a:t>POSIX</a:t>
            </a:r>
            <a:r>
              <a:rPr kumimoji="0" lang="hu-HU" sz="1200" b="1" i="0" u="none" strike="noStrike" kern="1200" cap="none" spc="0" normalizeH="0" baseline="0" noProof="0" dirty="0">
                <a:ln>
                  <a:noFill/>
                </a:ln>
                <a:solidFill>
                  <a:srgbClr val="FFFFFF"/>
                </a:solidFill>
                <a:effectLst/>
                <a:uLnTx/>
                <a:uFillTx/>
                <a:latin typeface="Corbel"/>
                <a:ea typeface="+mn-ea"/>
                <a:cs typeface="+mn-cs"/>
              </a:rPr>
              <a:t> (SUA)</a:t>
            </a:r>
            <a:endParaRPr kumimoji="0" lang="en-US" sz="1200" b="1" i="0" u="none" strike="noStrike" kern="1200" cap="none" spc="0" normalizeH="0" baseline="0" noProof="0" dirty="0">
              <a:ln>
                <a:noFill/>
              </a:ln>
              <a:solidFill>
                <a:srgbClr val="FFFFFF"/>
              </a:solidFill>
              <a:effectLst/>
              <a:uLnTx/>
              <a:uFillTx/>
              <a:latin typeface="Corbel"/>
              <a:ea typeface="+mn-ea"/>
              <a:cs typeface="+mn-cs"/>
            </a:endParaRPr>
          </a:p>
        </p:txBody>
      </p:sp>
      <p:sp>
        <p:nvSpPr>
          <p:cNvPr id="183" name="Rectangle 1110"/>
          <p:cNvSpPr>
            <a:spLocks noChangeArrowheads="1"/>
          </p:cNvSpPr>
          <p:nvPr/>
        </p:nvSpPr>
        <p:spPr bwMode="auto">
          <a:xfrm>
            <a:off x="6714176" y="2394321"/>
            <a:ext cx="1152525" cy="212725"/>
          </a:xfrm>
          <a:prstGeom prst="rect">
            <a:avLst/>
          </a:prstGeom>
          <a:solidFill>
            <a:srgbClr val="002060"/>
          </a:solidFill>
          <a:ln w="12700">
            <a:solidFill>
              <a:srgbClr val="000000"/>
            </a:solidFill>
            <a:miter lim="800000"/>
            <a:headEnd/>
            <a:tailEnd/>
          </a:ln>
        </p:spPr>
        <p:txBody>
          <a:bodyPr wrap="none" anchor="ct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Windows DLLs</a:t>
            </a:r>
          </a:p>
        </p:txBody>
      </p:sp>
      <p:sp>
        <p:nvSpPr>
          <p:cNvPr id="184" name="Line 1111"/>
          <p:cNvSpPr>
            <a:spLocks noChangeShapeType="1"/>
          </p:cNvSpPr>
          <p:nvPr/>
        </p:nvSpPr>
        <p:spPr bwMode="auto">
          <a:xfrm>
            <a:off x="31470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5" name="Line 1112"/>
          <p:cNvSpPr>
            <a:spLocks noChangeShapeType="1"/>
          </p:cNvSpPr>
          <p:nvPr/>
        </p:nvSpPr>
        <p:spPr bwMode="auto">
          <a:xfrm>
            <a:off x="16992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6" name="Line 1113"/>
          <p:cNvSpPr>
            <a:spLocks noChangeShapeType="1"/>
          </p:cNvSpPr>
          <p:nvPr/>
        </p:nvSpPr>
        <p:spPr bwMode="auto">
          <a:xfrm>
            <a:off x="53568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7" name="Line 1114"/>
          <p:cNvSpPr>
            <a:spLocks noChangeShapeType="1"/>
          </p:cNvSpPr>
          <p:nvPr/>
        </p:nvSpPr>
        <p:spPr bwMode="auto">
          <a:xfrm>
            <a:off x="7261863" y="3161084"/>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8" name="Line 1115"/>
          <p:cNvSpPr>
            <a:spLocks noChangeShapeType="1"/>
          </p:cNvSpPr>
          <p:nvPr/>
        </p:nvSpPr>
        <p:spPr bwMode="auto">
          <a:xfrm>
            <a:off x="84810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89" name="Line 1116"/>
          <p:cNvSpPr>
            <a:spLocks noChangeShapeType="1"/>
          </p:cNvSpPr>
          <p:nvPr/>
        </p:nvSpPr>
        <p:spPr bwMode="auto">
          <a:xfrm>
            <a:off x="82524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190" name="Rectangle 1117"/>
          <p:cNvSpPr>
            <a:spLocks noChangeArrowheads="1"/>
          </p:cNvSpPr>
          <p:nvPr/>
        </p:nvSpPr>
        <p:spPr bwMode="blackWhite">
          <a:xfrm>
            <a:off x="3299463" y="4245346"/>
            <a:ext cx="6096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nchorCtr="1"/>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Plug and</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Play Mgr.</a:t>
            </a:r>
          </a:p>
        </p:txBody>
      </p:sp>
      <p:sp>
        <p:nvSpPr>
          <p:cNvPr id="191" name="Rectangle 1118"/>
          <p:cNvSpPr>
            <a:spLocks noChangeArrowheads="1"/>
          </p:cNvSpPr>
          <p:nvPr/>
        </p:nvSpPr>
        <p:spPr bwMode="blackWhite">
          <a:xfrm>
            <a:off x="3909063" y="4245346"/>
            <a:ext cx="6096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nchorCtr="1"/>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Power</a:t>
            </a:r>
          </a:p>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Mgr.</a:t>
            </a:r>
          </a:p>
        </p:txBody>
      </p:sp>
      <p:sp>
        <p:nvSpPr>
          <p:cNvPr id="192" name="Rectangle 1119"/>
          <p:cNvSpPr>
            <a:spLocks noChangeArrowheads="1"/>
          </p:cNvSpPr>
          <p:nvPr/>
        </p:nvSpPr>
        <p:spPr bwMode="blackWhite">
          <a:xfrm>
            <a:off x="4518663" y="4245346"/>
            <a:ext cx="6858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Security</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Reference</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Monitor</a:t>
            </a:r>
          </a:p>
        </p:txBody>
      </p:sp>
      <p:sp>
        <p:nvSpPr>
          <p:cNvPr id="193" name="Rectangle 1120"/>
          <p:cNvSpPr>
            <a:spLocks noChangeArrowheads="1"/>
          </p:cNvSpPr>
          <p:nvPr/>
        </p:nvSpPr>
        <p:spPr bwMode="blackWhite">
          <a:xfrm>
            <a:off x="5204463" y="4245346"/>
            <a:ext cx="6096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Virtual</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Memory</a:t>
            </a:r>
          </a:p>
        </p:txBody>
      </p:sp>
      <p:sp>
        <p:nvSpPr>
          <p:cNvPr id="194" name="Rectangle 1121"/>
          <p:cNvSpPr>
            <a:spLocks noChangeArrowheads="1"/>
          </p:cNvSpPr>
          <p:nvPr/>
        </p:nvSpPr>
        <p:spPr bwMode="blackWhite">
          <a:xfrm>
            <a:off x="5814063" y="4245346"/>
            <a:ext cx="6858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Processes</a:t>
            </a:r>
            <a:br>
              <a:rPr kumimoji="0" lang="en-US" sz="1200" b="1" i="0" u="none" strike="noStrike" kern="1200" cap="none" spc="0" normalizeH="0" baseline="0" noProof="0">
                <a:ln>
                  <a:noFill/>
                </a:ln>
                <a:solidFill>
                  <a:srgbClr val="FFFFFF"/>
                </a:solidFill>
                <a:effectLst/>
                <a:uLnTx/>
                <a:uFillTx/>
                <a:latin typeface="Corbel"/>
                <a:ea typeface="+mn-ea"/>
                <a:cs typeface="+mn-cs"/>
              </a:rPr>
            </a:br>
            <a:r>
              <a:rPr kumimoji="0" lang="en-US" sz="1200" b="1" i="0" u="none" strike="noStrike" kern="1200" cap="none" spc="0" normalizeH="0" baseline="0" noProof="0">
                <a:ln>
                  <a:noFill/>
                </a:ln>
                <a:solidFill>
                  <a:srgbClr val="FFFFFF"/>
                </a:solidFill>
                <a:effectLst/>
                <a:uLnTx/>
                <a:uFillTx/>
                <a:latin typeface="Corbel"/>
                <a:ea typeface="+mn-ea"/>
                <a:cs typeface="+mn-cs"/>
              </a:rPr>
              <a:t>&amp;</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Threads</a:t>
            </a:r>
          </a:p>
        </p:txBody>
      </p:sp>
      <p:sp>
        <p:nvSpPr>
          <p:cNvPr id="195" name="Rectangle 1122"/>
          <p:cNvSpPr>
            <a:spLocks noChangeArrowheads="1"/>
          </p:cNvSpPr>
          <p:nvPr/>
        </p:nvSpPr>
        <p:spPr bwMode="blackWhite">
          <a:xfrm>
            <a:off x="7185663" y="4245346"/>
            <a:ext cx="685800" cy="122555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Local</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Procedure</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Call</a:t>
            </a:r>
          </a:p>
        </p:txBody>
      </p:sp>
      <p:sp>
        <p:nvSpPr>
          <p:cNvPr id="196" name="Rectangle 1123"/>
          <p:cNvSpPr>
            <a:spLocks noChangeArrowheads="1"/>
          </p:cNvSpPr>
          <p:nvPr/>
        </p:nvSpPr>
        <p:spPr bwMode="blackWhite">
          <a:xfrm>
            <a:off x="8023863" y="4778746"/>
            <a:ext cx="914400" cy="1295400"/>
          </a:xfrm>
          <a:prstGeom prst="rect">
            <a:avLst/>
          </a:prstGeom>
          <a:solidFill>
            <a:srgbClr val="FF9966"/>
          </a:solidFill>
          <a:ln w="12700">
            <a:solidFill>
              <a:srgbClr val="000000"/>
            </a:solidFill>
            <a:miter lim="800000"/>
            <a:headEnd/>
            <a:tailEnd/>
          </a:ln>
        </p:spPr>
        <p:txBody>
          <a:bodyPr wrap="none" lIns="92075" tIns="91440" rIns="92075" bIns="0"/>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Graphics</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Drivers</a:t>
            </a:r>
          </a:p>
        </p:txBody>
      </p:sp>
      <p:sp>
        <p:nvSpPr>
          <p:cNvPr id="197" name="Rectangle 1124"/>
          <p:cNvSpPr>
            <a:spLocks noChangeArrowheads="1"/>
          </p:cNvSpPr>
          <p:nvPr/>
        </p:nvSpPr>
        <p:spPr bwMode="blackWhite">
          <a:xfrm>
            <a:off x="1070613" y="5464546"/>
            <a:ext cx="7410450" cy="304800"/>
          </a:xfrm>
          <a:prstGeom prst="rect">
            <a:avLst/>
          </a:prstGeom>
          <a:solidFill>
            <a:srgbClr val="F6BF69"/>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Kernel</a:t>
            </a:r>
          </a:p>
        </p:txBody>
      </p:sp>
      <p:sp>
        <p:nvSpPr>
          <p:cNvPr id="198" name="Rectangle 1125"/>
          <p:cNvSpPr>
            <a:spLocks noChangeArrowheads="1"/>
          </p:cNvSpPr>
          <p:nvPr/>
        </p:nvSpPr>
        <p:spPr bwMode="blackWhite">
          <a:xfrm>
            <a:off x="784863" y="5769346"/>
            <a:ext cx="7924800" cy="304800"/>
          </a:xfrm>
          <a:prstGeom prst="rect">
            <a:avLst/>
          </a:prstGeom>
          <a:solidFill>
            <a:srgbClr val="BCBEC0"/>
          </a:solidFill>
          <a:ln w="12700">
            <a:solidFill>
              <a:srgbClr val="000000"/>
            </a:solidFill>
            <a:miter lim="800000"/>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000000"/>
                </a:solidFill>
                <a:effectLst/>
                <a:uLnTx/>
                <a:uFillTx/>
                <a:latin typeface="Corbel"/>
                <a:ea typeface="+mn-ea"/>
                <a:cs typeface="+mn-cs"/>
              </a:rPr>
              <a:t>Hardware Abstraction Layer (HAL)</a:t>
            </a:r>
          </a:p>
        </p:txBody>
      </p:sp>
      <p:sp>
        <p:nvSpPr>
          <p:cNvPr id="199" name="Line 1126"/>
          <p:cNvSpPr>
            <a:spLocks noChangeShapeType="1"/>
          </p:cNvSpPr>
          <p:nvPr/>
        </p:nvSpPr>
        <p:spPr bwMode="auto">
          <a:xfrm flipH="1">
            <a:off x="937263" y="3407146"/>
            <a:ext cx="0" cy="5334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200" name="Line 1127"/>
          <p:cNvSpPr>
            <a:spLocks noChangeShapeType="1"/>
          </p:cNvSpPr>
          <p:nvPr/>
        </p:nvSpPr>
        <p:spPr bwMode="auto">
          <a:xfrm flipH="1">
            <a:off x="2156463" y="2264146"/>
            <a:ext cx="0" cy="6096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201" name="Line 1128"/>
          <p:cNvSpPr>
            <a:spLocks noChangeShapeType="1"/>
          </p:cNvSpPr>
          <p:nvPr/>
        </p:nvSpPr>
        <p:spPr bwMode="auto">
          <a:xfrm>
            <a:off x="2156463" y="3178546"/>
            <a:ext cx="0" cy="457200"/>
          </a:xfrm>
          <a:prstGeom prst="line">
            <a:avLst/>
          </a:prstGeom>
          <a:noFill/>
          <a:ln w="28575">
            <a:solidFill>
              <a:srgbClr val="000000"/>
            </a:solidFill>
            <a:round/>
            <a:headEnd type="none" w="sm" len="sm"/>
            <a:tailEnd type="stealth" w="med" len="lg"/>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hu-HU" sz="1200" b="0" i="0" u="none" strike="noStrike" kern="1200" cap="none" spc="0" normalizeH="0" baseline="0" noProof="0">
              <a:ln>
                <a:noFill/>
              </a:ln>
              <a:solidFill>
                <a:srgbClr val="762536"/>
              </a:solidFill>
              <a:effectLst/>
              <a:uLnTx/>
              <a:uFillTx/>
              <a:latin typeface="Corbel"/>
              <a:ea typeface="+mn-ea"/>
              <a:cs typeface="+mn-cs"/>
            </a:endParaRPr>
          </a:p>
        </p:txBody>
      </p:sp>
      <p:sp>
        <p:nvSpPr>
          <p:cNvPr id="202" name="Rectangle 1129"/>
          <p:cNvSpPr>
            <a:spLocks noChangeArrowheads="1"/>
          </p:cNvSpPr>
          <p:nvPr/>
        </p:nvSpPr>
        <p:spPr bwMode="blackWhite">
          <a:xfrm>
            <a:off x="784863" y="3940546"/>
            <a:ext cx="7086600" cy="304800"/>
          </a:xfrm>
          <a:prstGeom prst="rect">
            <a:avLst/>
          </a:prstGeom>
          <a:solidFill>
            <a:srgbClr val="762536"/>
          </a:solidFill>
          <a:ln w="12700">
            <a:solidFill>
              <a:srgbClr val="000000"/>
            </a:solidFill>
            <a:miter lim="800000"/>
            <a:headEnd/>
            <a:tailEnd/>
          </a:ln>
        </p:spPr>
        <p:txBody>
          <a:bodyPr wrap="none" lIns="92075" tIns="46038" rIns="92075" bIns="46038" anchor="ctr"/>
          <a:lstStyle/>
          <a:p>
            <a:pPr marL="552450" marR="0" lvl="0" indent="-55245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(kernel mode callable interfaces)</a:t>
            </a:r>
          </a:p>
        </p:txBody>
      </p:sp>
      <p:sp>
        <p:nvSpPr>
          <p:cNvPr id="203" name="Rectangle 1131"/>
          <p:cNvSpPr>
            <a:spLocks noChangeArrowheads="1"/>
          </p:cNvSpPr>
          <p:nvPr/>
        </p:nvSpPr>
        <p:spPr bwMode="blackWhite">
          <a:xfrm>
            <a:off x="6499863" y="4245346"/>
            <a:ext cx="685800" cy="1219200"/>
          </a:xfrm>
          <a:prstGeom prst="rect">
            <a:avLst/>
          </a:prstGeom>
          <a:solidFill>
            <a:srgbClr val="762536"/>
          </a:solidFill>
          <a:ln w="12700">
            <a:solidFill>
              <a:srgbClr val="000000"/>
            </a:solidFill>
            <a:miter lim="800000"/>
            <a:headEnd/>
            <a:tailEnd/>
          </a:ln>
        </p:spPr>
        <p:txBody>
          <a:bodyPr vert="eaVert" wrap="none" lIns="92075" tIns="46038" rIns="92075" bIns="46038" anchor="ct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Configura-</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tion Mgr</a:t>
            </a:r>
          </a:p>
          <a:p>
            <a:pPr marL="0" marR="0" lvl="0" indent="0" algn="ctr" defTabSz="914400" rtl="0" eaLnBrk="0" fontAlgn="base" latinLnBrk="0" hangingPunct="0">
              <a:lnSpc>
                <a:spcPct val="90000"/>
              </a:lnSpc>
              <a:spcBef>
                <a:spcPct val="0"/>
              </a:spcBef>
              <a:spcAft>
                <a:spcPct val="0"/>
              </a:spcAft>
              <a:buClrTx/>
              <a:buSzTx/>
              <a:buFontTx/>
              <a:buNone/>
              <a:tabLst/>
              <a:defRPr/>
            </a:pPr>
            <a:r>
              <a:rPr kumimoji="0" lang="en-US" sz="1200" b="1" i="0" u="none" strike="noStrike" kern="1200" cap="none" spc="0" normalizeH="0" baseline="0" noProof="0">
                <a:ln>
                  <a:noFill/>
                </a:ln>
                <a:solidFill>
                  <a:srgbClr val="FFFFFF"/>
                </a:solidFill>
                <a:effectLst/>
                <a:uLnTx/>
                <a:uFillTx/>
                <a:latin typeface="Corbel"/>
                <a:ea typeface="+mn-ea"/>
                <a:cs typeface="+mn-cs"/>
              </a:rPr>
              <a:t>(registry)</a:t>
            </a:r>
          </a:p>
        </p:txBody>
      </p:sp>
      <p:sp>
        <p:nvSpPr>
          <p:cNvPr id="204" name="Rectangle 1133"/>
          <p:cNvSpPr>
            <a:spLocks noChangeArrowheads="1"/>
          </p:cNvSpPr>
          <p:nvPr/>
        </p:nvSpPr>
        <p:spPr bwMode="auto">
          <a:xfrm>
            <a:off x="7542851" y="990971"/>
            <a:ext cx="1219200" cy="611188"/>
          </a:xfrm>
          <a:prstGeom prst="rect">
            <a:avLst/>
          </a:prstGeom>
          <a:solidFill>
            <a:srgbClr val="B11D2F"/>
          </a:solidFill>
          <a:ln w="12700">
            <a:solidFill>
              <a:srgbClr val="000000"/>
            </a:solidFill>
            <a:miter lim="800000"/>
            <a:headEnd/>
            <a:tailEnd/>
          </a:ln>
        </p:spPr>
        <p:txBody>
          <a:bodyPr wrap="none" lIns="92075" rIns="92075" bIns="92075"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Corbel"/>
                <a:ea typeface="+mn-ea"/>
                <a:cs typeface="+mn-cs"/>
              </a:rPr>
              <a:t>Windows</a:t>
            </a:r>
          </a:p>
        </p:txBody>
      </p:sp>
      <p:sp>
        <p:nvSpPr>
          <p:cNvPr id="103" name="Rounded Rectangular Callout 100"/>
          <p:cNvSpPr/>
          <p:nvPr/>
        </p:nvSpPr>
        <p:spPr bwMode="auto">
          <a:xfrm>
            <a:off x="357158" y="1928802"/>
            <a:ext cx="4384817" cy="1326920"/>
          </a:xfrm>
          <a:prstGeom prst="wedgeRoundRectCallout">
            <a:avLst>
              <a:gd name="adj1" fmla="val 13319"/>
              <a:gd name="adj2" fmla="val 136097"/>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defTabSz="762000" eaLnBrk="0" fontAlgn="base" hangingPunct="0">
              <a:spcBef>
                <a:spcPct val="0"/>
              </a:spcBef>
              <a:spcAft>
                <a:spcPct val="0"/>
              </a:spcAft>
              <a:buFont typeface="Arial" pitchFamily="34" charset="0"/>
              <a:buChar char="•"/>
            </a:pPr>
            <a:endParaRPr lang="hu-HU" sz="2400" dirty="0" smtClean="0">
              <a:solidFill>
                <a:schemeClr val="bg1"/>
              </a:solidFill>
            </a:endParaRPr>
          </a:p>
          <a:p>
            <a:pPr defTabSz="762000" eaLnBrk="0" fontAlgn="base" hangingPunct="0">
              <a:spcBef>
                <a:spcPct val="0"/>
              </a:spcBef>
              <a:spcAft>
                <a:spcPct val="0"/>
              </a:spcAft>
            </a:pPr>
            <a:r>
              <a:rPr lang="hu-HU" sz="2400" dirty="0" smtClean="0">
                <a:solidFill>
                  <a:schemeClr val="bg1"/>
                </a:solidFill>
              </a:rPr>
              <a:t> Az </a:t>
            </a:r>
            <a:r>
              <a:rPr lang="hu-HU" sz="2400" dirty="0" err="1" smtClean="0">
                <a:solidFill>
                  <a:schemeClr val="bg1"/>
                </a:solidFill>
              </a:rPr>
              <a:t>Executive</a:t>
            </a:r>
            <a:r>
              <a:rPr lang="hu-HU" sz="2400" dirty="0" smtClean="0">
                <a:solidFill>
                  <a:schemeClr val="bg1"/>
                </a:solidFill>
              </a:rPr>
              <a:t> komponensei</a:t>
            </a:r>
          </a:p>
          <a:p>
            <a:pPr defTabSz="762000" eaLnBrk="0" fontAlgn="base" hangingPunct="0">
              <a:spcBef>
                <a:spcPct val="0"/>
              </a:spcBef>
              <a:spcAft>
                <a:spcPct val="0"/>
              </a:spcAft>
              <a:buFont typeface="Arial" pitchFamily="34" charset="0"/>
              <a:buChar char="•"/>
            </a:pPr>
            <a:endParaRPr lang="hu-HU" sz="2400" dirty="0" smtClean="0">
              <a:solidFill>
                <a:schemeClr val="bg1"/>
              </a:solidFill>
            </a:endParaRPr>
          </a:p>
        </p:txBody>
      </p:sp>
    </p:spTree>
    <p:extLst>
      <p:ext uri="{BB962C8B-B14F-4D97-AF65-F5344CB8AC3E}">
        <p14:creationId xmlns:p14="http://schemas.microsoft.com/office/powerpoint/2010/main" val="39587211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907" name="Rectangle 3"/>
          <p:cNvSpPr>
            <a:spLocks noGrp="1" noChangeArrowheads="1"/>
          </p:cNvSpPr>
          <p:nvPr>
            <p:ph idx="1"/>
          </p:nvPr>
        </p:nvSpPr>
        <p:spPr/>
        <p:txBody>
          <a:bodyPr>
            <a:normAutofit/>
          </a:bodyPr>
          <a:lstStyle/>
          <a:p>
            <a:pPr marL="342900" indent="-342900" eaLnBrk="1" hangingPunct="1">
              <a:buFontTx/>
              <a:buNone/>
              <a:defRPr/>
            </a:pPr>
            <a:r>
              <a:rPr lang="hu-HU" sz="2400" dirty="0" smtClean="0"/>
              <a:t>Alap OS komponensek</a:t>
            </a:r>
            <a:r>
              <a:rPr lang="en-US" sz="2400" dirty="0" smtClean="0"/>
              <a:t>:</a:t>
            </a:r>
          </a:p>
          <a:p>
            <a:pPr marL="342900" indent="-342900" eaLnBrk="1" hangingPunct="1">
              <a:defRPr/>
            </a:pPr>
            <a:r>
              <a:rPr lang="en-US" sz="2000" dirty="0" smtClean="0"/>
              <a:t>NTOSKRNL.EXE</a:t>
            </a:r>
            <a:r>
              <a:rPr lang="hu-HU" sz="2000" dirty="0" smtClean="0"/>
              <a:t>: </a:t>
            </a:r>
            <a:r>
              <a:rPr lang="en-US" sz="2000" dirty="0" smtClean="0"/>
              <a:t>Executive </a:t>
            </a:r>
            <a:r>
              <a:rPr lang="hu-HU" sz="2000" dirty="0" smtClean="0"/>
              <a:t>és a</a:t>
            </a:r>
            <a:r>
              <a:rPr lang="en-US" sz="2000" dirty="0" smtClean="0"/>
              <a:t> kernel</a:t>
            </a:r>
          </a:p>
          <a:p>
            <a:pPr marL="342900" indent="-342900" eaLnBrk="1" hangingPunct="1">
              <a:defRPr/>
            </a:pPr>
            <a:r>
              <a:rPr lang="en-US" sz="2000" dirty="0" smtClean="0"/>
              <a:t>HAL.DLL</a:t>
            </a:r>
            <a:r>
              <a:rPr lang="hu-HU" sz="2000" dirty="0" smtClean="0"/>
              <a:t>: </a:t>
            </a:r>
            <a:r>
              <a:rPr lang="en-US" sz="2000" dirty="0" smtClean="0"/>
              <a:t>Hardware </a:t>
            </a:r>
            <a:r>
              <a:rPr lang="hu-HU" sz="2000" dirty="0"/>
              <a:t>a</a:t>
            </a:r>
            <a:r>
              <a:rPr lang="en-US" sz="2000" dirty="0" err="1" smtClean="0"/>
              <a:t>bstraction</a:t>
            </a:r>
            <a:r>
              <a:rPr lang="en-US" sz="2000" dirty="0" smtClean="0"/>
              <a:t> layer</a:t>
            </a:r>
          </a:p>
          <a:p>
            <a:pPr marL="342900" indent="-342900" eaLnBrk="1" hangingPunct="1">
              <a:defRPr/>
            </a:pPr>
            <a:r>
              <a:rPr lang="en-US" sz="2000" dirty="0" smtClean="0"/>
              <a:t>NTDLL.DLL</a:t>
            </a:r>
            <a:r>
              <a:rPr lang="hu-HU" sz="2000" dirty="0" smtClean="0"/>
              <a:t>: Executive hívások csonkjai, belső függvények</a:t>
            </a:r>
            <a:endParaRPr lang="en-US" sz="2000" dirty="0" smtClean="0"/>
          </a:p>
          <a:p>
            <a:pPr marL="342900" indent="-342900" eaLnBrk="1" hangingPunct="1">
              <a:buFontTx/>
              <a:buNone/>
              <a:defRPr/>
            </a:pPr>
            <a:r>
              <a:rPr lang="hu-HU" sz="2400" dirty="0" smtClean="0"/>
              <a:t>Rendszer folyamatok</a:t>
            </a:r>
            <a:r>
              <a:rPr lang="en-US" sz="2400" dirty="0" smtClean="0"/>
              <a:t>:</a:t>
            </a:r>
          </a:p>
          <a:p>
            <a:pPr marL="342900" indent="-342900" eaLnBrk="1" hangingPunct="1">
              <a:defRPr/>
            </a:pPr>
            <a:r>
              <a:rPr lang="en-US" sz="2000" dirty="0" smtClean="0"/>
              <a:t>SMSS.EXE</a:t>
            </a:r>
            <a:r>
              <a:rPr lang="hu-HU" sz="2000" dirty="0" smtClean="0"/>
              <a:t>: </a:t>
            </a:r>
            <a:r>
              <a:rPr lang="en-US" sz="2000" dirty="0" smtClean="0"/>
              <a:t>Session manager process </a:t>
            </a:r>
          </a:p>
          <a:p>
            <a:pPr marL="342900" indent="-342900" eaLnBrk="1" hangingPunct="1">
              <a:defRPr/>
            </a:pPr>
            <a:r>
              <a:rPr lang="en-US" sz="2000" dirty="0" smtClean="0"/>
              <a:t>WINLOGON.EX</a:t>
            </a:r>
            <a:r>
              <a:rPr lang="hu-HU" sz="2000" dirty="0" smtClean="0"/>
              <a:t>E: </a:t>
            </a:r>
            <a:r>
              <a:rPr lang="en-US" sz="2000" dirty="0" smtClean="0"/>
              <a:t>Logon </a:t>
            </a:r>
            <a:r>
              <a:rPr lang="hu-HU" sz="2000" dirty="0" smtClean="0"/>
              <a:t>folyamat</a:t>
            </a:r>
            <a:endParaRPr lang="en-US" sz="2000" dirty="0" smtClean="0"/>
          </a:p>
          <a:p>
            <a:pPr marL="342900" indent="-342900" eaLnBrk="1" hangingPunct="1">
              <a:defRPr/>
            </a:pPr>
            <a:r>
              <a:rPr lang="en-US" sz="2000" dirty="0" smtClean="0"/>
              <a:t>SERVICES.EXE</a:t>
            </a:r>
            <a:r>
              <a:rPr lang="hu-HU" sz="2000" dirty="0" smtClean="0"/>
              <a:t>: </a:t>
            </a:r>
            <a:r>
              <a:rPr lang="en-US" sz="2000" dirty="0" smtClean="0"/>
              <a:t>Service controller process</a:t>
            </a:r>
          </a:p>
          <a:p>
            <a:pPr marL="342900" indent="-342900" eaLnBrk="1" hangingPunct="1">
              <a:defRPr/>
            </a:pPr>
            <a:r>
              <a:rPr lang="en-US" sz="2000" dirty="0" smtClean="0"/>
              <a:t>LSASS.EXE</a:t>
            </a:r>
            <a:r>
              <a:rPr lang="hu-HU" sz="2000" dirty="0" smtClean="0"/>
              <a:t>: </a:t>
            </a:r>
            <a:r>
              <a:rPr lang="en-US" sz="2000" dirty="0" smtClean="0"/>
              <a:t>Local Security Authority Subsystem</a:t>
            </a:r>
          </a:p>
          <a:p>
            <a:pPr marL="342900" indent="-342900" eaLnBrk="1" hangingPunct="1">
              <a:buFontTx/>
              <a:buNone/>
              <a:defRPr/>
            </a:pPr>
            <a:r>
              <a:rPr lang="hu-HU" sz="2400" dirty="0" smtClean="0"/>
              <a:t>Windows alrendszer, ablakkezelés</a:t>
            </a:r>
            <a:r>
              <a:rPr lang="en-US" sz="2400" dirty="0" smtClean="0"/>
              <a:t>:</a:t>
            </a:r>
          </a:p>
          <a:p>
            <a:pPr marL="342900" indent="-342900" eaLnBrk="1" hangingPunct="1">
              <a:defRPr/>
            </a:pPr>
            <a:r>
              <a:rPr lang="en-US" sz="2000" dirty="0" smtClean="0"/>
              <a:t>CSRSS.EXE</a:t>
            </a:r>
            <a:r>
              <a:rPr lang="hu-HU" sz="2000" dirty="0" smtClean="0"/>
              <a:t>: </a:t>
            </a:r>
            <a:r>
              <a:rPr lang="en-US" sz="2000" dirty="0" smtClean="0"/>
              <a:t>Windows subsystem process</a:t>
            </a:r>
          </a:p>
          <a:p>
            <a:pPr marL="342900" indent="-342900" eaLnBrk="1" hangingPunct="1">
              <a:defRPr/>
            </a:pPr>
            <a:r>
              <a:rPr lang="en-US" sz="2000" dirty="0" smtClean="0"/>
              <a:t>WIN32K.SYS</a:t>
            </a:r>
            <a:r>
              <a:rPr lang="hu-HU" sz="2000" dirty="0" smtClean="0"/>
              <a:t>: </a:t>
            </a:r>
            <a:r>
              <a:rPr lang="en-US" sz="2000" dirty="0" smtClean="0"/>
              <a:t>USER and GDI kernel-mode components</a:t>
            </a:r>
          </a:p>
          <a:p>
            <a:pPr marL="342900" indent="-342900" eaLnBrk="1" hangingPunct="1">
              <a:defRPr/>
            </a:pPr>
            <a:r>
              <a:rPr lang="en-US" sz="2000" dirty="0" smtClean="0"/>
              <a:t>KERNEL32/USER32/GDI32.DLL</a:t>
            </a:r>
            <a:r>
              <a:rPr lang="hu-HU" sz="2000" dirty="0" smtClean="0"/>
              <a:t>: </a:t>
            </a:r>
            <a:r>
              <a:rPr lang="en-US" sz="2000" dirty="0" smtClean="0"/>
              <a:t>Windows subsystem DLLs</a:t>
            </a:r>
          </a:p>
        </p:txBody>
      </p:sp>
      <p:sp>
        <p:nvSpPr>
          <p:cNvPr id="5" name="Text Placeholder 4"/>
          <p:cNvSpPr>
            <a:spLocks noGrp="1"/>
          </p:cNvSpPr>
          <p:nvPr>
            <p:ph type="body" sz="half" idx="2"/>
          </p:nvPr>
        </p:nvSpPr>
        <p:spPr/>
        <p:txBody>
          <a:bodyPr/>
          <a:lstStyle/>
          <a:p>
            <a:r>
              <a:rPr lang="hu-HU" dirty="0" smtClean="0"/>
              <a:t> </a:t>
            </a:r>
            <a:r>
              <a:rPr lang="hu-HU" dirty="0" err="1" smtClean="0"/>
              <a:t>Process</a:t>
            </a:r>
            <a:r>
              <a:rPr lang="hu-HU" dirty="0" smtClean="0"/>
              <a:t> Explorer</a:t>
            </a:r>
            <a:endParaRPr lang="hu-HU" dirty="0"/>
          </a:p>
        </p:txBody>
      </p:sp>
      <p:sp>
        <p:nvSpPr>
          <p:cNvPr id="4" name="Dia számának helye 16"/>
          <p:cNvSpPr>
            <a:spLocks noGrp="1"/>
          </p:cNvSpPr>
          <p:nvPr>
            <p:ph type="sldNum" sz="quarter" idx="5"/>
          </p:nvPr>
        </p:nvSpPr>
        <p:spPr>
          <a:xfrm>
            <a:off x="3214678" y="6500834"/>
            <a:ext cx="2971800" cy="357166"/>
          </a:xfrm>
        </p:spPr>
        <p:txBody>
          <a:bodyPr/>
          <a:lstStyle/>
          <a:p>
            <a:fld id="{3D86C690-4F62-4AFC-8745-06DC9BF07935}" type="slidenum">
              <a:rPr lang="hu-HU" smtClean="0"/>
              <a:pPr/>
              <a:t>48</a:t>
            </a:fld>
            <a:endParaRPr lang="hu-HU"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Windows verziók</a:t>
            </a:r>
            <a:endParaRPr lang="hu-HU" dirty="0"/>
          </a:p>
        </p:txBody>
      </p:sp>
      <p:sp>
        <p:nvSpPr>
          <p:cNvPr id="3" name="Content Placeholder 2"/>
          <p:cNvSpPr>
            <a:spLocks noGrp="1"/>
          </p:cNvSpPr>
          <p:nvPr>
            <p:ph idx="1"/>
          </p:nvPr>
        </p:nvSpPr>
        <p:spPr>
          <a:xfrm>
            <a:off x="286871" y="762000"/>
            <a:ext cx="8534400" cy="5562600"/>
          </a:xfrm>
        </p:spPr>
        <p:txBody>
          <a:bodyPr/>
          <a:lstStyle/>
          <a:p>
            <a:r>
              <a:rPr lang="hu-HU" dirty="0" smtClean="0"/>
              <a:t>Ugyanaz a kernel forrás skálázódik</a:t>
            </a:r>
          </a:p>
          <a:p>
            <a:pPr lvl="1"/>
            <a:r>
              <a:rPr lang="hu-HU" dirty="0" smtClean="0"/>
              <a:t>1 CPU, 1 GB memóriától (Starter)</a:t>
            </a:r>
          </a:p>
          <a:p>
            <a:pPr lvl="1"/>
            <a:r>
              <a:rPr lang="hu-HU" dirty="0" smtClean="0"/>
              <a:t>64 CPU, 4 TB memóriáig (Server </a:t>
            </a:r>
            <a:r>
              <a:rPr lang="hu-HU" dirty="0" err="1" smtClean="0"/>
              <a:t>Datacenter</a:t>
            </a:r>
            <a:r>
              <a:rPr lang="hu-HU" dirty="0" smtClean="0"/>
              <a:t> Edition)</a:t>
            </a:r>
          </a:p>
          <a:p>
            <a:r>
              <a:rPr lang="hu-HU" dirty="0" smtClean="0"/>
              <a:t>Registry beállítástól függ:</a:t>
            </a:r>
          </a:p>
          <a:p>
            <a:pPr lvl="1"/>
            <a:r>
              <a:rPr lang="hu-HU" dirty="0" smtClean="0"/>
              <a:t>Szerver vagy munkaállomás</a:t>
            </a:r>
          </a:p>
          <a:p>
            <a:pPr lvl="1"/>
            <a:r>
              <a:rPr lang="hu-HU" dirty="0" smtClean="0"/>
              <a:t>Szerver típusa</a:t>
            </a:r>
          </a:p>
          <a:p>
            <a:r>
              <a:rPr lang="hu-HU" dirty="0" smtClean="0"/>
              <a:t>Különbségek</a:t>
            </a:r>
          </a:p>
          <a:p>
            <a:pPr lvl="1"/>
            <a:r>
              <a:rPr lang="hu-HU" dirty="0" smtClean="0"/>
              <a:t>Memóriakezelés, ütemezés alap értékei</a:t>
            </a:r>
            <a:endParaRPr lang="hu-HU" dirty="0"/>
          </a:p>
          <a:p>
            <a:pPr lvl="1"/>
            <a:r>
              <a:rPr lang="hu-HU" dirty="0" smtClean="0"/>
              <a:t>Licencelési korlátok </a:t>
            </a:r>
            <a:endParaRPr lang="hu-HU" dirty="0"/>
          </a:p>
        </p:txBody>
      </p:sp>
      <p:sp>
        <p:nvSpPr>
          <p:cNvPr id="4" name="Dia számának helye 3"/>
          <p:cNvSpPr>
            <a:spLocks noGrp="1"/>
          </p:cNvSpPr>
          <p:nvPr>
            <p:ph type="sldNum" sz="quarter" idx="5"/>
          </p:nvPr>
        </p:nvSpPr>
        <p:spPr/>
        <p:txBody>
          <a:bodyPr/>
          <a:lstStyle/>
          <a:p>
            <a:fld id="{3D86C690-4F62-4AFC-8745-06DC9BF07935}" type="slidenum">
              <a:rPr lang="hu-HU" smtClean="0"/>
              <a:pPr/>
              <a:t>49</a:t>
            </a:fld>
            <a:endParaRPr lang="hu-HU"/>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p:txBody>
          <a:bodyPr/>
          <a:lstStyle/>
          <a:p>
            <a:pPr eaLnBrk="1" hangingPunct="1">
              <a:defRPr/>
            </a:pPr>
            <a:r>
              <a:rPr lang="hu-HU" dirty="0" smtClean="0"/>
              <a:t>Kiadások</a:t>
            </a:r>
            <a:endParaRPr lang="en-US" dirty="0" smtClean="0"/>
          </a:p>
        </p:txBody>
      </p:sp>
      <p:sp>
        <p:nvSpPr>
          <p:cNvPr id="291843" name="Rectangle 3"/>
          <p:cNvSpPr>
            <a:spLocks noGrp="1" noChangeArrowheads="1"/>
          </p:cNvSpPr>
          <p:nvPr>
            <p:ph idx="1"/>
          </p:nvPr>
        </p:nvSpPr>
        <p:spPr>
          <a:xfrm>
            <a:off x="304800" y="857250"/>
            <a:ext cx="8534400" cy="5467350"/>
          </a:xfrm>
        </p:spPr>
        <p:txBody>
          <a:bodyPr/>
          <a:lstStyle/>
          <a:p>
            <a:pPr eaLnBrk="1" hangingPunct="1">
              <a:lnSpc>
                <a:spcPct val="70000"/>
              </a:lnSpc>
              <a:defRPr/>
            </a:pPr>
            <a:r>
              <a:rPr lang="hu-HU" sz="2800" dirty="0" smtClean="0"/>
              <a:t>Terméknév ↔ Build szám</a:t>
            </a:r>
            <a:endParaRPr lang="en-US" sz="2800" dirty="0" smtClean="0"/>
          </a:p>
          <a:p>
            <a:pPr lvl="1" eaLnBrk="1" hangingPunct="1">
              <a:lnSpc>
                <a:spcPct val="70000"/>
              </a:lnSpc>
              <a:defRPr/>
            </a:pPr>
            <a:r>
              <a:rPr lang="hu-HU" sz="2400" dirty="0" smtClean="0"/>
              <a:t>Minden fordításnál növekszik</a:t>
            </a:r>
            <a:r>
              <a:rPr lang="en-US" sz="2400" dirty="0" smtClean="0"/>
              <a:t> (</a:t>
            </a:r>
            <a:r>
              <a:rPr lang="hu-HU" sz="2400" dirty="0" smtClean="0"/>
              <a:t>hetente 5-6 alkalom</a:t>
            </a:r>
            <a:r>
              <a:rPr lang="en-US" sz="2400" dirty="0" smtClean="0"/>
              <a:t>)</a:t>
            </a:r>
            <a:r>
              <a:rPr lang="en-US" sz="1800" dirty="0" smtClean="0"/>
              <a:t/>
            </a:r>
            <a:br>
              <a:rPr lang="en-US" sz="1800" dirty="0" smtClean="0"/>
            </a:br>
            <a:endParaRPr lang="hu-HU" sz="1800" dirty="0" smtClean="0"/>
          </a:p>
          <a:p>
            <a:pPr lvl="1" eaLnBrk="1" hangingPunct="1">
              <a:lnSpc>
                <a:spcPct val="70000"/>
              </a:lnSpc>
              <a:defRPr/>
            </a:pPr>
            <a:endParaRPr lang="en-US" sz="2000" dirty="0" smtClean="0"/>
          </a:p>
          <a:p>
            <a:pPr eaLnBrk="1" hangingPunct="1">
              <a:lnSpc>
                <a:spcPct val="70000"/>
              </a:lnSpc>
              <a:buFontTx/>
              <a:buNone/>
              <a:defRPr/>
            </a:pPr>
            <a:endParaRPr lang="en-US" sz="2000" dirty="0" smtClean="0"/>
          </a:p>
        </p:txBody>
      </p:sp>
      <p:graphicFrame>
        <p:nvGraphicFramePr>
          <p:cNvPr id="6" name="Table 5"/>
          <p:cNvGraphicFramePr>
            <a:graphicFrameLocks noGrp="1"/>
          </p:cNvGraphicFramePr>
          <p:nvPr>
            <p:extLst>
              <p:ext uri="{D42A27DB-BD31-4B8C-83A1-F6EECF244321}">
                <p14:modId xmlns:p14="http://schemas.microsoft.com/office/powerpoint/2010/main" val="3013704212"/>
              </p:ext>
            </p:extLst>
          </p:nvPr>
        </p:nvGraphicFramePr>
        <p:xfrm>
          <a:off x="171451" y="1628800"/>
          <a:ext cx="8972550" cy="4561557"/>
        </p:xfrm>
        <a:graphic>
          <a:graphicData uri="http://schemas.openxmlformats.org/drawingml/2006/table">
            <a:tbl>
              <a:tblPr/>
              <a:tblGrid>
                <a:gridCol w="1222974"/>
                <a:gridCol w="5096751"/>
                <a:gridCol w="2652825"/>
              </a:tblGrid>
              <a:tr h="414687">
                <a:tc>
                  <a:txBody>
                    <a:bodyPr/>
                    <a:lstStyle/>
                    <a:p>
                      <a:pPr algn="ctr" fontAlgn="b"/>
                      <a:r>
                        <a:rPr lang="hu-HU" sz="2400" b="0" i="0" u="none" strike="noStrike" dirty="0">
                          <a:solidFill>
                            <a:srgbClr val="000000"/>
                          </a:solidFill>
                          <a:latin typeface="Calibri"/>
                        </a:rPr>
                        <a:t>Build#</a:t>
                      </a:r>
                    </a:p>
                  </a:txBody>
                  <a:tcPr marL="6636" marR="6636" marT="6636" marB="0" anchor="b">
                    <a:lnL>
                      <a:noFill/>
                    </a:lnL>
                    <a:lnR>
                      <a:noFill/>
                    </a:lnR>
                    <a:lnT>
                      <a:noFill/>
                    </a:lnT>
                    <a:lnB>
                      <a:noFill/>
                    </a:lnB>
                  </a:tcPr>
                </a:tc>
                <a:tc>
                  <a:txBody>
                    <a:bodyPr/>
                    <a:lstStyle/>
                    <a:p>
                      <a:pPr algn="l" fontAlgn="b"/>
                      <a:r>
                        <a:rPr lang="hu-HU" sz="2400" b="0" i="0" u="none" strike="noStrike" dirty="0">
                          <a:solidFill>
                            <a:srgbClr val="000000"/>
                          </a:solidFill>
                          <a:latin typeface="Calibri"/>
                        </a:rPr>
                        <a:t>Version</a:t>
                      </a:r>
                    </a:p>
                  </a:txBody>
                  <a:tcPr marL="6636" marR="6636" marT="6636" marB="0" anchor="b">
                    <a:lnL>
                      <a:noFill/>
                    </a:lnL>
                    <a:lnR>
                      <a:noFill/>
                    </a:lnR>
                    <a:lnT>
                      <a:noFill/>
                    </a:lnT>
                    <a:lnB>
                      <a:noFill/>
                    </a:lnB>
                  </a:tcPr>
                </a:tc>
                <a:tc>
                  <a:txBody>
                    <a:bodyPr/>
                    <a:lstStyle/>
                    <a:p>
                      <a:pPr algn="ctr" fontAlgn="b"/>
                      <a:r>
                        <a:rPr lang="hu-HU" sz="2400" b="0" i="0" u="none" strike="noStrike" dirty="0">
                          <a:solidFill>
                            <a:srgbClr val="000000"/>
                          </a:solidFill>
                          <a:latin typeface="Calibri"/>
                        </a:rPr>
                        <a:t>Date</a:t>
                      </a:r>
                    </a:p>
                  </a:txBody>
                  <a:tcPr marL="6636" marR="6636" marT="6636" marB="0" anchor="b">
                    <a:lnL>
                      <a:noFill/>
                    </a:lnL>
                    <a:lnR>
                      <a:noFill/>
                    </a:lnR>
                    <a:lnT>
                      <a:noFill/>
                    </a:lnT>
                    <a:lnB>
                      <a:noFill/>
                    </a:lnB>
                  </a:tcPr>
                </a:tc>
              </a:tr>
              <a:tr h="414687">
                <a:tc>
                  <a:txBody>
                    <a:bodyPr/>
                    <a:lstStyle/>
                    <a:p>
                      <a:pPr algn="ctr" fontAlgn="b"/>
                      <a:r>
                        <a:rPr lang="hu-HU" sz="2400" b="0" i="0" u="none" strike="noStrike" dirty="0">
                          <a:solidFill>
                            <a:srgbClr val="000000"/>
                          </a:solidFill>
                          <a:latin typeface="Calibri"/>
                        </a:rPr>
                        <a:t>297</a:t>
                      </a:r>
                    </a:p>
                  </a:txBody>
                  <a:tcPr marL="6636" marR="6636" marT="6636" marB="0" anchor="b">
                    <a:lnL>
                      <a:noFill/>
                    </a:lnL>
                    <a:lnR>
                      <a:noFill/>
                    </a:lnR>
                    <a:lnT>
                      <a:noFill/>
                    </a:lnT>
                    <a:lnB>
                      <a:noFill/>
                    </a:lnB>
                  </a:tcPr>
                </a:tc>
                <a:tc>
                  <a:txBody>
                    <a:bodyPr/>
                    <a:lstStyle/>
                    <a:p>
                      <a:pPr algn="l" fontAlgn="b"/>
                      <a:r>
                        <a:rPr lang="hu-HU" sz="2400" b="0" i="0" u="none" strike="noStrike" dirty="0">
                          <a:solidFill>
                            <a:srgbClr val="000000"/>
                          </a:solidFill>
                          <a:latin typeface="Calibri"/>
                        </a:rPr>
                        <a:t>PDC </a:t>
                      </a:r>
                      <a:r>
                        <a:rPr lang="hu-HU" sz="2400" b="0" i="0" u="none" strike="noStrike" dirty="0" err="1">
                          <a:solidFill>
                            <a:srgbClr val="000000"/>
                          </a:solidFill>
                          <a:latin typeface="Calibri"/>
                        </a:rPr>
                        <a:t>developer</a:t>
                      </a:r>
                      <a:r>
                        <a:rPr lang="hu-HU" sz="2400" b="0" i="0" u="none" strike="noStrike" dirty="0">
                          <a:solidFill>
                            <a:srgbClr val="000000"/>
                          </a:solidFill>
                          <a:latin typeface="Calibri"/>
                        </a:rPr>
                        <a:t> </a:t>
                      </a:r>
                      <a:r>
                        <a:rPr lang="hu-HU" sz="2400" b="0" i="0" u="none" strike="noStrike" dirty="0" err="1">
                          <a:solidFill>
                            <a:srgbClr val="000000"/>
                          </a:solidFill>
                          <a:latin typeface="Calibri"/>
                        </a:rPr>
                        <a:t>release</a:t>
                      </a:r>
                      <a:endParaRPr lang="hu-HU" sz="2400" b="0" i="0" u="none" strike="noStrike" dirty="0">
                        <a:solidFill>
                          <a:srgbClr val="000000"/>
                        </a:solidFill>
                        <a:latin typeface="Calibri"/>
                      </a:endParaRPr>
                    </a:p>
                  </a:txBody>
                  <a:tcPr marL="6636" marR="6636" marT="6636" marB="0" anchor="b">
                    <a:lnL>
                      <a:noFill/>
                    </a:lnL>
                    <a:lnR>
                      <a:noFill/>
                    </a:lnR>
                    <a:lnT>
                      <a:noFill/>
                    </a:lnT>
                    <a:lnB>
                      <a:noFill/>
                    </a:lnB>
                  </a:tcPr>
                </a:tc>
                <a:tc>
                  <a:txBody>
                    <a:bodyPr/>
                    <a:lstStyle/>
                    <a:p>
                      <a:pPr algn="ctr" fontAlgn="b"/>
                      <a:r>
                        <a:rPr lang="hu-HU" sz="2400" b="0" i="0" u="none" strike="noStrike" dirty="0">
                          <a:solidFill>
                            <a:srgbClr val="000000"/>
                          </a:solidFill>
                          <a:latin typeface="Calibri"/>
                        </a:rPr>
                        <a:t>Jul 1992</a:t>
                      </a:r>
                    </a:p>
                  </a:txBody>
                  <a:tcPr marL="6636" marR="6636" marT="6636" marB="0" anchor="b">
                    <a:lnL>
                      <a:noFill/>
                    </a:lnL>
                    <a:lnR>
                      <a:noFill/>
                    </a:lnR>
                    <a:lnT>
                      <a:noFill/>
                    </a:lnT>
                    <a:lnB>
                      <a:noFill/>
                    </a:lnB>
                  </a:tcPr>
                </a:tc>
              </a:tr>
              <a:tr h="414687">
                <a:tc>
                  <a:txBody>
                    <a:bodyPr/>
                    <a:lstStyle/>
                    <a:p>
                      <a:pPr algn="ctr" fontAlgn="b"/>
                      <a:r>
                        <a:rPr lang="hu-HU" sz="2400" b="0" i="0" u="none" strike="noStrike" dirty="0">
                          <a:solidFill>
                            <a:srgbClr val="000000"/>
                          </a:solidFill>
                          <a:latin typeface="Calibri"/>
                        </a:rPr>
                        <a:t>511</a:t>
                      </a:r>
                    </a:p>
                  </a:txBody>
                  <a:tcPr marL="6636" marR="6636" marT="6636" marB="0" anchor="b">
                    <a:lnL>
                      <a:noFill/>
                    </a:lnL>
                    <a:lnR>
                      <a:noFill/>
                    </a:lnR>
                    <a:lnT>
                      <a:noFill/>
                    </a:lnT>
                    <a:lnB>
                      <a:noFill/>
                    </a:lnB>
                  </a:tcPr>
                </a:tc>
                <a:tc>
                  <a:txBody>
                    <a:bodyPr/>
                    <a:lstStyle/>
                    <a:p>
                      <a:pPr algn="l" fontAlgn="b"/>
                      <a:r>
                        <a:rPr lang="hu-HU" sz="2400" b="0" i="0" u="none" strike="noStrike">
                          <a:solidFill>
                            <a:srgbClr val="000000"/>
                          </a:solidFill>
                          <a:latin typeface="Calibri"/>
                        </a:rPr>
                        <a:t>NT 3.1</a:t>
                      </a:r>
                    </a:p>
                  </a:txBody>
                  <a:tcPr marL="6636" marR="6636" marT="6636" marB="0" anchor="b">
                    <a:lnL>
                      <a:noFill/>
                    </a:lnL>
                    <a:lnR>
                      <a:noFill/>
                    </a:lnR>
                    <a:lnT>
                      <a:noFill/>
                    </a:lnT>
                    <a:lnB>
                      <a:noFill/>
                    </a:lnB>
                  </a:tcPr>
                </a:tc>
                <a:tc>
                  <a:txBody>
                    <a:bodyPr/>
                    <a:lstStyle/>
                    <a:p>
                      <a:pPr algn="ctr" fontAlgn="b"/>
                      <a:r>
                        <a:rPr lang="hu-HU" sz="2400" b="0" i="0" u="none" strike="noStrike" dirty="0">
                          <a:solidFill>
                            <a:srgbClr val="000000"/>
                          </a:solidFill>
                          <a:latin typeface="Calibri"/>
                        </a:rPr>
                        <a:t>Jul 1993</a:t>
                      </a:r>
                    </a:p>
                  </a:txBody>
                  <a:tcPr marL="6636" marR="6636" marT="6636" marB="0" anchor="b">
                    <a:lnL>
                      <a:noFill/>
                    </a:lnL>
                    <a:lnR>
                      <a:noFill/>
                    </a:lnR>
                    <a:lnT>
                      <a:noFill/>
                    </a:lnT>
                    <a:lnB>
                      <a:noFill/>
                    </a:lnB>
                  </a:tcPr>
                </a:tc>
              </a:tr>
              <a:tr h="414687">
                <a:tc>
                  <a:txBody>
                    <a:bodyPr/>
                    <a:lstStyle/>
                    <a:p>
                      <a:pPr algn="ctr" fontAlgn="b"/>
                      <a:r>
                        <a:rPr lang="hu-HU" sz="2400" b="0" i="0" u="none" strike="noStrike" dirty="0">
                          <a:solidFill>
                            <a:srgbClr val="000000"/>
                          </a:solidFill>
                          <a:latin typeface="Calibri"/>
                        </a:rPr>
                        <a:t>1057</a:t>
                      </a:r>
                    </a:p>
                  </a:txBody>
                  <a:tcPr marL="6636" marR="6636" marT="6636" marB="0" anchor="b">
                    <a:lnL>
                      <a:noFill/>
                    </a:lnL>
                    <a:lnR>
                      <a:noFill/>
                    </a:lnR>
                    <a:lnT>
                      <a:noFill/>
                    </a:lnT>
                    <a:lnB>
                      <a:noFill/>
                    </a:lnB>
                  </a:tcPr>
                </a:tc>
                <a:tc>
                  <a:txBody>
                    <a:bodyPr/>
                    <a:lstStyle/>
                    <a:p>
                      <a:pPr algn="l" fontAlgn="b"/>
                      <a:r>
                        <a:rPr lang="hu-HU" sz="2400" b="0" i="0" u="none" strike="noStrike" dirty="0">
                          <a:solidFill>
                            <a:srgbClr val="000000"/>
                          </a:solidFill>
                          <a:latin typeface="Calibri"/>
                        </a:rPr>
                        <a:t>NT 3.51</a:t>
                      </a:r>
                    </a:p>
                  </a:txBody>
                  <a:tcPr marL="6636" marR="6636" marT="6636" marB="0" anchor="b">
                    <a:lnL>
                      <a:noFill/>
                    </a:lnL>
                    <a:lnR>
                      <a:noFill/>
                    </a:lnR>
                    <a:lnT>
                      <a:noFill/>
                    </a:lnT>
                    <a:lnB>
                      <a:noFill/>
                    </a:lnB>
                  </a:tcPr>
                </a:tc>
                <a:tc>
                  <a:txBody>
                    <a:bodyPr/>
                    <a:lstStyle/>
                    <a:p>
                      <a:pPr algn="ctr" fontAlgn="b"/>
                      <a:r>
                        <a:rPr lang="hu-HU" sz="2400" b="0" i="0" u="none" strike="noStrike" dirty="0">
                          <a:solidFill>
                            <a:srgbClr val="000000"/>
                          </a:solidFill>
                          <a:latin typeface="Calibri"/>
                        </a:rPr>
                        <a:t>May 1995</a:t>
                      </a:r>
                    </a:p>
                  </a:txBody>
                  <a:tcPr marL="6636" marR="6636" marT="6636" marB="0" anchor="b">
                    <a:lnL>
                      <a:noFill/>
                    </a:lnL>
                    <a:lnR>
                      <a:noFill/>
                    </a:lnR>
                    <a:lnT>
                      <a:noFill/>
                    </a:lnT>
                    <a:lnB>
                      <a:noFill/>
                    </a:lnB>
                  </a:tcPr>
                </a:tc>
              </a:tr>
              <a:tr h="414687">
                <a:tc>
                  <a:txBody>
                    <a:bodyPr/>
                    <a:lstStyle/>
                    <a:p>
                      <a:pPr algn="ctr" fontAlgn="b"/>
                      <a:r>
                        <a:rPr lang="hu-HU" sz="2400" b="0" i="0" u="none" strike="noStrike" dirty="0">
                          <a:solidFill>
                            <a:srgbClr val="000000"/>
                          </a:solidFill>
                          <a:latin typeface="Calibri"/>
                        </a:rPr>
                        <a:t>1381</a:t>
                      </a:r>
                    </a:p>
                  </a:txBody>
                  <a:tcPr marL="6636" marR="6636" marT="6636" marB="0" anchor="b">
                    <a:lnL>
                      <a:noFill/>
                    </a:lnL>
                    <a:lnR>
                      <a:noFill/>
                    </a:lnR>
                    <a:lnT>
                      <a:noFill/>
                    </a:lnT>
                    <a:lnB>
                      <a:noFill/>
                    </a:lnB>
                  </a:tcPr>
                </a:tc>
                <a:tc>
                  <a:txBody>
                    <a:bodyPr/>
                    <a:lstStyle/>
                    <a:p>
                      <a:pPr algn="l" fontAlgn="b"/>
                      <a:r>
                        <a:rPr lang="hu-HU" sz="2400" b="0" i="0" u="none" strike="noStrike" dirty="0">
                          <a:solidFill>
                            <a:srgbClr val="000000"/>
                          </a:solidFill>
                          <a:latin typeface="Calibri"/>
                        </a:rPr>
                        <a:t>NT 4.0</a:t>
                      </a:r>
                    </a:p>
                  </a:txBody>
                  <a:tcPr marL="6636" marR="6636" marT="6636" marB="0" anchor="b">
                    <a:lnL>
                      <a:noFill/>
                    </a:lnL>
                    <a:lnR>
                      <a:noFill/>
                    </a:lnR>
                    <a:lnT>
                      <a:noFill/>
                    </a:lnT>
                    <a:lnB>
                      <a:noFill/>
                    </a:lnB>
                  </a:tcPr>
                </a:tc>
                <a:tc>
                  <a:txBody>
                    <a:bodyPr/>
                    <a:lstStyle/>
                    <a:p>
                      <a:pPr algn="ctr" fontAlgn="b"/>
                      <a:r>
                        <a:rPr lang="hu-HU" sz="2400" b="0" i="0" u="none" strike="noStrike" dirty="0">
                          <a:solidFill>
                            <a:srgbClr val="000000"/>
                          </a:solidFill>
                          <a:latin typeface="Calibri"/>
                        </a:rPr>
                        <a:t>Jul 1996</a:t>
                      </a:r>
                    </a:p>
                  </a:txBody>
                  <a:tcPr marL="6636" marR="6636" marT="6636" marB="0" anchor="b">
                    <a:lnL>
                      <a:noFill/>
                    </a:lnL>
                    <a:lnR>
                      <a:noFill/>
                    </a:lnR>
                    <a:lnT>
                      <a:noFill/>
                    </a:lnT>
                    <a:lnB>
                      <a:noFill/>
                    </a:lnB>
                  </a:tcPr>
                </a:tc>
              </a:tr>
              <a:tr h="414687">
                <a:tc>
                  <a:txBody>
                    <a:bodyPr/>
                    <a:lstStyle/>
                    <a:p>
                      <a:pPr algn="ctr" fontAlgn="b"/>
                      <a:r>
                        <a:rPr lang="hu-HU" sz="2400" b="0" i="0" u="none" strike="noStrike" dirty="0">
                          <a:solidFill>
                            <a:srgbClr val="000000"/>
                          </a:solidFill>
                          <a:latin typeface="Calibri"/>
                        </a:rPr>
                        <a:t>2195</a:t>
                      </a:r>
                    </a:p>
                  </a:txBody>
                  <a:tcPr marL="6636" marR="6636" marT="6636" marB="0" anchor="b">
                    <a:lnL>
                      <a:noFill/>
                    </a:lnL>
                    <a:lnR>
                      <a:noFill/>
                    </a:lnR>
                    <a:lnT>
                      <a:noFill/>
                    </a:lnT>
                    <a:lnB>
                      <a:noFill/>
                    </a:lnB>
                  </a:tcPr>
                </a:tc>
                <a:tc>
                  <a:txBody>
                    <a:bodyPr/>
                    <a:lstStyle/>
                    <a:p>
                      <a:pPr algn="l" fontAlgn="b"/>
                      <a:r>
                        <a:rPr lang="hu-HU" sz="2400" b="0" i="0" u="none" strike="noStrike" dirty="0">
                          <a:solidFill>
                            <a:srgbClr val="000000"/>
                          </a:solidFill>
                          <a:latin typeface="Calibri"/>
                        </a:rPr>
                        <a:t>Windows 2000 (NT 5.0)</a:t>
                      </a:r>
                    </a:p>
                  </a:txBody>
                  <a:tcPr marL="6636" marR="6636" marT="6636" marB="0" anchor="b">
                    <a:lnL>
                      <a:noFill/>
                    </a:lnL>
                    <a:lnR>
                      <a:noFill/>
                    </a:lnR>
                    <a:lnT>
                      <a:noFill/>
                    </a:lnT>
                    <a:lnB>
                      <a:noFill/>
                    </a:lnB>
                  </a:tcPr>
                </a:tc>
                <a:tc>
                  <a:txBody>
                    <a:bodyPr/>
                    <a:lstStyle/>
                    <a:p>
                      <a:pPr algn="ctr" fontAlgn="b"/>
                      <a:r>
                        <a:rPr lang="hu-HU" sz="2400" b="0" i="0" u="none" strike="noStrike" dirty="0">
                          <a:solidFill>
                            <a:srgbClr val="000000"/>
                          </a:solidFill>
                          <a:latin typeface="Calibri"/>
                        </a:rPr>
                        <a:t> Dec 1999</a:t>
                      </a:r>
                    </a:p>
                  </a:txBody>
                  <a:tcPr marL="6636" marR="6636" marT="6636" marB="0" anchor="b">
                    <a:lnL>
                      <a:noFill/>
                    </a:lnL>
                    <a:lnR>
                      <a:noFill/>
                    </a:lnR>
                    <a:lnT>
                      <a:noFill/>
                    </a:lnT>
                    <a:lnB>
                      <a:noFill/>
                    </a:lnB>
                  </a:tcPr>
                </a:tc>
              </a:tr>
              <a:tr h="414687">
                <a:tc>
                  <a:txBody>
                    <a:bodyPr/>
                    <a:lstStyle/>
                    <a:p>
                      <a:pPr algn="ctr" fontAlgn="b"/>
                      <a:r>
                        <a:rPr lang="hu-HU" sz="2400" b="0" i="0" u="none" strike="noStrike" dirty="0">
                          <a:solidFill>
                            <a:srgbClr val="000000"/>
                          </a:solidFill>
                          <a:latin typeface="Calibri"/>
                        </a:rPr>
                        <a:t>2600</a:t>
                      </a:r>
                    </a:p>
                  </a:txBody>
                  <a:tcPr marL="6636" marR="6636" marT="6636" marB="0" anchor="b">
                    <a:lnL>
                      <a:noFill/>
                    </a:lnL>
                    <a:lnR>
                      <a:noFill/>
                    </a:lnR>
                    <a:lnT>
                      <a:noFill/>
                    </a:lnT>
                    <a:lnB>
                      <a:noFill/>
                    </a:lnB>
                  </a:tcPr>
                </a:tc>
                <a:tc>
                  <a:txBody>
                    <a:bodyPr/>
                    <a:lstStyle/>
                    <a:p>
                      <a:pPr algn="l" fontAlgn="b"/>
                      <a:r>
                        <a:rPr lang="hu-HU" sz="2400" b="0" i="0" u="none" strike="noStrike" dirty="0">
                          <a:solidFill>
                            <a:srgbClr val="000000"/>
                          </a:solidFill>
                          <a:latin typeface="Calibri"/>
                        </a:rPr>
                        <a:t>Windows XP (NT 5.1)</a:t>
                      </a:r>
                    </a:p>
                  </a:txBody>
                  <a:tcPr marL="6636" marR="6636" marT="6636" marB="0" anchor="b">
                    <a:lnL>
                      <a:noFill/>
                    </a:lnL>
                    <a:lnR>
                      <a:noFill/>
                    </a:lnR>
                    <a:lnT>
                      <a:noFill/>
                    </a:lnT>
                    <a:lnB>
                      <a:noFill/>
                    </a:lnB>
                  </a:tcPr>
                </a:tc>
                <a:tc>
                  <a:txBody>
                    <a:bodyPr/>
                    <a:lstStyle/>
                    <a:p>
                      <a:pPr algn="ctr" fontAlgn="b"/>
                      <a:r>
                        <a:rPr lang="hu-HU" sz="2400" b="0" i="0" u="none" strike="noStrike" dirty="0">
                          <a:solidFill>
                            <a:srgbClr val="000000"/>
                          </a:solidFill>
                          <a:latin typeface="Calibri"/>
                        </a:rPr>
                        <a:t> Aug 2001</a:t>
                      </a:r>
                    </a:p>
                  </a:txBody>
                  <a:tcPr marL="6636" marR="6636" marT="6636" marB="0" anchor="b">
                    <a:lnL>
                      <a:noFill/>
                    </a:lnL>
                    <a:lnR>
                      <a:noFill/>
                    </a:lnR>
                    <a:lnT>
                      <a:noFill/>
                    </a:lnT>
                    <a:lnB>
                      <a:noFill/>
                    </a:lnB>
                  </a:tcPr>
                </a:tc>
              </a:tr>
              <a:tr h="414687">
                <a:tc>
                  <a:txBody>
                    <a:bodyPr/>
                    <a:lstStyle/>
                    <a:p>
                      <a:pPr algn="ctr" fontAlgn="b"/>
                      <a:r>
                        <a:rPr lang="hu-HU" sz="2400" b="0" i="0" u="none" strike="noStrike" dirty="0" smtClean="0">
                          <a:solidFill>
                            <a:srgbClr val="000000"/>
                          </a:solidFill>
                          <a:latin typeface="Calibri"/>
                        </a:rPr>
                        <a:t>6000</a:t>
                      </a:r>
                      <a:endParaRPr lang="hu-HU" sz="2400" b="0" i="0" u="none" strike="noStrike" dirty="0">
                        <a:solidFill>
                          <a:srgbClr val="000000"/>
                        </a:solidFill>
                        <a:latin typeface="Calibri"/>
                      </a:endParaRPr>
                    </a:p>
                  </a:txBody>
                  <a:tcPr marL="6636" marR="6636" marT="6636" marB="0" anchor="b">
                    <a:lnL>
                      <a:noFill/>
                    </a:lnL>
                    <a:lnR>
                      <a:noFill/>
                    </a:lnR>
                    <a:lnT>
                      <a:noFill/>
                    </a:lnT>
                    <a:lnB>
                      <a:noFill/>
                    </a:lnB>
                  </a:tcPr>
                </a:tc>
                <a:tc>
                  <a:txBody>
                    <a:bodyPr/>
                    <a:lstStyle/>
                    <a:p>
                      <a:pPr algn="l" fontAlgn="b"/>
                      <a:r>
                        <a:rPr lang="hu-HU" sz="2400" b="0" i="0" u="none" strike="noStrike" dirty="0" smtClean="0">
                          <a:solidFill>
                            <a:srgbClr val="000000"/>
                          </a:solidFill>
                          <a:latin typeface="Calibri"/>
                        </a:rPr>
                        <a:t>Windows Vista (6.0)</a:t>
                      </a:r>
                      <a:endParaRPr lang="hu-HU" sz="2400" b="0" i="0" u="none" strike="noStrike" dirty="0">
                        <a:solidFill>
                          <a:srgbClr val="000000"/>
                        </a:solidFill>
                        <a:latin typeface="Calibri"/>
                      </a:endParaRPr>
                    </a:p>
                  </a:txBody>
                  <a:tcPr marL="6636" marR="6636" marT="6636" marB="0" anchor="b">
                    <a:lnL>
                      <a:noFill/>
                    </a:lnL>
                    <a:lnR>
                      <a:noFill/>
                    </a:lnR>
                    <a:lnT>
                      <a:noFill/>
                    </a:lnT>
                    <a:lnB>
                      <a:noFill/>
                    </a:lnB>
                  </a:tcPr>
                </a:tc>
                <a:tc>
                  <a:txBody>
                    <a:bodyPr/>
                    <a:lstStyle/>
                    <a:p>
                      <a:pPr algn="ctr" fontAlgn="b"/>
                      <a:r>
                        <a:rPr lang="hu-HU" sz="2400" b="0" i="0" u="none" strike="noStrike" dirty="0" err="1" smtClean="0">
                          <a:solidFill>
                            <a:srgbClr val="000000"/>
                          </a:solidFill>
                          <a:latin typeface="Calibri"/>
                        </a:rPr>
                        <a:t>Nov</a:t>
                      </a:r>
                      <a:r>
                        <a:rPr lang="hu-HU" sz="2400" b="0" i="0" u="none" strike="noStrike" baseline="0" dirty="0" smtClean="0">
                          <a:solidFill>
                            <a:srgbClr val="000000"/>
                          </a:solidFill>
                          <a:latin typeface="Calibri"/>
                        </a:rPr>
                        <a:t> 2006</a:t>
                      </a:r>
                      <a:endParaRPr lang="hu-HU" sz="2400" b="0" i="0" u="none" strike="noStrike" dirty="0">
                        <a:solidFill>
                          <a:srgbClr val="000000"/>
                        </a:solidFill>
                        <a:latin typeface="Calibri"/>
                      </a:endParaRPr>
                    </a:p>
                  </a:txBody>
                  <a:tcPr marL="6636" marR="6636" marT="6636" marB="0" anchor="b">
                    <a:lnL>
                      <a:noFill/>
                    </a:lnL>
                    <a:lnR>
                      <a:noFill/>
                    </a:lnR>
                    <a:lnT>
                      <a:noFill/>
                    </a:lnT>
                    <a:lnB>
                      <a:noFill/>
                    </a:lnB>
                  </a:tcPr>
                </a:tc>
              </a:tr>
              <a:tr h="414687">
                <a:tc>
                  <a:txBody>
                    <a:bodyPr/>
                    <a:lstStyle/>
                    <a:p>
                      <a:pPr algn="ctr" fontAlgn="b"/>
                      <a:r>
                        <a:rPr lang="hu-HU" sz="2400" b="0" i="0" u="none" strike="noStrike" dirty="0" smtClean="0">
                          <a:solidFill>
                            <a:srgbClr val="000000"/>
                          </a:solidFill>
                          <a:latin typeface="Calibri"/>
                        </a:rPr>
                        <a:t>7600</a:t>
                      </a:r>
                      <a:endParaRPr lang="hu-HU" sz="2400" b="0" i="0" u="none" strike="noStrike" dirty="0">
                        <a:solidFill>
                          <a:srgbClr val="000000"/>
                        </a:solidFill>
                        <a:latin typeface="Calibri"/>
                      </a:endParaRPr>
                    </a:p>
                  </a:txBody>
                  <a:tcPr marL="6636" marR="6636" marT="6636" marB="0" anchor="b">
                    <a:lnL>
                      <a:noFill/>
                    </a:lnL>
                    <a:lnR>
                      <a:noFill/>
                    </a:lnR>
                    <a:lnT>
                      <a:noFill/>
                    </a:lnT>
                    <a:lnB>
                      <a:noFill/>
                    </a:lnB>
                  </a:tcPr>
                </a:tc>
                <a:tc>
                  <a:txBody>
                    <a:bodyPr/>
                    <a:lstStyle/>
                    <a:p>
                      <a:pPr algn="l" fontAlgn="b"/>
                      <a:r>
                        <a:rPr lang="hu-HU" sz="2400" b="0" i="0" u="none" strike="noStrike" dirty="0" smtClean="0">
                          <a:solidFill>
                            <a:srgbClr val="000000"/>
                          </a:solidFill>
                          <a:latin typeface="Calibri"/>
                        </a:rPr>
                        <a:t>Windows 7 (6.1)</a:t>
                      </a:r>
                      <a:endParaRPr lang="hu-HU" sz="2400" b="0" i="0" u="none" strike="noStrike" dirty="0">
                        <a:solidFill>
                          <a:srgbClr val="000000"/>
                        </a:solidFill>
                        <a:latin typeface="Calibri"/>
                      </a:endParaRPr>
                    </a:p>
                  </a:txBody>
                  <a:tcPr marL="6636" marR="6636" marT="6636" marB="0" anchor="b">
                    <a:lnL>
                      <a:noFill/>
                    </a:lnL>
                    <a:lnR>
                      <a:noFill/>
                    </a:lnR>
                    <a:lnT>
                      <a:noFill/>
                    </a:lnT>
                    <a:lnB>
                      <a:noFill/>
                    </a:lnB>
                  </a:tcPr>
                </a:tc>
                <a:tc>
                  <a:txBody>
                    <a:bodyPr/>
                    <a:lstStyle/>
                    <a:p>
                      <a:pPr algn="ctr" fontAlgn="b"/>
                      <a:r>
                        <a:rPr lang="hu-HU" sz="2400" b="0" i="0" u="none" strike="noStrike" dirty="0" err="1" smtClean="0">
                          <a:solidFill>
                            <a:srgbClr val="000000"/>
                          </a:solidFill>
                          <a:latin typeface="Calibri"/>
                        </a:rPr>
                        <a:t>July</a:t>
                      </a:r>
                      <a:r>
                        <a:rPr lang="hu-HU" sz="2400" b="0" i="0" u="none" strike="noStrike" dirty="0" smtClean="0">
                          <a:solidFill>
                            <a:srgbClr val="000000"/>
                          </a:solidFill>
                          <a:latin typeface="Calibri"/>
                        </a:rPr>
                        <a:t> 2009</a:t>
                      </a:r>
                      <a:endParaRPr lang="hu-HU" sz="2400" b="0" i="0" u="none" strike="noStrike" dirty="0">
                        <a:solidFill>
                          <a:srgbClr val="000000"/>
                        </a:solidFill>
                        <a:latin typeface="Calibri"/>
                      </a:endParaRPr>
                    </a:p>
                  </a:txBody>
                  <a:tcPr marL="6636" marR="6636" marT="6636" marB="0" anchor="b">
                    <a:lnL>
                      <a:noFill/>
                    </a:lnL>
                    <a:lnR>
                      <a:noFill/>
                    </a:lnR>
                    <a:lnT>
                      <a:noFill/>
                    </a:lnT>
                    <a:lnB>
                      <a:noFill/>
                    </a:lnB>
                  </a:tcPr>
                </a:tc>
              </a:tr>
              <a:tr h="414687">
                <a:tc>
                  <a:txBody>
                    <a:bodyPr/>
                    <a:lstStyle/>
                    <a:p>
                      <a:pPr algn="ctr" fontAlgn="b"/>
                      <a:r>
                        <a:rPr lang="hu-HU" sz="2400" b="0" i="0" u="none" strike="noStrike" dirty="0" smtClean="0">
                          <a:solidFill>
                            <a:srgbClr val="000000"/>
                          </a:solidFill>
                          <a:latin typeface="Calibri"/>
                        </a:rPr>
                        <a:t>9200</a:t>
                      </a:r>
                      <a:endParaRPr lang="hu-HU" sz="2400" b="0" i="0" u="none" strike="noStrike" dirty="0">
                        <a:solidFill>
                          <a:srgbClr val="000000"/>
                        </a:solidFill>
                        <a:latin typeface="Calibri"/>
                      </a:endParaRPr>
                    </a:p>
                  </a:txBody>
                  <a:tcPr marL="6636" marR="6636" marT="6636" marB="0" anchor="b">
                    <a:lnL>
                      <a:noFill/>
                    </a:lnL>
                    <a:lnR>
                      <a:noFill/>
                    </a:lnR>
                    <a:lnT>
                      <a:noFill/>
                    </a:lnT>
                    <a:lnB>
                      <a:noFill/>
                    </a:lnB>
                  </a:tcPr>
                </a:tc>
                <a:tc>
                  <a:txBody>
                    <a:bodyPr/>
                    <a:lstStyle/>
                    <a:p>
                      <a:pPr algn="l" fontAlgn="b"/>
                      <a:r>
                        <a:rPr lang="hu-HU" sz="2400" b="0" i="0" u="none" strike="noStrike" dirty="0" smtClean="0">
                          <a:solidFill>
                            <a:srgbClr val="000000"/>
                          </a:solidFill>
                          <a:latin typeface="Calibri"/>
                        </a:rPr>
                        <a:t>Windows</a:t>
                      </a:r>
                      <a:r>
                        <a:rPr lang="hu-HU" sz="2400" b="0" i="0" u="none" strike="noStrike" baseline="0" dirty="0" smtClean="0">
                          <a:solidFill>
                            <a:srgbClr val="000000"/>
                          </a:solidFill>
                          <a:latin typeface="Calibri"/>
                        </a:rPr>
                        <a:t> 8 (6.2)</a:t>
                      </a:r>
                      <a:endParaRPr lang="hu-HU" sz="2400" b="0" i="0" u="none" strike="noStrike" dirty="0">
                        <a:solidFill>
                          <a:srgbClr val="000000"/>
                        </a:solidFill>
                        <a:latin typeface="Calibri"/>
                      </a:endParaRPr>
                    </a:p>
                  </a:txBody>
                  <a:tcPr marL="6636" marR="6636" marT="6636" marB="0" anchor="b">
                    <a:lnL>
                      <a:noFill/>
                    </a:lnL>
                    <a:lnR>
                      <a:noFill/>
                    </a:lnR>
                    <a:lnT>
                      <a:noFill/>
                    </a:lnT>
                    <a:lnB>
                      <a:noFill/>
                    </a:lnB>
                  </a:tcPr>
                </a:tc>
                <a:tc>
                  <a:txBody>
                    <a:bodyPr/>
                    <a:lstStyle/>
                    <a:p>
                      <a:pPr algn="ctr" fontAlgn="b"/>
                      <a:r>
                        <a:rPr lang="hu-HU" sz="2400" b="0" i="0" u="none" strike="noStrike" dirty="0" smtClean="0">
                          <a:solidFill>
                            <a:srgbClr val="000000"/>
                          </a:solidFill>
                          <a:latin typeface="Calibri"/>
                        </a:rPr>
                        <a:t>August 2012</a:t>
                      </a:r>
                      <a:endParaRPr lang="hu-HU" sz="2400" b="0" i="0" u="none" strike="noStrike" dirty="0">
                        <a:solidFill>
                          <a:srgbClr val="000000"/>
                        </a:solidFill>
                        <a:latin typeface="Calibri"/>
                      </a:endParaRPr>
                    </a:p>
                  </a:txBody>
                  <a:tcPr marL="6636" marR="6636" marT="6636" marB="0" anchor="b">
                    <a:lnL>
                      <a:noFill/>
                    </a:lnL>
                    <a:lnR>
                      <a:noFill/>
                    </a:lnR>
                    <a:lnT>
                      <a:noFill/>
                    </a:lnT>
                    <a:lnB>
                      <a:noFill/>
                    </a:lnB>
                  </a:tcPr>
                </a:tc>
              </a:tr>
              <a:tr h="414687">
                <a:tc>
                  <a:txBody>
                    <a:bodyPr/>
                    <a:lstStyle/>
                    <a:p>
                      <a:pPr algn="ctr" fontAlgn="b"/>
                      <a:r>
                        <a:rPr lang="hu-HU" sz="2400" b="0" i="0" u="none" strike="noStrike" dirty="0" smtClean="0">
                          <a:solidFill>
                            <a:srgbClr val="000000"/>
                          </a:solidFill>
                          <a:latin typeface="Calibri"/>
                        </a:rPr>
                        <a:t>9600</a:t>
                      </a:r>
                      <a:endParaRPr lang="hu-HU" sz="2400" b="0" i="0" u="none" strike="noStrike" dirty="0">
                        <a:solidFill>
                          <a:srgbClr val="000000"/>
                        </a:solidFill>
                        <a:latin typeface="Calibri"/>
                      </a:endParaRPr>
                    </a:p>
                  </a:txBody>
                  <a:tcPr marL="6636" marR="6636" marT="6636" marB="0" anchor="b">
                    <a:lnL>
                      <a:noFill/>
                    </a:lnL>
                    <a:lnR>
                      <a:noFill/>
                    </a:lnR>
                    <a:lnT>
                      <a:noFill/>
                    </a:lnT>
                    <a:lnB>
                      <a:noFill/>
                    </a:lnB>
                  </a:tcPr>
                </a:tc>
                <a:tc>
                  <a:txBody>
                    <a:bodyPr/>
                    <a:lstStyle/>
                    <a:p>
                      <a:pPr algn="l" fontAlgn="b"/>
                      <a:r>
                        <a:rPr lang="hu-HU" sz="2400" b="0" i="0" u="none" strike="noStrike" dirty="0" smtClean="0">
                          <a:solidFill>
                            <a:srgbClr val="000000"/>
                          </a:solidFill>
                          <a:latin typeface="Calibri"/>
                        </a:rPr>
                        <a:t>Windows 8.1 (6.3)</a:t>
                      </a:r>
                      <a:endParaRPr lang="hu-HU" sz="2400" b="0" i="0" u="none" strike="noStrike" dirty="0">
                        <a:solidFill>
                          <a:srgbClr val="000000"/>
                        </a:solidFill>
                        <a:latin typeface="Calibri"/>
                      </a:endParaRPr>
                    </a:p>
                  </a:txBody>
                  <a:tcPr marL="6636" marR="6636" marT="6636" marB="0" anchor="b">
                    <a:lnL>
                      <a:noFill/>
                    </a:lnL>
                    <a:lnR>
                      <a:noFill/>
                    </a:lnR>
                    <a:lnT>
                      <a:noFill/>
                    </a:lnT>
                    <a:lnB>
                      <a:noFill/>
                    </a:lnB>
                  </a:tcPr>
                </a:tc>
                <a:tc>
                  <a:txBody>
                    <a:bodyPr/>
                    <a:lstStyle/>
                    <a:p>
                      <a:pPr algn="ctr" fontAlgn="b"/>
                      <a:r>
                        <a:rPr lang="hu-HU" sz="2400" b="0" i="0" u="none" strike="noStrike" dirty="0" err="1" smtClean="0">
                          <a:solidFill>
                            <a:srgbClr val="000000"/>
                          </a:solidFill>
                          <a:latin typeface="Calibri"/>
                        </a:rPr>
                        <a:t>October</a:t>
                      </a:r>
                      <a:r>
                        <a:rPr lang="hu-HU" sz="2400" b="0" i="0" u="none" strike="noStrike" dirty="0" smtClean="0">
                          <a:solidFill>
                            <a:srgbClr val="000000"/>
                          </a:solidFill>
                          <a:latin typeface="Calibri"/>
                        </a:rPr>
                        <a:t> 2013</a:t>
                      </a:r>
                      <a:endParaRPr lang="hu-HU" sz="2400" b="0" i="0" u="none" strike="noStrike" dirty="0">
                        <a:solidFill>
                          <a:srgbClr val="000000"/>
                        </a:solidFill>
                        <a:latin typeface="Calibri"/>
                      </a:endParaRPr>
                    </a:p>
                  </a:txBody>
                  <a:tcPr marL="6636" marR="6636" marT="6636" marB="0" anchor="b">
                    <a:lnL>
                      <a:noFill/>
                    </a:lnL>
                    <a:lnR>
                      <a:noFill/>
                    </a:lnR>
                    <a:lnT>
                      <a:noFill/>
                    </a:lnT>
                    <a:lnB>
                      <a:noFill/>
                    </a:lnB>
                  </a:tcPr>
                </a:tc>
              </a:tr>
            </a:tbl>
          </a:graphicData>
        </a:graphic>
      </p:graphicFrame>
      <p:sp>
        <p:nvSpPr>
          <p:cNvPr id="9" name="Dia számának helye 8"/>
          <p:cNvSpPr>
            <a:spLocks noGrp="1"/>
          </p:cNvSpPr>
          <p:nvPr>
            <p:ph type="sldNum" sz="quarter" idx="5"/>
          </p:nvPr>
        </p:nvSpPr>
        <p:spPr/>
        <p:txBody>
          <a:bodyPr/>
          <a:lstStyle/>
          <a:p>
            <a:fld id="{3D86C690-4F62-4AFC-8745-06DC9BF07935}" type="slidenum">
              <a:rPr lang="hu-HU" smtClean="0"/>
              <a:pPr/>
              <a:t>5</a:t>
            </a:fld>
            <a:endParaRPr lang="hu-HU"/>
          </a:p>
        </p:txBody>
      </p:sp>
    </p:spTree>
    <p:extLst>
      <p:ext uri="{BB962C8B-B14F-4D97-AF65-F5344CB8AC3E}">
        <p14:creationId xmlns:p14="http://schemas.microsoft.com/office/powerpoint/2010/main" val="3024080240"/>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További témák a félév folyamán</a:t>
            </a:r>
            <a:endParaRPr lang="hu-HU" dirty="0"/>
          </a:p>
        </p:txBody>
      </p:sp>
      <p:sp>
        <p:nvSpPr>
          <p:cNvPr id="3" name="Tartalom helye 2"/>
          <p:cNvSpPr>
            <a:spLocks noGrp="1"/>
          </p:cNvSpPr>
          <p:nvPr>
            <p:ph idx="1"/>
          </p:nvPr>
        </p:nvSpPr>
        <p:spPr/>
        <p:txBody>
          <a:bodyPr/>
          <a:lstStyle/>
          <a:p>
            <a:r>
              <a:rPr lang="hu-HU" dirty="0" smtClean="0"/>
              <a:t>Windows hibakeresés</a:t>
            </a:r>
          </a:p>
          <a:p>
            <a:r>
              <a:rPr lang="hu-HU" dirty="0" smtClean="0"/>
              <a:t>Windows ütemezés</a:t>
            </a:r>
          </a:p>
          <a:p>
            <a:r>
              <a:rPr lang="hu-HU" dirty="0" smtClean="0"/>
              <a:t>Windows memóriakezelése</a:t>
            </a:r>
          </a:p>
          <a:p>
            <a:r>
              <a:rPr lang="hu-HU" dirty="0" smtClean="0"/>
              <a:t>Windows biztonsági alrendszere</a:t>
            </a:r>
          </a:p>
          <a:p>
            <a:endParaRPr lang="hu-HU" dirty="0" smtClean="0"/>
          </a:p>
          <a:p>
            <a:r>
              <a:rPr lang="hu-HU" dirty="0" smtClean="0"/>
              <a:t>(Nem Windows specifikus) </a:t>
            </a:r>
            <a:r>
              <a:rPr lang="hu-HU" dirty="0" err="1" smtClean="0"/>
              <a:t>Virtualizáció</a:t>
            </a:r>
            <a:endParaRPr lang="hu-HU" dirty="0"/>
          </a:p>
        </p:txBody>
      </p:sp>
      <p:sp>
        <p:nvSpPr>
          <p:cNvPr id="4" name="Dia számának helye 3"/>
          <p:cNvSpPr>
            <a:spLocks noGrp="1"/>
          </p:cNvSpPr>
          <p:nvPr>
            <p:ph type="sldNum" sz="quarter" idx="5"/>
          </p:nvPr>
        </p:nvSpPr>
        <p:spPr/>
        <p:txBody>
          <a:bodyPr/>
          <a:lstStyle/>
          <a:p>
            <a:fld id="{3D86C690-4F62-4AFC-8745-06DC9BF07935}" type="slidenum">
              <a:rPr lang="hu-HU" smtClean="0"/>
              <a:pPr/>
              <a:t>50</a:t>
            </a:fld>
            <a:endParaRPr lang="hu-HU"/>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smtClean="0"/>
              <a:t>Tools to dig in..</a:t>
            </a:r>
            <a:endParaRPr lang="hu-HU" dirty="0"/>
          </a:p>
        </p:txBody>
      </p:sp>
      <p:sp>
        <p:nvSpPr>
          <p:cNvPr id="3" name="Content Placeholder 2"/>
          <p:cNvSpPr>
            <a:spLocks noGrp="1"/>
          </p:cNvSpPr>
          <p:nvPr>
            <p:ph idx="1"/>
          </p:nvPr>
        </p:nvSpPr>
        <p:spPr/>
        <p:txBody>
          <a:bodyPr/>
          <a:lstStyle/>
          <a:p>
            <a:r>
              <a:rPr lang="hu-HU" sz="2400" dirty="0" smtClean="0"/>
              <a:t>Windows SDK</a:t>
            </a:r>
          </a:p>
          <a:p>
            <a:pPr lvl="1"/>
            <a:r>
              <a:rPr lang="hu-HU" sz="2000" dirty="0" smtClean="0"/>
              <a:t>Platform SDK, .NET Framework SDK utódja</a:t>
            </a:r>
          </a:p>
          <a:p>
            <a:pPr lvl="1"/>
            <a:r>
              <a:rPr lang="hu-HU" sz="2000" dirty="0" smtClean="0"/>
              <a:t>C/C++ header, API leírás, fordítók</a:t>
            </a:r>
          </a:p>
          <a:p>
            <a:r>
              <a:rPr lang="hu-HU" sz="2400" dirty="0" smtClean="0">
                <a:hlinkClick r:id="rId3"/>
              </a:rPr>
              <a:t>Windows Driver Kit</a:t>
            </a:r>
            <a:endParaRPr lang="hu-HU" sz="2400" dirty="0" smtClean="0"/>
          </a:p>
          <a:p>
            <a:pPr lvl="1"/>
            <a:r>
              <a:rPr lang="hu-HU" sz="2000" dirty="0" smtClean="0"/>
              <a:t>Windows DDK utódja</a:t>
            </a:r>
          </a:p>
          <a:p>
            <a:pPr lvl="1"/>
            <a:r>
              <a:rPr lang="hu-HU" sz="2000" dirty="0" smtClean="0"/>
              <a:t>C/C++ header, dokumentáció, statikus ellenőrzők</a:t>
            </a:r>
            <a:endParaRPr lang="hu-HU" sz="2000" dirty="0" smtClean="0">
              <a:hlinkClick r:id="rId4"/>
            </a:endParaRPr>
          </a:p>
          <a:p>
            <a:r>
              <a:rPr lang="hu-HU" sz="2400" dirty="0" smtClean="0">
                <a:hlinkClick r:id="rId4"/>
              </a:rPr>
              <a:t>Windows Debugging Tools</a:t>
            </a:r>
            <a:endParaRPr lang="hu-HU" sz="2400" dirty="0" smtClean="0"/>
          </a:p>
          <a:p>
            <a:pPr lvl="1"/>
            <a:r>
              <a:rPr lang="hu-HU" sz="2000" dirty="0" smtClean="0"/>
              <a:t>User és kernel módú debugger</a:t>
            </a:r>
          </a:p>
          <a:p>
            <a:r>
              <a:rPr lang="hu-HU" sz="2800" b="1" dirty="0" smtClean="0">
                <a:hlinkClick r:id="rId5"/>
              </a:rPr>
              <a:t>Sysinternals</a:t>
            </a:r>
            <a:endParaRPr lang="hu-HU" sz="2800" b="1" dirty="0" smtClean="0"/>
          </a:p>
          <a:p>
            <a:pPr lvl="1"/>
            <a:r>
              <a:rPr lang="hu-HU" sz="2000" dirty="0" smtClean="0"/>
              <a:t>Mark Russinovich cége (MS megvette)</a:t>
            </a:r>
          </a:p>
          <a:p>
            <a:pPr lvl="1"/>
            <a:r>
              <a:rPr lang="hu-HU" sz="2000" dirty="0" smtClean="0"/>
              <a:t>Process Explorer, Filemon, liveKd...</a:t>
            </a:r>
          </a:p>
          <a:p>
            <a:r>
              <a:rPr lang="hu-HU" sz="2400" dirty="0" smtClean="0"/>
              <a:t>Windows Support Tools, </a:t>
            </a:r>
            <a:r>
              <a:rPr lang="hu-HU" sz="2400" dirty="0" err="1" smtClean="0"/>
              <a:t>Windows</a:t>
            </a:r>
            <a:r>
              <a:rPr lang="hu-HU" sz="2400" dirty="0" smtClean="0"/>
              <a:t> </a:t>
            </a:r>
            <a:r>
              <a:rPr lang="hu-HU" sz="2400" dirty="0" err="1" smtClean="0"/>
              <a:t>Resource</a:t>
            </a:r>
            <a:r>
              <a:rPr lang="hu-HU" sz="2400" dirty="0" smtClean="0"/>
              <a:t> Kit</a:t>
            </a:r>
          </a:p>
          <a:p>
            <a:r>
              <a:rPr lang="hu-HU" sz="2800" dirty="0" smtClean="0"/>
              <a:t>...</a:t>
            </a:r>
          </a:p>
          <a:p>
            <a:pPr lvl="1"/>
            <a:endParaRPr lang="hu-HU" dirty="0"/>
          </a:p>
        </p:txBody>
      </p:sp>
      <p:sp>
        <p:nvSpPr>
          <p:cNvPr id="4" name="Dia számának helye 3"/>
          <p:cNvSpPr>
            <a:spLocks noGrp="1"/>
          </p:cNvSpPr>
          <p:nvPr>
            <p:ph type="sldNum" sz="quarter" idx="5"/>
          </p:nvPr>
        </p:nvSpPr>
        <p:spPr/>
        <p:txBody>
          <a:bodyPr/>
          <a:lstStyle/>
          <a:p>
            <a:fld id="{3D86C690-4F62-4AFC-8745-06DC9BF07935}" type="slidenum">
              <a:rPr lang="hu-HU" smtClean="0"/>
              <a:pPr/>
              <a:t>51</a:t>
            </a:fld>
            <a:endParaRPr lang="hu-HU"/>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Ajánlott házi feladat</a:t>
            </a:r>
            <a:endParaRPr lang="hu-HU" dirty="0"/>
          </a:p>
        </p:txBody>
      </p:sp>
      <p:sp>
        <p:nvSpPr>
          <p:cNvPr id="3" name="Tartalom helye 2"/>
          <p:cNvSpPr>
            <a:spLocks noGrp="1"/>
          </p:cNvSpPr>
          <p:nvPr>
            <p:ph idx="1"/>
          </p:nvPr>
        </p:nvSpPr>
        <p:spPr/>
        <p:txBody>
          <a:bodyPr/>
          <a:lstStyle/>
          <a:p>
            <a:r>
              <a:rPr lang="hu-HU" dirty="0" smtClean="0"/>
              <a:t>Töltsük le a </a:t>
            </a:r>
            <a:r>
              <a:rPr lang="hu-HU" b="1" dirty="0" err="1" smtClean="0"/>
              <a:t>Sysinternals</a:t>
            </a:r>
            <a:r>
              <a:rPr lang="hu-HU" b="1" dirty="0" smtClean="0"/>
              <a:t> </a:t>
            </a:r>
            <a:r>
              <a:rPr lang="hu-HU" b="1" dirty="0" err="1" smtClean="0"/>
              <a:t>Process</a:t>
            </a:r>
            <a:r>
              <a:rPr lang="hu-HU" b="1" dirty="0" smtClean="0"/>
              <a:t> Explorer</a:t>
            </a:r>
            <a:r>
              <a:rPr lang="hu-HU" dirty="0" smtClean="0"/>
              <a:t>t</a:t>
            </a:r>
          </a:p>
          <a:p>
            <a:pPr lvl="1"/>
            <a:r>
              <a:rPr lang="hu-HU" dirty="0" smtClean="0"/>
              <a:t>Nézzük meg milyen folyamatok futnak</a:t>
            </a:r>
          </a:p>
          <a:p>
            <a:pPr lvl="1"/>
            <a:r>
              <a:rPr lang="hu-HU" dirty="0" smtClean="0"/>
              <a:t>Ami nem ismerős, keressünk rá</a:t>
            </a:r>
          </a:p>
          <a:p>
            <a:pPr lvl="1"/>
            <a:endParaRPr lang="hu-HU" dirty="0" smtClean="0"/>
          </a:p>
          <a:p>
            <a:r>
              <a:rPr lang="hu-HU" dirty="0" smtClean="0"/>
              <a:t>Írjunk egy kis </a:t>
            </a:r>
            <a:r>
              <a:rPr lang="hu-HU" b="1" dirty="0" smtClean="0"/>
              <a:t>Windows </a:t>
            </a:r>
            <a:r>
              <a:rPr lang="hu-HU" b="1" dirty="0" err="1" smtClean="0"/>
              <a:t>API</a:t>
            </a:r>
            <a:r>
              <a:rPr lang="hu-HU" dirty="0" err="1" smtClean="0"/>
              <a:t>-t</a:t>
            </a:r>
            <a:r>
              <a:rPr lang="hu-HU" dirty="0" smtClean="0"/>
              <a:t> használó programot</a:t>
            </a:r>
          </a:p>
          <a:p>
            <a:pPr lvl="1"/>
            <a:r>
              <a:rPr lang="hu-HU" dirty="0" smtClean="0"/>
              <a:t>Beolvas egy fájlt</a:t>
            </a:r>
          </a:p>
          <a:p>
            <a:pPr lvl="1"/>
            <a:r>
              <a:rPr lang="hu-HU" dirty="0" smtClean="0"/>
              <a:t>Windows </a:t>
            </a:r>
            <a:r>
              <a:rPr lang="hu-HU" dirty="0" err="1" smtClean="0"/>
              <a:t>SDK-ban</a:t>
            </a:r>
            <a:r>
              <a:rPr lang="hu-HU" dirty="0" smtClean="0"/>
              <a:t> megtalálható a </a:t>
            </a:r>
            <a:br>
              <a:rPr lang="hu-HU" dirty="0" smtClean="0"/>
            </a:br>
            <a:r>
              <a:rPr lang="hu-HU" dirty="0" smtClean="0"/>
              <a:t>C fordító és az API leírás</a:t>
            </a:r>
          </a:p>
          <a:p>
            <a:pPr lvl="1"/>
            <a:endParaRPr lang="hu-HU" dirty="0"/>
          </a:p>
          <a:p>
            <a:r>
              <a:rPr lang="hu-HU" dirty="0" smtClean="0"/>
              <a:t>Lásd a kapcsolódó </a:t>
            </a:r>
            <a:r>
              <a:rPr lang="hu-HU" b="1" dirty="0" smtClean="0"/>
              <a:t>virtuális laborokat</a:t>
            </a:r>
            <a:r>
              <a:rPr lang="hu-HU" dirty="0" smtClean="0"/>
              <a:t>!</a:t>
            </a:r>
            <a:endParaRPr lang="hu-HU" dirty="0"/>
          </a:p>
        </p:txBody>
      </p:sp>
      <p:sp>
        <p:nvSpPr>
          <p:cNvPr id="4" name="Dia számának helye 3"/>
          <p:cNvSpPr>
            <a:spLocks noGrp="1"/>
          </p:cNvSpPr>
          <p:nvPr>
            <p:ph type="sldNum" sz="quarter" idx="5"/>
          </p:nvPr>
        </p:nvSpPr>
        <p:spPr/>
        <p:txBody>
          <a:bodyPr/>
          <a:lstStyle/>
          <a:p>
            <a:fld id="{3D86C690-4F62-4AFC-8745-06DC9BF07935}" type="slidenum">
              <a:rPr lang="hu-HU" smtClean="0"/>
              <a:pPr/>
              <a:t>52</a:t>
            </a:fld>
            <a:endParaRPr lang="hu-HU"/>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p:txBody>
          <a:bodyPr/>
          <a:lstStyle/>
          <a:p>
            <a:pPr eaLnBrk="1" hangingPunct="1">
              <a:defRPr/>
            </a:pPr>
            <a:r>
              <a:rPr lang="hu-HU" dirty="0" smtClean="0"/>
              <a:t>Olvasnivaló</a:t>
            </a:r>
            <a:endParaRPr lang="en-US" dirty="0" smtClean="0"/>
          </a:p>
        </p:txBody>
      </p:sp>
      <p:sp>
        <p:nvSpPr>
          <p:cNvPr id="283651" name="Rectangle 3"/>
          <p:cNvSpPr>
            <a:spLocks noGrp="1" noChangeArrowheads="1"/>
          </p:cNvSpPr>
          <p:nvPr>
            <p:ph idx="1"/>
          </p:nvPr>
        </p:nvSpPr>
        <p:spPr>
          <a:xfrm>
            <a:off x="457200" y="1447800"/>
            <a:ext cx="8229600" cy="4800600"/>
          </a:xfrm>
        </p:spPr>
        <p:txBody>
          <a:bodyPr/>
          <a:lstStyle/>
          <a:p>
            <a:pPr>
              <a:lnSpc>
                <a:spcPct val="90000"/>
              </a:lnSpc>
              <a:defRPr/>
            </a:pPr>
            <a:r>
              <a:rPr lang="en-US" sz="2800" dirty="0" smtClean="0"/>
              <a:t>Mark E. </a:t>
            </a:r>
            <a:r>
              <a:rPr lang="en-US" sz="2800" dirty="0" err="1" smtClean="0"/>
              <a:t>Russinovich</a:t>
            </a:r>
            <a:r>
              <a:rPr lang="hu-HU" sz="2800" dirty="0" smtClean="0"/>
              <a:t>, </a:t>
            </a:r>
            <a:r>
              <a:rPr lang="en-US" sz="2800" dirty="0" smtClean="0"/>
              <a:t>David A. Solomon</a:t>
            </a:r>
            <a:r>
              <a:rPr lang="hu-HU" sz="2800" dirty="0"/>
              <a:t>, Alex </a:t>
            </a:r>
            <a:r>
              <a:rPr lang="hu-HU" sz="2800" dirty="0" err="1" smtClean="0"/>
              <a:t>Ionescu</a:t>
            </a:r>
            <a:r>
              <a:rPr lang="hu-HU" sz="2800" dirty="0" smtClean="0"/>
              <a:t>:</a:t>
            </a:r>
            <a:r>
              <a:rPr lang="en-US" sz="2800" dirty="0" smtClean="0"/>
              <a:t> </a:t>
            </a:r>
            <a:r>
              <a:rPr lang="en-US" sz="2800" dirty="0" smtClean="0">
                <a:solidFill>
                  <a:schemeClr val="tx1"/>
                </a:solidFill>
              </a:rPr>
              <a:t>Windows Internals</a:t>
            </a:r>
            <a:r>
              <a:rPr lang="en-US" sz="2800" dirty="0" smtClean="0"/>
              <a:t>, </a:t>
            </a:r>
            <a:r>
              <a:rPr lang="hu-HU" sz="2400" dirty="0"/>
              <a:t>6</a:t>
            </a:r>
            <a:r>
              <a:rPr lang="en-US" sz="2400" dirty="0" err="1" smtClean="0"/>
              <a:t>th</a:t>
            </a:r>
            <a:r>
              <a:rPr lang="en-US" sz="2400" dirty="0" smtClean="0"/>
              <a:t> Edition, Microsoft Press, 20</a:t>
            </a:r>
            <a:r>
              <a:rPr lang="hu-HU" sz="2400" dirty="0" smtClean="0"/>
              <a:t>12</a:t>
            </a:r>
            <a:r>
              <a:rPr lang="en-US" sz="2400" dirty="0" smtClean="0"/>
              <a:t>.</a:t>
            </a:r>
          </a:p>
          <a:p>
            <a:pPr lvl="1" eaLnBrk="1" hangingPunct="1">
              <a:lnSpc>
                <a:spcPct val="90000"/>
              </a:lnSpc>
              <a:defRPr/>
            </a:pPr>
            <a:r>
              <a:rPr lang="hu-HU" sz="2400" dirty="0" smtClean="0"/>
              <a:t>Minden a Windows belső felépítéséről</a:t>
            </a:r>
            <a:endParaRPr lang="en-US" sz="2400" dirty="0" smtClean="0"/>
          </a:p>
          <a:p>
            <a:pPr marL="457200" lvl="1" indent="0">
              <a:lnSpc>
                <a:spcPct val="90000"/>
              </a:lnSpc>
              <a:buNone/>
              <a:defRPr/>
            </a:pPr>
            <a:endParaRPr lang="hu-HU" sz="2000" dirty="0" smtClean="0"/>
          </a:p>
          <a:p>
            <a:pPr>
              <a:lnSpc>
                <a:spcPct val="90000"/>
              </a:lnSpc>
              <a:defRPr/>
            </a:pPr>
            <a:r>
              <a:rPr lang="de-DE" sz="2800" dirty="0" smtClean="0"/>
              <a:t>Mark </a:t>
            </a:r>
            <a:r>
              <a:rPr lang="de-DE" sz="2800" dirty="0" err="1" smtClean="0"/>
              <a:t>Russinovich</a:t>
            </a:r>
            <a:r>
              <a:rPr lang="de-DE" sz="2800" dirty="0" smtClean="0"/>
              <a:t>: </a:t>
            </a:r>
            <a:r>
              <a:rPr lang="de-DE" sz="2800" dirty="0" smtClean="0">
                <a:hlinkClick r:id="rId3"/>
              </a:rPr>
              <a:t>Windows 7</a:t>
            </a:r>
            <a:r>
              <a:rPr lang="hu-HU" sz="2800" dirty="0" smtClean="0">
                <a:hlinkClick r:id="rId3"/>
              </a:rPr>
              <a:t> </a:t>
            </a:r>
            <a:r>
              <a:rPr lang="hu-HU" sz="2800" dirty="0" err="1" smtClean="0">
                <a:hlinkClick r:id="rId3"/>
              </a:rPr>
              <a:t>webcasts</a:t>
            </a:r>
            <a:endParaRPr lang="hu-HU" sz="2800" dirty="0" smtClean="0"/>
          </a:p>
          <a:p>
            <a:pPr>
              <a:lnSpc>
                <a:spcPct val="90000"/>
              </a:lnSpc>
              <a:defRPr/>
            </a:pPr>
            <a:r>
              <a:rPr lang="hu-HU" sz="2800" dirty="0" smtClean="0"/>
              <a:t>MSDN </a:t>
            </a:r>
            <a:r>
              <a:rPr lang="hu-HU" sz="2800" dirty="0" err="1" smtClean="0"/>
              <a:t>Blogs</a:t>
            </a:r>
            <a:r>
              <a:rPr lang="hu-HU" sz="2800" dirty="0" smtClean="0"/>
              <a:t>: </a:t>
            </a:r>
            <a:r>
              <a:rPr lang="hu-HU" sz="2800" dirty="0" smtClean="0">
                <a:hlinkClick r:id="rId4"/>
              </a:rPr>
              <a:t>Building Windows 8</a:t>
            </a:r>
            <a:endParaRPr lang="hu-HU" sz="2800" dirty="0" smtClean="0"/>
          </a:p>
          <a:p>
            <a:pPr>
              <a:lnSpc>
                <a:spcPct val="90000"/>
              </a:lnSpc>
              <a:defRPr/>
            </a:pPr>
            <a:endParaRPr lang="hu-HU" sz="2800" dirty="0"/>
          </a:p>
          <a:p>
            <a:pPr>
              <a:lnSpc>
                <a:spcPct val="90000"/>
              </a:lnSpc>
              <a:defRPr/>
            </a:pPr>
            <a:r>
              <a:rPr lang="hu-HU" sz="2800" dirty="0" smtClean="0"/>
              <a:t>Micskei Zoltán</a:t>
            </a:r>
            <a:r>
              <a:rPr lang="hu-HU" sz="2800" dirty="0"/>
              <a:t>: </a:t>
            </a:r>
            <a:r>
              <a:rPr lang="hu-HU" sz="2800" dirty="0">
                <a:hlinkClick r:id="rId5"/>
              </a:rPr>
              <a:t>A Windows operációs </a:t>
            </a:r>
            <a:r>
              <a:rPr lang="hu-HU" sz="2800" dirty="0" smtClean="0">
                <a:hlinkClick r:id="rId5"/>
              </a:rPr>
              <a:t>rendszer</a:t>
            </a:r>
            <a:r>
              <a:rPr lang="hu-HU" sz="2800" dirty="0" smtClean="0"/>
              <a:t>, segédlet (Mérés labor 4.)</a:t>
            </a:r>
            <a:endParaRPr lang="en-US" sz="2800" dirty="0" smtClean="0"/>
          </a:p>
        </p:txBody>
      </p:sp>
      <p:sp>
        <p:nvSpPr>
          <p:cNvPr id="4" name="Dia számának helye 3"/>
          <p:cNvSpPr>
            <a:spLocks noGrp="1"/>
          </p:cNvSpPr>
          <p:nvPr>
            <p:ph type="sldNum" sz="quarter" idx="5"/>
          </p:nvPr>
        </p:nvSpPr>
        <p:spPr/>
        <p:txBody>
          <a:bodyPr/>
          <a:lstStyle/>
          <a:p>
            <a:fld id="{3D86C690-4F62-4AFC-8745-06DC9BF07935}" type="slidenum">
              <a:rPr lang="hu-HU" smtClean="0"/>
              <a:pPr/>
              <a:t>53</a:t>
            </a:fld>
            <a:endParaRPr lang="hu-HU"/>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5"/>
          <p:cNvGraphicFramePr>
            <a:graphicFrameLocks noGrp="1"/>
          </p:cNvGraphicFramePr>
          <p:nvPr>
            <p:extLst>
              <p:ext uri="{D42A27DB-BD31-4B8C-83A1-F6EECF244321}">
                <p14:modId xmlns:p14="http://schemas.microsoft.com/office/powerpoint/2010/main" val="1289802225"/>
              </p:ext>
            </p:extLst>
          </p:nvPr>
        </p:nvGraphicFramePr>
        <p:xfrm>
          <a:off x="171451" y="1628800"/>
          <a:ext cx="8972550" cy="4561557"/>
        </p:xfrm>
        <a:graphic>
          <a:graphicData uri="http://schemas.openxmlformats.org/drawingml/2006/table">
            <a:tbl>
              <a:tblPr/>
              <a:tblGrid>
                <a:gridCol w="1222974"/>
                <a:gridCol w="5096751"/>
                <a:gridCol w="2652825"/>
              </a:tblGrid>
              <a:tr h="414687">
                <a:tc>
                  <a:txBody>
                    <a:bodyPr/>
                    <a:lstStyle/>
                    <a:p>
                      <a:pPr algn="ctr" fontAlgn="b"/>
                      <a:r>
                        <a:rPr lang="hu-HU" sz="2400" b="0" i="0" u="none" strike="noStrike" dirty="0">
                          <a:solidFill>
                            <a:srgbClr val="000000"/>
                          </a:solidFill>
                          <a:latin typeface="Calibri"/>
                        </a:rPr>
                        <a:t>Build#</a:t>
                      </a:r>
                    </a:p>
                  </a:txBody>
                  <a:tcPr marL="6636" marR="6636" marT="6636" marB="0" anchor="b">
                    <a:lnL>
                      <a:noFill/>
                    </a:lnL>
                    <a:lnR>
                      <a:noFill/>
                    </a:lnR>
                    <a:lnT>
                      <a:noFill/>
                    </a:lnT>
                    <a:lnB>
                      <a:noFill/>
                    </a:lnB>
                  </a:tcPr>
                </a:tc>
                <a:tc>
                  <a:txBody>
                    <a:bodyPr/>
                    <a:lstStyle/>
                    <a:p>
                      <a:pPr algn="l" fontAlgn="b"/>
                      <a:r>
                        <a:rPr lang="hu-HU" sz="2400" b="0" i="0" u="none" strike="noStrike" dirty="0">
                          <a:solidFill>
                            <a:srgbClr val="000000"/>
                          </a:solidFill>
                          <a:latin typeface="Calibri"/>
                        </a:rPr>
                        <a:t>Version</a:t>
                      </a:r>
                    </a:p>
                  </a:txBody>
                  <a:tcPr marL="6636" marR="6636" marT="6636" marB="0" anchor="b">
                    <a:lnL>
                      <a:noFill/>
                    </a:lnL>
                    <a:lnR>
                      <a:noFill/>
                    </a:lnR>
                    <a:lnT>
                      <a:noFill/>
                    </a:lnT>
                    <a:lnB>
                      <a:noFill/>
                    </a:lnB>
                  </a:tcPr>
                </a:tc>
                <a:tc>
                  <a:txBody>
                    <a:bodyPr/>
                    <a:lstStyle/>
                    <a:p>
                      <a:pPr algn="ctr" fontAlgn="b"/>
                      <a:r>
                        <a:rPr lang="hu-HU" sz="2400" b="0" i="0" u="none" strike="noStrike" dirty="0">
                          <a:solidFill>
                            <a:srgbClr val="000000"/>
                          </a:solidFill>
                          <a:latin typeface="Calibri"/>
                        </a:rPr>
                        <a:t>Date</a:t>
                      </a:r>
                    </a:p>
                  </a:txBody>
                  <a:tcPr marL="6636" marR="6636" marT="6636" marB="0" anchor="b">
                    <a:lnL>
                      <a:noFill/>
                    </a:lnL>
                    <a:lnR>
                      <a:noFill/>
                    </a:lnR>
                    <a:lnT>
                      <a:noFill/>
                    </a:lnT>
                    <a:lnB>
                      <a:noFill/>
                    </a:lnB>
                  </a:tcPr>
                </a:tc>
              </a:tr>
              <a:tr h="414687">
                <a:tc>
                  <a:txBody>
                    <a:bodyPr/>
                    <a:lstStyle/>
                    <a:p>
                      <a:pPr algn="ctr" fontAlgn="b"/>
                      <a:r>
                        <a:rPr lang="hu-HU" sz="2400" b="0" i="0" u="none" strike="noStrike" dirty="0">
                          <a:solidFill>
                            <a:srgbClr val="000000"/>
                          </a:solidFill>
                          <a:latin typeface="Calibri"/>
                        </a:rPr>
                        <a:t>297</a:t>
                      </a:r>
                    </a:p>
                  </a:txBody>
                  <a:tcPr marL="6636" marR="6636" marT="6636" marB="0" anchor="b">
                    <a:lnL>
                      <a:noFill/>
                    </a:lnL>
                    <a:lnR>
                      <a:noFill/>
                    </a:lnR>
                    <a:lnT>
                      <a:noFill/>
                    </a:lnT>
                    <a:lnB>
                      <a:noFill/>
                    </a:lnB>
                  </a:tcPr>
                </a:tc>
                <a:tc>
                  <a:txBody>
                    <a:bodyPr/>
                    <a:lstStyle/>
                    <a:p>
                      <a:pPr algn="l" fontAlgn="b"/>
                      <a:r>
                        <a:rPr lang="hu-HU" sz="2400" b="0" i="0" u="none" strike="noStrike" dirty="0">
                          <a:solidFill>
                            <a:srgbClr val="000000"/>
                          </a:solidFill>
                          <a:latin typeface="Calibri"/>
                        </a:rPr>
                        <a:t>PDC </a:t>
                      </a:r>
                      <a:r>
                        <a:rPr lang="hu-HU" sz="2400" b="0" i="0" u="none" strike="noStrike" dirty="0" err="1">
                          <a:solidFill>
                            <a:srgbClr val="000000"/>
                          </a:solidFill>
                          <a:latin typeface="Calibri"/>
                        </a:rPr>
                        <a:t>developer</a:t>
                      </a:r>
                      <a:r>
                        <a:rPr lang="hu-HU" sz="2400" b="0" i="0" u="none" strike="noStrike" dirty="0">
                          <a:solidFill>
                            <a:srgbClr val="000000"/>
                          </a:solidFill>
                          <a:latin typeface="Calibri"/>
                        </a:rPr>
                        <a:t> </a:t>
                      </a:r>
                      <a:r>
                        <a:rPr lang="hu-HU" sz="2400" b="0" i="0" u="none" strike="noStrike" dirty="0" err="1">
                          <a:solidFill>
                            <a:srgbClr val="000000"/>
                          </a:solidFill>
                          <a:latin typeface="Calibri"/>
                        </a:rPr>
                        <a:t>release</a:t>
                      </a:r>
                      <a:endParaRPr lang="hu-HU" sz="2400" b="0" i="0" u="none" strike="noStrike" dirty="0">
                        <a:solidFill>
                          <a:srgbClr val="000000"/>
                        </a:solidFill>
                        <a:latin typeface="Calibri"/>
                      </a:endParaRPr>
                    </a:p>
                  </a:txBody>
                  <a:tcPr marL="6636" marR="6636" marT="6636" marB="0" anchor="b">
                    <a:lnL>
                      <a:noFill/>
                    </a:lnL>
                    <a:lnR>
                      <a:noFill/>
                    </a:lnR>
                    <a:lnT>
                      <a:noFill/>
                    </a:lnT>
                    <a:lnB>
                      <a:noFill/>
                    </a:lnB>
                  </a:tcPr>
                </a:tc>
                <a:tc>
                  <a:txBody>
                    <a:bodyPr/>
                    <a:lstStyle/>
                    <a:p>
                      <a:pPr algn="ctr" fontAlgn="b"/>
                      <a:r>
                        <a:rPr lang="hu-HU" sz="2400" b="0" i="0" u="none" strike="noStrike" dirty="0">
                          <a:solidFill>
                            <a:srgbClr val="000000"/>
                          </a:solidFill>
                          <a:latin typeface="Calibri"/>
                        </a:rPr>
                        <a:t>Jul 1992</a:t>
                      </a:r>
                    </a:p>
                  </a:txBody>
                  <a:tcPr marL="6636" marR="6636" marT="6636" marB="0" anchor="b">
                    <a:lnL>
                      <a:noFill/>
                    </a:lnL>
                    <a:lnR>
                      <a:noFill/>
                    </a:lnR>
                    <a:lnT>
                      <a:noFill/>
                    </a:lnT>
                    <a:lnB>
                      <a:noFill/>
                    </a:lnB>
                  </a:tcPr>
                </a:tc>
              </a:tr>
              <a:tr h="414687">
                <a:tc>
                  <a:txBody>
                    <a:bodyPr/>
                    <a:lstStyle/>
                    <a:p>
                      <a:pPr algn="ctr" fontAlgn="b"/>
                      <a:r>
                        <a:rPr lang="hu-HU" sz="2400" b="0" i="0" u="none" strike="noStrike" dirty="0">
                          <a:solidFill>
                            <a:srgbClr val="000000"/>
                          </a:solidFill>
                          <a:latin typeface="Calibri"/>
                        </a:rPr>
                        <a:t>511</a:t>
                      </a:r>
                    </a:p>
                  </a:txBody>
                  <a:tcPr marL="6636" marR="6636" marT="6636" marB="0" anchor="b">
                    <a:lnL>
                      <a:noFill/>
                    </a:lnL>
                    <a:lnR>
                      <a:noFill/>
                    </a:lnR>
                    <a:lnT>
                      <a:noFill/>
                    </a:lnT>
                    <a:lnB>
                      <a:noFill/>
                    </a:lnB>
                  </a:tcPr>
                </a:tc>
                <a:tc>
                  <a:txBody>
                    <a:bodyPr/>
                    <a:lstStyle/>
                    <a:p>
                      <a:pPr algn="l" fontAlgn="b"/>
                      <a:r>
                        <a:rPr lang="hu-HU" sz="2400" b="0" i="0" u="none" strike="noStrike">
                          <a:solidFill>
                            <a:srgbClr val="000000"/>
                          </a:solidFill>
                          <a:latin typeface="Calibri"/>
                        </a:rPr>
                        <a:t>NT 3.1</a:t>
                      </a:r>
                    </a:p>
                  </a:txBody>
                  <a:tcPr marL="6636" marR="6636" marT="6636" marB="0" anchor="b">
                    <a:lnL>
                      <a:noFill/>
                    </a:lnL>
                    <a:lnR>
                      <a:noFill/>
                    </a:lnR>
                    <a:lnT>
                      <a:noFill/>
                    </a:lnT>
                    <a:lnB>
                      <a:noFill/>
                    </a:lnB>
                  </a:tcPr>
                </a:tc>
                <a:tc>
                  <a:txBody>
                    <a:bodyPr/>
                    <a:lstStyle/>
                    <a:p>
                      <a:pPr algn="ctr" fontAlgn="b"/>
                      <a:r>
                        <a:rPr lang="hu-HU" sz="2400" b="0" i="0" u="none" strike="noStrike" dirty="0">
                          <a:solidFill>
                            <a:srgbClr val="000000"/>
                          </a:solidFill>
                          <a:latin typeface="Calibri"/>
                        </a:rPr>
                        <a:t>Jul 1993</a:t>
                      </a:r>
                    </a:p>
                  </a:txBody>
                  <a:tcPr marL="6636" marR="6636" marT="6636" marB="0" anchor="b">
                    <a:lnL>
                      <a:noFill/>
                    </a:lnL>
                    <a:lnR>
                      <a:noFill/>
                    </a:lnR>
                    <a:lnT>
                      <a:noFill/>
                    </a:lnT>
                    <a:lnB>
                      <a:noFill/>
                    </a:lnB>
                  </a:tcPr>
                </a:tc>
              </a:tr>
              <a:tr h="414687">
                <a:tc>
                  <a:txBody>
                    <a:bodyPr/>
                    <a:lstStyle/>
                    <a:p>
                      <a:pPr algn="ctr" fontAlgn="b"/>
                      <a:r>
                        <a:rPr lang="hu-HU" sz="2400" b="0" i="0" u="none" strike="noStrike" dirty="0">
                          <a:solidFill>
                            <a:srgbClr val="000000"/>
                          </a:solidFill>
                          <a:latin typeface="Calibri"/>
                        </a:rPr>
                        <a:t>1057</a:t>
                      </a:r>
                    </a:p>
                  </a:txBody>
                  <a:tcPr marL="6636" marR="6636" marT="6636" marB="0" anchor="b">
                    <a:lnL>
                      <a:noFill/>
                    </a:lnL>
                    <a:lnR>
                      <a:noFill/>
                    </a:lnR>
                    <a:lnT>
                      <a:noFill/>
                    </a:lnT>
                    <a:lnB>
                      <a:noFill/>
                    </a:lnB>
                  </a:tcPr>
                </a:tc>
                <a:tc>
                  <a:txBody>
                    <a:bodyPr/>
                    <a:lstStyle/>
                    <a:p>
                      <a:pPr algn="l" fontAlgn="b"/>
                      <a:r>
                        <a:rPr lang="hu-HU" sz="2400" b="0" i="0" u="none" strike="noStrike" dirty="0">
                          <a:solidFill>
                            <a:srgbClr val="000000"/>
                          </a:solidFill>
                          <a:latin typeface="Calibri"/>
                        </a:rPr>
                        <a:t>NT 3.51</a:t>
                      </a:r>
                    </a:p>
                  </a:txBody>
                  <a:tcPr marL="6636" marR="6636" marT="6636" marB="0" anchor="b">
                    <a:lnL>
                      <a:noFill/>
                    </a:lnL>
                    <a:lnR>
                      <a:noFill/>
                    </a:lnR>
                    <a:lnT>
                      <a:noFill/>
                    </a:lnT>
                    <a:lnB>
                      <a:noFill/>
                    </a:lnB>
                  </a:tcPr>
                </a:tc>
                <a:tc>
                  <a:txBody>
                    <a:bodyPr/>
                    <a:lstStyle/>
                    <a:p>
                      <a:pPr algn="ctr" fontAlgn="b"/>
                      <a:r>
                        <a:rPr lang="hu-HU" sz="2400" b="0" i="0" u="none" strike="noStrike" dirty="0">
                          <a:solidFill>
                            <a:srgbClr val="000000"/>
                          </a:solidFill>
                          <a:latin typeface="Calibri"/>
                        </a:rPr>
                        <a:t>May 1995</a:t>
                      </a:r>
                    </a:p>
                  </a:txBody>
                  <a:tcPr marL="6636" marR="6636" marT="6636" marB="0" anchor="b">
                    <a:lnL>
                      <a:noFill/>
                    </a:lnL>
                    <a:lnR>
                      <a:noFill/>
                    </a:lnR>
                    <a:lnT>
                      <a:noFill/>
                    </a:lnT>
                    <a:lnB>
                      <a:noFill/>
                    </a:lnB>
                  </a:tcPr>
                </a:tc>
              </a:tr>
              <a:tr h="414687">
                <a:tc>
                  <a:txBody>
                    <a:bodyPr/>
                    <a:lstStyle/>
                    <a:p>
                      <a:pPr algn="ctr" fontAlgn="b"/>
                      <a:r>
                        <a:rPr lang="hu-HU" sz="2400" b="0" i="0" u="none" strike="noStrike" dirty="0">
                          <a:solidFill>
                            <a:srgbClr val="000000"/>
                          </a:solidFill>
                          <a:latin typeface="Calibri"/>
                        </a:rPr>
                        <a:t>1381</a:t>
                      </a:r>
                    </a:p>
                  </a:txBody>
                  <a:tcPr marL="6636" marR="6636" marT="6636" marB="0" anchor="b">
                    <a:lnL>
                      <a:noFill/>
                    </a:lnL>
                    <a:lnR>
                      <a:noFill/>
                    </a:lnR>
                    <a:lnT>
                      <a:noFill/>
                    </a:lnT>
                    <a:lnB>
                      <a:noFill/>
                    </a:lnB>
                  </a:tcPr>
                </a:tc>
                <a:tc>
                  <a:txBody>
                    <a:bodyPr/>
                    <a:lstStyle/>
                    <a:p>
                      <a:pPr algn="l" fontAlgn="b"/>
                      <a:r>
                        <a:rPr lang="hu-HU" sz="2400" b="0" i="0" u="none" strike="noStrike" dirty="0">
                          <a:solidFill>
                            <a:srgbClr val="000000"/>
                          </a:solidFill>
                          <a:latin typeface="Calibri"/>
                        </a:rPr>
                        <a:t>NT 4.0</a:t>
                      </a:r>
                    </a:p>
                  </a:txBody>
                  <a:tcPr marL="6636" marR="6636" marT="6636" marB="0" anchor="b">
                    <a:lnL>
                      <a:noFill/>
                    </a:lnL>
                    <a:lnR>
                      <a:noFill/>
                    </a:lnR>
                    <a:lnT>
                      <a:noFill/>
                    </a:lnT>
                    <a:lnB>
                      <a:noFill/>
                    </a:lnB>
                  </a:tcPr>
                </a:tc>
                <a:tc>
                  <a:txBody>
                    <a:bodyPr/>
                    <a:lstStyle/>
                    <a:p>
                      <a:pPr algn="ctr" fontAlgn="b"/>
                      <a:r>
                        <a:rPr lang="hu-HU" sz="2400" b="0" i="0" u="none" strike="noStrike" dirty="0">
                          <a:solidFill>
                            <a:srgbClr val="000000"/>
                          </a:solidFill>
                          <a:latin typeface="Calibri"/>
                        </a:rPr>
                        <a:t>Jul 1996</a:t>
                      </a:r>
                    </a:p>
                  </a:txBody>
                  <a:tcPr marL="6636" marR="6636" marT="6636" marB="0" anchor="b">
                    <a:lnL>
                      <a:noFill/>
                    </a:lnL>
                    <a:lnR>
                      <a:noFill/>
                    </a:lnR>
                    <a:lnT>
                      <a:noFill/>
                    </a:lnT>
                    <a:lnB>
                      <a:noFill/>
                    </a:lnB>
                  </a:tcPr>
                </a:tc>
              </a:tr>
              <a:tr h="414687">
                <a:tc>
                  <a:txBody>
                    <a:bodyPr/>
                    <a:lstStyle/>
                    <a:p>
                      <a:pPr algn="ctr" fontAlgn="b"/>
                      <a:r>
                        <a:rPr lang="hu-HU" sz="2400" b="0" i="0" u="none" strike="noStrike" dirty="0">
                          <a:solidFill>
                            <a:srgbClr val="000000"/>
                          </a:solidFill>
                          <a:latin typeface="Calibri"/>
                        </a:rPr>
                        <a:t>2195</a:t>
                      </a:r>
                    </a:p>
                  </a:txBody>
                  <a:tcPr marL="6636" marR="6636" marT="6636" marB="0" anchor="b">
                    <a:lnL>
                      <a:noFill/>
                    </a:lnL>
                    <a:lnR>
                      <a:noFill/>
                    </a:lnR>
                    <a:lnT>
                      <a:noFill/>
                    </a:lnT>
                    <a:lnB>
                      <a:noFill/>
                    </a:lnB>
                  </a:tcPr>
                </a:tc>
                <a:tc>
                  <a:txBody>
                    <a:bodyPr/>
                    <a:lstStyle/>
                    <a:p>
                      <a:pPr algn="l" fontAlgn="b"/>
                      <a:r>
                        <a:rPr lang="hu-HU" sz="2400" b="0" i="0" u="none" strike="noStrike" dirty="0">
                          <a:solidFill>
                            <a:srgbClr val="000000"/>
                          </a:solidFill>
                          <a:latin typeface="Calibri"/>
                        </a:rPr>
                        <a:t>Windows 2000 (NT 5.0)</a:t>
                      </a:r>
                    </a:p>
                  </a:txBody>
                  <a:tcPr marL="6636" marR="6636" marT="6636" marB="0" anchor="b">
                    <a:lnL>
                      <a:noFill/>
                    </a:lnL>
                    <a:lnR>
                      <a:noFill/>
                    </a:lnR>
                    <a:lnT>
                      <a:noFill/>
                    </a:lnT>
                    <a:lnB>
                      <a:noFill/>
                    </a:lnB>
                  </a:tcPr>
                </a:tc>
                <a:tc>
                  <a:txBody>
                    <a:bodyPr/>
                    <a:lstStyle/>
                    <a:p>
                      <a:pPr algn="ctr" fontAlgn="b"/>
                      <a:r>
                        <a:rPr lang="hu-HU" sz="2400" b="0" i="0" u="none" strike="noStrike" dirty="0">
                          <a:solidFill>
                            <a:srgbClr val="000000"/>
                          </a:solidFill>
                          <a:latin typeface="Calibri"/>
                        </a:rPr>
                        <a:t> Dec 1999</a:t>
                      </a:r>
                    </a:p>
                  </a:txBody>
                  <a:tcPr marL="6636" marR="6636" marT="6636" marB="0" anchor="b">
                    <a:lnL>
                      <a:noFill/>
                    </a:lnL>
                    <a:lnR>
                      <a:noFill/>
                    </a:lnR>
                    <a:lnT>
                      <a:noFill/>
                    </a:lnT>
                    <a:lnB>
                      <a:noFill/>
                    </a:lnB>
                  </a:tcPr>
                </a:tc>
              </a:tr>
              <a:tr h="414687">
                <a:tc>
                  <a:txBody>
                    <a:bodyPr/>
                    <a:lstStyle/>
                    <a:p>
                      <a:pPr algn="ctr" fontAlgn="b"/>
                      <a:r>
                        <a:rPr lang="hu-HU" sz="2400" b="0" i="0" u="none" strike="noStrike" dirty="0">
                          <a:solidFill>
                            <a:srgbClr val="000000"/>
                          </a:solidFill>
                          <a:latin typeface="Calibri"/>
                        </a:rPr>
                        <a:t>2600</a:t>
                      </a:r>
                    </a:p>
                  </a:txBody>
                  <a:tcPr marL="6636" marR="6636" marT="6636" marB="0" anchor="b">
                    <a:lnL>
                      <a:noFill/>
                    </a:lnL>
                    <a:lnR>
                      <a:noFill/>
                    </a:lnR>
                    <a:lnT>
                      <a:noFill/>
                    </a:lnT>
                    <a:lnB>
                      <a:noFill/>
                    </a:lnB>
                  </a:tcPr>
                </a:tc>
                <a:tc>
                  <a:txBody>
                    <a:bodyPr/>
                    <a:lstStyle/>
                    <a:p>
                      <a:pPr algn="l" fontAlgn="b"/>
                      <a:r>
                        <a:rPr lang="hu-HU" sz="2400" b="0" i="0" u="none" strike="noStrike" dirty="0">
                          <a:solidFill>
                            <a:srgbClr val="000000"/>
                          </a:solidFill>
                          <a:latin typeface="Calibri"/>
                        </a:rPr>
                        <a:t>Windows XP (NT 5.1)</a:t>
                      </a:r>
                    </a:p>
                  </a:txBody>
                  <a:tcPr marL="6636" marR="6636" marT="6636" marB="0" anchor="b">
                    <a:lnL>
                      <a:noFill/>
                    </a:lnL>
                    <a:lnR>
                      <a:noFill/>
                    </a:lnR>
                    <a:lnT>
                      <a:noFill/>
                    </a:lnT>
                    <a:lnB>
                      <a:noFill/>
                    </a:lnB>
                  </a:tcPr>
                </a:tc>
                <a:tc>
                  <a:txBody>
                    <a:bodyPr/>
                    <a:lstStyle/>
                    <a:p>
                      <a:pPr algn="ctr" fontAlgn="b"/>
                      <a:r>
                        <a:rPr lang="hu-HU" sz="2400" b="0" i="0" u="none" strike="noStrike" dirty="0">
                          <a:solidFill>
                            <a:srgbClr val="000000"/>
                          </a:solidFill>
                          <a:latin typeface="Calibri"/>
                        </a:rPr>
                        <a:t> Aug 2001</a:t>
                      </a:r>
                    </a:p>
                  </a:txBody>
                  <a:tcPr marL="6636" marR="6636" marT="6636" marB="0" anchor="b">
                    <a:lnL>
                      <a:noFill/>
                    </a:lnL>
                    <a:lnR>
                      <a:noFill/>
                    </a:lnR>
                    <a:lnT>
                      <a:noFill/>
                    </a:lnT>
                    <a:lnB>
                      <a:noFill/>
                    </a:lnB>
                  </a:tcPr>
                </a:tc>
              </a:tr>
              <a:tr h="414687">
                <a:tc>
                  <a:txBody>
                    <a:bodyPr/>
                    <a:lstStyle/>
                    <a:p>
                      <a:pPr algn="ctr" fontAlgn="b"/>
                      <a:r>
                        <a:rPr lang="hu-HU" sz="2400" b="0" i="0" u="none" strike="noStrike" dirty="0" smtClean="0">
                          <a:solidFill>
                            <a:srgbClr val="000000"/>
                          </a:solidFill>
                          <a:latin typeface="Calibri"/>
                        </a:rPr>
                        <a:t>6000</a:t>
                      </a:r>
                      <a:endParaRPr lang="hu-HU" sz="2400" b="0" i="0" u="none" strike="noStrike" dirty="0">
                        <a:solidFill>
                          <a:srgbClr val="000000"/>
                        </a:solidFill>
                        <a:latin typeface="Calibri"/>
                      </a:endParaRPr>
                    </a:p>
                  </a:txBody>
                  <a:tcPr marL="6636" marR="6636" marT="6636" marB="0" anchor="b">
                    <a:lnL>
                      <a:noFill/>
                    </a:lnL>
                    <a:lnR>
                      <a:noFill/>
                    </a:lnR>
                    <a:lnT>
                      <a:noFill/>
                    </a:lnT>
                    <a:lnB>
                      <a:noFill/>
                    </a:lnB>
                  </a:tcPr>
                </a:tc>
                <a:tc>
                  <a:txBody>
                    <a:bodyPr/>
                    <a:lstStyle/>
                    <a:p>
                      <a:pPr algn="l" fontAlgn="b"/>
                      <a:r>
                        <a:rPr lang="hu-HU" sz="2400" b="0" i="0" u="none" strike="noStrike" dirty="0" smtClean="0">
                          <a:solidFill>
                            <a:srgbClr val="000000"/>
                          </a:solidFill>
                          <a:latin typeface="Calibri"/>
                        </a:rPr>
                        <a:t>Windows Vista (6.0)</a:t>
                      </a:r>
                      <a:endParaRPr lang="hu-HU" sz="2400" b="0" i="0" u="none" strike="noStrike" dirty="0">
                        <a:solidFill>
                          <a:srgbClr val="000000"/>
                        </a:solidFill>
                        <a:latin typeface="Calibri"/>
                      </a:endParaRPr>
                    </a:p>
                  </a:txBody>
                  <a:tcPr marL="6636" marR="6636" marT="6636" marB="0" anchor="b">
                    <a:lnL>
                      <a:noFill/>
                    </a:lnL>
                    <a:lnR>
                      <a:noFill/>
                    </a:lnR>
                    <a:lnT>
                      <a:noFill/>
                    </a:lnT>
                    <a:lnB>
                      <a:noFill/>
                    </a:lnB>
                  </a:tcPr>
                </a:tc>
                <a:tc>
                  <a:txBody>
                    <a:bodyPr/>
                    <a:lstStyle/>
                    <a:p>
                      <a:pPr algn="ctr" fontAlgn="b"/>
                      <a:r>
                        <a:rPr lang="hu-HU" sz="2400" b="0" i="0" u="none" strike="noStrike" dirty="0" err="1" smtClean="0">
                          <a:solidFill>
                            <a:srgbClr val="000000"/>
                          </a:solidFill>
                          <a:latin typeface="Calibri"/>
                        </a:rPr>
                        <a:t>Nov</a:t>
                      </a:r>
                      <a:r>
                        <a:rPr lang="hu-HU" sz="2400" b="0" i="0" u="none" strike="noStrike" baseline="0" dirty="0" smtClean="0">
                          <a:solidFill>
                            <a:srgbClr val="000000"/>
                          </a:solidFill>
                          <a:latin typeface="Calibri"/>
                        </a:rPr>
                        <a:t> 2006</a:t>
                      </a:r>
                      <a:endParaRPr lang="hu-HU" sz="2400" b="0" i="0" u="none" strike="noStrike" dirty="0">
                        <a:solidFill>
                          <a:srgbClr val="000000"/>
                        </a:solidFill>
                        <a:latin typeface="Calibri"/>
                      </a:endParaRPr>
                    </a:p>
                  </a:txBody>
                  <a:tcPr marL="6636" marR="6636" marT="6636" marB="0" anchor="b">
                    <a:lnL>
                      <a:noFill/>
                    </a:lnL>
                    <a:lnR>
                      <a:noFill/>
                    </a:lnR>
                    <a:lnT>
                      <a:noFill/>
                    </a:lnT>
                    <a:lnB>
                      <a:noFill/>
                    </a:lnB>
                  </a:tcPr>
                </a:tc>
              </a:tr>
              <a:tr h="414687">
                <a:tc>
                  <a:txBody>
                    <a:bodyPr/>
                    <a:lstStyle/>
                    <a:p>
                      <a:pPr algn="ctr" fontAlgn="b"/>
                      <a:r>
                        <a:rPr lang="hu-HU" sz="2400" b="0" i="0" u="none" strike="noStrike" dirty="0" smtClean="0">
                          <a:solidFill>
                            <a:srgbClr val="000000"/>
                          </a:solidFill>
                          <a:latin typeface="Calibri"/>
                        </a:rPr>
                        <a:t>7600</a:t>
                      </a:r>
                      <a:endParaRPr lang="hu-HU" sz="2400" b="0" i="0" u="none" strike="noStrike" dirty="0">
                        <a:solidFill>
                          <a:srgbClr val="000000"/>
                        </a:solidFill>
                        <a:latin typeface="Calibri"/>
                      </a:endParaRPr>
                    </a:p>
                  </a:txBody>
                  <a:tcPr marL="6636" marR="6636" marT="6636" marB="0" anchor="b">
                    <a:lnL>
                      <a:noFill/>
                    </a:lnL>
                    <a:lnR>
                      <a:noFill/>
                    </a:lnR>
                    <a:lnT>
                      <a:noFill/>
                    </a:lnT>
                    <a:lnB>
                      <a:noFill/>
                    </a:lnB>
                  </a:tcPr>
                </a:tc>
                <a:tc>
                  <a:txBody>
                    <a:bodyPr/>
                    <a:lstStyle/>
                    <a:p>
                      <a:pPr algn="l" fontAlgn="b"/>
                      <a:r>
                        <a:rPr lang="hu-HU" sz="2400" b="0" i="0" u="none" strike="noStrike" dirty="0" smtClean="0">
                          <a:solidFill>
                            <a:srgbClr val="000000"/>
                          </a:solidFill>
                          <a:latin typeface="Calibri"/>
                        </a:rPr>
                        <a:t>Windows 7 (6.1)</a:t>
                      </a:r>
                      <a:endParaRPr lang="hu-HU" sz="2400" b="0" i="0" u="none" strike="noStrike" dirty="0">
                        <a:solidFill>
                          <a:srgbClr val="000000"/>
                        </a:solidFill>
                        <a:latin typeface="Calibri"/>
                      </a:endParaRPr>
                    </a:p>
                  </a:txBody>
                  <a:tcPr marL="6636" marR="6636" marT="6636" marB="0" anchor="b">
                    <a:lnL>
                      <a:noFill/>
                    </a:lnL>
                    <a:lnR>
                      <a:noFill/>
                    </a:lnR>
                    <a:lnT>
                      <a:noFill/>
                    </a:lnT>
                    <a:lnB>
                      <a:noFill/>
                    </a:lnB>
                  </a:tcPr>
                </a:tc>
                <a:tc>
                  <a:txBody>
                    <a:bodyPr/>
                    <a:lstStyle/>
                    <a:p>
                      <a:pPr algn="ctr" fontAlgn="b"/>
                      <a:r>
                        <a:rPr lang="hu-HU" sz="2400" b="0" i="0" u="none" strike="noStrike" dirty="0" err="1" smtClean="0">
                          <a:solidFill>
                            <a:srgbClr val="000000"/>
                          </a:solidFill>
                          <a:latin typeface="Calibri"/>
                        </a:rPr>
                        <a:t>July</a:t>
                      </a:r>
                      <a:r>
                        <a:rPr lang="hu-HU" sz="2400" b="0" i="0" u="none" strike="noStrike" dirty="0" smtClean="0">
                          <a:solidFill>
                            <a:srgbClr val="000000"/>
                          </a:solidFill>
                          <a:latin typeface="Calibri"/>
                        </a:rPr>
                        <a:t> 2009</a:t>
                      </a:r>
                      <a:endParaRPr lang="hu-HU" sz="2400" b="0" i="0" u="none" strike="noStrike" dirty="0">
                        <a:solidFill>
                          <a:srgbClr val="000000"/>
                        </a:solidFill>
                        <a:latin typeface="Calibri"/>
                      </a:endParaRPr>
                    </a:p>
                  </a:txBody>
                  <a:tcPr marL="6636" marR="6636" marT="6636" marB="0" anchor="b">
                    <a:lnL>
                      <a:noFill/>
                    </a:lnL>
                    <a:lnR>
                      <a:noFill/>
                    </a:lnR>
                    <a:lnT>
                      <a:noFill/>
                    </a:lnT>
                    <a:lnB>
                      <a:noFill/>
                    </a:lnB>
                  </a:tcPr>
                </a:tc>
              </a:tr>
              <a:tr h="414687">
                <a:tc>
                  <a:txBody>
                    <a:bodyPr/>
                    <a:lstStyle/>
                    <a:p>
                      <a:pPr algn="ctr" fontAlgn="b"/>
                      <a:r>
                        <a:rPr lang="hu-HU" sz="2400" b="0" i="0" u="none" strike="noStrike" dirty="0" smtClean="0">
                          <a:solidFill>
                            <a:srgbClr val="000000"/>
                          </a:solidFill>
                          <a:latin typeface="Calibri"/>
                        </a:rPr>
                        <a:t>9200</a:t>
                      </a:r>
                      <a:endParaRPr lang="hu-HU" sz="2400" b="0" i="0" u="none" strike="noStrike" dirty="0">
                        <a:solidFill>
                          <a:srgbClr val="000000"/>
                        </a:solidFill>
                        <a:latin typeface="Calibri"/>
                      </a:endParaRPr>
                    </a:p>
                  </a:txBody>
                  <a:tcPr marL="6636" marR="6636" marT="6636" marB="0" anchor="b">
                    <a:lnL>
                      <a:noFill/>
                    </a:lnL>
                    <a:lnR>
                      <a:noFill/>
                    </a:lnR>
                    <a:lnT>
                      <a:noFill/>
                    </a:lnT>
                    <a:lnB>
                      <a:noFill/>
                    </a:lnB>
                  </a:tcPr>
                </a:tc>
                <a:tc>
                  <a:txBody>
                    <a:bodyPr/>
                    <a:lstStyle/>
                    <a:p>
                      <a:pPr algn="l" fontAlgn="b"/>
                      <a:r>
                        <a:rPr lang="hu-HU" sz="2400" b="0" i="0" u="none" strike="noStrike" dirty="0" smtClean="0">
                          <a:solidFill>
                            <a:srgbClr val="000000"/>
                          </a:solidFill>
                          <a:latin typeface="Calibri"/>
                        </a:rPr>
                        <a:t>Windows</a:t>
                      </a:r>
                      <a:r>
                        <a:rPr lang="hu-HU" sz="2400" b="0" i="0" u="none" strike="noStrike" baseline="0" dirty="0" smtClean="0">
                          <a:solidFill>
                            <a:srgbClr val="000000"/>
                          </a:solidFill>
                          <a:latin typeface="Calibri"/>
                        </a:rPr>
                        <a:t> 8 (6.2)</a:t>
                      </a:r>
                      <a:endParaRPr lang="hu-HU" sz="2400" b="0" i="0" u="none" strike="noStrike" dirty="0">
                        <a:solidFill>
                          <a:srgbClr val="000000"/>
                        </a:solidFill>
                        <a:latin typeface="Calibri"/>
                      </a:endParaRPr>
                    </a:p>
                  </a:txBody>
                  <a:tcPr marL="6636" marR="6636" marT="6636" marB="0" anchor="b">
                    <a:lnL>
                      <a:noFill/>
                    </a:lnL>
                    <a:lnR>
                      <a:noFill/>
                    </a:lnR>
                    <a:lnT>
                      <a:noFill/>
                    </a:lnT>
                    <a:lnB>
                      <a:noFill/>
                    </a:lnB>
                  </a:tcPr>
                </a:tc>
                <a:tc>
                  <a:txBody>
                    <a:bodyPr/>
                    <a:lstStyle/>
                    <a:p>
                      <a:pPr algn="ctr" fontAlgn="b"/>
                      <a:r>
                        <a:rPr lang="hu-HU" sz="2400" b="0" i="0" u="none" strike="noStrike" dirty="0" smtClean="0">
                          <a:solidFill>
                            <a:srgbClr val="000000"/>
                          </a:solidFill>
                          <a:latin typeface="Calibri"/>
                        </a:rPr>
                        <a:t>August 2012</a:t>
                      </a:r>
                      <a:endParaRPr lang="hu-HU" sz="2400" b="0" i="0" u="none" strike="noStrike" dirty="0">
                        <a:solidFill>
                          <a:srgbClr val="000000"/>
                        </a:solidFill>
                        <a:latin typeface="Calibri"/>
                      </a:endParaRPr>
                    </a:p>
                  </a:txBody>
                  <a:tcPr marL="6636" marR="6636" marT="6636" marB="0" anchor="b">
                    <a:lnL>
                      <a:noFill/>
                    </a:lnL>
                    <a:lnR>
                      <a:noFill/>
                    </a:lnR>
                    <a:lnT>
                      <a:noFill/>
                    </a:lnT>
                    <a:lnB>
                      <a:noFill/>
                    </a:lnB>
                  </a:tcPr>
                </a:tc>
              </a:tr>
              <a:tr h="414687">
                <a:tc>
                  <a:txBody>
                    <a:bodyPr/>
                    <a:lstStyle/>
                    <a:p>
                      <a:pPr algn="ctr" fontAlgn="b"/>
                      <a:r>
                        <a:rPr lang="hu-HU" sz="2400" b="0" i="0" u="none" strike="noStrike" dirty="0" smtClean="0">
                          <a:solidFill>
                            <a:srgbClr val="000000"/>
                          </a:solidFill>
                          <a:latin typeface="Calibri"/>
                        </a:rPr>
                        <a:t>9600</a:t>
                      </a:r>
                      <a:endParaRPr lang="hu-HU" sz="2400" b="0" i="0" u="none" strike="noStrike" dirty="0">
                        <a:solidFill>
                          <a:srgbClr val="000000"/>
                        </a:solidFill>
                        <a:latin typeface="Calibri"/>
                      </a:endParaRPr>
                    </a:p>
                  </a:txBody>
                  <a:tcPr marL="6636" marR="6636" marT="6636" marB="0" anchor="b">
                    <a:lnL>
                      <a:noFill/>
                    </a:lnL>
                    <a:lnR>
                      <a:noFill/>
                    </a:lnR>
                    <a:lnT>
                      <a:noFill/>
                    </a:lnT>
                    <a:lnB>
                      <a:noFill/>
                    </a:lnB>
                  </a:tcPr>
                </a:tc>
                <a:tc>
                  <a:txBody>
                    <a:bodyPr/>
                    <a:lstStyle/>
                    <a:p>
                      <a:pPr algn="l" fontAlgn="b"/>
                      <a:r>
                        <a:rPr lang="hu-HU" sz="2400" b="0" i="0" u="none" strike="noStrike" dirty="0" smtClean="0">
                          <a:solidFill>
                            <a:srgbClr val="000000"/>
                          </a:solidFill>
                          <a:latin typeface="Calibri"/>
                        </a:rPr>
                        <a:t>Windows 8.1 (6.3)</a:t>
                      </a:r>
                      <a:endParaRPr lang="hu-HU" sz="2400" b="0" i="0" u="none" strike="noStrike" dirty="0">
                        <a:solidFill>
                          <a:srgbClr val="000000"/>
                        </a:solidFill>
                        <a:latin typeface="Calibri"/>
                      </a:endParaRPr>
                    </a:p>
                  </a:txBody>
                  <a:tcPr marL="6636" marR="6636" marT="6636" marB="0" anchor="b">
                    <a:lnL>
                      <a:noFill/>
                    </a:lnL>
                    <a:lnR>
                      <a:noFill/>
                    </a:lnR>
                    <a:lnT>
                      <a:noFill/>
                    </a:lnT>
                    <a:lnB>
                      <a:noFill/>
                    </a:lnB>
                  </a:tcPr>
                </a:tc>
                <a:tc>
                  <a:txBody>
                    <a:bodyPr/>
                    <a:lstStyle/>
                    <a:p>
                      <a:pPr algn="ctr" fontAlgn="b"/>
                      <a:r>
                        <a:rPr lang="hu-HU" sz="2400" b="0" i="0" u="none" strike="noStrike" dirty="0" err="1" smtClean="0">
                          <a:solidFill>
                            <a:srgbClr val="000000"/>
                          </a:solidFill>
                          <a:latin typeface="Calibri"/>
                        </a:rPr>
                        <a:t>October</a:t>
                      </a:r>
                      <a:r>
                        <a:rPr lang="hu-HU" sz="2400" b="0" i="0" u="none" strike="noStrike" dirty="0" smtClean="0">
                          <a:solidFill>
                            <a:srgbClr val="000000"/>
                          </a:solidFill>
                          <a:latin typeface="Calibri"/>
                        </a:rPr>
                        <a:t> 2013</a:t>
                      </a:r>
                      <a:endParaRPr lang="hu-HU" sz="2400" b="0" i="0" u="none" strike="noStrike" dirty="0">
                        <a:solidFill>
                          <a:srgbClr val="000000"/>
                        </a:solidFill>
                        <a:latin typeface="Calibri"/>
                      </a:endParaRPr>
                    </a:p>
                  </a:txBody>
                  <a:tcPr marL="6636" marR="6636" marT="6636" marB="0" anchor="b">
                    <a:lnL>
                      <a:noFill/>
                    </a:lnL>
                    <a:lnR>
                      <a:noFill/>
                    </a:lnR>
                    <a:lnT>
                      <a:noFill/>
                    </a:lnT>
                    <a:lnB>
                      <a:noFill/>
                    </a:lnB>
                  </a:tcPr>
                </a:tc>
              </a:tr>
            </a:tbl>
          </a:graphicData>
        </a:graphic>
      </p:graphicFrame>
      <p:sp>
        <p:nvSpPr>
          <p:cNvPr id="291842" name="Rectangle 2"/>
          <p:cNvSpPr>
            <a:spLocks noGrp="1" noChangeArrowheads="1"/>
          </p:cNvSpPr>
          <p:nvPr>
            <p:ph type="title"/>
          </p:nvPr>
        </p:nvSpPr>
        <p:spPr/>
        <p:txBody>
          <a:bodyPr/>
          <a:lstStyle/>
          <a:p>
            <a:pPr eaLnBrk="1" hangingPunct="1">
              <a:defRPr/>
            </a:pPr>
            <a:r>
              <a:rPr lang="hu-HU" dirty="0" smtClean="0"/>
              <a:t>Kiadások</a:t>
            </a:r>
            <a:endParaRPr lang="en-US" dirty="0" smtClean="0"/>
          </a:p>
        </p:txBody>
      </p:sp>
      <p:sp>
        <p:nvSpPr>
          <p:cNvPr id="291843" name="Rectangle 3"/>
          <p:cNvSpPr>
            <a:spLocks noGrp="1" noChangeArrowheads="1"/>
          </p:cNvSpPr>
          <p:nvPr>
            <p:ph idx="1"/>
          </p:nvPr>
        </p:nvSpPr>
        <p:spPr>
          <a:xfrm>
            <a:off x="304800" y="857250"/>
            <a:ext cx="8534400" cy="5467350"/>
          </a:xfrm>
        </p:spPr>
        <p:txBody>
          <a:bodyPr/>
          <a:lstStyle/>
          <a:p>
            <a:pPr eaLnBrk="1" hangingPunct="1">
              <a:lnSpc>
                <a:spcPct val="70000"/>
              </a:lnSpc>
              <a:defRPr/>
            </a:pPr>
            <a:r>
              <a:rPr lang="hu-HU" sz="2800" dirty="0" smtClean="0"/>
              <a:t>Terméknév ↔ Build szám</a:t>
            </a:r>
            <a:endParaRPr lang="en-US" sz="2800" dirty="0" smtClean="0"/>
          </a:p>
          <a:p>
            <a:pPr lvl="1" eaLnBrk="1" hangingPunct="1">
              <a:lnSpc>
                <a:spcPct val="70000"/>
              </a:lnSpc>
              <a:defRPr/>
            </a:pPr>
            <a:r>
              <a:rPr lang="hu-HU" sz="2400" dirty="0" smtClean="0"/>
              <a:t>Minden fordításnál növekszik</a:t>
            </a:r>
            <a:r>
              <a:rPr lang="en-US" sz="2400" dirty="0" smtClean="0"/>
              <a:t> (</a:t>
            </a:r>
            <a:r>
              <a:rPr lang="hu-HU" sz="2400" dirty="0" smtClean="0"/>
              <a:t>hetente 5-6 alkalom</a:t>
            </a:r>
            <a:r>
              <a:rPr lang="en-US" sz="2400" dirty="0" smtClean="0"/>
              <a:t>)</a:t>
            </a:r>
            <a:r>
              <a:rPr lang="en-US" sz="1800" dirty="0" smtClean="0"/>
              <a:t/>
            </a:r>
            <a:br>
              <a:rPr lang="en-US" sz="1800" dirty="0" smtClean="0"/>
            </a:br>
            <a:endParaRPr lang="hu-HU" sz="1800" dirty="0" smtClean="0"/>
          </a:p>
          <a:p>
            <a:pPr lvl="1" eaLnBrk="1" hangingPunct="1">
              <a:lnSpc>
                <a:spcPct val="70000"/>
              </a:lnSpc>
              <a:defRPr/>
            </a:pPr>
            <a:endParaRPr lang="en-US" sz="2000" dirty="0" smtClean="0"/>
          </a:p>
          <a:p>
            <a:pPr eaLnBrk="1" hangingPunct="1">
              <a:lnSpc>
                <a:spcPct val="70000"/>
              </a:lnSpc>
              <a:buFontTx/>
              <a:buNone/>
              <a:defRPr/>
            </a:pPr>
            <a:endParaRPr lang="en-US" sz="2000" dirty="0" smtClean="0"/>
          </a:p>
        </p:txBody>
      </p:sp>
      <p:sp>
        <p:nvSpPr>
          <p:cNvPr id="11" name="Lekerekített téglalap feliratnak 10"/>
          <p:cNvSpPr/>
          <p:nvPr/>
        </p:nvSpPr>
        <p:spPr>
          <a:xfrm>
            <a:off x="3860110" y="214290"/>
            <a:ext cx="5072098" cy="1785950"/>
          </a:xfrm>
          <a:prstGeom prst="wedgeRoundRectCallout">
            <a:avLst>
              <a:gd name="adj1" fmla="val -75097"/>
              <a:gd name="adj2" fmla="val 84825"/>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defTabSz="762000" eaLnBrk="0" fontAlgn="base" hangingPunct="0">
              <a:spcBef>
                <a:spcPct val="0"/>
              </a:spcBef>
              <a:spcAft>
                <a:spcPct val="0"/>
              </a:spcAft>
              <a:buFont typeface="Arial" pitchFamily="34" charset="0"/>
              <a:buChar char="•"/>
            </a:pPr>
            <a:r>
              <a:rPr lang="hu-HU" sz="2400" dirty="0" smtClean="0">
                <a:solidFill>
                  <a:schemeClr val="bg1"/>
                </a:solidFill>
              </a:rPr>
              <a:t> 6 fejlesztővel indult</a:t>
            </a:r>
          </a:p>
          <a:p>
            <a:pPr defTabSz="762000" eaLnBrk="0" fontAlgn="base" hangingPunct="0">
              <a:spcBef>
                <a:spcPct val="0"/>
              </a:spcBef>
              <a:spcAft>
                <a:spcPct val="0"/>
              </a:spcAft>
              <a:buFont typeface="Arial" pitchFamily="34" charset="0"/>
              <a:buChar char="•"/>
            </a:pPr>
            <a:r>
              <a:rPr lang="hu-HU" sz="2400" dirty="0" smtClean="0">
                <a:solidFill>
                  <a:schemeClr val="bg1"/>
                </a:solidFill>
              </a:rPr>
              <a:t> 200 fejlesztő, 140 tesztelő a végén</a:t>
            </a:r>
          </a:p>
          <a:p>
            <a:pPr defTabSz="762000" eaLnBrk="0" fontAlgn="base" hangingPunct="0">
              <a:spcBef>
                <a:spcPct val="0"/>
              </a:spcBef>
              <a:spcAft>
                <a:spcPct val="0"/>
              </a:spcAft>
              <a:buFont typeface="Arial" pitchFamily="34" charset="0"/>
              <a:buChar char="•"/>
            </a:pPr>
            <a:r>
              <a:rPr lang="hu-HU" sz="2400" dirty="0" smtClean="0">
                <a:solidFill>
                  <a:schemeClr val="bg1"/>
                </a:solidFill>
              </a:rPr>
              <a:t> 6M LOC</a:t>
            </a:r>
          </a:p>
          <a:p>
            <a:pPr defTabSz="762000" eaLnBrk="0" fontAlgn="base" hangingPunct="0">
              <a:spcBef>
                <a:spcPct val="0"/>
              </a:spcBef>
              <a:spcAft>
                <a:spcPct val="0"/>
              </a:spcAft>
              <a:buFont typeface="Arial" pitchFamily="34" charset="0"/>
              <a:buChar char="•"/>
            </a:pPr>
            <a:r>
              <a:rPr lang="hu-HU" sz="2400" dirty="0" smtClean="0">
                <a:solidFill>
                  <a:schemeClr val="bg1"/>
                </a:solidFill>
              </a:rPr>
              <a:t> Teljes fordítás 5 óra egy 486-oson</a:t>
            </a:r>
          </a:p>
        </p:txBody>
      </p:sp>
      <p:sp>
        <p:nvSpPr>
          <p:cNvPr id="12" name="Lekerekített téglalap feliratnak 11"/>
          <p:cNvSpPr/>
          <p:nvPr/>
        </p:nvSpPr>
        <p:spPr>
          <a:xfrm>
            <a:off x="3857620" y="2285992"/>
            <a:ext cx="5072098" cy="2071702"/>
          </a:xfrm>
          <a:prstGeom prst="wedgeRoundRectCallout">
            <a:avLst>
              <a:gd name="adj1" fmla="val -64116"/>
              <a:gd name="adj2" fmla="val 50120"/>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defTabSz="762000" eaLnBrk="0" fontAlgn="base" hangingPunct="0">
              <a:spcBef>
                <a:spcPct val="0"/>
              </a:spcBef>
              <a:spcAft>
                <a:spcPct val="0"/>
              </a:spcAft>
              <a:buFont typeface="Arial" pitchFamily="34" charset="0"/>
              <a:buChar char="•"/>
            </a:pPr>
            <a:r>
              <a:rPr lang="hu-HU" sz="2400" dirty="0" smtClean="0">
                <a:solidFill>
                  <a:schemeClr val="bg1"/>
                </a:solidFill>
              </a:rPr>
              <a:t> 1400 fejlesztő, 1700 tesztelő</a:t>
            </a:r>
          </a:p>
          <a:p>
            <a:pPr defTabSz="762000" eaLnBrk="0" fontAlgn="base" hangingPunct="0">
              <a:spcBef>
                <a:spcPct val="0"/>
              </a:spcBef>
              <a:spcAft>
                <a:spcPct val="0"/>
              </a:spcAft>
              <a:buFont typeface="Arial" pitchFamily="34" charset="0"/>
              <a:buChar char="•"/>
            </a:pPr>
            <a:r>
              <a:rPr lang="hu-HU" sz="2400" dirty="0" smtClean="0">
                <a:solidFill>
                  <a:schemeClr val="bg1"/>
                </a:solidFill>
              </a:rPr>
              <a:t> 29M LOC, 50 GB forrásfájl</a:t>
            </a:r>
          </a:p>
          <a:p>
            <a:pPr defTabSz="762000" eaLnBrk="0" fontAlgn="base" hangingPunct="0">
              <a:spcBef>
                <a:spcPct val="0"/>
              </a:spcBef>
              <a:spcAft>
                <a:spcPct val="0"/>
              </a:spcAft>
              <a:buFont typeface="Arial" pitchFamily="34" charset="0"/>
              <a:buChar char="•"/>
            </a:pPr>
            <a:r>
              <a:rPr lang="hu-HU" sz="2400" dirty="0" smtClean="0">
                <a:solidFill>
                  <a:schemeClr val="bg1"/>
                </a:solidFill>
              </a:rPr>
              <a:t> Teljes fordítás 8 óra egy</a:t>
            </a:r>
            <a:br>
              <a:rPr lang="hu-HU" sz="2400" dirty="0" smtClean="0">
                <a:solidFill>
                  <a:schemeClr val="bg1"/>
                </a:solidFill>
              </a:rPr>
            </a:br>
            <a:r>
              <a:rPr lang="hu-HU" sz="2400" dirty="0" smtClean="0">
                <a:solidFill>
                  <a:schemeClr val="bg1"/>
                </a:solidFill>
              </a:rPr>
              <a:t>4 processzoros PIII </a:t>
            </a:r>
            <a:r>
              <a:rPr lang="hu-HU" sz="2400" dirty="0" err="1" smtClean="0">
                <a:solidFill>
                  <a:schemeClr val="bg1"/>
                </a:solidFill>
              </a:rPr>
              <a:t>Xeonon</a:t>
            </a:r>
            <a:endParaRPr lang="hu-HU" sz="2400" dirty="0" smtClean="0">
              <a:solidFill>
                <a:schemeClr val="bg1"/>
              </a:solidFill>
            </a:endParaRPr>
          </a:p>
          <a:p>
            <a:pPr defTabSz="762000" eaLnBrk="0" fontAlgn="base" hangingPunct="0">
              <a:spcBef>
                <a:spcPct val="0"/>
              </a:spcBef>
              <a:spcAft>
                <a:spcPct val="0"/>
              </a:spcAft>
              <a:buFont typeface="Arial" pitchFamily="34" charset="0"/>
              <a:buChar char="•"/>
            </a:pPr>
            <a:r>
              <a:rPr lang="hu-HU" sz="2400" dirty="0" smtClean="0">
                <a:solidFill>
                  <a:schemeClr val="bg1"/>
                </a:solidFill>
              </a:rPr>
              <a:t> Stressz tesztelés: 1000 gépen</a:t>
            </a:r>
          </a:p>
        </p:txBody>
      </p:sp>
      <p:sp>
        <p:nvSpPr>
          <p:cNvPr id="13" name="Téglalap 12"/>
          <p:cNvSpPr/>
          <p:nvPr/>
        </p:nvSpPr>
        <p:spPr>
          <a:xfrm>
            <a:off x="142844" y="5536421"/>
            <a:ext cx="1620844" cy="1237246"/>
          </a:xfrm>
          <a:prstGeom prst="rect">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hu-HU" sz="2400" kern="0" dirty="0" smtClean="0">
                <a:solidFill>
                  <a:schemeClr val="bg1"/>
                </a:solidFill>
              </a:rPr>
              <a:t>DEMO</a:t>
            </a:r>
          </a:p>
          <a:p>
            <a:pPr algn="ctr"/>
            <a:r>
              <a:rPr lang="hu-HU" sz="2400" kern="0" dirty="0" err="1" smtClean="0">
                <a:solidFill>
                  <a:schemeClr val="bg1"/>
                </a:solidFill>
              </a:rPr>
              <a:t>cmd.exe</a:t>
            </a:r>
            <a:r>
              <a:rPr lang="hu-HU" sz="2400" kern="0" dirty="0" smtClean="0">
                <a:solidFill>
                  <a:schemeClr val="bg1"/>
                </a:solidFill>
              </a:rPr>
              <a:t/>
            </a:r>
            <a:br>
              <a:rPr lang="hu-HU" sz="2400" kern="0" dirty="0" smtClean="0">
                <a:solidFill>
                  <a:schemeClr val="bg1"/>
                </a:solidFill>
              </a:rPr>
            </a:br>
            <a:r>
              <a:rPr lang="hu-HU" sz="2400" kern="0" dirty="0" err="1" smtClean="0">
                <a:solidFill>
                  <a:schemeClr val="bg1"/>
                </a:solidFill>
              </a:rPr>
              <a:t>winver.exe</a:t>
            </a:r>
            <a:endParaRPr lang="hu-HU" sz="2400" dirty="0" smtClean="0">
              <a:solidFill>
                <a:schemeClr val="bg1"/>
              </a:solidFill>
            </a:endParaRPr>
          </a:p>
        </p:txBody>
      </p:sp>
      <p:sp>
        <p:nvSpPr>
          <p:cNvPr id="8" name="Lekerekített téglalap feliratnak 7"/>
          <p:cNvSpPr/>
          <p:nvPr/>
        </p:nvSpPr>
        <p:spPr>
          <a:xfrm>
            <a:off x="3929058" y="4500570"/>
            <a:ext cx="5072098" cy="2071702"/>
          </a:xfrm>
          <a:prstGeom prst="wedgeRoundRectCallout">
            <a:avLst>
              <a:gd name="adj1" fmla="val -58439"/>
              <a:gd name="adj2" fmla="val -15729"/>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defTabSz="762000" eaLnBrk="0" fontAlgn="base" hangingPunct="0">
              <a:spcBef>
                <a:spcPct val="0"/>
              </a:spcBef>
              <a:spcAft>
                <a:spcPct val="0"/>
              </a:spcAft>
              <a:buFont typeface="Arial" pitchFamily="34" charset="0"/>
              <a:buChar char="•"/>
            </a:pPr>
            <a:r>
              <a:rPr lang="hu-HU" sz="2400" dirty="0" smtClean="0">
                <a:solidFill>
                  <a:schemeClr val="bg1"/>
                </a:solidFill>
              </a:rPr>
              <a:t> Teljes fordítás 12 óra, 30 gépen</a:t>
            </a:r>
          </a:p>
          <a:p>
            <a:pPr defTabSz="762000" eaLnBrk="0" fontAlgn="base" hangingPunct="0">
              <a:spcBef>
                <a:spcPct val="0"/>
              </a:spcBef>
              <a:spcAft>
                <a:spcPct val="0"/>
              </a:spcAft>
              <a:buFont typeface="Arial" pitchFamily="34" charset="0"/>
              <a:buChar char="•"/>
            </a:pPr>
            <a:r>
              <a:rPr lang="hu-HU" sz="2400" dirty="0" smtClean="0">
                <a:solidFill>
                  <a:schemeClr val="bg1"/>
                </a:solidFill>
              </a:rPr>
              <a:t> Egy </a:t>
            </a:r>
            <a:r>
              <a:rPr lang="hu-HU" sz="2400" dirty="0" err="1" smtClean="0">
                <a:solidFill>
                  <a:schemeClr val="bg1"/>
                </a:solidFill>
              </a:rPr>
              <a:t>build</a:t>
            </a:r>
            <a:r>
              <a:rPr lang="hu-HU" sz="2400" dirty="0" smtClean="0">
                <a:solidFill>
                  <a:schemeClr val="bg1"/>
                </a:solidFill>
              </a:rPr>
              <a:t>: 13 TB (!)</a:t>
            </a:r>
          </a:p>
          <a:p>
            <a:pPr defTabSz="762000" eaLnBrk="0" fontAlgn="base" hangingPunct="0">
              <a:spcBef>
                <a:spcPct val="0"/>
              </a:spcBef>
              <a:spcAft>
                <a:spcPct val="0"/>
              </a:spcAft>
              <a:buFont typeface="Arial" pitchFamily="34" charset="0"/>
              <a:buChar char="•"/>
            </a:pPr>
            <a:r>
              <a:rPr lang="hu-HU" sz="2400" dirty="0" smtClean="0">
                <a:solidFill>
                  <a:schemeClr val="bg1"/>
                </a:solidFill>
              </a:rPr>
              <a:t> 3300 különböző ISO</a:t>
            </a:r>
          </a:p>
        </p:txBody>
      </p:sp>
      <p:sp>
        <p:nvSpPr>
          <p:cNvPr id="9" name="Dia számának helye 8"/>
          <p:cNvSpPr>
            <a:spLocks noGrp="1"/>
          </p:cNvSpPr>
          <p:nvPr>
            <p:ph type="sldNum" sz="quarter" idx="5"/>
          </p:nvPr>
        </p:nvSpPr>
        <p:spPr/>
        <p:txBody>
          <a:bodyPr/>
          <a:lstStyle/>
          <a:p>
            <a:fld id="{3D86C690-4F62-4AFC-8745-06DC9BF07935}" type="slidenum">
              <a:rPr lang="hu-HU" smtClean="0"/>
              <a:pPr/>
              <a:t>6</a:t>
            </a:fld>
            <a:endParaRPr lang="hu-HU"/>
          </a:p>
        </p:txBody>
      </p:sp>
    </p:spTree>
    <p:extLst>
      <p:ext uri="{BB962C8B-B14F-4D97-AF65-F5344CB8AC3E}">
        <p14:creationId xmlns:p14="http://schemas.microsoft.com/office/powerpoint/2010/main" val="252356190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Windows 10: frissítés és kiadás</a:t>
            </a:r>
            <a:endParaRPr lang="hu-HU" dirty="0"/>
          </a:p>
        </p:txBody>
      </p:sp>
      <p:sp>
        <p:nvSpPr>
          <p:cNvPr id="3" name="Tartalom helye 2"/>
          <p:cNvSpPr>
            <a:spLocks noGrp="1"/>
          </p:cNvSpPr>
          <p:nvPr>
            <p:ph idx="1"/>
          </p:nvPr>
        </p:nvSpPr>
        <p:spPr/>
        <p:txBody>
          <a:bodyPr/>
          <a:lstStyle/>
          <a:p>
            <a:r>
              <a:rPr lang="hu-HU" b="1" dirty="0" smtClean="0"/>
              <a:t>Korábban</a:t>
            </a:r>
            <a:r>
              <a:rPr lang="hu-HU" dirty="0" smtClean="0"/>
              <a:t>:</a:t>
            </a:r>
          </a:p>
          <a:p>
            <a:pPr lvl="1"/>
            <a:r>
              <a:rPr lang="hu-HU" dirty="0" smtClean="0"/>
              <a:t>új, dobozos verziók (2-3 évente)</a:t>
            </a:r>
          </a:p>
          <a:p>
            <a:pPr lvl="1"/>
            <a:r>
              <a:rPr lang="hu-HU" dirty="0" smtClean="0"/>
              <a:t>később csak javítások és kisebb funkciók (havonta)</a:t>
            </a:r>
            <a:endParaRPr lang="hu-HU" dirty="0"/>
          </a:p>
          <a:p>
            <a:r>
              <a:rPr lang="hu-HU" b="1" dirty="0" smtClean="0"/>
              <a:t>Probléma</a:t>
            </a:r>
            <a:r>
              <a:rPr lang="hu-HU" dirty="0" smtClean="0"/>
              <a:t>: lassú fejlődés, hirtelen változások </a:t>
            </a:r>
          </a:p>
          <a:p>
            <a:pPr lvl="1"/>
            <a:r>
              <a:rPr lang="hu-HU" dirty="0" err="1" smtClean="0"/>
              <a:t>v.ö</a:t>
            </a:r>
            <a:r>
              <a:rPr lang="hu-HU" dirty="0" smtClean="0"/>
              <a:t>.: OSX frissítések, mobil </a:t>
            </a:r>
            <a:r>
              <a:rPr lang="hu-HU" dirty="0" err="1" smtClean="0"/>
              <a:t>OS-ek</a:t>
            </a:r>
            <a:endParaRPr lang="hu-HU" dirty="0" smtClean="0"/>
          </a:p>
          <a:p>
            <a:r>
              <a:rPr lang="hu-HU" b="1" dirty="0" smtClean="0"/>
              <a:t>Terv</a:t>
            </a:r>
            <a:r>
              <a:rPr lang="hu-HU" dirty="0" smtClean="0"/>
              <a:t>: </a:t>
            </a:r>
          </a:p>
          <a:p>
            <a:pPr lvl="1"/>
            <a:r>
              <a:rPr lang="hu-HU" dirty="0" err="1" smtClean="0"/>
              <a:t>beta</a:t>
            </a:r>
            <a:r>
              <a:rPr lang="hu-HU" dirty="0" smtClean="0"/>
              <a:t> program, folyamatos új funkciók</a:t>
            </a:r>
          </a:p>
          <a:p>
            <a:pPr lvl="1"/>
            <a:r>
              <a:rPr lang="hu-HU" dirty="0" smtClean="0"/>
              <a:t>„Windows </a:t>
            </a:r>
            <a:r>
              <a:rPr lang="hu-HU" dirty="0" err="1"/>
              <a:t>as</a:t>
            </a:r>
            <a:r>
              <a:rPr lang="hu-HU" dirty="0"/>
              <a:t> a </a:t>
            </a:r>
            <a:r>
              <a:rPr lang="hu-HU" dirty="0" smtClean="0"/>
              <a:t>Service”</a:t>
            </a:r>
          </a:p>
          <a:p>
            <a:pPr lvl="1"/>
            <a:r>
              <a:rPr lang="hu-HU" dirty="0" smtClean="0"/>
              <a:t>De: vállalatoknak LTS változatok</a:t>
            </a:r>
            <a:endParaRPr lang="hu-HU" dirty="0"/>
          </a:p>
        </p:txBody>
      </p:sp>
      <p:sp>
        <p:nvSpPr>
          <p:cNvPr id="4" name="Dia számának helye 3"/>
          <p:cNvSpPr>
            <a:spLocks noGrp="1"/>
          </p:cNvSpPr>
          <p:nvPr>
            <p:ph type="sldNum" sz="quarter" idx="5"/>
          </p:nvPr>
        </p:nvSpPr>
        <p:spPr/>
        <p:txBody>
          <a:bodyPr/>
          <a:lstStyle/>
          <a:p>
            <a:fld id="{3D86C690-4F62-4AFC-8745-06DC9BF07935}" type="slidenum">
              <a:rPr lang="hu-HU" smtClean="0"/>
              <a:pPr/>
              <a:t>7</a:t>
            </a:fld>
            <a:endParaRPr lang="hu-HU"/>
          </a:p>
        </p:txBody>
      </p:sp>
    </p:spTree>
    <p:extLst>
      <p:ext uri="{BB962C8B-B14F-4D97-AF65-F5344CB8AC3E}">
        <p14:creationId xmlns:p14="http://schemas.microsoft.com/office/powerpoint/2010/main" val="2959292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Windows 10: „</a:t>
            </a:r>
            <a:r>
              <a:rPr lang="hu-HU" dirty="0" err="1" smtClean="0"/>
              <a:t>One</a:t>
            </a:r>
            <a:r>
              <a:rPr lang="hu-HU" dirty="0" smtClean="0"/>
              <a:t> OS </a:t>
            </a:r>
            <a:r>
              <a:rPr lang="hu-HU" dirty="0" err="1" smtClean="0"/>
              <a:t>to</a:t>
            </a:r>
            <a:r>
              <a:rPr lang="hu-HU" dirty="0" smtClean="0"/>
              <a:t> </a:t>
            </a:r>
            <a:r>
              <a:rPr lang="hu-HU" dirty="0" err="1" smtClean="0"/>
              <a:t>rule</a:t>
            </a:r>
            <a:r>
              <a:rPr lang="hu-HU" dirty="0" smtClean="0"/>
              <a:t> </a:t>
            </a:r>
            <a:r>
              <a:rPr lang="hu-HU" dirty="0" err="1" smtClean="0"/>
              <a:t>them</a:t>
            </a:r>
            <a:r>
              <a:rPr lang="hu-HU" dirty="0" smtClean="0"/>
              <a:t> </a:t>
            </a:r>
            <a:r>
              <a:rPr lang="hu-HU" dirty="0" err="1" smtClean="0"/>
              <a:t>all</a:t>
            </a:r>
            <a:r>
              <a:rPr lang="hu-HU" dirty="0" smtClean="0"/>
              <a:t>…”</a:t>
            </a:r>
            <a:endParaRPr lang="hu-HU" dirty="0"/>
          </a:p>
        </p:txBody>
      </p:sp>
      <p:sp>
        <p:nvSpPr>
          <p:cNvPr id="3" name="Tartalom helye 2"/>
          <p:cNvSpPr>
            <a:spLocks noGrp="1"/>
          </p:cNvSpPr>
          <p:nvPr>
            <p:ph idx="1"/>
          </p:nvPr>
        </p:nvSpPr>
        <p:spPr>
          <a:xfrm>
            <a:off x="142844" y="4725144"/>
            <a:ext cx="8858312" cy="1661409"/>
          </a:xfrm>
        </p:spPr>
        <p:txBody>
          <a:bodyPr/>
          <a:lstStyle/>
          <a:p>
            <a:endParaRPr lang="hu-HU" dirty="0" smtClean="0"/>
          </a:p>
          <a:p>
            <a:r>
              <a:rPr lang="hu-HU" dirty="0" smtClean="0"/>
              <a:t>Közös alapok, </a:t>
            </a:r>
            <a:r>
              <a:rPr lang="hu-HU" dirty="0" err="1" smtClean="0"/>
              <a:t>Universal</a:t>
            </a:r>
            <a:r>
              <a:rPr lang="hu-HU" dirty="0" smtClean="0"/>
              <a:t> </a:t>
            </a:r>
            <a:r>
              <a:rPr lang="hu-HU" dirty="0" err="1" smtClean="0"/>
              <a:t>Apps</a:t>
            </a:r>
            <a:r>
              <a:rPr lang="hu-HU" dirty="0" smtClean="0"/>
              <a:t>… </a:t>
            </a:r>
            <a:endParaRPr lang="hu-HU" dirty="0"/>
          </a:p>
        </p:txBody>
      </p:sp>
      <p:sp>
        <p:nvSpPr>
          <p:cNvPr id="4" name="Dia számának helye 3"/>
          <p:cNvSpPr>
            <a:spLocks noGrp="1"/>
          </p:cNvSpPr>
          <p:nvPr>
            <p:ph type="sldNum" sz="quarter" idx="5"/>
          </p:nvPr>
        </p:nvSpPr>
        <p:spPr/>
        <p:txBody>
          <a:bodyPr/>
          <a:lstStyle/>
          <a:p>
            <a:fld id="{3D86C690-4F62-4AFC-8745-06DC9BF07935}" type="slidenum">
              <a:rPr lang="hu-HU" smtClean="0"/>
              <a:pPr/>
              <a:t>8</a:t>
            </a:fld>
            <a:endParaRPr lang="hu-HU"/>
          </a:p>
        </p:txBody>
      </p:sp>
      <p:graphicFrame>
        <p:nvGraphicFramePr>
          <p:cNvPr id="5" name="Diagram 4"/>
          <p:cNvGraphicFramePr/>
          <p:nvPr>
            <p:extLst>
              <p:ext uri="{D42A27DB-BD31-4B8C-83A1-F6EECF244321}">
                <p14:modId xmlns:p14="http://schemas.microsoft.com/office/powerpoint/2010/main" val="1210488804"/>
              </p:ext>
            </p:extLst>
          </p:nvPr>
        </p:nvGraphicFramePr>
        <p:xfrm>
          <a:off x="1691680" y="826896"/>
          <a:ext cx="5760640" cy="37015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468930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Grp="1" noChangeArrowheads="1"/>
          </p:cNvSpPr>
          <p:nvPr>
            <p:ph type="title"/>
          </p:nvPr>
        </p:nvSpPr>
        <p:spPr/>
        <p:txBody>
          <a:bodyPr/>
          <a:lstStyle/>
          <a:p>
            <a:pPr eaLnBrk="1" hangingPunct="1">
              <a:defRPr/>
            </a:pPr>
            <a:r>
              <a:rPr lang="en-US" dirty="0" smtClean="0"/>
              <a:t>Windows </a:t>
            </a:r>
            <a:r>
              <a:rPr lang="hu-HU" dirty="0" smtClean="0"/>
              <a:t>és a</a:t>
            </a:r>
            <a:r>
              <a:rPr lang="en-US" dirty="0" smtClean="0"/>
              <a:t> Linux</a:t>
            </a:r>
          </a:p>
        </p:txBody>
      </p:sp>
      <p:sp>
        <p:nvSpPr>
          <p:cNvPr id="8197" name="Line 4"/>
          <p:cNvSpPr>
            <a:spLocks noChangeShapeType="1"/>
          </p:cNvSpPr>
          <p:nvPr/>
        </p:nvSpPr>
        <p:spPr bwMode="auto">
          <a:xfrm>
            <a:off x="1412558" y="2708593"/>
            <a:ext cx="6627812" cy="0"/>
          </a:xfrm>
          <a:prstGeom prst="line">
            <a:avLst/>
          </a:prstGeom>
          <a:noFill/>
          <a:ln w="25400">
            <a:solidFill>
              <a:schemeClr val="folHlink"/>
            </a:solidFill>
            <a:round/>
            <a:headEnd/>
            <a:tailEnd type="triangle" w="lg" len="med"/>
          </a:ln>
        </p:spPr>
        <p:txBody>
          <a:bodyPr/>
          <a:lstStyle/>
          <a:p>
            <a:endParaRPr lang="hu-HU"/>
          </a:p>
        </p:txBody>
      </p:sp>
      <p:sp>
        <p:nvSpPr>
          <p:cNvPr id="8198" name="Text Box 5"/>
          <p:cNvSpPr txBox="1">
            <a:spLocks noChangeArrowheads="1"/>
          </p:cNvSpPr>
          <p:nvPr/>
        </p:nvSpPr>
        <p:spPr bwMode="auto">
          <a:xfrm>
            <a:off x="1264920" y="2110105"/>
            <a:ext cx="692150" cy="366713"/>
          </a:xfrm>
          <a:prstGeom prst="rect">
            <a:avLst/>
          </a:prstGeom>
          <a:noFill/>
          <a:ln w="25400">
            <a:noFill/>
            <a:miter lim="800000"/>
            <a:headEnd/>
            <a:tailEnd type="none" w="lg" len="med"/>
          </a:ln>
        </p:spPr>
        <p:txBody>
          <a:bodyPr wrap="none">
            <a:spAutoFit/>
          </a:bodyPr>
          <a:lstStyle/>
          <a:p>
            <a:r>
              <a:rPr lang="en-US" sz="1800" b="1">
                <a:latin typeface="Segoe Semibold" pitchFamily="34" charset="0"/>
              </a:rPr>
              <a:t>1970</a:t>
            </a:r>
          </a:p>
        </p:txBody>
      </p:sp>
      <p:sp>
        <p:nvSpPr>
          <p:cNvPr id="8199" name="Text Box 6"/>
          <p:cNvSpPr txBox="1">
            <a:spLocks noChangeArrowheads="1"/>
          </p:cNvSpPr>
          <p:nvPr/>
        </p:nvSpPr>
        <p:spPr bwMode="auto">
          <a:xfrm>
            <a:off x="3042920" y="2110105"/>
            <a:ext cx="692150" cy="366713"/>
          </a:xfrm>
          <a:prstGeom prst="rect">
            <a:avLst/>
          </a:prstGeom>
          <a:noFill/>
          <a:ln w="25400">
            <a:noFill/>
            <a:miter lim="800000"/>
            <a:headEnd/>
            <a:tailEnd type="none" w="lg" len="med"/>
          </a:ln>
        </p:spPr>
        <p:txBody>
          <a:bodyPr wrap="none">
            <a:spAutoFit/>
          </a:bodyPr>
          <a:lstStyle/>
          <a:p>
            <a:r>
              <a:rPr lang="en-US" sz="1800" b="1">
                <a:latin typeface="Segoe Semibold" pitchFamily="34" charset="0"/>
              </a:rPr>
              <a:t>1980</a:t>
            </a:r>
          </a:p>
        </p:txBody>
      </p:sp>
      <p:sp>
        <p:nvSpPr>
          <p:cNvPr id="8200" name="Text Box 7"/>
          <p:cNvSpPr txBox="1">
            <a:spLocks noChangeArrowheads="1"/>
          </p:cNvSpPr>
          <p:nvPr/>
        </p:nvSpPr>
        <p:spPr bwMode="auto">
          <a:xfrm>
            <a:off x="4820920" y="2110105"/>
            <a:ext cx="692150" cy="366713"/>
          </a:xfrm>
          <a:prstGeom prst="rect">
            <a:avLst/>
          </a:prstGeom>
          <a:noFill/>
          <a:ln w="25400">
            <a:noFill/>
            <a:miter lim="800000"/>
            <a:headEnd/>
            <a:tailEnd type="none" w="lg" len="med"/>
          </a:ln>
        </p:spPr>
        <p:txBody>
          <a:bodyPr wrap="none">
            <a:spAutoFit/>
          </a:bodyPr>
          <a:lstStyle/>
          <a:p>
            <a:r>
              <a:rPr lang="en-US" sz="1800" b="1">
                <a:latin typeface="Segoe Semibold" pitchFamily="34" charset="0"/>
              </a:rPr>
              <a:t>1990</a:t>
            </a:r>
          </a:p>
        </p:txBody>
      </p:sp>
      <p:sp>
        <p:nvSpPr>
          <p:cNvPr id="8201" name="Text Box 8"/>
          <p:cNvSpPr txBox="1">
            <a:spLocks noChangeArrowheads="1"/>
          </p:cNvSpPr>
          <p:nvPr/>
        </p:nvSpPr>
        <p:spPr bwMode="auto">
          <a:xfrm>
            <a:off x="6598920" y="2110105"/>
            <a:ext cx="692150" cy="366713"/>
          </a:xfrm>
          <a:prstGeom prst="rect">
            <a:avLst/>
          </a:prstGeom>
          <a:noFill/>
          <a:ln w="25400">
            <a:noFill/>
            <a:miter lim="800000"/>
            <a:headEnd/>
            <a:tailEnd type="none" w="lg" len="med"/>
          </a:ln>
        </p:spPr>
        <p:txBody>
          <a:bodyPr wrap="none">
            <a:spAutoFit/>
          </a:bodyPr>
          <a:lstStyle/>
          <a:p>
            <a:r>
              <a:rPr lang="en-US" sz="1800" b="1">
                <a:latin typeface="Segoe Semibold" pitchFamily="34" charset="0"/>
              </a:rPr>
              <a:t>2000</a:t>
            </a:r>
          </a:p>
        </p:txBody>
      </p:sp>
      <p:sp>
        <p:nvSpPr>
          <p:cNvPr id="8202" name="Line 9"/>
          <p:cNvSpPr>
            <a:spLocks noChangeShapeType="1"/>
          </p:cNvSpPr>
          <p:nvPr/>
        </p:nvSpPr>
        <p:spPr bwMode="auto">
          <a:xfrm>
            <a:off x="1645920" y="2560955"/>
            <a:ext cx="0" cy="304800"/>
          </a:xfrm>
          <a:prstGeom prst="line">
            <a:avLst/>
          </a:prstGeom>
          <a:noFill/>
          <a:ln w="25400">
            <a:solidFill>
              <a:schemeClr val="folHlink"/>
            </a:solidFill>
            <a:round/>
            <a:headEnd/>
            <a:tailEnd type="none" w="lg" len="med"/>
          </a:ln>
        </p:spPr>
        <p:txBody>
          <a:bodyPr/>
          <a:lstStyle/>
          <a:p>
            <a:endParaRPr lang="hu-HU"/>
          </a:p>
        </p:txBody>
      </p:sp>
      <p:sp>
        <p:nvSpPr>
          <p:cNvPr id="8203" name="Line 10"/>
          <p:cNvSpPr>
            <a:spLocks noChangeShapeType="1"/>
          </p:cNvSpPr>
          <p:nvPr/>
        </p:nvSpPr>
        <p:spPr bwMode="auto">
          <a:xfrm>
            <a:off x="2484120" y="2637155"/>
            <a:ext cx="0" cy="152400"/>
          </a:xfrm>
          <a:prstGeom prst="line">
            <a:avLst/>
          </a:prstGeom>
          <a:noFill/>
          <a:ln w="25400">
            <a:solidFill>
              <a:schemeClr val="bg1"/>
            </a:solidFill>
            <a:round/>
            <a:headEnd/>
            <a:tailEnd type="none" w="lg" len="med"/>
          </a:ln>
        </p:spPr>
        <p:txBody>
          <a:bodyPr/>
          <a:lstStyle/>
          <a:p>
            <a:endParaRPr lang="hu-HU"/>
          </a:p>
        </p:txBody>
      </p:sp>
      <p:sp>
        <p:nvSpPr>
          <p:cNvPr id="8204" name="Line 11"/>
          <p:cNvSpPr>
            <a:spLocks noChangeShapeType="1"/>
          </p:cNvSpPr>
          <p:nvPr/>
        </p:nvSpPr>
        <p:spPr bwMode="auto">
          <a:xfrm>
            <a:off x="3398520" y="2560955"/>
            <a:ext cx="0" cy="304800"/>
          </a:xfrm>
          <a:prstGeom prst="line">
            <a:avLst/>
          </a:prstGeom>
          <a:noFill/>
          <a:ln w="25400">
            <a:solidFill>
              <a:schemeClr val="folHlink"/>
            </a:solidFill>
            <a:round/>
            <a:headEnd/>
            <a:tailEnd type="none" w="lg" len="med"/>
          </a:ln>
        </p:spPr>
        <p:txBody>
          <a:bodyPr/>
          <a:lstStyle/>
          <a:p>
            <a:endParaRPr lang="hu-HU"/>
          </a:p>
        </p:txBody>
      </p:sp>
      <p:sp>
        <p:nvSpPr>
          <p:cNvPr id="8205" name="Line 12"/>
          <p:cNvSpPr>
            <a:spLocks noChangeShapeType="1"/>
          </p:cNvSpPr>
          <p:nvPr/>
        </p:nvSpPr>
        <p:spPr bwMode="auto">
          <a:xfrm>
            <a:off x="5227320" y="2560955"/>
            <a:ext cx="0" cy="304800"/>
          </a:xfrm>
          <a:prstGeom prst="line">
            <a:avLst/>
          </a:prstGeom>
          <a:noFill/>
          <a:ln w="25400">
            <a:solidFill>
              <a:schemeClr val="folHlink"/>
            </a:solidFill>
            <a:round/>
            <a:headEnd/>
            <a:tailEnd type="none" w="lg" len="med"/>
          </a:ln>
        </p:spPr>
        <p:txBody>
          <a:bodyPr/>
          <a:lstStyle/>
          <a:p>
            <a:endParaRPr lang="hu-HU"/>
          </a:p>
        </p:txBody>
      </p:sp>
      <p:sp>
        <p:nvSpPr>
          <p:cNvPr id="8206" name="Line 13"/>
          <p:cNvSpPr>
            <a:spLocks noChangeShapeType="1"/>
          </p:cNvSpPr>
          <p:nvPr/>
        </p:nvSpPr>
        <p:spPr bwMode="auto">
          <a:xfrm>
            <a:off x="6979920" y="2560955"/>
            <a:ext cx="0" cy="304800"/>
          </a:xfrm>
          <a:prstGeom prst="line">
            <a:avLst/>
          </a:prstGeom>
          <a:noFill/>
          <a:ln w="25400">
            <a:solidFill>
              <a:schemeClr val="bg1"/>
            </a:solidFill>
            <a:round/>
            <a:headEnd/>
            <a:tailEnd type="none" w="lg" len="med"/>
          </a:ln>
        </p:spPr>
        <p:txBody>
          <a:bodyPr/>
          <a:lstStyle/>
          <a:p>
            <a:endParaRPr lang="hu-HU"/>
          </a:p>
        </p:txBody>
      </p:sp>
      <p:sp>
        <p:nvSpPr>
          <p:cNvPr id="8207" name="Line 14"/>
          <p:cNvSpPr>
            <a:spLocks noChangeShapeType="1"/>
          </p:cNvSpPr>
          <p:nvPr/>
        </p:nvSpPr>
        <p:spPr bwMode="auto">
          <a:xfrm>
            <a:off x="4312920" y="2637155"/>
            <a:ext cx="0" cy="152400"/>
          </a:xfrm>
          <a:prstGeom prst="line">
            <a:avLst/>
          </a:prstGeom>
          <a:noFill/>
          <a:ln w="25400">
            <a:solidFill>
              <a:schemeClr val="bg1"/>
            </a:solidFill>
            <a:round/>
            <a:headEnd/>
            <a:tailEnd type="none" w="lg" len="med"/>
          </a:ln>
        </p:spPr>
        <p:txBody>
          <a:bodyPr/>
          <a:lstStyle/>
          <a:p>
            <a:endParaRPr lang="hu-HU"/>
          </a:p>
        </p:txBody>
      </p:sp>
      <p:sp>
        <p:nvSpPr>
          <p:cNvPr id="8208" name="Line 15"/>
          <p:cNvSpPr>
            <a:spLocks noChangeShapeType="1"/>
          </p:cNvSpPr>
          <p:nvPr/>
        </p:nvSpPr>
        <p:spPr bwMode="auto">
          <a:xfrm>
            <a:off x="6065520" y="2637155"/>
            <a:ext cx="0" cy="152400"/>
          </a:xfrm>
          <a:prstGeom prst="line">
            <a:avLst/>
          </a:prstGeom>
          <a:noFill/>
          <a:ln w="25400">
            <a:solidFill>
              <a:schemeClr val="bg1"/>
            </a:solidFill>
            <a:round/>
            <a:headEnd/>
            <a:tailEnd type="none" w="lg" len="med"/>
          </a:ln>
        </p:spPr>
        <p:txBody>
          <a:bodyPr/>
          <a:lstStyle/>
          <a:p>
            <a:endParaRPr lang="hu-HU"/>
          </a:p>
        </p:txBody>
      </p:sp>
      <p:sp>
        <p:nvSpPr>
          <p:cNvPr id="8209" name="AutoShape 16"/>
          <p:cNvSpPr>
            <a:spLocks noChangeArrowheads="1"/>
          </p:cNvSpPr>
          <p:nvPr/>
        </p:nvSpPr>
        <p:spPr bwMode="auto">
          <a:xfrm>
            <a:off x="2560320" y="2637155"/>
            <a:ext cx="152400" cy="152400"/>
          </a:xfrm>
          <a:prstGeom prst="star4">
            <a:avLst>
              <a:gd name="adj" fmla="val 12500"/>
            </a:avLst>
          </a:prstGeom>
          <a:solidFill>
            <a:srgbClr val="FF0000"/>
          </a:solidFill>
          <a:ln w="25400">
            <a:solidFill>
              <a:srgbClr val="FF0000"/>
            </a:solidFill>
            <a:miter lim="800000"/>
            <a:headEnd/>
            <a:tailEnd type="none" w="lg" len="med"/>
          </a:ln>
        </p:spPr>
        <p:txBody>
          <a:bodyPr wrap="none" anchor="ctr"/>
          <a:lstStyle/>
          <a:p>
            <a:endParaRPr lang="hu-HU"/>
          </a:p>
        </p:txBody>
      </p:sp>
      <p:sp>
        <p:nvSpPr>
          <p:cNvPr id="8210" name="AutoShape 17"/>
          <p:cNvSpPr>
            <a:spLocks noChangeArrowheads="1"/>
          </p:cNvSpPr>
          <p:nvPr/>
        </p:nvSpPr>
        <p:spPr bwMode="auto">
          <a:xfrm>
            <a:off x="5608320" y="2637155"/>
            <a:ext cx="152400" cy="152400"/>
          </a:xfrm>
          <a:prstGeom prst="star4">
            <a:avLst>
              <a:gd name="adj" fmla="val 12500"/>
            </a:avLst>
          </a:prstGeom>
          <a:solidFill>
            <a:srgbClr val="FF0000"/>
          </a:solidFill>
          <a:ln w="25400">
            <a:solidFill>
              <a:srgbClr val="FF0000"/>
            </a:solidFill>
            <a:miter lim="800000"/>
            <a:headEnd/>
            <a:tailEnd type="none" w="lg" len="med"/>
          </a:ln>
        </p:spPr>
        <p:txBody>
          <a:bodyPr wrap="none" anchor="ctr"/>
          <a:lstStyle/>
          <a:p>
            <a:endParaRPr lang="hu-HU"/>
          </a:p>
        </p:txBody>
      </p:sp>
      <p:sp>
        <p:nvSpPr>
          <p:cNvPr id="8211" name="Text Box 18"/>
          <p:cNvSpPr txBox="1">
            <a:spLocks noChangeArrowheads="1"/>
          </p:cNvSpPr>
          <p:nvPr/>
        </p:nvSpPr>
        <p:spPr bwMode="auto">
          <a:xfrm rot="-2771344">
            <a:off x="1811020" y="2960053"/>
            <a:ext cx="1076325" cy="336550"/>
          </a:xfrm>
          <a:prstGeom prst="rect">
            <a:avLst/>
          </a:prstGeom>
          <a:noFill/>
          <a:ln w="25400">
            <a:noFill/>
            <a:miter lim="800000"/>
            <a:headEnd/>
            <a:tailEnd type="none" w="lg" len="med"/>
          </a:ln>
        </p:spPr>
        <p:txBody>
          <a:bodyPr wrap="none">
            <a:spAutoFit/>
          </a:bodyPr>
          <a:lstStyle/>
          <a:p>
            <a:r>
              <a:rPr lang="en-US" sz="1600" b="1">
                <a:latin typeface="Segoe Semibold" pitchFamily="34" charset="0"/>
              </a:rPr>
              <a:t>VMS v1.0</a:t>
            </a:r>
          </a:p>
        </p:txBody>
      </p:sp>
      <p:sp>
        <p:nvSpPr>
          <p:cNvPr id="8212" name="Text Box 19"/>
          <p:cNvSpPr txBox="1">
            <a:spLocks noChangeArrowheads="1"/>
          </p:cNvSpPr>
          <p:nvPr/>
        </p:nvSpPr>
        <p:spPr bwMode="auto">
          <a:xfrm rot="-2810857">
            <a:off x="4479608" y="3234055"/>
            <a:ext cx="1543050" cy="304800"/>
          </a:xfrm>
          <a:prstGeom prst="rect">
            <a:avLst/>
          </a:prstGeom>
          <a:noFill/>
          <a:ln w="25400">
            <a:noFill/>
            <a:miter lim="800000"/>
            <a:headEnd/>
            <a:tailEnd type="none" w="lg" len="med"/>
          </a:ln>
        </p:spPr>
        <p:txBody>
          <a:bodyPr wrap="none">
            <a:spAutoFit/>
          </a:bodyPr>
          <a:lstStyle/>
          <a:p>
            <a:r>
              <a:rPr lang="en-US" sz="1400" b="1">
                <a:latin typeface="Segoe Semibold" pitchFamily="34" charset="0"/>
              </a:rPr>
              <a:t>Windows NT 3.1</a:t>
            </a:r>
          </a:p>
        </p:txBody>
      </p:sp>
      <p:sp>
        <p:nvSpPr>
          <p:cNvPr id="8213" name="AutoShape 20"/>
          <p:cNvSpPr>
            <a:spLocks noChangeArrowheads="1"/>
          </p:cNvSpPr>
          <p:nvPr/>
        </p:nvSpPr>
        <p:spPr bwMode="auto">
          <a:xfrm>
            <a:off x="6141720" y="2637155"/>
            <a:ext cx="152400" cy="152400"/>
          </a:xfrm>
          <a:prstGeom prst="star4">
            <a:avLst>
              <a:gd name="adj" fmla="val 12500"/>
            </a:avLst>
          </a:prstGeom>
          <a:solidFill>
            <a:srgbClr val="FF0000"/>
          </a:solidFill>
          <a:ln w="25400">
            <a:solidFill>
              <a:srgbClr val="FF0000"/>
            </a:solidFill>
            <a:miter lim="800000"/>
            <a:headEnd/>
            <a:tailEnd type="none" w="lg" len="med"/>
          </a:ln>
        </p:spPr>
        <p:txBody>
          <a:bodyPr wrap="none" anchor="ctr"/>
          <a:lstStyle/>
          <a:p>
            <a:endParaRPr lang="hu-HU"/>
          </a:p>
        </p:txBody>
      </p:sp>
      <p:sp>
        <p:nvSpPr>
          <p:cNvPr id="8214" name="AutoShape 21"/>
          <p:cNvSpPr>
            <a:spLocks noChangeArrowheads="1"/>
          </p:cNvSpPr>
          <p:nvPr/>
        </p:nvSpPr>
        <p:spPr bwMode="auto">
          <a:xfrm>
            <a:off x="6903720" y="2632393"/>
            <a:ext cx="152400" cy="152400"/>
          </a:xfrm>
          <a:prstGeom prst="star4">
            <a:avLst>
              <a:gd name="adj" fmla="val 12500"/>
            </a:avLst>
          </a:prstGeom>
          <a:solidFill>
            <a:srgbClr val="FF0000"/>
          </a:solidFill>
          <a:ln w="25400">
            <a:solidFill>
              <a:srgbClr val="FF0000"/>
            </a:solidFill>
            <a:miter lim="800000"/>
            <a:headEnd/>
            <a:tailEnd type="none" w="lg" len="med"/>
          </a:ln>
        </p:spPr>
        <p:txBody>
          <a:bodyPr wrap="none" anchor="ctr"/>
          <a:lstStyle/>
          <a:p>
            <a:endParaRPr lang="hu-HU"/>
          </a:p>
        </p:txBody>
      </p:sp>
      <p:sp>
        <p:nvSpPr>
          <p:cNvPr id="8215" name="Text Box 22"/>
          <p:cNvSpPr txBox="1">
            <a:spLocks noChangeArrowheads="1"/>
          </p:cNvSpPr>
          <p:nvPr/>
        </p:nvSpPr>
        <p:spPr bwMode="auto">
          <a:xfrm rot="-2771344">
            <a:off x="5508308" y="3029268"/>
            <a:ext cx="850900" cy="336550"/>
          </a:xfrm>
          <a:prstGeom prst="rect">
            <a:avLst/>
          </a:prstGeom>
          <a:noFill/>
          <a:ln w="25400">
            <a:noFill/>
            <a:miter lim="800000"/>
            <a:headEnd/>
            <a:tailEnd type="none" w="lg" len="med"/>
          </a:ln>
        </p:spPr>
        <p:txBody>
          <a:bodyPr wrap="none">
            <a:spAutoFit/>
          </a:bodyPr>
          <a:lstStyle/>
          <a:p>
            <a:r>
              <a:rPr lang="en-US" sz="1600" b="1">
                <a:latin typeface="Segoe Semibold" pitchFamily="34" charset="0"/>
              </a:rPr>
              <a:t> NT 4.0</a:t>
            </a:r>
          </a:p>
        </p:txBody>
      </p:sp>
      <p:sp>
        <p:nvSpPr>
          <p:cNvPr id="8216" name="Text Box 23"/>
          <p:cNvSpPr txBox="1">
            <a:spLocks noChangeArrowheads="1"/>
          </p:cNvSpPr>
          <p:nvPr/>
        </p:nvSpPr>
        <p:spPr bwMode="auto">
          <a:xfrm rot="-2771344">
            <a:off x="5775007" y="3203893"/>
            <a:ext cx="1584325" cy="336550"/>
          </a:xfrm>
          <a:prstGeom prst="rect">
            <a:avLst/>
          </a:prstGeom>
          <a:noFill/>
          <a:ln w="25400">
            <a:noFill/>
            <a:miter lim="800000"/>
            <a:headEnd/>
            <a:tailEnd type="none" w="lg" len="med"/>
          </a:ln>
        </p:spPr>
        <p:txBody>
          <a:bodyPr wrap="none">
            <a:spAutoFit/>
          </a:bodyPr>
          <a:lstStyle/>
          <a:p>
            <a:r>
              <a:rPr lang="en-US" sz="1600" b="1">
                <a:latin typeface="Segoe Semibold" pitchFamily="34" charset="0"/>
              </a:rPr>
              <a:t>Windows 2000</a:t>
            </a:r>
          </a:p>
        </p:txBody>
      </p:sp>
      <p:sp>
        <p:nvSpPr>
          <p:cNvPr id="8217" name="Text Box 24"/>
          <p:cNvSpPr txBox="1">
            <a:spLocks noChangeArrowheads="1"/>
          </p:cNvSpPr>
          <p:nvPr/>
        </p:nvSpPr>
        <p:spPr bwMode="auto">
          <a:xfrm rot="-2771344">
            <a:off x="6244908" y="3145155"/>
            <a:ext cx="1403350" cy="336550"/>
          </a:xfrm>
          <a:prstGeom prst="rect">
            <a:avLst/>
          </a:prstGeom>
          <a:noFill/>
          <a:ln w="25400">
            <a:noFill/>
            <a:miter lim="800000"/>
            <a:headEnd/>
            <a:tailEnd type="none" w="lg" len="med"/>
          </a:ln>
        </p:spPr>
        <p:txBody>
          <a:bodyPr wrap="none">
            <a:spAutoFit/>
          </a:bodyPr>
          <a:lstStyle/>
          <a:p>
            <a:r>
              <a:rPr lang="en-US" sz="1600" b="1">
                <a:latin typeface="Segoe Semibold" pitchFamily="34" charset="0"/>
              </a:rPr>
              <a:t>Windows XP</a:t>
            </a:r>
          </a:p>
        </p:txBody>
      </p:sp>
      <p:sp>
        <p:nvSpPr>
          <p:cNvPr id="8218" name="Text Box 25"/>
          <p:cNvSpPr txBox="1">
            <a:spLocks noChangeArrowheads="1"/>
          </p:cNvSpPr>
          <p:nvPr/>
        </p:nvSpPr>
        <p:spPr bwMode="auto">
          <a:xfrm rot="-2771344">
            <a:off x="6649720" y="3095943"/>
            <a:ext cx="1323975" cy="336550"/>
          </a:xfrm>
          <a:prstGeom prst="rect">
            <a:avLst/>
          </a:prstGeom>
          <a:noFill/>
          <a:ln w="25400">
            <a:noFill/>
            <a:miter lim="800000"/>
            <a:headEnd/>
            <a:tailEnd type="none" w="lg" len="med"/>
          </a:ln>
        </p:spPr>
        <p:txBody>
          <a:bodyPr wrap="none">
            <a:spAutoFit/>
          </a:bodyPr>
          <a:lstStyle/>
          <a:p>
            <a:r>
              <a:rPr lang="en-US" sz="1600" b="1">
                <a:latin typeface="Segoe Semibold" pitchFamily="34" charset="0"/>
              </a:rPr>
              <a:t>Server 2003</a:t>
            </a:r>
          </a:p>
        </p:txBody>
      </p:sp>
      <p:sp>
        <p:nvSpPr>
          <p:cNvPr id="8219" name="AutoShape 26"/>
          <p:cNvSpPr>
            <a:spLocks noChangeArrowheads="1"/>
          </p:cNvSpPr>
          <p:nvPr/>
        </p:nvSpPr>
        <p:spPr bwMode="auto">
          <a:xfrm>
            <a:off x="7208520" y="2632393"/>
            <a:ext cx="152400" cy="152400"/>
          </a:xfrm>
          <a:prstGeom prst="star4">
            <a:avLst>
              <a:gd name="adj" fmla="val 12500"/>
            </a:avLst>
          </a:prstGeom>
          <a:solidFill>
            <a:srgbClr val="FF0000"/>
          </a:solidFill>
          <a:ln w="25400">
            <a:solidFill>
              <a:srgbClr val="FF0000"/>
            </a:solidFill>
            <a:miter lim="800000"/>
            <a:headEnd/>
            <a:tailEnd type="none" w="lg" len="med"/>
          </a:ln>
        </p:spPr>
        <p:txBody>
          <a:bodyPr wrap="none" anchor="ctr"/>
          <a:lstStyle/>
          <a:p>
            <a:endParaRPr lang="hu-HU"/>
          </a:p>
        </p:txBody>
      </p:sp>
      <p:sp>
        <p:nvSpPr>
          <p:cNvPr id="8220" name="AutoShape 27"/>
          <p:cNvSpPr>
            <a:spLocks noChangeArrowheads="1"/>
          </p:cNvSpPr>
          <p:nvPr/>
        </p:nvSpPr>
        <p:spPr bwMode="auto">
          <a:xfrm>
            <a:off x="7513320" y="2632393"/>
            <a:ext cx="152400" cy="152400"/>
          </a:xfrm>
          <a:prstGeom prst="star4">
            <a:avLst>
              <a:gd name="adj" fmla="val 12500"/>
            </a:avLst>
          </a:prstGeom>
          <a:solidFill>
            <a:srgbClr val="FF0000"/>
          </a:solidFill>
          <a:ln w="25400">
            <a:solidFill>
              <a:srgbClr val="FF0000"/>
            </a:solidFill>
            <a:miter lim="800000"/>
            <a:headEnd/>
            <a:tailEnd type="none" w="lg" len="med"/>
          </a:ln>
        </p:spPr>
        <p:txBody>
          <a:bodyPr wrap="none" anchor="ctr"/>
          <a:lstStyle/>
          <a:p>
            <a:endParaRPr lang="hu-HU"/>
          </a:p>
        </p:txBody>
      </p:sp>
      <p:sp>
        <p:nvSpPr>
          <p:cNvPr id="8221" name="Line 28"/>
          <p:cNvSpPr>
            <a:spLocks noChangeShapeType="1"/>
          </p:cNvSpPr>
          <p:nvPr/>
        </p:nvSpPr>
        <p:spPr bwMode="auto">
          <a:xfrm>
            <a:off x="1458595" y="4743768"/>
            <a:ext cx="6627813" cy="0"/>
          </a:xfrm>
          <a:prstGeom prst="line">
            <a:avLst/>
          </a:prstGeom>
          <a:noFill/>
          <a:ln w="25400">
            <a:solidFill>
              <a:schemeClr val="folHlink"/>
            </a:solidFill>
            <a:round/>
            <a:headEnd/>
            <a:tailEnd type="triangle" w="lg" len="med"/>
          </a:ln>
        </p:spPr>
        <p:txBody>
          <a:bodyPr/>
          <a:lstStyle/>
          <a:p>
            <a:endParaRPr lang="hu-HU"/>
          </a:p>
        </p:txBody>
      </p:sp>
      <p:sp>
        <p:nvSpPr>
          <p:cNvPr id="8222" name="Text Box 29"/>
          <p:cNvSpPr txBox="1">
            <a:spLocks noChangeArrowheads="1"/>
          </p:cNvSpPr>
          <p:nvPr/>
        </p:nvSpPr>
        <p:spPr bwMode="auto">
          <a:xfrm>
            <a:off x="1310958" y="4145280"/>
            <a:ext cx="692150" cy="366713"/>
          </a:xfrm>
          <a:prstGeom prst="rect">
            <a:avLst/>
          </a:prstGeom>
          <a:noFill/>
          <a:ln w="25400">
            <a:noFill/>
            <a:miter lim="800000"/>
            <a:headEnd/>
            <a:tailEnd type="none" w="lg" len="med"/>
          </a:ln>
        </p:spPr>
        <p:txBody>
          <a:bodyPr wrap="none">
            <a:spAutoFit/>
          </a:bodyPr>
          <a:lstStyle/>
          <a:p>
            <a:r>
              <a:rPr lang="en-US" sz="1800" b="1">
                <a:latin typeface="Segoe Semibold" pitchFamily="34" charset="0"/>
              </a:rPr>
              <a:t>1970</a:t>
            </a:r>
          </a:p>
        </p:txBody>
      </p:sp>
      <p:sp>
        <p:nvSpPr>
          <p:cNvPr id="8223" name="Text Box 30"/>
          <p:cNvSpPr txBox="1">
            <a:spLocks noChangeArrowheads="1"/>
          </p:cNvSpPr>
          <p:nvPr/>
        </p:nvSpPr>
        <p:spPr bwMode="auto">
          <a:xfrm>
            <a:off x="3088958" y="4145280"/>
            <a:ext cx="692150" cy="366713"/>
          </a:xfrm>
          <a:prstGeom prst="rect">
            <a:avLst/>
          </a:prstGeom>
          <a:noFill/>
          <a:ln w="25400">
            <a:noFill/>
            <a:miter lim="800000"/>
            <a:headEnd/>
            <a:tailEnd type="none" w="lg" len="med"/>
          </a:ln>
        </p:spPr>
        <p:txBody>
          <a:bodyPr wrap="none">
            <a:spAutoFit/>
          </a:bodyPr>
          <a:lstStyle/>
          <a:p>
            <a:r>
              <a:rPr lang="en-US" sz="1800" b="1" dirty="0">
                <a:latin typeface="Segoe Semibold" pitchFamily="34" charset="0"/>
              </a:rPr>
              <a:t>1980</a:t>
            </a:r>
          </a:p>
        </p:txBody>
      </p:sp>
      <p:sp>
        <p:nvSpPr>
          <p:cNvPr id="8224" name="Text Box 31"/>
          <p:cNvSpPr txBox="1">
            <a:spLocks noChangeArrowheads="1"/>
          </p:cNvSpPr>
          <p:nvPr/>
        </p:nvSpPr>
        <p:spPr bwMode="auto">
          <a:xfrm>
            <a:off x="4866958" y="4145280"/>
            <a:ext cx="692150" cy="366713"/>
          </a:xfrm>
          <a:prstGeom prst="rect">
            <a:avLst/>
          </a:prstGeom>
          <a:noFill/>
          <a:ln w="25400">
            <a:noFill/>
            <a:miter lim="800000"/>
            <a:headEnd/>
            <a:tailEnd type="none" w="lg" len="med"/>
          </a:ln>
        </p:spPr>
        <p:txBody>
          <a:bodyPr wrap="none">
            <a:spAutoFit/>
          </a:bodyPr>
          <a:lstStyle/>
          <a:p>
            <a:r>
              <a:rPr lang="en-US" sz="1800" b="1">
                <a:latin typeface="Segoe Semibold" pitchFamily="34" charset="0"/>
              </a:rPr>
              <a:t>1990</a:t>
            </a:r>
          </a:p>
        </p:txBody>
      </p:sp>
      <p:sp>
        <p:nvSpPr>
          <p:cNvPr id="8225" name="Text Box 32"/>
          <p:cNvSpPr txBox="1">
            <a:spLocks noChangeArrowheads="1"/>
          </p:cNvSpPr>
          <p:nvPr/>
        </p:nvSpPr>
        <p:spPr bwMode="auto">
          <a:xfrm>
            <a:off x="6644958" y="4145280"/>
            <a:ext cx="692150" cy="366713"/>
          </a:xfrm>
          <a:prstGeom prst="rect">
            <a:avLst/>
          </a:prstGeom>
          <a:noFill/>
          <a:ln w="25400">
            <a:noFill/>
            <a:miter lim="800000"/>
            <a:headEnd/>
            <a:tailEnd type="none" w="lg" len="med"/>
          </a:ln>
        </p:spPr>
        <p:txBody>
          <a:bodyPr wrap="none">
            <a:spAutoFit/>
          </a:bodyPr>
          <a:lstStyle/>
          <a:p>
            <a:r>
              <a:rPr lang="en-US" sz="1800" b="1">
                <a:latin typeface="Segoe Semibold" pitchFamily="34" charset="0"/>
              </a:rPr>
              <a:t>2000</a:t>
            </a:r>
          </a:p>
        </p:txBody>
      </p:sp>
      <p:sp>
        <p:nvSpPr>
          <p:cNvPr id="8226" name="Line 33"/>
          <p:cNvSpPr>
            <a:spLocks noChangeShapeType="1"/>
          </p:cNvSpPr>
          <p:nvPr/>
        </p:nvSpPr>
        <p:spPr bwMode="auto">
          <a:xfrm>
            <a:off x="1691958" y="4596130"/>
            <a:ext cx="0" cy="304800"/>
          </a:xfrm>
          <a:prstGeom prst="line">
            <a:avLst/>
          </a:prstGeom>
          <a:noFill/>
          <a:ln w="25400">
            <a:solidFill>
              <a:schemeClr val="folHlink"/>
            </a:solidFill>
            <a:round/>
            <a:headEnd/>
            <a:tailEnd type="none" w="lg" len="med"/>
          </a:ln>
        </p:spPr>
        <p:txBody>
          <a:bodyPr/>
          <a:lstStyle/>
          <a:p>
            <a:endParaRPr lang="hu-HU"/>
          </a:p>
        </p:txBody>
      </p:sp>
      <p:sp>
        <p:nvSpPr>
          <p:cNvPr id="8227" name="Line 34"/>
          <p:cNvSpPr>
            <a:spLocks noChangeShapeType="1"/>
          </p:cNvSpPr>
          <p:nvPr/>
        </p:nvSpPr>
        <p:spPr bwMode="auto">
          <a:xfrm>
            <a:off x="2530158" y="4672330"/>
            <a:ext cx="0" cy="152400"/>
          </a:xfrm>
          <a:prstGeom prst="line">
            <a:avLst/>
          </a:prstGeom>
          <a:noFill/>
          <a:ln w="25400">
            <a:solidFill>
              <a:schemeClr val="bg1"/>
            </a:solidFill>
            <a:round/>
            <a:headEnd/>
            <a:tailEnd type="none" w="lg" len="med"/>
          </a:ln>
        </p:spPr>
        <p:txBody>
          <a:bodyPr/>
          <a:lstStyle/>
          <a:p>
            <a:endParaRPr lang="hu-HU"/>
          </a:p>
        </p:txBody>
      </p:sp>
      <p:sp>
        <p:nvSpPr>
          <p:cNvPr id="8228" name="Line 35"/>
          <p:cNvSpPr>
            <a:spLocks noChangeShapeType="1"/>
          </p:cNvSpPr>
          <p:nvPr/>
        </p:nvSpPr>
        <p:spPr bwMode="auto">
          <a:xfrm>
            <a:off x="3444558" y="4596130"/>
            <a:ext cx="0" cy="304800"/>
          </a:xfrm>
          <a:prstGeom prst="line">
            <a:avLst/>
          </a:prstGeom>
          <a:noFill/>
          <a:ln w="25400">
            <a:solidFill>
              <a:schemeClr val="folHlink"/>
            </a:solidFill>
            <a:round/>
            <a:headEnd/>
            <a:tailEnd type="none" w="lg" len="med"/>
          </a:ln>
        </p:spPr>
        <p:txBody>
          <a:bodyPr/>
          <a:lstStyle/>
          <a:p>
            <a:endParaRPr lang="hu-HU"/>
          </a:p>
        </p:txBody>
      </p:sp>
      <p:sp>
        <p:nvSpPr>
          <p:cNvPr id="8229" name="Line 36"/>
          <p:cNvSpPr>
            <a:spLocks noChangeShapeType="1"/>
          </p:cNvSpPr>
          <p:nvPr/>
        </p:nvSpPr>
        <p:spPr bwMode="auto">
          <a:xfrm>
            <a:off x="5273358" y="4596130"/>
            <a:ext cx="0" cy="304800"/>
          </a:xfrm>
          <a:prstGeom prst="line">
            <a:avLst/>
          </a:prstGeom>
          <a:noFill/>
          <a:ln w="25400">
            <a:solidFill>
              <a:schemeClr val="folHlink"/>
            </a:solidFill>
            <a:round/>
            <a:headEnd/>
            <a:tailEnd type="none" w="lg" len="med"/>
          </a:ln>
        </p:spPr>
        <p:txBody>
          <a:bodyPr/>
          <a:lstStyle/>
          <a:p>
            <a:endParaRPr lang="hu-HU"/>
          </a:p>
        </p:txBody>
      </p:sp>
      <p:sp>
        <p:nvSpPr>
          <p:cNvPr id="8230" name="Line 37"/>
          <p:cNvSpPr>
            <a:spLocks noChangeShapeType="1"/>
          </p:cNvSpPr>
          <p:nvPr/>
        </p:nvSpPr>
        <p:spPr bwMode="auto">
          <a:xfrm>
            <a:off x="7025958" y="4596130"/>
            <a:ext cx="0" cy="304800"/>
          </a:xfrm>
          <a:prstGeom prst="line">
            <a:avLst/>
          </a:prstGeom>
          <a:noFill/>
          <a:ln w="25400">
            <a:solidFill>
              <a:schemeClr val="bg1"/>
            </a:solidFill>
            <a:round/>
            <a:headEnd/>
            <a:tailEnd type="none" w="lg" len="med"/>
          </a:ln>
        </p:spPr>
        <p:txBody>
          <a:bodyPr/>
          <a:lstStyle/>
          <a:p>
            <a:endParaRPr lang="hu-HU"/>
          </a:p>
        </p:txBody>
      </p:sp>
      <p:sp>
        <p:nvSpPr>
          <p:cNvPr id="8231" name="Line 38"/>
          <p:cNvSpPr>
            <a:spLocks noChangeShapeType="1"/>
          </p:cNvSpPr>
          <p:nvPr/>
        </p:nvSpPr>
        <p:spPr bwMode="auto">
          <a:xfrm>
            <a:off x="4358958" y="4672330"/>
            <a:ext cx="0" cy="152400"/>
          </a:xfrm>
          <a:prstGeom prst="line">
            <a:avLst/>
          </a:prstGeom>
          <a:noFill/>
          <a:ln w="25400">
            <a:solidFill>
              <a:schemeClr val="bg1"/>
            </a:solidFill>
            <a:round/>
            <a:headEnd/>
            <a:tailEnd type="none" w="lg" len="med"/>
          </a:ln>
        </p:spPr>
        <p:txBody>
          <a:bodyPr/>
          <a:lstStyle/>
          <a:p>
            <a:endParaRPr lang="hu-HU"/>
          </a:p>
        </p:txBody>
      </p:sp>
      <p:sp>
        <p:nvSpPr>
          <p:cNvPr id="8232" name="Line 39"/>
          <p:cNvSpPr>
            <a:spLocks noChangeShapeType="1"/>
          </p:cNvSpPr>
          <p:nvPr/>
        </p:nvSpPr>
        <p:spPr bwMode="auto">
          <a:xfrm>
            <a:off x="6111558" y="4672330"/>
            <a:ext cx="0" cy="152400"/>
          </a:xfrm>
          <a:prstGeom prst="line">
            <a:avLst/>
          </a:prstGeom>
          <a:noFill/>
          <a:ln w="25400">
            <a:solidFill>
              <a:schemeClr val="bg1"/>
            </a:solidFill>
            <a:round/>
            <a:headEnd/>
            <a:tailEnd type="none" w="lg" len="med"/>
          </a:ln>
        </p:spPr>
        <p:txBody>
          <a:bodyPr/>
          <a:lstStyle/>
          <a:p>
            <a:endParaRPr lang="hu-HU"/>
          </a:p>
        </p:txBody>
      </p:sp>
      <p:sp>
        <p:nvSpPr>
          <p:cNvPr id="8233" name="AutoShape 40"/>
          <p:cNvSpPr>
            <a:spLocks noChangeArrowheads="1"/>
          </p:cNvSpPr>
          <p:nvPr/>
        </p:nvSpPr>
        <p:spPr bwMode="auto">
          <a:xfrm>
            <a:off x="1387158" y="4672330"/>
            <a:ext cx="152400" cy="152400"/>
          </a:xfrm>
          <a:prstGeom prst="star4">
            <a:avLst>
              <a:gd name="adj" fmla="val 12500"/>
            </a:avLst>
          </a:prstGeom>
          <a:solidFill>
            <a:srgbClr val="FF0000"/>
          </a:solidFill>
          <a:ln w="25400">
            <a:solidFill>
              <a:srgbClr val="FF0000"/>
            </a:solidFill>
            <a:miter lim="800000"/>
            <a:headEnd/>
            <a:tailEnd type="none" w="lg" len="med"/>
          </a:ln>
        </p:spPr>
        <p:txBody>
          <a:bodyPr wrap="none" anchor="ctr"/>
          <a:lstStyle/>
          <a:p>
            <a:endParaRPr lang="hu-HU"/>
          </a:p>
        </p:txBody>
      </p:sp>
      <p:sp>
        <p:nvSpPr>
          <p:cNvPr id="8234" name="AutoShape 41"/>
          <p:cNvSpPr>
            <a:spLocks noChangeArrowheads="1"/>
          </p:cNvSpPr>
          <p:nvPr/>
        </p:nvSpPr>
        <p:spPr bwMode="auto">
          <a:xfrm>
            <a:off x="2225358" y="4672330"/>
            <a:ext cx="152400" cy="152400"/>
          </a:xfrm>
          <a:prstGeom prst="star4">
            <a:avLst>
              <a:gd name="adj" fmla="val 12500"/>
            </a:avLst>
          </a:prstGeom>
          <a:solidFill>
            <a:srgbClr val="FF0000"/>
          </a:solidFill>
          <a:ln w="25400">
            <a:solidFill>
              <a:srgbClr val="FF0000"/>
            </a:solidFill>
            <a:miter lim="800000"/>
            <a:headEnd/>
            <a:tailEnd type="none" w="lg" len="med"/>
          </a:ln>
        </p:spPr>
        <p:txBody>
          <a:bodyPr wrap="none" anchor="ctr"/>
          <a:lstStyle/>
          <a:p>
            <a:endParaRPr lang="hu-HU"/>
          </a:p>
        </p:txBody>
      </p:sp>
      <p:sp>
        <p:nvSpPr>
          <p:cNvPr id="8235" name="AutoShape 42"/>
          <p:cNvSpPr>
            <a:spLocks noChangeArrowheads="1"/>
          </p:cNvSpPr>
          <p:nvPr/>
        </p:nvSpPr>
        <p:spPr bwMode="auto">
          <a:xfrm>
            <a:off x="2606358" y="4672330"/>
            <a:ext cx="152400" cy="152400"/>
          </a:xfrm>
          <a:prstGeom prst="star4">
            <a:avLst>
              <a:gd name="adj" fmla="val 12500"/>
            </a:avLst>
          </a:prstGeom>
          <a:solidFill>
            <a:srgbClr val="FF0000"/>
          </a:solidFill>
          <a:ln w="25400">
            <a:solidFill>
              <a:srgbClr val="FF0000"/>
            </a:solidFill>
            <a:miter lim="800000"/>
            <a:headEnd/>
            <a:tailEnd type="none" w="lg" len="med"/>
          </a:ln>
        </p:spPr>
        <p:txBody>
          <a:bodyPr wrap="none" anchor="ctr"/>
          <a:lstStyle/>
          <a:p>
            <a:endParaRPr lang="hu-HU"/>
          </a:p>
        </p:txBody>
      </p:sp>
      <p:sp>
        <p:nvSpPr>
          <p:cNvPr id="8236" name="AutoShape 43"/>
          <p:cNvSpPr>
            <a:spLocks noChangeArrowheads="1"/>
          </p:cNvSpPr>
          <p:nvPr/>
        </p:nvSpPr>
        <p:spPr bwMode="auto">
          <a:xfrm>
            <a:off x="5882958" y="4672330"/>
            <a:ext cx="152400" cy="152400"/>
          </a:xfrm>
          <a:prstGeom prst="star4">
            <a:avLst>
              <a:gd name="adj" fmla="val 12500"/>
            </a:avLst>
          </a:prstGeom>
          <a:solidFill>
            <a:srgbClr val="FF0000"/>
          </a:solidFill>
          <a:ln w="25400">
            <a:solidFill>
              <a:srgbClr val="FF0000"/>
            </a:solidFill>
            <a:miter lim="800000"/>
            <a:headEnd/>
            <a:tailEnd type="none" w="lg" len="med"/>
          </a:ln>
        </p:spPr>
        <p:txBody>
          <a:bodyPr wrap="none" anchor="ctr"/>
          <a:lstStyle/>
          <a:p>
            <a:endParaRPr lang="hu-HU"/>
          </a:p>
        </p:txBody>
      </p:sp>
      <p:sp>
        <p:nvSpPr>
          <p:cNvPr id="8237" name="Text Box 44"/>
          <p:cNvSpPr txBox="1">
            <a:spLocks noChangeArrowheads="1"/>
          </p:cNvSpPr>
          <p:nvPr/>
        </p:nvSpPr>
        <p:spPr bwMode="auto">
          <a:xfrm rot="-2771344">
            <a:off x="525939" y="5135087"/>
            <a:ext cx="1176337" cy="336550"/>
          </a:xfrm>
          <a:prstGeom prst="rect">
            <a:avLst/>
          </a:prstGeom>
          <a:noFill/>
          <a:ln w="25400">
            <a:noFill/>
            <a:miter lim="800000"/>
            <a:headEnd/>
            <a:tailEnd type="none" w="lg" len="med"/>
          </a:ln>
        </p:spPr>
        <p:txBody>
          <a:bodyPr wrap="none">
            <a:spAutoFit/>
          </a:bodyPr>
          <a:lstStyle/>
          <a:p>
            <a:r>
              <a:rPr lang="en-US" sz="1600" b="1">
                <a:latin typeface="Segoe Semibold" pitchFamily="34" charset="0"/>
              </a:rPr>
              <a:t>UNIX born</a:t>
            </a:r>
          </a:p>
        </p:txBody>
      </p:sp>
      <p:sp>
        <p:nvSpPr>
          <p:cNvPr id="8238" name="Text Box 45"/>
          <p:cNvSpPr txBox="1">
            <a:spLocks noChangeArrowheads="1"/>
          </p:cNvSpPr>
          <p:nvPr/>
        </p:nvSpPr>
        <p:spPr bwMode="auto">
          <a:xfrm rot="-2771344">
            <a:off x="1155382" y="4989831"/>
            <a:ext cx="1323975" cy="336550"/>
          </a:xfrm>
          <a:prstGeom prst="rect">
            <a:avLst/>
          </a:prstGeom>
          <a:noFill/>
          <a:ln w="25400">
            <a:noFill/>
            <a:miter lim="800000"/>
            <a:headEnd/>
            <a:tailEnd type="none" w="lg" len="med"/>
          </a:ln>
        </p:spPr>
        <p:txBody>
          <a:bodyPr wrap="none">
            <a:spAutoFit/>
          </a:bodyPr>
          <a:lstStyle/>
          <a:p>
            <a:r>
              <a:rPr lang="en-US" sz="1600" b="1">
                <a:latin typeface="Segoe Semibold" pitchFamily="34" charset="0"/>
              </a:rPr>
              <a:t>UNIX public</a:t>
            </a:r>
          </a:p>
        </p:txBody>
      </p:sp>
      <p:sp>
        <p:nvSpPr>
          <p:cNvPr id="8239" name="Text Box 46"/>
          <p:cNvSpPr txBox="1">
            <a:spLocks noChangeArrowheads="1"/>
          </p:cNvSpPr>
          <p:nvPr/>
        </p:nvSpPr>
        <p:spPr bwMode="auto">
          <a:xfrm rot="-2771344">
            <a:off x="1897539" y="5087462"/>
            <a:ext cx="973137" cy="336550"/>
          </a:xfrm>
          <a:prstGeom prst="rect">
            <a:avLst/>
          </a:prstGeom>
          <a:noFill/>
          <a:ln w="25400">
            <a:noFill/>
            <a:miter lim="800000"/>
            <a:headEnd/>
            <a:tailEnd type="none" w="lg" len="med"/>
          </a:ln>
        </p:spPr>
        <p:txBody>
          <a:bodyPr wrap="none">
            <a:spAutoFit/>
          </a:bodyPr>
          <a:lstStyle/>
          <a:p>
            <a:r>
              <a:rPr lang="en-US" sz="1600" b="1">
                <a:latin typeface="Segoe Semibold" pitchFamily="34" charset="0"/>
              </a:rPr>
              <a:t>UNIX V6</a:t>
            </a:r>
          </a:p>
        </p:txBody>
      </p:sp>
      <p:sp>
        <p:nvSpPr>
          <p:cNvPr id="8240" name="Text Box 47"/>
          <p:cNvSpPr txBox="1">
            <a:spLocks noChangeArrowheads="1"/>
          </p:cNvSpPr>
          <p:nvPr/>
        </p:nvSpPr>
        <p:spPr bwMode="auto">
          <a:xfrm rot="-2810857">
            <a:off x="5033645" y="4988243"/>
            <a:ext cx="1177925" cy="336550"/>
          </a:xfrm>
          <a:prstGeom prst="rect">
            <a:avLst/>
          </a:prstGeom>
          <a:noFill/>
          <a:ln w="25400">
            <a:noFill/>
            <a:miter lim="800000"/>
            <a:headEnd/>
            <a:tailEnd type="none" w="lg" len="med"/>
          </a:ln>
        </p:spPr>
        <p:txBody>
          <a:bodyPr wrap="none">
            <a:spAutoFit/>
          </a:bodyPr>
          <a:lstStyle/>
          <a:p>
            <a:r>
              <a:rPr lang="en-US" sz="1600" b="1">
                <a:latin typeface="Segoe Semibold" pitchFamily="34" charset="0"/>
              </a:rPr>
              <a:t>Linux v1.0</a:t>
            </a:r>
          </a:p>
        </p:txBody>
      </p:sp>
      <p:sp>
        <p:nvSpPr>
          <p:cNvPr id="8241" name="AutoShape 48"/>
          <p:cNvSpPr>
            <a:spLocks noChangeArrowheads="1"/>
          </p:cNvSpPr>
          <p:nvPr/>
        </p:nvSpPr>
        <p:spPr bwMode="auto">
          <a:xfrm>
            <a:off x="6187758" y="4672330"/>
            <a:ext cx="152400" cy="152400"/>
          </a:xfrm>
          <a:prstGeom prst="star4">
            <a:avLst>
              <a:gd name="adj" fmla="val 12500"/>
            </a:avLst>
          </a:prstGeom>
          <a:solidFill>
            <a:srgbClr val="FF0000"/>
          </a:solidFill>
          <a:ln w="25400">
            <a:solidFill>
              <a:srgbClr val="FF0000"/>
            </a:solidFill>
            <a:miter lim="800000"/>
            <a:headEnd/>
            <a:tailEnd type="none" w="lg" len="med"/>
          </a:ln>
        </p:spPr>
        <p:txBody>
          <a:bodyPr wrap="none" anchor="ctr"/>
          <a:lstStyle/>
          <a:p>
            <a:endParaRPr lang="hu-HU"/>
          </a:p>
        </p:txBody>
      </p:sp>
      <p:sp>
        <p:nvSpPr>
          <p:cNvPr id="8242" name="AutoShape 49"/>
          <p:cNvSpPr>
            <a:spLocks noChangeArrowheads="1"/>
          </p:cNvSpPr>
          <p:nvPr/>
        </p:nvSpPr>
        <p:spPr bwMode="auto">
          <a:xfrm>
            <a:off x="6797358" y="4672330"/>
            <a:ext cx="152400" cy="152400"/>
          </a:xfrm>
          <a:prstGeom prst="star4">
            <a:avLst>
              <a:gd name="adj" fmla="val 12500"/>
            </a:avLst>
          </a:prstGeom>
          <a:solidFill>
            <a:srgbClr val="FF0000"/>
          </a:solidFill>
          <a:ln w="25400">
            <a:solidFill>
              <a:srgbClr val="FF0000"/>
            </a:solidFill>
            <a:miter lim="800000"/>
            <a:headEnd/>
            <a:tailEnd type="none" w="lg" len="med"/>
          </a:ln>
        </p:spPr>
        <p:txBody>
          <a:bodyPr wrap="none" anchor="ctr"/>
          <a:lstStyle/>
          <a:p>
            <a:endParaRPr lang="hu-HU"/>
          </a:p>
        </p:txBody>
      </p:sp>
      <p:sp>
        <p:nvSpPr>
          <p:cNvPr id="8243" name="AutoShape 50"/>
          <p:cNvSpPr>
            <a:spLocks noChangeArrowheads="1"/>
          </p:cNvSpPr>
          <p:nvPr/>
        </p:nvSpPr>
        <p:spPr bwMode="auto">
          <a:xfrm>
            <a:off x="6873558" y="4672330"/>
            <a:ext cx="152400" cy="152400"/>
          </a:xfrm>
          <a:prstGeom prst="star4">
            <a:avLst>
              <a:gd name="adj" fmla="val 12500"/>
            </a:avLst>
          </a:prstGeom>
          <a:solidFill>
            <a:srgbClr val="FF0000"/>
          </a:solidFill>
          <a:ln w="25400">
            <a:solidFill>
              <a:srgbClr val="FF0000"/>
            </a:solidFill>
            <a:miter lim="800000"/>
            <a:headEnd/>
            <a:tailEnd type="none" w="lg" len="med"/>
          </a:ln>
        </p:spPr>
        <p:txBody>
          <a:bodyPr wrap="none" anchor="ctr"/>
          <a:lstStyle/>
          <a:p>
            <a:endParaRPr lang="hu-HU"/>
          </a:p>
        </p:txBody>
      </p:sp>
      <p:sp>
        <p:nvSpPr>
          <p:cNvPr id="8244" name="Text Box 51"/>
          <p:cNvSpPr txBox="1">
            <a:spLocks noChangeArrowheads="1"/>
          </p:cNvSpPr>
          <p:nvPr/>
        </p:nvSpPr>
        <p:spPr bwMode="auto">
          <a:xfrm rot="-2771344">
            <a:off x="5837714" y="4976337"/>
            <a:ext cx="579437" cy="336550"/>
          </a:xfrm>
          <a:prstGeom prst="rect">
            <a:avLst/>
          </a:prstGeom>
          <a:noFill/>
          <a:ln w="25400">
            <a:noFill/>
            <a:miter lim="800000"/>
            <a:headEnd/>
            <a:tailEnd type="none" w="lg" len="med"/>
          </a:ln>
        </p:spPr>
        <p:txBody>
          <a:bodyPr wrap="none">
            <a:spAutoFit/>
          </a:bodyPr>
          <a:lstStyle/>
          <a:p>
            <a:r>
              <a:rPr lang="en-US" sz="1600" b="1">
                <a:latin typeface="Segoe Semibold" pitchFamily="34" charset="0"/>
              </a:rPr>
              <a:t>v2.0</a:t>
            </a:r>
          </a:p>
        </p:txBody>
      </p:sp>
      <p:sp>
        <p:nvSpPr>
          <p:cNvPr id="8245" name="Text Box 52"/>
          <p:cNvSpPr txBox="1">
            <a:spLocks noChangeArrowheads="1"/>
          </p:cNvSpPr>
          <p:nvPr/>
        </p:nvSpPr>
        <p:spPr bwMode="auto">
          <a:xfrm rot="-2771344">
            <a:off x="6447314" y="4977924"/>
            <a:ext cx="579438" cy="336550"/>
          </a:xfrm>
          <a:prstGeom prst="rect">
            <a:avLst/>
          </a:prstGeom>
          <a:noFill/>
          <a:ln w="25400">
            <a:noFill/>
            <a:miter lim="800000"/>
            <a:headEnd/>
            <a:tailEnd type="none" w="lg" len="med"/>
          </a:ln>
        </p:spPr>
        <p:txBody>
          <a:bodyPr wrap="none">
            <a:spAutoFit/>
          </a:bodyPr>
          <a:lstStyle/>
          <a:p>
            <a:r>
              <a:rPr lang="en-US" sz="1600" b="1">
                <a:latin typeface="Segoe Semibold" pitchFamily="34" charset="0"/>
              </a:rPr>
              <a:t>v2.2</a:t>
            </a:r>
          </a:p>
        </p:txBody>
      </p:sp>
      <p:sp>
        <p:nvSpPr>
          <p:cNvPr id="8246" name="Text Box 53"/>
          <p:cNvSpPr txBox="1">
            <a:spLocks noChangeArrowheads="1"/>
          </p:cNvSpPr>
          <p:nvPr/>
        </p:nvSpPr>
        <p:spPr bwMode="auto">
          <a:xfrm rot="-2771344">
            <a:off x="6675914" y="4977924"/>
            <a:ext cx="579438" cy="336550"/>
          </a:xfrm>
          <a:prstGeom prst="rect">
            <a:avLst/>
          </a:prstGeom>
          <a:noFill/>
          <a:ln w="25400">
            <a:noFill/>
            <a:miter lim="800000"/>
            <a:headEnd/>
            <a:tailEnd type="none" w="lg" len="med"/>
          </a:ln>
        </p:spPr>
        <p:txBody>
          <a:bodyPr wrap="none">
            <a:spAutoFit/>
          </a:bodyPr>
          <a:lstStyle/>
          <a:p>
            <a:r>
              <a:rPr lang="en-US" sz="1600" b="1">
                <a:latin typeface="Segoe Semibold" pitchFamily="34" charset="0"/>
              </a:rPr>
              <a:t>v2.3</a:t>
            </a:r>
          </a:p>
        </p:txBody>
      </p:sp>
      <p:sp>
        <p:nvSpPr>
          <p:cNvPr id="8247" name="Text Box 54"/>
          <p:cNvSpPr txBox="1">
            <a:spLocks noChangeArrowheads="1"/>
          </p:cNvSpPr>
          <p:nvPr/>
        </p:nvSpPr>
        <p:spPr bwMode="auto">
          <a:xfrm rot="-2771344">
            <a:off x="6904514" y="4977924"/>
            <a:ext cx="579438" cy="336550"/>
          </a:xfrm>
          <a:prstGeom prst="rect">
            <a:avLst/>
          </a:prstGeom>
          <a:noFill/>
          <a:ln w="25400">
            <a:noFill/>
            <a:miter lim="800000"/>
            <a:headEnd/>
            <a:tailEnd type="none" w="lg" len="med"/>
          </a:ln>
        </p:spPr>
        <p:txBody>
          <a:bodyPr wrap="none">
            <a:spAutoFit/>
          </a:bodyPr>
          <a:lstStyle/>
          <a:p>
            <a:r>
              <a:rPr lang="en-US" sz="1600" b="1">
                <a:latin typeface="Segoe Semibold" pitchFamily="34" charset="0"/>
              </a:rPr>
              <a:t>v2.4</a:t>
            </a:r>
          </a:p>
        </p:txBody>
      </p:sp>
      <p:sp>
        <p:nvSpPr>
          <p:cNvPr id="8248" name="Text Box 55"/>
          <p:cNvSpPr txBox="1">
            <a:spLocks noChangeArrowheads="1"/>
          </p:cNvSpPr>
          <p:nvPr/>
        </p:nvSpPr>
        <p:spPr bwMode="auto">
          <a:xfrm rot="-2771344">
            <a:off x="7209314" y="4976337"/>
            <a:ext cx="579437" cy="336550"/>
          </a:xfrm>
          <a:prstGeom prst="rect">
            <a:avLst/>
          </a:prstGeom>
          <a:noFill/>
          <a:ln w="25400">
            <a:noFill/>
            <a:miter lim="800000"/>
            <a:headEnd/>
            <a:tailEnd type="none" w="lg" len="med"/>
          </a:ln>
        </p:spPr>
        <p:txBody>
          <a:bodyPr wrap="none">
            <a:spAutoFit/>
          </a:bodyPr>
          <a:lstStyle/>
          <a:p>
            <a:r>
              <a:rPr lang="en-US" sz="1600" b="1">
                <a:latin typeface="Segoe Semibold" pitchFamily="34" charset="0"/>
              </a:rPr>
              <a:t>v2.6</a:t>
            </a:r>
          </a:p>
        </p:txBody>
      </p:sp>
      <p:sp>
        <p:nvSpPr>
          <p:cNvPr id="8249" name="AutoShape 56"/>
          <p:cNvSpPr>
            <a:spLocks noChangeArrowheads="1"/>
          </p:cNvSpPr>
          <p:nvPr/>
        </p:nvSpPr>
        <p:spPr bwMode="auto">
          <a:xfrm>
            <a:off x="7102158" y="4672330"/>
            <a:ext cx="152400" cy="152400"/>
          </a:xfrm>
          <a:prstGeom prst="star4">
            <a:avLst>
              <a:gd name="adj" fmla="val 12500"/>
            </a:avLst>
          </a:prstGeom>
          <a:solidFill>
            <a:srgbClr val="FF0000"/>
          </a:solidFill>
          <a:ln w="25400">
            <a:solidFill>
              <a:srgbClr val="FF0000"/>
            </a:solidFill>
            <a:miter lim="800000"/>
            <a:headEnd/>
            <a:tailEnd type="none" w="lg" len="med"/>
          </a:ln>
        </p:spPr>
        <p:txBody>
          <a:bodyPr wrap="none" anchor="ctr"/>
          <a:lstStyle/>
          <a:p>
            <a:endParaRPr lang="hu-HU"/>
          </a:p>
        </p:txBody>
      </p:sp>
      <p:sp>
        <p:nvSpPr>
          <p:cNvPr id="8250" name="AutoShape 57"/>
          <p:cNvSpPr>
            <a:spLocks noChangeArrowheads="1"/>
          </p:cNvSpPr>
          <p:nvPr/>
        </p:nvSpPr>
        <p:spPr bwMode="auto">
          <a:xfrm>
            <a:off x="7483158" y="4672330"/>
            <a:ext cx="152400" cy="152400"/>
          </a:xfrm>
          <a:prstGeom prst="star4">
            <a:avLst>
              <a:gd name="adj" fmla="val 12500"/>
            </a:avLst>
          </a:prstGeom>
          <a:solidFill>
            <a:srgbClr val="FF0000"/>
          </a:solidFill>
          <a:ln w="25400">
            <a:solidFill>
              <a:srgbClr val="FF0000"/>
            </a:solidFill>
            <a:miter lim="800000"/>
            <a:headEnd/>
            <a:tailEnd type="none" w="lg" len="med"/>
          </a:ln>
        </p:spPr>
        <p:txBody>
          <a:bodyPr wrap="none" anchor="ctr"/>
          <a:lstStyle/>
          <a:p>
            <a:endParaRPr lang="hu-HU"/>
          </a:p>
        </p:txBody>
      </p:sp>
      <p:sp>
        <p:nvSpPr>
          <p:cNvPr id="57" name="Dia számának helye 56"/>
          <p:cNvSpPr>
            <a:spLocks noGrp="1"/>
          </p:cNvSpPr>
          <p:nvPr>
            <p:ph type="sldNum" sz="quarter" idx="5"/>
          </p:nvPr>
        </p:nvSpPr>
        <p:spPr/>
        <p:txBody>
          <a:bodyPr/>
          <a:lstStyle/>
          <a:p>
            <a:fld id="{3D86C690-4F62-4AFC-8745-06DC9BF07935}" type="slidenum">
              <a:rPr lang="hu-HU" smtClean="0"/>
              <a:pPr/>
              <a:t>9</a:t>
            </a:fld>
            <a:endParaRPr lang="hu-HU"/>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me_ftsrg_hun_micskei_v7">
  <a:themeElements>
    <a:clrScheme name="ftsrg-scheme">
      <a:dk1>
        <a:srgbClr val="000000"/>
      </a:dk1>
      <a:lt1>
        <a:srgbClr val="FFFFFF"/>
      </a:lt1>
      <a:dk2>
        <a:srgbClr val="621E0F"/>
      </a:dk2>
      <a:lt2>
        <a:srgbClr val="FFFFFF"/>
      </a:lt2>
      <a:accent1>
        <a:srgbClr val="F9DD2F"/>
      </a:accent1>
      <a:accent2>
        <a:srgbClr val="E67300"/>
      </a:accent2>
      <a:accent3>
        <a:srgbClr val="007D00"/>
      </a:accent3>
      <a:accent4>
        <a:srgbClr val="762536"/>
      </a:accent4>
      <a:accent5>
        <a:srgbClr val="2B56CF"/>
      </a:accent5>
      <a:accent6>
        <a:srgbClr val="929598"/>
      </a:accent6>
      <a:hlink>
        <a:srgbClr val="0038AE"/>
      </a:hlink>
      <a:folHlink>
        <a:srgbClr val="0038A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B83A55"/>
        </a:solidFill>
        <a:ln w="38100">
          <a:solidFill>
            <a:schemeClr val="tx1"/>
          </a:solidFill>
        </a:ln>
        <a:effectLst>
          <a:outerShdw blurRad="50800" dist="38100" dir="2700000" algn="tl" rotWithShape="0">
            <a:prstClr val="black">
              <a:alpha val="40000"/>
            </a:prstClr>
          </a:outerShdw>
        </a:effectLst>
      </a:spPr>
      <a:bodyPr rtlCol="0" anchor="ctr"/>
      <a:lstStyle>
        <a:defPPr algn="ctr">
          <a:defRPr sz="2400" dirty="0" smtClean="0">
            <a:solidFill>
              <a:schemeClr val="bg1"/>
            </a:solidFill>
          </a:defRPr>
        </a:defPPr>
      </a:lstStyle>
      <a:style>
        <a:lnRef idx="2">
          <a:schemeClr val="accent4">
            <a:shade val="50000"/>
          </a:schemeClr>
        </a:lnRef>
        <a:fillRef idx="1">
          <a:schemeClr val="accent4"/>
        </a:fillRef>
        <a:effectRef idx="0">
          <a:schemeClr val="accent4"/>
        </a:effectRef>
        <a:fontRef idx="minor">
          <a:schemeClr val="lt1"/>
        </a:fontRef>
      </a:style>
    </a:spDef>
  </a:objectDefaults>
  <a:extraClrSchemeLst>
    <a:extraClrScheme>
      <a:clrScheme name="ftsrg-scheme">
        <a:dk1>
          <a:srgbClr val="000000"/>
        </a:dk1>
        <a:lt1>
          <a:srgbClr val="FFFFFF"/>
        </a:lt1>
        <a:dk2>
          <a:srgbClr val="621E0F"/>
        </a:dk2>
        <a:lt2>
          <a:srgbClr val="FFFFFF"/>
        </a:lt2>
        <a:accent1>
          <a:srgbClr val="F9DD2F"/>
        </a:accent1>
        <a:accent2>
          <a:srgbClr val="E67300"/>
        </a:accent2>
        <a:accent3>
          <a:srgbClr val="007D00"/>
        </a:accent3>
        <a:accent4>
          <a:srgbClr val="762536"/>
        </a:accent4>
        <a:accent5>
          <a:srgbClr val="2B56CF"/>
        </a:accent5>
        <a:accent6>
          <a:srgbClr val="929598"/>
        </a:accent6>
        <a:hlink>
          <a:srgbClr val="0038AE"/>
        </a:hlink>
        <a:folHlink>
          <a:srgbClr val="0038AE"/>
        </a:folHlink>
      </a:clrScheme>
    </a:extraClrScheme>
    <a:extraClrScheme>
      <a:clrScheme name="ftsrg-scheme2">
        <a:dk1>
          <a:srgbClr val="000000"/>
        </a:dk1>
        <a:lt1>
          <a:srgbClr val="FFFFFF"/>
        </a:lt1>
        <a:dk2>
          <a:srgbClr val="0099FF"/>
        </a:dk2>
        <a:lt2>
          <a:srgbClr val="FFFF99"/>
        </a:lt2>
        <a:accent1>
          <a:srgbClr val="762536"/>
        </a:accent1>
        <a:accent2>
          <a:srgbClr val="81511D"/>
        </a:accent2>
        <a:accent3>
          <a:srgbClr val="48662C"/>
        </a:accent3>
        <a:accent4>
          <a:srgbClr val="134C59"/>
        </a:accent4>
        <a:accent5>
          <a:srgbClr val="5A2565"/>
        </a:accent5>
        <a:accent6>
          <a:srgbClr val="5A5A5A"/>
        </a:accent6>
        <a:hlink>
          <a:srgbClr val="002060"/>
        </a:hlink>
        <a:folHlink>
          <a:srgbClr val="002060"/>
        </a:folHlink>
      </a:clrScheme>
    </a:extraClrScheme>
    <a:extraClrScheme>
      <a:clrScheme name="SAF-color-scheme">
        <a:dk1>
          <a:srgbClr val="000000"/>
        </a:dk1>
        <a:lt1>
          <a:srgbClr val="FFFFFF"/>
        </a:lt1>
        <a:dk2>
          <a:srgbClr val="000000"/>
        </a:dk2>
        <a:lt2>
          <a:srgbClr val="FFFFFF"/>
        </a:lt2>
        <a:accent1>
          <a:srgbClr val="FF3300"/>
        </a:accent1>
        <a:accent2>
          <a:srgbClr val="00B686"/>
        </a:accent2>
        <a:accent3>
          <a:srgbClr val="FFCC00"/>
        </a:accent3>
        <a:accent4>
          <a:srgbClr val="000000"/>
        </a:accent4>
        <a:accent5>
          <a:srgbClr val="FFADAA"/>
        </a:accent5>
        <a:accent6>
          <a:srgbClr val="0098CE"/>
        </a:accent6>
        <a:hlink>
          <a:srgbClr val="0098CE"/>
        </a:hlink>
        <a:folHlink>
          <a:srgbClr val="FFCC00"/>
        </a:folHlink>
      </a:clrScheme>
    </a:extraClrScheme>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bme_ftsrg_hun_micskei_v7</Template>
  <TotalTime>5839</TotalTime>
  <Words>6571</Words>
  <Application>Microsoft Office PowerPoint</Application>
  <PresentationFormat>Diavetítés a képernyőre (4:3 oldalarány)</PresentationFormat>
  <Paragraphs>1340</Paragraphs>
  <Slides>53</Slides>
  <Notes>49</Notes>
  <HiddenSlides>0</HiddenSlides>
  <MMClips>0</MMClips>
  <ScaleCrop>false</ScaleCrop>
  <HeadingPairs>
    <vt:vector size="6" baseType="variant">
      <vt:variant>
        <vt:lpstr>Használt betűtípusok</vt:lpstr>
      </vt:variant>
      <vt:variant>
        <vt:i4>7</vt:i4>
      </vt:variant>
      <vt:variant>
        <vt:lpstr>Téma</vt:lpstr>
      </vt:variant>
      <vt:variant>
        <vt:i4>1</vt:i4>
      </vt:variant>
      <vt:variant>
        <vt:lpstr>Diacímek</vt:lpstr>
      </vt:variant>
      <vt:variant>
        <vt:i4>53</vt:i4>
      </vt:variant>
    </vt:vector>
  </HeadingPairs>
  <TitlesOfParts>
    <vt:vector size="61" baseType="lpstr">
      <vt:lpstr>Arial</vt:lpstr>
      <vt:lpstr>Calibri</vt:lpstr>
      <vt:lpstr>Consolas</vt:lpstr>
      <vt:lpstr>Corbel</vt:lpstr>
      <vt:lpstr>Courier New</vt:lpstr>
      <vt:lpstr>Segoe Semibold</vt:lpstr>
      <vt:lpstr>Wingdings</vt:lpstr>
      <vt:lpstr>bme_ftsrg_hun_micskei_v7</vt:lpstr>
      <vt:lpstr>A Windows operációs rendszer</vt:lpstr>
      <vt:lpstr>Copyright Notice</vt:lpstr>
      <vt:lpstr>Windows családfa</vt:lpstr>
      <vt:lpstr>A Windows NT története </vt:lpstr>
      <vt:lpstr>Kiadások</vt:lpstr>
      <vt:lpstr>Kiadások</vt:lpstr>
      <vt:lpstr>Windows 10: frissítés és kiadás</vt:lpstr>
      <vt:lpstr>Windows 10: „One OS to rule them all…”</vt:lpstr>
      <vt:lpstr>Windows és a Linux</vt:lpstr>
      <vt:lpstr>Tartalom</vt:lpstr>
      <vt:lpstr>Kvíz</vt:lpstr>
      <vt:lpstr>Tervezési célok</vt:lpstr>
      <vt:lpstr>Tervezési célok</vt:lpstr>
      <vt:lpstr>Tervezési célok</vt:lpstr>
      <vt:lpstr>Tervezési célok</vt:lpstr>
      <vt:lpstr>Tervezési célok</vt:lpstr>
      <vt:lpstr>Application Programming Interface (API)</vt:lpstr>
      <vt:lpstr>Többféle személyiség</vt:lpstr>
      <vt:lpstr>PowerPoint bemutató</vt:lpstr>
      <vt:lpstr>Tartalom</vt:lpstr>
      <vt:lpstr>Egyszerűsített architektúra</vt:lpstr>
      <vt:lpstr>Egyszerűsített architektúra</vt:lpstr>
      <vt:lpstr>Egyszerűsített architektúra</vt:lpstr>
      <vt:lpstr>Egyszerűsített architektúra</vt:lpstr>
      <vt:lpstr>Egyszerűsített architektúra</vt:lpstr>
      <vt:lpstr>Egyszerűsített architektúra</vt:lpstr>
      <vt:lpstr>PowerPoint bemutató</vt:lpstr>
      <vt:lpstr>Egyszerűsített architektúra</vt:lpstr>
      <vt:lpstr>Egyszerűsített architektúra</vt:lpstr>
      <vt:lpstr>Egyszerűsített architektúra</vt:lpstr>
      <vt:lpstr>Egyszerűsített architektúra</vt:lpstr>
      <vt:lpstr>Egyszerűsített architektúra</vt:lpstr>
      <vt:lpstr>Munkamenet</vt:lpstr>
      <vt:lpstr>Windows rendszerhívás meghívása</vt:lpstr>
      <vt:lpstr>PowerPoint bemutató</vt:lpstr>
      <vt:lpstr>PowerPoint bemutató</vt:lpstr>
      <vt:lpstr>Windows 8: Windows Runtime (WinRT)</vt:lpstr>
      <vt:lpstr>(Kiegészítés: MinWin)</vt:lpstr>
      <vt:lpstr>Tartalom</vt:lpstr>
      <vt:lpstr>(Kevésbé) egyszerűsített architektúra</vt:lpstr>
      <vt:lpstr>(Kevésbé) egyszerűsített architektúra</vt:lpstr>
      <vt:lpstr>(Kevésbé) egyszerűsített architektúra</vt:lpstr>
      <vt:lpstr>(Kevésbé) egyszerűsített architektúra</vt:lpstr>
      <vt:lpstr>(Kevésbé) egyszerűsített architektúra</vt:lpstr>
      <vt:lpstr>(Kevésbé) egyszerűsített architektúra</vt:lpstr>
      <vt:lpstr>(Kevésbé) egyszerűsített architektúra</vt:lpstr>
      <vt:lpstr>(Kevésbé) egyszerűsített architektúra</vt:lpstr>
      <vt:lpstr>PowerPoint bemutató</vt:lpstr>
      <vt:lpstr>Windows verziók</vt:lpstr>
      <vt:lpstr>További témák a félév folyamán</vt:lpstr>
      <vt:lpstr>Tools to dig in..</vt:lpstr>
      <vt:lpstr>Ajánlott házi feladat</vt:lpstr>
      <vt:lpstr>Olvasnivaló</vt:lpstr>
    </vt:vector>
  </TitlesOfParts>
  <Company>Budapesti Műszaki és Gazdaságtudományi Egyetem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Windows operációs rendszer</dc:title>
  <dc:subject>Operációs rendszerek (vimia219)</dc:subject>
  <dc:creator>Micskei Zoltán</dc:creator>
  <cp:keywords>Windows, OS, kernel</cp:keywords>
  <dc:description>A BME Operációs rendszerek című tantárgyának előadása</dc:description>
  <cp:lastModifiedBy>Micskei Zoltán</cp:lastModifiedBy>
  <cp:revision>254</cp:revision>
  <cp:lastPrinted>2011-02-15T10:41:35Z</cp:lastPrinted>
  <dcterms:created xsi:type="dcterms:W3CDTF">2009-02-18T10:37:11Z</dcterms:created>
  <dcterms:modified xsi:type="dcterms:W3CDTF">2015-02-16T14:59:48Z</dcterms:modified>
</cp:coreProperties>
</file>