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9" r:id="rId2"/>
    <p:sldId id="260" r:id="rId3"/>
    <p:sldId id="263" r:id="rId4"/>
    <p:sldId id="274" r:id="rId5"/>
    <p:sldId id="277" r:id="rId6"/>
    <p:sldId id="287" r:id="rId7"/>
    <p:sldId id="278" r:id="rId8"/>
    <p:sldId id="279" r:id="rId9"/>
    <p:sldId id="280" r:id="rId10"/>
    <p:sldId id="281" r:id="rId11"/>
    <p:sldId id="302" r:id="rId12"/>
    <p:sldId id="282" r:id="rId13"/>
    <p:sldId id="283" r:id="rId14"/>
    <p:sldId id="284" r:id="rId15"/>
    <p:sldId id="285" r:id="rId16"/>
    <p:sldId id="286" r:id="rId17"/>
    <p:sldId id="303" r:id="rId18"/>
    <p:sldId id="304" r:id="rId19"/>
    <p:sldId id="306" r:id="rId20"/>
    <p:sldId id="307" r:id="rId21"/>
    <p:sldId id="305" r:id="rId22"/>
    <p:sldId id="292" r:id="rId23"/>
    <p:sldId id="293" r:id="rId24"/>
    <p:sldId id="296" r:id="rId25"/>
    <p:sldId id="297" r:id="rId26"/>
    <p:sldId id="298" r:id="rId27"/>
    <p:sldId id="301" r:id="rId28"/>
    <p:sldId id="299" r:id="rId29"/>
    <p:sldId id="300" r:id="rId30"/>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lapfogalmak" id="{FFA62872-4131-4E9A-AA82-BD67B8AE5A72}">
          <p14:sldIdLst>
            <p14:sldId id="259"/>
            <p14:sldId id="260"/>
            <p14:sldId id="263"/>
            <p14:sldId id="274"/>
            <p14:sldId id="277"/>
            <p14:sldId id="287"/>
            <p14:sldId id="278"/>
            <p14:sldId id="279"/>
            <p14:sldId id="280"/>
            <p14:sldId id="281"/>
            <p14:sldId id="302"/>
            <p14:sldId id="282"/>
            <p14:sldId id="283"/>
            <p14:sldId id="284"/>
            <p14:sldId id="285"/>
            <p14:sldId id="286"/>
          </p14:sldIdLst>
        </p14:section>
        <p14:section name="Windows 8 alkalmazásmodell" id="{12C4F1F2-6D3A-4FCC-8EBF-99BBEA2FF003}">
          <p14:sldIdLst>
            <p14:sldId id="303"/>
            <p14:sldId id="304"/>
            <p14:sldId id="306"/>
            <p14:sldId id="307"/>
          </p14:sldIdLst>
        </p14:section>
        <p14:section name="További témák" id="{93B9BC13-0DA2-466F-83E4-E276F977A343}">
          <p14:sldIdLst>
            <p14:sldId id="305"/>
            <p14:sldId id="292"/>
            <p14:sldId id="293"/>
            <p14:sldId id="296"/>
            <p14:sldId id="297"/>
            <p14:sldId id="298"/>
            <p14:sldId id="301"/>
            <p14:sldId id="299"/>
            <p14:sldId id="30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2536"/>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éma alapján készült stílus 1 – 2. jelölőszín">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éma alapján készült stílus 1 – 6. jelölőszín">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190" autoAdjust="0"/>
  </p:normalViewPr>
  <p:slideViewPr>
    <p:cSldViewPr>
      <p:cViewPr varScale="1">
        <p:scale>
          <a:sx n="80" d="100"/>
          <a:sy n="80" d="100"/>
        </p:scale>
        <p:origin x="1350" y="9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5" d="100"/>
          <a:sy n="85" d="100"/>
        </p:scale>
        <p:origin x="-313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B2D4CF-7E0B-4DAE-A87C-C1F6FC9C56E1}" type="datetimeFigureOut">
              <a:rPr lang="hu-HU" smtClean="0"/>
              <a:pPr/>
              <a:t>2014.03.17.</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6C690-4F62-4AFC-8745-06DC9BF07935}" type="slidenum">
              <a:rPr lang="hu-HU" smtClean="0"/>
              <a:pPr/>
              <a:t>‹#›</a:t>
            </a:fld>
            <a:endParaRPr lang="hu-HU"/>
          </a:p>
        </p:txBody>
      </p:sp>
    </p:spTree>
    <p:extLst>
      <p:ext uri="{BB962C8B-B14F-4D97-AF65-F5344CB8AC3E}">
        <p14:creationId xmlns:p14="http://schemas.microsoft.com/office/powerpoint/2010/main" val="1647042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icrosoft.com/whdc/devtools/debuggin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xfrm>
            <a:off x="1306513" y="801688"/>
            <a:ext cx="4257675" cy="3194050"/>
          </a:xfrm>
          <a:ln/>
        </p:spPr>
      </p:sp>
      <p:sp>
        <p:nvSpPr>
          <p:cNvPr id="15362" name="Notes Placeholder 2"/>
          <p:cNvSpPr>
            <a:spLocks noGrp="1"/>
          </p:cNvSpPr>
          <p:nvPr>
            <p:ph type="body" idx="1"/>
          </p:nvPr>
        </p:nvSpPr>
        <p:spPr/>
        <p:txBody>
          <a:bodyPr/>
          <a:lstStyle/>
          <a:p>
            <a:r>
              <a:rPr lang="hu-HU" dirty="0" smtClean="0"/>
              <a:t>Utolsó módosítás: 2014. 03. 17.</a:t>
            </a:r>
          </a:p>
          <a:p>
            <a:endParaRPr lang="hu-HU" dirty="0" smtClean="0"/>
          </a:p>
          <a:p>
            <a:pPr marL="0" marR="0" indent="0" algn="l" defTabSz="762000" rtl="0" eaLnBrk="0" fontAlgn="base" latinLnBrk="0" hangingPunct="0">
              <a:lnSpc>
                <a:spcPct val="100000"/>
              </a:lnSpc>
              <a:spcBef>
                <a:spcPct val="30000"/>
              </a:spcBef>
              <a:spcAft>
                <a:spcPct val="0"/>
              </a:spcAft>
              <a:buClrTx/>
              <a:buSzTx/>
              <a:buFontTx/>
              <a:buNone/>
              <a:tabLst/>
              <a:defRPr/>
            </a:pPr>
            <a:r>
              <a:rPr lang="hu-HU" dirty="0" smtClean="0"/>
              <a:t>Az</a:t>
            </a:r>
            <a:r>
              <a:rPr lang="hu-HU" baseline="0" dirty="0" smtClean="0"/>
              <a:t> előadás magáncélra szabadon felhasználható. Köz- és felsőoktatásban felhasználható, csak előtte kérlek írj egy </a:t>
            </a:r>
            <a:r>
              <a:rPr lang="hu-HU" baseline="0" dirty="0" err="1" smtClean="0"/>
              <a:t>emailt</a:t>
            </a:r>
            <a:r>
              <a:rPr lang="hu-HU" baseline="0" dirty="0" smtClean="0"/>
              <a:t> nekem.</a:t>
            </a:r>
          </a:p>
          <a:p>
            <a:endParaRPr lang="hu-HU" dirty="0" smtClean="0"/>
          </a:p>
        </p:txBody>
      </p:sp>
    </p:spTree>
    <p:extLst>
      <p:ext uri="{BB962C8B-B14F-4D97-AF65-F5344CB8AC3E}">
        <p14:creationId xmlns:p14="http://schemas.microsoft.com/office/powerpoint/2010/main" val="2899687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10</a:t>
            </a:fld>
            <a:endParaRPr lang="hu-HU"/>
          </a:p>
        </p:txBody>
      </p:sp>
    </p:spTree>
    <p:extLst>
      <p:ext uri="{BB962C8B-B14F-4D97-AF65-F5344CB8AC3E}">
        <p14:creationId xmlns:p14="http://schemas.microsoft.com/office/powerpoint/2010/main" val="1798085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Részletes leírás a Windows</a:t>
            </a:r>
            <a:r>
              <a:rPr lang="hu-HU" baseline="0" dirty="0" smtClean="0"/>
              <a:t> 8 változtatásokról és az azok mögött meghúzódó tervezői döntésekről:</a:t>
            </a:r>
          </a:p>
          <a:p>
            <a:pPr marL="171450" indent="-171450">
              <a:buFontTx/>
              <a:buChar char="-"/>
            </a:pPr>
            <a:r>
              <a:rPr lang="hu-HU" baseline="0" dirty="0" smtClean="0"/>
              <a:t>MSDN Building Windows 8 </a:t>
            </a:r>
            <a:r>
              <a:rPr lang="hu-HU" baseline="0" dirty="0" err="1" smtClean="0"/>
              <a:t>Blog</a:t>
            </a:r>
            <a:r>
              <a:rPr lang="hu-HU" baseline="0" dirty="0" smtClean="0"/>
              <a:t>, „</a:t>
            </a:r>
            <a:r>
              <a:rPr lang="en-US" baseline="0" dirty="0" smtClean="0"/>
              <a:t>The Windows 8 Task Manager</a:t>
            </a:r>
            <a:r>
              <a:rPr lang="hu-HU" baseline="0" dirty="0" smtClean="0"/>
              <a:t>”, </a:t>
            </a:r>
            <a:r>
              <a:rPr lang="hu-HU" dirty="0" err="1" smtClean="0"/>
              <a:t>October</a:t>
            </a:r>
            <a:r>
              <a:rPr lang="hu-HU" dirty="0" smtClean="0"/>
              <a:t> 13, 2011.</a:t>
            </a:r>
            <a:r>
              <a:rPr lang="hu-HU" baseline="0" dirty="0" smtClean="0"/>
              <a:t> URL: http://blogs.msdn.com/b/b8/archive/2011/10/13/the-windows-8-task-manager.aspx</a:t>
            </a:r>
          </a:p>
          <a:p>
            <a:pPr marL="0" indent="0">
              <a:buFontTx/>
              <a:buNone/>
            </a:pP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11</a:t>
            </a:fld>
            <a:endParaRPr lang="hu-HU"/>
          </a:p>
        </p:txBody>
      </p:sp>
    </p:spTree>
    <p:extLst>
      <p:ext uri="{BB962C8B-B14F-4D97-AF65-F5344CB8AC3E}">
        <p14:creationId xmlns:p14="http://schemas.microsoft.com/office/powerpoint/2010/main" val="2108146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762000" rtl="0" eaLnBrk="0" fontAlgn="base" latinLnBrk="0" hangingPunct="0">
              <a:lnSpc>
                <a:spcPct val="100000"/>
              </a:lnSpc>
              <a:spcBef>
                <a:spcPct val="30000"/>
              </a:spcBef>
              <a:spcAft>
                <a:spcPct val="0"/>
              </a:spcAft>
              <a:buClrTx/>
              <a:buSzTx/>
              <a:buFontTx/>
              <a:buNone/>
              <a:tabLst/>
              <a:defRPr/>
            </a:pPr>
            <a:r>
              <a:rPr lang="hu-HU" dirty="0" smtClean="0"/>
              <a:t>Ahhoz, hogy a </a:t>
            </a:r>
            <a:r>
              <a:rPr lang="hu-HU" dirty="0" err="1" smtClean="0"/>
              <a:t>Realtime</a:t>
            </a:r>
            <a:r>
              <a:rPr lang="hu-HU" dirty="0" smtClean="0"/>
              <a:t> tartománynak megfelelő szintet</a:t>
            </a:r>
            <a:r>
              <a:rPr lang="hu-HU" baseline="0" dirty="0" smtClean="0"/>
              <a:t> beállíthassuk, megfelelő joggal kell rendelkeznünk.</a:t>
            </a:r>
          </a:p>
          <a:p>
            <a:pPr marL="0" marR="0" indent="0" algn="l" defTabSz="762000" rtl="0" eaLnBrk="0" fontAlgn="base" latinLnBrk="0" hangingPunct="0">
              <a:lnSpc>
                <a:spcPct val="100000"/>
              </a:lnSpc>
              <a:spcBef>
                <a:spcPct val="30000"/>
              </a:spcBef>
              <a:spcAft>
                <a:spcPct val="0"/>
              </a:spcAft>
              <a:buClrTx/>
              <a:buSzTx/>
              <a:buFontTx/>
              <a:buNone/>
              <a:tabLst/>
              <a:defRPr/>
            </a:pPr>
            <a:endParaRPr lang="hu-HU" baseline="0" dirty="0" smtClean="0"/>
          </a:p>
          <a:p>
            <a:pPr marL="0" marR="0" indent="0" algn="l" defTabSz="762000" rtl="0" eaLnBrk="0" fontAlgn="base" latinLnBrk="0" hangingPunct="0">
              <a:lnSpc>
                <a:spcPct val="100000"/>
              </a:lnSpc>
              <a:spcBef>
                <a:spcPct val="30000"/>
              </a:spcBef>
              <a:spcAft>
                <a:spcPct val="0"/>
              </a:spcAft>
              <a:buClrTx/>
              <a:buSzTx/>
              <a:buFontTx/>
              <a:buNone/>
              <a:tabLst/>
              <a:defRPr/>
            </a:pPr>
            <a:r>
              <a:rPr lang="hu-HU" baseline="0" dirty="0" smtClean="0"/>
              <a:t>Nyissunk meg egy </a:t>
            </a:r>
            <a:r>
              <a:rPr lang="hu-HU" baseline="0" dirty="0" err="1" smtClean="0"/>
              <a:t>Notepad-et</a:t>
            </a:r>
            <a:r>
              <a:rPr lang="hu-HU" baseline="0" dirty="0" smtClean="0"/>
              <a:t>, nézzük meg </a:t>
            </a:r>
            <a:r>
              <a:rPr lang="hu-HU" baseline="0" dirty="0" err="1" smtClean="0"/>
              <a:t>Process</a:t>
            </a:r>
            <a:r>
              <a:rPr lang="hu-HU" baseline="0" dirty="0" smtClean="0"/>
              <a:t> Explorerben, és nézzük meg a prioritási értékeit. A Feladatkezelőben állítsuk át a prioritását, nézzük meg most is.</a:t>
            </a:r>
            <a:endParaRPr lang="hu-HU" dirty="0" smtClean="0"/>
          </a:p>
        </p:txBody>
      </p:sp>
      <p:sp>
        <p:nvSpPr>
          <p:cNvPr id="4" name="Slide Number Placeholder 3"/>
          <p:cNvSpPr>
            <a:spLocks noGrp="1"/>
          </p:cNvSpPr>
          <p:nvPr>
            <p:ph type="sldNum" sz="quarter" idx="10"/>
          </p:nvPr>
        </p:nvSpPr>
        <p:spPr/>
        <p:txBody>
          <a:bodyPr/>
          <a:lstStyle/>
          <a:p>
            <a:fld id="{82585BEF-3029-4F00-9F33-1279C0D977DE}" type="slidenum">
              <a:rPr lang="hu-HU" smtClean="0"/>
              <a:pPr/>
              <a:t>12</a:t>
            </a:fld>
            <a:endParaRPr lang="hu-HU" dirty="0"/>
          </a:p>
        </p:txBody>
      </p:sp>
    </p:spTree>
    <p:extLst>
      <p:ext uri="{BB962C8B-B14F-4D97-AF65-F5344CB8AC3E}">
        <p14:creationId xmlns:p14="http://schemas.microsoft.com/office/powerpoint/2010/main" val="96206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a:xfrm>
            <a:off x="1306513" y="801688"/>
            <a:ext cx="4257675" cy="3194050"/>
          </a:xfrm>
          <a:ln/>
        </p:spPr>
      </p:sp>
      <p:sp>
        <p:nvSpPr>
          <p:cNvPr id="54274" name="Notes Placeholder 2"/>
          <p:cNvSpPr>
            <a:spLocks noGrp="1"/>
          </p:cNvSpPr>
          <p:nvPr>
            <p:ph type="body" idx="1"/>
          </p:nvPr>
        </p:nvSpPr>
        <p:spPr/>
        <p:txBody>
          <a:bodyPr/>
          <a:lstStyle/>
          <a:p>
            <a:r>
              <a:rPr lang="hu-HU" dirty="0" smtClean="0"/>
              <a:t>Kétszeresen láncolt listák a futásra kész szálakról. Lista elejéről veszi le az ütemező a következő szálat -&gt; nem O(n)</a:t>
            </a:r>
            <a:r>
              <a:rPr lang="hu-HU" dirty="0" err="1" smtClean="0"/>
              <a:t>-es</a:t>
            </a:r>
            <a:r>
              <a:rPr lang="hu-HU" dirty="0" smtClean="0"/>
              <a:t> komplexitás</a:t>
            </a:r>
          </a:p>
          <a:p>
            <a:r>
              <a:rPr lang="hu-HU" dirty="0" smtClean="0"/>
              <a:t>--------------</a:t>
            </a:r>
          </a:p>
          <a:p>
            <a:r>
              <a:rPr lang="hu-HU" dirty="0" smtClean="0"/>
              <a:t>Futásra kész szálak listája: !</a:t>
            </a:r>
            <a:r>
              <a:rPr lang="hu-HU" dirty="0" err="1" smtClean="0"/>
              <a:t>ready</a:t>
            </a:r>
            <a:r>
              <a:rPr lang="hu-HU" dirty="0" smtClean="0"/>
              <a:t> parancs a kernel </a:t>
            </a:r>
            <a:r>
              <a:rPr lang="hu-HU" dirty="0" err="1" smtClean="0"/>
              <a:t>debuggerben</a:t>
            </a:r>
            <a:endParaRPr lang="hu-HU" dirty="0" smtClean="0"/>
          </a:p>
          <a:p>
            <a:endParaRPr lang="hu-HU" dirty="0" smtClean="0"/>
          </a:p>
          <a:p>
            <a:r>
              <a:rPr lang="en-US" dirty="0" smtClean="0"/>
              <a:t>The dispatcher ready queues (</a:t>
            </a:r>
            <a:r>
              <a:rPr lang="en-US" dirty="0" err="1" smtClean="0"/>
              <a:t>KiDispatcherReadyListHead</a:t>
            </a:r>
            <a:r>
              <a:rPr lang="en-US" dirty="0" smtClean="0"/>
              <a:t>) contain the threads that are in the ready state, waiting to be scheduled for execution. There is one queue for each of the 32 priority levels. To speed up the selection of which thread to run or preempt, Windows maintains a 32-bit bit mask called the ready summary (</a:t>
            </a:r>
            <a:r>
              <a:rPr lang="en-US" dirty="0" err="1" smtClean="0"/>
              <a:t>KiReadySummary</a:t>
            </a:r>
            <a:r>
              <a:rPr lang="en-US" dirty="0" smtClean="0"/>
              <a:t>). Each bit set indicates one or more threads in the ready queue for that priority level. (Bit 0 represents priority 0, and so on.) </a:t>
            </a:r>
            <a:endParaRPr lang="hu-HU" dirty="0" smtClean="0"/>
          </a:p>
        </p:txBody>
      </p:sp>
    </p:spTree>
    <p:extLst>
      <p:ext uri="{BB962C8B-B14F-4D97-AF65-F5344CB8AC3E}">
        <p14:creationId xmlns:p14="http://schemas.microsoft.com/office/powerpoint/2010/main" val="3505900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91423" tIns="45711" rIns="91423" bIns="45711"/>
          <a:lstStyle/>
          <a:p>
            <a:pPr algn="ctr" defTabSz="914114"/>
            <a:fld id="{A2B72498-3925-4CDD-A92B-CDA775646CF4}" type="slidenum">
              <a:rPr lang="en-US" sz="1600"/>
              <a:pPr algn="ctr" defTabSz="914114"/>
              <a:t>14</a:t>
            </a:fld>
            <a:endParaRPr lang="en-US" sz="1600" dirty="0"/>
          </a:p>
        </p:txBody>
      </p:sp>
      <p:sp>
        <p:nvSpPr>
          <p:cNvPr id="56322" name="Rectangle 2"/>
          <p:cNvSpPr>
            <a:spLocks noGrp="1" noRot="1" noChangeAspect="1" noChangeArrowheads="1" noTextEdit="1"/>
          </p:cNvSpPr>
          <p:nvPr>
            <p:ph type="sldImg"/>
          </p:nvPr>
        </p:nvSpPr>
        <p:spPr>
          <a:xfrm>
            <a:off x="1298575" y="801688"/>
            <a:ext cx="4260850" cy="3195637"/>
          </a:xfrm>
          <a:noFill/>
          <a:ln cap="flat"/>
        </p:spPr>
      </p:sp>
      <p:sp>
        <p:nvSpPr>
          <p:cNvPr id="56323" name="Rectangle 3"/>
          <p:cNvSpPr>
            <a:spLocks noGrp="1" noChangeArrowheads="1"/>
          </p:cNvSpPr>
          <p:nvPr>
            <p:ph type="body" idx="1"/>
          </p:nvPr>
        </p:nvSpPr>
        <p:spPr>
          <a:xfrm>
            <a:off x="917059" y="4300388"/>
            <a:ext cx="5023884" cy="4256421"/>
          </a:xfrm>
          <a:noFill/>
          <a:ln/>
        </p:spPr>
        <p:txBody>
          <a:bodyPr lIns="88358" tIns="45757" rIns="88358" bIns="45757"/>
          <a:lstStyle/>
          <a:p>
            <a:r>
              <a:rPr lang="hu-HU" dirty="0" smtClean="0"/>
              <a:t>Vista óta már nem óraütés</a:t>
            </a:r>
            <a:r>
              <a:rPr lang="hu-HU" baseline="0" dirty="0" smtClean="0"/>
              <a:t> alapján mérik az időszeletet, hanem pontosabb módszereket alkalmaznak (hogy pl. a megszakítások kiszolgálásával eltöltött időt ne számolja bele), lásd Windows Vista </a:t>
            </a:r>
            <a:r>
              <a:rPr lang="hu-HU" baseline="0" dirty="0" err="1" smtClean="0"/>
              <a:t>Cycle-Based</a:t>
            </a:r>
            <a:r>
              <a:rPr lang="hu-HU" baseline="0" dirty="0" smtClean="0"/>
              <a:t> </a:t>
            </a:r>
            <a:r>
              <a:rPr lang="hu-HU" baseline="0" dirty="0" err="1" smtClean="0"/>
              <a:t>Scheduling</a:t>
            </a:r>
            <a:r>
              <a:rPr lang="hu-HU" baseline="0" dirty="0" smtClean="0"/>
              <a:t> (http://technet.microsoft.com/en-us/magazine/2007.02.vistakernel.aspx?pr=blog).</a:t>
            </a:r>
            <a:endParaRPr lang="hu-HU" dirty="0" smtClean="0"/>
          </a:p>
          <a:p>
            <a:endParaRPr lang="hu-HU" dirty="0" smtClean="0"/>
          </a:p>
          <a:p>
            <a:r>
              <a:rPr lang="en-US" dirty="0" smtClean="0"/>
              <a:t>The length of the clock interval varies according to the hardware platform. The frequency of the clock interrupts is up to the HAL, not the kernel. For example, the clock interval for most x86 </a:t>
            </a:r>
            <a:r>
              <a:rPr lang="en-US" dirty="0" err="1" smtClean="0"/>
              <a:t>uniprocessors</a:t>
            </a:r>
            <a:r>
              <a:rPr lang="en-US" dirty="0" smtClean="0"/>
              <a:t> is about 10 milliseconds and for most </a:t>
            </a:r>
            <a:r>
              <a:rPr lang="hu-HU" dirty="0" smtClean="0"/>
              <a:t>x86 and </a:t>
            </a:r>
            <a:r>
              <a:rPr lang="en-US" dirty="0" smtClean="0"/>
              <a:t>x</a:t>
            </a:r>
            <a:r>
              <a:rPr lang="hu-HU" dirty="0" smtClean="0"/>
              <a:t>64</a:t>
            </a:r>
            <a:r>
              <a:rPr lang="en-US" dirty="0" smtClean="0"/>
              <a:t> multiprocessors it is about 15 milliseconds.</a:t>
            </a:r>
            <a:endParaRPr lang="hu-HU" dirty="0" smtClean="0"/>
          </a:p>
        </p:txBody>
      </p:sp>
    </p:spTree>
    <p:extLst>
      <p:ext uri="{BB962C8B-B14F-4D97-AF65-F5344CB8AC3E}">
        <p14:creationId xmlns:p14="http://schemas.microsoft.com/office/powerpoint/2010/main" val="2134426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xfrm>
            <a:off x="1306513" y="801688"/>
            <a:ext cx="4257675" cy="3194050"/>
          </a:xfrm>
          <a:ln/>
        </p:spPr>
      </p:sp>
      <p:sp>
        <p:nvSpPr>
          <p:cNvPr id="3" name="Notes Placeholder 2"/>
          <p:cNvSpPr>
            <a:spLocks noGrp="1"/>
          </p:cNvSpPr>
          <p:nvPr>
            <p:ph type="body" idx="1"/>
          </p:nvPr>
        </p:nvSpPr>
        <p:spPr/>
        <p:txBody>
          <a:bodyPr/>
          <a:lstStyle/>
          <a:p>
            <a:pPr>
              <a:defRPr/>
            </a:pPr>
            <a:r>
              <a:rPr lang="hu-HU" dirty="0" smtClean="0"/>
              <a:t>Egy cellában</a:t>
            </a:r>
            <a:r>
              <a:rPr lang="hu-HU" baseline="0" dirty="0" smtClean="0"/>
              <a:t> lévő elemek értéke: </a:t>
            </a:r>
          </a:p>
          <a:p>
            <a:pPr>
              <a:buFont typeface="Arial" pitchFamily="34" charset="0"/>
              <a:buChar char="•"/>
              <a:defRPr/>
            </a:pPr>
            <a:r>
              <a:rPr lang="hu-HU" baseline="0" dirty="0" smtClean="0"/>
              <a:t> az első érték a háttérben lévő folyamatok szálainak </a:t>
            </a:r>
            <a:r>
              <a:rPr lang="hu-HU" baseline="0" dirty="0" err="1" smtClean="0"/>
              <a:t>quantum</a:t>
            </a:r>
            <a:r>
              <a:rPr lang="hu-HU" baseline="0" dirty="0" smtClean="0"/>
              <a:t> hossza</a:t>
            </a:r>
          </a:p>
          <a:p>
            <a:pPr>
              <a:buFont typeface="Arial" pitchFamily="34" charset="0"/>
              <a:buChar char="•"/>
              <a:defRPr/>
            </a:pPr>
            <a:r>
              <a:rPr lang="hu-HU" baseline="0" dirty="0" smtClean="0"/>
              <a:t> az előtérben lévőkhöz pedig a harmadik érték tartozik  általában (átállítható, hogy a második értéket kapja)</a:t>
            </a:r>
            <a:endParaRPr lang="hu-HU" dirty="0" smtClean="0"/>
          </a:p>
          <a:p>
            <a:pPr>
              <a:defRPr/>
            </a:pPr>
            <a:r>
              <a:rPr lang="hu-HU"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 </a:t>
            </a:r>
            <a:r>
              <a:rPr lang="hu-HU" dirty="0" smtClean="0"/>
              <a:t>Windows</a:t>
            </a:r>
            <a:r>
              <a:rPr lang="hu-HU" baseline="0" dirty="0" smtClean="0"/>
              <a:t> Vista</a:t>
            </a:r>
            <a:r>
              <a:rPr lang="en-US" dirty="0" smtClean="0"/>
              <a:t>, threads run by default for 2 clock intervals; on Windows Server systems, by default, a thread runs for 12 clock intervals. The rationale for the longer default value on server systems is to minimize context switching. By having a longer quantum, server applications that wake up as the result of a client request have a better chance of completing the request and going back into a wait state before their quantum ends. </a:t>
            </a:r>
          </a:p>
          <a:p>
            <a:pPr>
              <a:defRPr/>
            </a:pPr>
            <a:endParaRPr lang="hu-HU" dirty="0" smtClean="0"/>
          </a:p>
          <a:p>
            <a:pPr>
              <a:defRPr/>
            </a:pPr>
            <a:r>
              <a:rPr lang="hu-HU" dirty="0" smtClean="0"/>
              <a:t>T</a:t>
            </a:r>
            <a:r>
              <a:rPr lang="en-US" dirty="0" err="1" smtClean="0"/>
              <a:t>hreads</a:t>
            </a:r>
            <a:r>
              <a:rPr lang="en-US" dirty="0" smtClean="0"/>
              <a:t> in the foreground process run with a quantum of 6 clock ticks, whereas threads in other processes have the default workstation quantum of 2 clock ticks. In this way, when you switch away from a CPU-intensive process, the new foreground process will get proportionally more of the CPU, because when its threads run they will have a longer turn that background threads (again, assuming the thread priorities are the same in both the foreground and background processes). </a:t>
            </a:r>
            <a:endParaRPr lang="hu-HU" dirty="0" smtClean="0"/>
          </a:p>
          <a:p>
            <a:pPr>
              <a:defRPr/>
            </a:pPr>
            <a:endParaRPr lang="hu-HU" dirty="0" smtClean="0"/>
          </a:p>
          <a:p>
            <a:pPr>
              <a:defRPr/>
            </a:pPr>
            <a:r>
              <a:rPr lang="hu-HU" dirty="0" smtClean="0"/>
              <a:t>Short or Long, Variable or Fixed: HKLM\SYSTEM\</a:t>
            </a:r>
            <a:r>
              <a:rPr lang="hu-HU" dirty="0" err="1" smtClean="0"/>
              <a:t>CurrentControlSet</a:t>
            </a:r>
            <a:r>
              <a:rPr lang="hu-HU" dirty="0" smtClean="0"/>
              <a:t>\</a:t>
            </a:r>
            <a:r>
              <a:rPr lang="hu-HU" dirty="0" err="1" smtClean="0"/>
              <a:t>Control</a:t>
            </a:r>
            <a:r>
              <a:rPr lang="hu-HU" dirty="0" smtClean="0"/>
              <a:t>\</a:t>
            </a:r>
            <a:r>
              <a:rPr lang="hu-HU" dirty="0" err="1" smtClean="0"/>
              <a:t>PriorityControl</a:t>
            </a:r>
            <a:r>
              <a:rPr lang="hu-HU" dirty="0" smtClean="0"/>
              <a:t>\Win32PrioritySeparation</a:t>
            </a:r>
          </a:p>
          <a:p>
            <a:pPr>
              <a:defRPr/>
            </a:pPr>
            <a:r>
              <a:rPr lang="hu-HU" dirty="0" smtClean="0"/>
              <a:t>Leírás:</a:t>
            </a:r>
            <a:r>
              <a:rPr lang="hu-HU" baseline="0" dirty="0" smtClean="0"/>
              <a:t> http://www.microsoft.com/mspress/books/sampchap/4354c.aspx</a:t>
            </a:r>
            <a:endParaRPr lang="hu-HU" dirty="0"/>
          </a:p>
        </p:txBody>
      </p:sp>
    </p:spTree>
    <p:extLst>
      <p:ext uri="{BB962C8B-B14F-4D97-AF65-F5344CB8AC3E}">
        <p14:creationId xmlns:p14="http://schemas.microsoft.com/office/powerpoint/2010/main" val="1288723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306513" y="801688"/>
            <a:ext cx="4257675" cy="3194050"/>
          </a:xfrm>
          <a:ln/>
        </p:spPr>
      </p:sp>
      <p:sp>
        <p:nvSpPr>
          <p:cNvPr id="60418" name="Notes Placeholder 2"/>
          <p:cNvSpPr>
            <a:spLocks noGrp="1"/>
          </p:cNvSpPr>
          <p:nvPr>
            <p:ph type="body" idx="1"/>
          </p:nvPr>
        </p:nvSpPr>
        <p:spPr/>
        <p:txBody>
          <a:bodyPr>
            <a:normAutofit fontScale="85000" lnSpcReduction="20000"/>
          </a:bodyPr>
          <a:lstStyle/>
          <a:p>
            <a:pPr marL="228600" indent="-228600">
              <a:buAutoNum type="arabicPeriod"/>
            </a:pPr>
            <a:r>
              <a:rPr lang="hu-HU" b="1" dirty="0" err="1" smtClean="0"/>
              <a:t>clockres</a:t>
            </a:r>
            <a:r>
              <a:rPr lang="hu-HU" b="1" dirty="0" smtClean="0"/>
              <a:t>: </a:t>
            </a:r>
          </a:p>
          <a:p>
            <a:pPr marL="171450" indent="-171450">
              <a:buFontTx/>
              <a:buChar char="-"/>
            </a:pPr>
            <a:r>
              <a:rPr lang="hu-HU" dirty="0" err="1" smtClean="0"/>
              <a:t>Sysinternals</a:t>
            </a:r>
            <a:r>
              <a:rPr lang="hu-HU" baseline="0" dirty="0" smtClean="0"/>
              <a:t> segédeszköz, csak le kell futtatni és kiírja a rendszeróra felbontását</a:t>
            </a:r>
          </a:p>
          <a:p>
            <a:pPr marL="0" indent="0">
              <a:buFontTx/>
              <a:buNone/>
            </a:pPr>
            <a:endParaRPr lang="hu-HU" baseline="0" dirty="0" smtClean="0"/>
          </a:p>
          <a:p>
            <a:pPr marL="0" indent="0">
              <a:buFontTx/>
              <a:buNone/>
            </a:pPr>
            <a:r>
              <a:rPr lang="hu-HU" b="1" baseline="0" dirty="0" smtClean="0"/>
              <a:t>2. Változó hosszú </a:t>
            </a:r>
            <a:r>
              <a:rPr lang="hu-HU" b="1" baseline="0" dirty="0" err="1" smtClean="0"/>
              <a:t>quantumok</a:t>
            </a:r>
            <a:endParaRPr lang="hu-HU" b="1" dirty="0" smtClean="0"/>
          </a:p>
          <a:p>
            <a:r>
              <a:rPr lang="hu-HU" dirty="0" smtClean="0"/>
              <a:t>- Könnyen kipróbálhatjuk,</a:t>
            </a:r>
            <a:r>
              <a:rPr lang="hu-HU" baseline="0" dirty="0" smtClean="0"/>
              <a:t> hogy az előtérben lévő folyamat szálainak hosszabb a </a:t>
            </a:r>
            <a:r>
              <a:rPr lang="hu-HU" baseline="0" dirty="0" err="1" smtClean="0"/>
              <a:t>quantumja</a:t>
            </a:r>
            <a:r>
              <a:rPr lang="hu-HU" baseline="0" dirty="0" smtClean="0"/>
              <a:t>: készítsünk egy rövid programot, ami valami hosszabb, de determinisztikus futási idejű számítást végez, és indítsuk el egyprocesszoros rendszeren két példányban. Mérjünk a programban a futási időt, és hasonlítsuk össze az előtérben és a háttérben futó példány futási idejét.</a:t>
            </a:r>
            <a:endParaRPr lang="hu-HU" dirty="0" smtClean="0"/>
          </a:p>
          <a:p>
            <a:endParaRPr lang="hu-HU" dirty="0" smtClean="0"/>
          </a:p>
          <a:p>
            <a:r>
              <a:rPr lang="hu-HU" b="1" dirty="0" smtClean="0"/>
              <a:t>3. </a:t>
            </a:r>
            <a:r>
              <a:rPr lang="hu-HU" b="1" dirty="0" err="1" smtClean="0"/>
              <a:t>Perfmon</a:t>
            </a:r>
            <a:endParaRPr lang="hu-HU" b="1" dirty="0" smtClean="0"/>
          </a:p>
          <a:p>
            <a:r>
              <a:rPr lang="hu-HU" dirty="0" smtClean="0"/>
              <a:t>- A </a:t>
            </a:r>
            <a:r>
              <a:rPr lang="hu-HU" dirty="0" err="1" smtClean="0"/>
              <a:t>perfmon</a:t>
            </a:r>
            <a:r>
              <a:rPr lang="hu-HU" dirty="0" smtClean="0"/>
              <a:t> saját szálait nézzük, hisz ő csak a saját szálát láthatja futónak, ugyanis amikor ő fut, akkor más nem futhat egyprocesszoros rendszeren. Többmagos/többszálas gépen már érdekesebb megnézni.</a:t>
            </a:r>
          </a:p>
          <a:p>
            <a:pPr marL="171450" indent="-171450">
              <a:buFontTx/>
              <a:buChar char="-"/>
            </a:pPr>
            <a:r>
              <a:rPr lang="hu-HU" b="0" i="1" dirty="0" smtClean="0"/>
              <a:t>Végrehajtási szálak / Szálállapot</a:t>
            </a:r>
            <a:r>
              <a:rPr lang="hu-HU" dirty="0" smtClean="0"/>
              <a:t>: „A végrehajtási szál jelenlegi állapotát mutatja. A 0 az inicializált, az 1 az működésre kész, a 2 a futó, a 3 a készenléti, a 4 a befejezett, az 5 a várakozó, a 6 az átmeneti, a 7 pedig az ismeretlen állapotot jelöli. A futó szál éppen processzort használ; a készenléti processzorhasználatra készül. A működésre kész szál processzort használna, de várakoznia kell, mert éppen nincs szabad processzor. Az átmeneti szál valamilyen eszközre vagy erőforrásra vár a végrehajtás megkezdéséhez (például arra, hogy a végrehajtási vermet a rendszer belapozza a lemezről). A várakozó szál nem használja a processzort, mivel egy perifériaművelet befejeződésére, vagy egy erőforrás felszabadulására vár.”</a:t>
            </a:r>
          </a:p>
          <a:p>
            <a:pPr marL="0" indent="0">
              <a:buFontTx/>
              <a:buNone/>
            </a:pPr>
            <a:endParaRPr lang="hu-HU" dirty="0" smtClean="0"/>
          </a:p>
          <a:p>
            <a:pPr marL="0" indent="0">
              <a:buFontTx/>
              <a:buNone/>
            </a:pPr>
            <a:r>
              <a:rPr lang="hu-HU" b="1" dirty="0" smtClean="0"/>
              <a:t>4. </a:t>
            </a:r>
            <a:r>
              <a:rPr lang="hu-HU" b="1" dirty="0" err="1" smtClean="0"/>
              <a:t>Xperf</a:t>
            </a:r>
            <a:endParaRPr lang="hu-HU" b="1" dirty="0" smtClean="0"/>
          </a:p>
          <a:p>
            <a:pPr marL="171450" indent="-171450">
              <a:buFontTx/>
              <a:buChar char="-"/>
            </a:pPr>
            <a:r>
              <a:rPr lang="hu-HU" dirty="0" smtClean="0"/>
              <a:t>Windows</a:t>
            </a:r>
            <a:r>
              <a:rPr lang="hu-HU" baseline="0" dirty="0" smtClean="0"/>
              <a:t> Performance </a:t>
            </a:r>
            <a:r>
              <a:rPr lang="hu-HU" baseline="0" dirty="0" err="1" smtClean="0"/>
              <a:t>Tools</a:t>
            </a:r>
            <a:r>
              <a:rPr lang="hu-HU" baseline="0" dirty="0" smtClean="0"/>
              <a:t> csomag része, http://msdn.microsoft.com/en-us/performance/cc825801.aspx</a:t>
            </a:r>
          </a:p>
          <a:p>
            <a:pPr marL="171450" indent="-171450">
              <a:buFontTx/>
              <a:buChar char="-"/>
            </a:pPr>
            <a:r>
              <a:rPr lang="hu-HU" baseline="0" dirty="0" err="1" smtClean="0"/>
              <a:t>Xperf</a:t>
            </a:r>
            <a:r>
              <a:rPr lang="hu-HU" baseline="0" dirty="0" smtClean="0"/>
              <a:t> </a:t>
            </a:r>
            <a:r>
              <a:rPr lang="hu-HU" baseline="0" dirty="0" err="1" smtClean="0"/>
              <a:t>Quickstart</a:t>
            </a:r>
            <a:r>
              <a:rPr lang="hu-HU" baseline="0" dirty="0" smtClean="0"/>
              <a:t>: http://msdn.microsoft.com/en-us/library/ff190971%28v=VS.85%29.aspx</a:t>
            </a:r>
          </a:p>
          <a:p>
            <a:pPr marL="0" indent="0">
              <a:buFontTx/>
              <a:buNone/>
            </a:pPr>
            <a:r>
              <a:rPr lang="hu-HU" baseline="0" dirty="0" smtClean="0"/>
              <a:t>	</a:t>
            </a:r>
            <a:r>
              <a:rPr lang="hu-HU" dirty="0" err="1" smtClean="0"/>
              <a:t>xperf</a:t>
            </a:r>
            <a:r>
              <a:rPr lang="hu-HU" dirty="0" smtClean="0"/>
              <a:t> </a:t>
            </a:r>
            <a:r>
              <a:rPr lang="hu-HU" dirty="0" err="1" smtClean="0"/>
              <a:t>-on</a:t>
            </a:r>
            <a:r>
              <a:rPr lang="hu-HU" dirty="0" smtClean="0"/>
              <a:t> </a:t>
            </a:r>
            <a:r>
              <a:rPr lang="hu-HU" dirty="0" err="1" smtClean="0"/>
              <a:t>DiagEasy</a:t>
            </a:r>
            <a:r>
              <a:rPr lang="hu-HU" dirty="0" smtClean="0"/>
              <a:t> </a:t>
            </a:r>
          </a:p>
          <a:p>
            <a:pPr marL="0" indent="0">
              <a:buFontTx/>
              <a:buNone/>
            </a:pPr>
            <a:r>
              <a:rPr lang="hu-HU" dirty="0" smtClean="0"/>
              <a:t>	(vizsgálandó program futtatása)</a:t>
            </a:r>
          </a:p>
          <a:p>
            <a:pPr marL="0" indent="0">
              <a:buFontTx/>
              <a:buNone/>
            </a:pPr>
            <a:r>
              <a:rPr lang="hu-HU" dirty="0" smtClean="0"/>
              <a:t>	</a:t>
            </a:r>
            <a:r>
              <a:rPr lang="hu-HU" dirty="0" err="1" smtClean="0"/>
              <a:t>xperf</a:t>
            </a:r>
            <a:r>
              <a:rPr lang="hu-HU" dirty="0" smtClean="0"/>
              <a:t> </a:t>
            </a:r>
            <a:r>
              <a:rPr lang="hu-HU" dirty="0" err="1" smtClean="0"/>
              <a:t>-d</a:t>
            </a:r>
            <a:r>
              <a:rPr lang="hu-HU" dirty="0" smtClean="0"/>
              <a:t> </a:t>
            </a:r>
            <a:r>
              <a:rPr lang="hu-HU" dirty="0" err="1" smtClean="0"/>
              <a:t>trace.etl</a:t>
            </a:r>
            <a:r>
              <a:rPr lang="hu-HU" dirty="0" smtClean="0"/>
              <a:t> </a:t>
            </a:r>
          </a:p>
          <a:p>
            <a:pPr marL="0" indent="0">
              <a:buFontTx/>
              <a:buNone/>
            </a:pPr>
            <a:r>
              <a:rPr lang="hu-HU" dirty="0" smtClean="0"/>
              <a:t>	</a:t>
            </a:r>
            <a:r>
              <a:rPr lang="hu-HU" dirty="0" err="1" smtClean="0"/>
              <a:t>xperf</a:t>
            </a:r>
            <a:r>
              <a:rPr lang="hu-HU" dirty="0" smtClean="0"/>
              <a:t> </a:t>
            </a:r>
            <a:r>
              <a:rPr lang="hu-HU" dirty="0" err="1" smtClean="0"/>
              <a:t>trace.etl</a:t>
            </a:r>
            <a:r>
              <a:rPr lang="hu-HU" dirty="0" smtClean="0"/>
              <a:t> </a:t>
            </a:r>
          </a:p>
          <a:p>
            <a:pPr marL="171450" indent="-171450">
              <a:buFontTx/>
              <a:buChar char="-"/>
            </a:pPr>
            <a:r>
              <a:rPr lang="hu-HU" dirty="0" smtClean="0"/>
              <a:t>A CPU </a:t>
            </a:r>
            <a:r>
              <a:rPr lang="hu-HU" dirty="0" err="1" smtClean="0"/>
              <a:t>Scheduling</a:t>
            </a:r>
            <a:r>
              <a:rPr lang="hu-HU" baseline="0" dirty="0" smtClean="0"/>
              <a:t> nézetet kell utána nézni</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hu-HU" baseline="0" dirty="0" smtClean="0"/>
              <a:t>Mezők leírása: </a:t>
            </a:r>
            <a:r>
              <a:rPr lang="hu-HU" b="0" dirty="0" err="1" smtClean="0"/>
              <a:t>CSwitch</a:t>
            </a:r>
            <a:r>
              <a:rPr lang="hu-HU" b="0" dirty="0" smtClean="0"/>
              <a:t> </a:t>
            </a:r>
            <a:r>
              <a:rPr lang="hu-HU" b="0" dirty="0" err="1" smtClean="0"/>
              <a:t>Class</a:t>
            </a:r>
            <a:r>
              <a:rPr lang="hu-HU" b="0" dirty="0" smtClean="0"/>
              <a:t>, http://msdn.microsoft.com/en-us/library/aa964744%28v=vs.85%29.aspx</a:t>
            </a:r>
          </a:p>
        </p:txBody>
      </p:sp>
    </p:spTree>
    <p:extLst>
      <p:ext uri="{BB962C8B-B14F-4D97-AF65-F5344CB8AC3E}">
        <p14:creationId xmlns:p14="http://schemas.microsoft.com/office/powerpoint/2010/main" val="3518954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17</a:t>
            </a:fld>
            <a:endParaRPr lang="hu-HU"/>
          </a:p>
        </p:txBody>
      </p:sp>
    </p:spTree>
    <p:extLst>
      <p:ext uri="{BB962C8B-B14F-4D97-AF65-F5344CB8AC3E}">
        <p14:creationId xmlns:p14="http://schemas.microsoft.com/office/powerpoint/2010/main" val="9350855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18</a:t>
            </a:fld>
            <a:endParaRPr lang="hu-HU"/>
          </a:p>
        </p:txBody>
      </p:sp>
    </p:spTree>
    <p:extLst>
      <p:ext uri="{BB962C8B-B14F-4D97-AF65-F5344CB8AC3E}">
        <p14:creationId xmlns:p14="http://schemas.microsoft.com/office/powerpoint/2010/main" val="4052532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indent="-171450">
              <a:buFont typeface="Arial" pitchFamily="34" charset="0"/>
              <a:buChar char="•"/>
            </a:pPr>
            <a:r>
              <a:rPr lang="hu-HU" dirty="0" err="1" smtClean="0"/>
              <a:t>NotRunning</a:t>
            </a:r>
            <a:r>
              <a:rPr lang="hu-HU" dirty="0" smtClean="0"/>
              <a:t>: az alkalmazás</a:t>
            </a:r>
            <a:r>
              <a:rPr lang="hu-HU" baseline="0" dirty="0" smtClean="0"/>
              <a:t> ebben az állapotban lehet, ha még nem futott a bekapcsolás óta, összeomlott korábban vagy az OS felfüggesztette, majd </a:t>
            </a:r>
            <a:r>
              <a:rPr lang="hu-HU" baseline="0" dirty="0" err="1" smtClean="0"/>
              <a:t>terminálta</a:t>
            </a:r>
            <a:r>
              <a:rPr lang="hu-HU" baseline="0" dirty="0" smtClean="0"/>
              <a:t>.</a:t>
            </a:r>
          </a:p>
          <a:p>
            <a:pPr marL="171450" indent="-171450">
              <a:buFont typeface="Arial" pitchFamily="34" charset="0"/>
              <a:buChar char="•"/>
            </a:pPr>
            <a:r>
              <a:rPr lang="hu-HU" baseline="0" dirty="0" err="1" smtClean="0"/>
              <a:t>Activated</a:t>
            </a:r>
            <a:r>
              <a:rPr lang="hu-HU" baseline="0" dirty="0" smtClean="0"/>
              <a:t>:</a:t>
            </a:r>
          </a:p>
          <a:p>
            <a:pPr marL="628650" lvl="1" indent="-171450">
              <a:buFont typeface="Arial" pitchFamily="34" charset="0"/>
              <a:buChar char="•"/>
            </a:pPr>
            <a:r>
              <a:rPr lang="hu-HU" baseline="0" dirty="0" smtClean="0"/>
              <a:t>Ez nem csak az elindítást jelenti, lehet olyan, hogy pl. valami egyéb funkción keresztül éri el a felhasználó az alkalmazásunkat (pl. fényképezni akar a felhasználó és az alkalmazás van erre beregisztrálva, keres a felhasználó és az alkalmazásunk biztosít valami tárolót, amiben keresünk…).</a:t>
            </a:r>
          </a:p>
          <a:p>
            <a:pPr marL="628650" lvl="1" indent="-171450">
              <a:buFont typeface="Arial" pitchFamily="34" charset="0"/>
              <a:buChar char="•"/>
            </a:pPr>
            <a:r>
              <a:rPr lang="hu-HU" baseline="0" dirty="0" smtClean="0"/>
              <a:t>Ilyenkor vissza lehet tölteni a korábban elmentett állapotot is.</a:t>
            </a:r>
          </a:p>
          <a:p>
            <a:pPr marL="171450" lvl="0" indent="-171450">
              <a:buFont typeface="Arial" pitchFamily="34" charset="0"/>
              <a:buChar char="•"/>
            </a:pPr>
            <a:r>
              <a:rPr lang="hu-HU" baseline="0" dirty="0" err="1" smtClean="0"/>
              <a:t>Running</a:t>
            </a:r>
            <a:r>
              <a:rPr lang="hu-HU" baseline="0" dirty="0" smtClean="0"/>
              <a:t>: ez a klasszikus futó állapot, ilyenkor az előtérben van az alkalmazás és dolgozik.</a:t>
            </a:r>
          </a:p>
          <a:p>
            <a:pPr marL="171450" lvl="0" indent="-171450">
              <a:buFont typeface="Arial" pitchFamily="34" charset="0"/>
              <a:buChar char="•"/>
            </a:pPr>
            <a:r>
              <a:rPr lang="hu-HU" baseline="0" dirty="0" err="1" smtClean="0"/>
              <a:t>Suspending</a:t>
            </a:r>
            <a:r>
              <a:rPr lang="hu-HU" baseline="0" dirty="0" smtClean="0"/>
              <a:t>: a felhasználó elvált az alkalmazásról, ilyenkor az OS értesíti az alkalmazást. Kap legfeljebb 5 másodpercet, hogy a fontos állapotát elmentse, elengedje a megosztott erőforrásokat stb.</a:t>
            </a:r>
          </a:p>
          <a:p>
            <a:pPr marL="171450" lvl="0" indent="-171450">
              <a:buFont typeface="Arial" pitchFamily="34" charset="0"/>
              <a:buChar char="•"/>
            </a:pPr>
            <a:r>
              <a:rPr lang="hu-HU" dirty="0" err="1" smtClean="0"/>
              <a:t>Suspended</a:t>
            </a:r>
            <a:r>
              <a:rPr lang="hu-HU" dirty="0" smtClean="0"/>
              <a:t>: ilyenkor nem kap CPU-időt az alkalmazás, de a memóriában még bent van minden adata.</a:t>
            </a:r>
          </a:p>
          <a:p>
            <a:pPr marL="628650" lvl="1" indent="-171450">
              <a:buFont typeface="Arial" pitchFamily="34" charset="0"/>
              <a:buChar char="•"/>
            </a:pPr>
            <a:r>
              <a:rPr lang="hu-HU" dirty="0" smtClean="0"/>
              <a:t>Ennek például az a következménye, hogy az alkalmazás nem tud ilyenkor a</a:t>
            </a:r>
            <a:r>
              <a:rPr lang="hu-HU" baseline="0" dirty="0" smtClean="0"/>
              <a:t> klasszikus módon a háttérben dolgozni, ha ilyet szeretne, akkor azt az új </a:t>
            </a:r>
            <a:r>
              <a:rPr lang="hu-HU" baseline="0" dirty="0" err="1" smtClean="0"/>
              <a:t>WinRT</a:t>
            </a:r>
            <a:r>
              <a:rPr lang="hu-HU" baseline="0" dirty="0" smtClean="0"/>
              <a:t> API speciális hívásával kell jeleznie (pl. elindít egy háttérfolyamatot, ami letölt egy távoli fájlt).</a:t>
            </a:r>
            <a:endParaRPr lang="hu-HU" dirty="0" smtClean="0"/>
          </a:p>
          <a:p>
            <a:pPr marL="171450" lvl="0" indent="-171450">
              <a:buFont typeface="Arial" pitchFamily="34" charset="0"/>
              <a:buChar char="•"/>
            </a:pPr>
            <a:r>
              <a:rPr lang="hu-HU" dirty="0" err="1" smtClean="0"/>
              <a:t>Resuming</a:t>
            </a:r>
            <a:r>
              <a:rPr lang="hu-HU" dirty="0" smtClean="0"/>
              <a:t>: a felhasználó visszavált az adott alkalmazásra.</a:t>
            </a:r>
            <a:r>
              <a:rPr lang="hu-HU" baseline="0" dirty="0" smtClean="0"/>
              <a:t> Mivel ilyenkor még minden korábbi adata a memóriában van, ezután gyorsan folytathatja az alkalmazás a futását.</a:t>
            </a:r>
            <a:endParaRPr lang="hu-HU" dirty="0" smtClean="0"/>
          </a:p>
          <a:p>
            <a:pPr marL="171450" lvl="0" indent="-171450">
              <a:buFont typeface="Arial" pitchFamily="34" charset="0"/>
              <a:buChar char="•"/>
            </a:pPr>
            <a:r>
              <a:rPr lang="hu-HU" dirty="0" err="1" smtClean="0"/>
              <a:t>Terminating</a:t>
            </a:r>
            <a:r>
              <a:rPr lang="hu-HU" dirty="0" smtClean="0"/>
              <a:t>: ha</a:t>
            </a:r>
            <a:r>
              <a:rPr lang="hu-HU" baseline="0" dirty="0" smtClean="0"/>
              <a:t> nincs elég szabad erőforrás, akkor az OS bezárhat felfüggesztett alkalmazásokat. Ilyenkor az alkalmazás már nem kap semmiféle értesítést, ha korábban nem mentett </a:t>
            </a:r>
            <a:r>
              <a:rPr lang="hu-HU" baseline="0" dirty="0" err="1" smtClean="0"/>
              <a:t>Suspending</a:t>
            </a:r>
            <a:r>
              <a:rPr lang="hu-HU" baseline="0" dirty="0" smtClean="0"/>
              <a:t> állapotváltásnál, akkor elveszik az adata. (A felhasználó is bezárhatja az alkalmazásokat, de erre elvileg nincs szükség, hisz ha kevés az erőforrás, az OS úgyis be fog zárni felfüggesztett alkalmazásokat.)</a:t>
            </a:r>
          </a:p>
        </p:txBody>
      </p:sp>
      <p:sp>
        <p:nvSpPr>
          <p:cNvPr id="4" name="Slide Number Placeholder 3"/>
          <p:cNvSpPr>
            <a:spLocks noGrp="1"/>
          </p:cNvSpPr>
          <p:nvPr>
            <p:ph type="sldNum" sz="quarter" idx="10"/>
          </p:nvPr>
        </p:nvSpPr>
        <p:spPr/>
        <p:txBody>
          <a:bodyPr/>
          <a:lstStyle/>
          <a:p>
            <a:fld id="{3D86C690-4F62-4AFC-8745-06DC9BF07935}" type="slidenum">
              <a:rPr lang="hu-HU" smtClean="0"/>
              <a:pPr/>
              <a:t>19</a:t>
            </a:fld>
            <a:endParaRPr lang="hu-HU"/>
          </a:p>
        </p:txBody>
      </p:sp>
    </p:spTree>
    <p:extLst>
      <p:ext uri="{BB962C8B-B14F-4D97-AF65-F5344CB8AC3E}">
        <p14:creationId xmlns:p14="http://schemas.microsoft.com/office/powerpoint/2010/main" val="4291420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 fóliák részben</a:t>
            </a:r>
            <a:r>
              <a:rPr lang="hu-HU" baseline="0" dirty="0" smtClean="0"/>
              <a:t> </a:t>
            </a:r>
            <a:r>
              <a:rPr lang="hu-HU" dirty="0" smtClean="0"/>
              <a:t>a Windows Operating</a:t>
            </a:r>
            <a:r>
              <a:rPr lang="hu-HU" baseline="0" dirty="0" smtClean="0"/>
              <a:t> System Internals Curriculum Development Kit alapján készültek.</a:t>
            </a:r>
            <a:endParaRPr lang="hu-HU" dirty="0"/>
          </a:p>
        </p:txBody>
      </p:sp>
    </p:spTree>
    <p:extLst>
      <p:ext uri="{BB962C8B-B14F-4D97-AF65-F5344CB8AC3E}">
        <p14:creationId xmlns:p14="http://schemas.microsoft.com/office/powerpoint/2010/main" val="1850273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20</a:t>
            </a:fld>
            <a:endParaRPr lang="hu-HU"/>
          </a:p>
        </p:txBody>
      </p:sp>
    </p:spTree>
    <p:extLst>
      <p:ext uri="{BB962C8B-B14F-4D97-AF65-F5344CB8AC3E}">
        <p14:creationId xmlns:p14="http://schemas.microsoft.com/office/powerpoint/2010/main" val="1642429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21</a:t>
            </a:fld>
            <a:endParaRPr lang="hu-HU"/>
          </a:p>
        </p:txBody>
      </p:sp>
    </p:spTree>
    <p:extLst>
      <p:ext uri="{BB962C8B-B14F-4D97-AF65-F5344CB8AC3E}">
        <p14:creationId xmlns:p14="http://schemas.microsoft.com/office/powerpoint/2010/main" val="14981681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a:xfrm>
            <a:off x="1306513" y="801688"/>
            <a:ext cx="4257675" cy="3194050"/>
          </a:xfrm>
          <a:ln/>
        </p:spPr>
      </p:sp>
      <p:sp>
        <p:nvSpPr>
          <p:cNvPr id="72706" name="Notes Placeholder 2"/>
          <p:cNvSpPr>
            <a:spLocks noGrp="1"/>
          </p:cNvSpPr>
          <p:nvPr>
            <p:ph type="body" idx="1"/>
          </p:nvPr>
        </p:nvSpPr>
        <p:spPr/>
        <p:txBody>
          <a:bodyPr/>
          <a:lstStyle/>
          <a:p>
            <a:pPr>
              <a:lnSpc>
                <a:spcPct val="90000"/>
              </a:lnSpc>
              <a:buFont typeface="Arial" pitchFamily="34" charset="0"/>
              <a:buChar char="•"/>
            </a:pPr>
            <a:r>
              <a:rPr lang="en-US" sz="1700" dirty="0" smtClean="0"/>
              <a:t>Five types:</a:t>
            </a:r>
          </a:p>
          <a:p>
            <a:pPr lvl="1">
              <a:lnSpc>
                <a:spcPct val="90000"/>
              </a:lnSpc>
            </a:pPr>
            <a:r>
              <a:rPr lang="en-US" sz="1500" dirty="0" smtClean="0"/>
              <a:t>I/O completion</a:t>
            </a:r>
          </a:p>
          <a:p>
            <a:pPr lvl="1">
              <a:lnSpc>
                <a:spcPct val="90000"/>
              </a:lnSpc>
            </a:pPr>
            <a:r>
              <a:rPr lang="en-US" sz="1500" dirty="0" smtClean="0"/>
              <a:t>Wait completion on events or semaphores</a:t>
            </a:r>
          </a:p>
          <a:p>
            <a:pPr lvl="1">
              <a:lnSpc>
                <a:spcPct val="90000"/>
              </a:lnSpc>
            </a:pPr>
            <a:r>
              <a:rPr lang="en-US" sz="1500" dirty="0" smtClean="0"/>
              <a:t>When threads in the foreground process complete a wait</a:t>
            </a:r>
          </a:p>
          <a:p>
            <a:pPr lvl="1">
              <a:lnSpc>
                <a:spcPct val="90000"/>
              </a:lnSpc>
            </a:pPr>
            <a:r>
              <a:rPr lang="en-US" sz="1500" dirty="0" smtClean="0"/>
              <a:t>When GUI threads wake up for windows input</a:t>
            </a:r>
          </a:p>
          <a:p>
            <a:pPr lvl="1">
              <a:lnSpc>
                <a:spcPct val="90000"/>
              </a:lnSpc>
            </a:pPr>
            <a:r>
              <a:rPr lang="en-US" sz="1500" dirty="0" smtClean="0"/>
              <a:t>For CPU starvation avoidance</a:t>
            </a:r>
            <a:endParaRPr lang="hu-HU" sz="1500" dirty="0" smtClean="0"/>
          </a:p>
          <a:p>
            <a:pPr lvl="1">
              <a:lnSpc>
                <a:spcPct val="90000"/>
              </a:lnSpc>
            </a:pPr>
            <a:endParaRPr lang="hu-HU" sz="1500" dirty="0" smtClean="0"/>
          </a:p>
          <a:p>
            <a:pPr>
              <a:lnSpc>
                <a:spcPct val="90000"/>
              </a:lnSpc>
              <a:buFont typeface="Arial" pitchFamily="34" charset="0"/>
              <a:buChar char="•"/>
            </a:pPr>
            <a:r>
              <a:rPr lang="en-US" sz="1700" dirty="0" smtClean="0"/>
              <a:t>Quantum decremented by 1 when you come out of a wait</a:t>
            </a:r>
          </a:p>
          <a:p>
            <a:pPr lvl="1">
              <a:lnSpc>
                <a:spcPct val="90000"/>
              </a:lnSpc>
            </a:pPr>
            <a:r>
              <a:rPr lang="en-US" sz="1500" dirty="0" smtClean="0"/>
              <a:t>So that threads that get boosted after I/O completion won't keep running and never experiencing quantum end</a:t>
            </a:r>
          </a:p>
          <a:p>
            <a:pPr lvl="1">
              <a:lnSpc>
                <a:spcPct val="90000"/>
              </a:lnSpc>
            </a:pPr>
            <a:r>
              <a:rPr lang="en-US" sz="1500" dirty="0" smtClean="0"/>
              <a:t>Prevents I/O bound threads from getting unfair preference over CPU bound threads</a:t>
            </a:r>
          </a:p>
          <a:p>
            <a:pPr>
              <a:lnSpc>
                <a:spcPct val="90000"/>
              </a:lnSpc>
            </a:pPr>
            <a:endParaRPr lang="hu-HU" sz="1900" dirty="0" smtClean="0"/>
          </a:p>
          <a:p>
            <a:pPr>
              <a:lnSpc>
                <a:spcPct val="90000"/>
              </a:lnSpc>
              <a:buFont typeface="Arial" pitchFamily="34" charset="0"/>
              <a:buChar char="•"/>
            </a:pPr>
            <a:r>
              <a:rPr lang="hu-HU" sz="1500" dirty="0" smtClean="0"/>
              <a:t>Vista újítás: </a:t>
            </a:r>
            <a:r>
              <a:rPr lang="hu-HU" sz="1500" dirty="0" err="1" smtClean="0"/>
              <a:t>Multimedia</a:t>
            </a:r>
            <a:r>
              <a:rPr lang="hu-HU" sz="1500" dirty="0" smtClean="0"/>
              <a:t> </a:t>
            </a:r>
            <a:r>
              <a:rPr lang="hu-HU" sz="1500" dirty="0" err="1" smtClean="0"/>
              <a:t>Class</a:t>
            </a:r>
            <a:r>
              <a:rPr lang="hu-HU" sz="1500" dirty="0" smtClean="0"/>
              <a:t> </a:t>
            </a:r>
            <a:r>
              <a:rPr lang="hu-HU" sz="1500" dirty="0" err="1" smtClean="0"/>
              <a:t>Scheduler</a:t>
            </a:r>
            <a:r>
              <a:rPr lang="hu-HU" sz="1500" dirty="0" smtClean="0"/>
              <a:t> Service</a:t>
            </a:r>
          </a:p>
          <a:p>
            <a:pPr lvl="1">
              <a:lnSpc>
                <a:spcPct val="90000"/>
              </a:lnSpc>
            </a:pPr>
            <a:r>
              <a:rPr lang="hu-HU" sz="1500" dirty="0" smtClean="0"/>
              <a:t>Média lejátszó alkalmazások használhatnak pár új API függvényt, és akkor a rendszer az ő prioritásukat is megnöveli néha 21-re, hogy folyamatos legyen a média lejátszás</a:t>
            </a:r>
            <a:endParaRPr lang="en-US" sz="1500" dirty="0" smtClean="0"/>
          </a:p>
        </p:txBody>
      </p:sp>
    </p:spTree>
    <p:extLst>
      <p:ext uri="{BB962C8B-B14F-4D97-AF65-F5344CB8AC3E}">
        <p14:creationId xmlns:p14="http://schemas.microsoft.com/office/powerpoint/2010/main" val="3030660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91423" tIns="45711" rIns="91423" bIns="45711"/>
          <a:lstStyle/>
          <a:p>
            <a:pPr algn="ctr" defTabSz="914114"/>
            <a:fld id="{287FC828-6690-41C6-9C59-BD0CE851D584}" type="slidenum">
              <a:rPr lang="en-US" sz="1600"/>
              <a:pPr algn="ctr" defTabSz="914114"/>
              <a:t>23</a:t>
            </a:fld>
            <a:endParaRPr lang="en-US" sz="1600" dirty="0"/>
          </a:p>
        </p:txBody>
      </p:sp>
      <p:sp>
        <p:nvSpPr>
          <p:cNvPr id="74754" name="Rectangle 2"/>
          <p:cNvSpPr>
            <a:spLocks noGrp="1" noRot="1" noChangeAspect="1" noChangeArrowheads="1" noTextEdit="1"/>
          </p:cNvSpPr>
          <p:nvPr>
            <p:ph type="sldImg"/>
          </p:nvPr>
        </p:nvSpPr>
        <p:spPr>
          <a:xfrm>
            <a:off x="1303338" y="809625"/>
            <a:ext cx="4252912" cy="3189288"/>
          </a:xfrm>
          <a:noFill/>
          <a:ln cap="flat"/>
        </p:spPr>
      </p:sp>
      <p:sp>
        <p:nvSpPr>
          <p:cNvPr id="74755" name="Rectangle 3"/>
          <p:cNvSpPr>
            <a:spLocks noGrp="1" noChangeArrowheads="1"/>
          </p:cNvSpPr>
          <p:nvPr>
            <p:ph type="body" idx="1"/>
          </p:nvPr>
        </p:nvSpPr>
        <p:spPr>
          <a:xfrm>
            <a:off x="917059" y="4300390"/>
            <a:ext cx="5023884" cy="4154301"/>
          </a:xfrm>
          <a:noFill/>
          <a:ln/>
        </p:spPr>
        <p:txBody>
          <a:bodyPr lIns="85201" tIns="42600" rIns="85201" bIns="42600"/>
          <a:lstStyle/>
          <a:p>
            <a:pPr marL="285750" indent="-285750">
              <a:lnSpc>
                <a:spcPct val="80000"/>
              </a:lnSpc>
              <a:defRPr/>
            </a:pPr>
            <a:r>
              <a:rPr lang="hu-HU" i="0" dirty="0" smtClean="0"/>
              <a:t> Ez a </a:t>
            </a:r>
            <a:r>
              <a:rPr lang="en-US" i="1" dirty="0" smtClean="0"/>
              <a:t>Balance Set Manager</a:t>
            </a:r>
            <a:r>
              <a:rPr lang="hu-HU" i="1" dirty="0" smtClean="0"/>
              <a:t> </a:t>
            </a:r>
            <a:r>
              <a:rPr lang="hu-HU" dirty="0" smtClean="0"/>
              <a:t>feladata (rendszer szál, 16-os prioritással)</a:t>
            </a:r>
            <a:endParaRPr lang="en-US" dirty="0" smtClean="0"/>
          </a:p>
          <a:p>
            <a:endParaRPr lang="hu-HU" dirty="0" smtClean="0"/>
          </a:p>
        </p:txBody>
      </p:sp>
    </p:spTree>
    <p:extLst>
      <p:ext uri="{BB962C8B-B14F-4D97-AF65-F5344CB8AC3E}">
        <p14:creationId xmlns:p14="http://schemas.microsoft.com/office/powerpoint/2010/main" val="4130853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91423" tIns="45711" rIns="91423" bIns="45711"/>
          <a:lstStyle/>
          <a:p>
            <a:pPr algn="ctr" defTabSz="914114"/>
            <a:fld id="{5DF626E1-B228-42A4-9AE8-859BFEB6CF86}" type="slidenum">
              <a:rPr lang="en-GB" sz="1600"/>
              <a:pPr algn="ctr" defTabSz="914114"/>
              <a:t>24</a:t>
            </a:fld>
            <a:endParaRPr lang="en-GB" sz="1600" dirty="0"/>
          </a:p>
        </p:txBody>
      </p:sp>
      <p:sp>
        <p:nvSpPr>
          <p:cNvPr id="76802" name="Rectangle 2"/>
          <p:cNvSpPr>
            <a:spLocks noGrp="1" noRot="1" noChangeAspect="1" noChangeArrowheads="1" noTextEdit="1"/>
          </p:cNvSpPr>
          <p:nvPr>
            <p:ph type="sldImg"/>
          </p:nvPr>
        </p:nvSpPr>
        <p:spPr>
          <a:xfrm>
            <a:off x="1306513" y="801688"/>
            <a:ext cx="4257675" cy="3194050"/>
          </a:xfrm>
          <a:ln/>
        </p:spPr>
      </p:sp>
      <p:sp>
        <p:nvSpPr>
          <p:cNvPr id="76803" name="Rectangle 3"/>
          <p:cNvSpPr>
            <a:spLocks noGrp="1" noChangeArrowheads="1"/>
          </p:cNvSpPr>
          <p:nvPr>
            <p:ph type="body" idx="1"/>
          </p:nvPr>
        </p:nvSpPr>
        <p:spPr/>
        <p:txBody>
          <a:bodyPr/>
          <a:lstStyle/>
          <a:p>
            <a:pPr eaLnBrk="1" hangingPunct="1"/>
            <a:r>
              <a:rPr lang="en-US" smtClean="0"/>
              <a:t>HKLM\System\CurrentControlSet\Control\Session Manager\LicensedProcessors</a:t>
            </a:r>
          </a:p>
        </p:txBody>
      </p:sp>
    </p:spTree>
    <p:extLst>
      <p:ext uri="{BB962C8B-B14F-4D97-AF65-F5344CB8AC3E}">
        <p14:creationId xmlns:p14="http://schemas.microsoft.com/office/powerpoint/2010/main" val="30205108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25</a:t>
            </a:fld>
            <a:endParaRPr lang="hu-HU"/>
          </a:p>
        </p:txBody>
      </p:sp>
    </p:spTree>
    <p:extLst>
      <p:ext uri="{BB962C8B-B14F-4D97-AF65-F5344CB8AC3E}">
        <p14:creationId xmlns:p14="http://schemas.microsoft.com/office/powerpoint/2010/main" val="13207371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91423" tIns="45711" rIns="91423" bIns="45711"/>
          <a:lstStyle/>
          <a:p>
            <a:pPr algn="ctr" defTabSz="914114"/>
            <a:fld id="{EF513DD5-4B0B-4794-B6E6-1A7CC8AE5F2C}" type="slidenum">
              <a:rPr lang="en-US" sz="1600"/>
              <a:pPr algn="ctr" defTabSz="914114"/>
              <a:t>26</a:t>
            </a:fld>
            <a:endParaRPr lang="en-US" sz="1600" dirty="0"/>
          </a:p>
        </p:txBody>
      </p:sp>
      <p:sp>
        <p:nvSpPr>
          <p:cNvPr id="79874" name="Rectangle 2"/>
          <p:cNvSpPr>
            <a:spLocks noGrp="1" noRot="1" noChangeAspect="1" noChangeArrowheads="1" noTextEdit="1"/>
          </p:cNvSpPr>
          <p:nvPr>
            <p:ph type="sldImg"/>
          </p:nvPr>
        </p:nvSpPr>
        <p:spPr>
          <a:xfrm>
            <a:off x="1306513" y="801688"/>
            <a:ext cx="4257675" cy="3194050"/>
          </a:xfrm>
          <a:ln/>
        </p:spPr>
      </p:sp>
      <p:sp>
        <p:nvSpPr>
          <p:cNvPr id="378883" name="Rectangle 3"/>
          <p:cNvSpPr>
            <a:spLocks noGrp="1" noChangeArrowheads="1"/>
          </p:cNvSpPr>
          <p:nvPr>
            <p:ph type="body" idx="1"/>
          </p:nvPr>
        </p:nvSpPr>
        <p:spPr/>
        <p:txBody>
          <a:bodyPr/>
          <a:lstStyle/>
          <a:p>
            <a:pPr>
              <a:defRPr/>
            </a:pPr>
            <a:r>
              <a:rPr lang="en-US" sz="1700" dirty="0" smtClean="0"/>
              <a:t>Affinity is a bit mask where each bit corresponds to a CPU number</a:t>
            </a:r>
            <a:endParaRPr lang="hu-HU" sz="1700" dirty="0" smtClean="0"/>
          </a:p>
          <a:p>
            <a:pPr lvl="1">
              <a:buFont typeface="Arial" pitchFamily="34" charset="0"/>
              <a:buChar char="•"/>
              <a:defRPr/>
            </a:pPr>
            <a:r>
              <a:rPr lang="en-US" sz="1500" dirty="0" smtClean="0"/>
              <a:t>Hard Affinity specifies where a thread is permitted to run</a:t>
            </a:r>
            <a:endParaRPr lang="hu-HU" sz="1500" dirty="0" smtClean="0"/>
          </a:p>
          <a:p>
            <a:pPr lvl="2">
              <a:buFont typeface="Arial" pitchFamily="34" charset="0"/>
              <a:buChar char="•"/>
              <a:defRPr/>
            </a:pPr>
            <a:r>
              <a:rPr lang="en-US" sz="1300" dirty="0" smtClean="0"/>
              <a:t>Defaults to all CPUs</a:t>
            </a:r>
            <a:endParaRPr lang="hu-HU" sz="1300" dirty="0" smtClean="0"/>
          </a:p>
          <a:p>
            <a:pPr lvl="1">
              <a:buFont typeface="Arial" pitchFamily="34" charset="0"/>
              <a:buChar char="•"/>
              <a:defRPr/>
            </a:pPr>
            <a:r>
              <a:rPr lang="en-US" sz="1500" dirty="0" smtClean="0"/>
              <a:t>Thread affinity mask must be subset of process affinity mask, which in turn must be a subset of the active processor mask</a:t>
            </a:r>
            <a:endParaRPr lang="hu-HU" sz="1500" dirty="0" smtClean="0"/>
          </a:p>
          <a:p>
            <a:pPr lvl="1">
              <a:buFont typeface="Arial" pitchFamily="34" charset="0"/>
              <a:buChar char="•"/>
              <a:defRPr/>
            </a:pPr>
            <a:endParaRPr lang="hu-HU" sz="1500" dirty="0" smtClean="0"/>
          </a:p>
          <a:p>
            <a:pPr marL="342793" indent="-342793">
              <a:spcBef>
                <a:spcPct val="20000"/>
              </a:spcBef>
              <a:spcAft>
                <a:spcPct val="20000"/>
              </a:spcAft>
              <a:buSzPct val="110000"/>
              <a:buFont typeface="Arial" pitchFamily="34" charset="0"/>
              <a:buNone/>
              <a:defRPr/>
            </a:pPr>
            <a:r>
              <a:rPr lang="en-US" sz="1500" dirty="0" smtClean="0"/>
              <a:t>Functions to change:</a:t>
            </a:r>
            <a:r>
              <a:rPr lang="hu-HU" sz="1500" dirty="0" smtClean="0"/>
              <a:t> </a:t>
            </a:r>
            <a:r>
              <a:rPr lang="en-US" sz="1500" dirty="0" err="1" smtClean="0"/>
              <a:t>SetThreadAffinityMask</a:t>
            </a:r>
            <a:r>
              <a:rPr lang="en-US" sz="1500" dirty="0" smtClean="0"/>
              <a:t>, </a:t>
            </a:r>
            <a:r>
              <a:rPr lang="en-US" sz="1500" dirty="0" err="1" smtClean="0"/>
              <a:t>SetProcessAffinityMask</a:t>
            </a:r>
            <a:r>
              <a:rPr lang="en-US" sz="1500" dirty="0" smtClean="0"/>
              <a:t>, </a:t>
            </a:r>
            <a:r>
              <a:rPr lang="en-US" sz="1500" dirty="0" err="1" smtClean="0"/>
              <a:t>SetInformationJobObject</a:t>
            </a:r>
            <a:endParaRPr lang="en-US" sz="1500" dirty="0" smtClean="0"/>
          </a:p>
          <a:p>
            <a:pPr>
              <a:buFont typeface="Arial" pitchFamily="34" charset="0"/>
              <a:buChar char="•"/>
              <a:defRPr/>
            </a:pPr>
            <a:endParaRPr lang="en-US" sz="1500" dirty="0"/>
          </a:p>
        </p:txBody>
      </p:sp>
    </p:spTree>
    <p:extLst>
      <p:ext uri="{BB962C8B-B14F-4D97-AF65-F5344CB8AC3E}">
        <p14:creationId xmlns:p14="http://schemas.microsoft.com/office/powerpoint/2010/main" val="19331850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27</a:t>
            </a:fld>
            <a:endParaRPr lang="hu-HU"/>
          </a:p>
        </p:txBody>
      </p:sp>
    </p:spTree>
    <p:extLst>
      <p:ext uri="{BB962C8B-B14F-4D97-AF65-F5344CB8AC3E}">
        <p14:creationId xmlns:p14="http://schemas.microsoft.com/office/powerpoint/2010/main" val="12408282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28</a:t>
            </a:fld>
            <a:endParaRPr lang="hu-HU"/>
          </a:p>
        </p:txBody>
      </p:sp>
    </p:spTree>
    <p:extLst>
      <p:ext uri="{BB962C8B-B14F-4D97-AF65-F5344CB8AC3E}">
        <p14:creationId xmlns:p14="http://schemas.microsoft.com/office/powerpoint/2010/main" val="463874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171450" indent="-171450">
              <a:buFontTx/>
              <a:buChar char="-"/>
            </a:pPr>
            <a:r>
              <a:rPr lang="hu-HU" i="0" baseline="0" dirty="0" err="1" smtClean="0"/>
              <a:t>Inside</a:t>
            </a:r>
            <a:r>
              <a:rPr lang="hu-HU" i="0" baseline="0" dirty="0" smtClean="0"/>
              <a:t> </a:t>
            </a:r>
            <a:r>
              <a:rPr lang="hu-HU" i="0" baseline="0" dirty="0" err="1" smtClean="0"/>
              <a:t>the</a:t>
            </a:r>
            <a:r>
              <a:rPr lang="hu-HU" i="0" baseline="0" dirty="0" smtClean="0"/>
              <a:t> Windows Vista Kernel, </a:t>
            </a:r>
            <a:br>
              <a:rPr lang="hu-HU" i="0" baseline="0" dirty="0" smtClean="0"/>
            </a:br>
            <a:r>
              <a:rPr lang="hu-HU" i="0" baseline="0" dirty="0" smtClean="0"/>
              <a:t>http://www.microsoft.com/technet/technetmag/issues/2007/02/VistaKernel/default.aspx</a:t>
            </a:r>
          </a:p>
          <a:p>
            <a:pPr marL="171450" indent="-171450">
              <a:buFontTx/>
              <a:buChar char="-"/>
            </a:pPr>
            <a:r>
              <a:rPr lang="en-US" i="0" dirty="0" smtClean="0"/>
              <a:t>Windows 7 and Windows Server 2008 R2 Kernel Changes</a:t>
            </a:r>
            <a:r>
              <a:rPr lang="hu-HU" i="0" dirty="0" smtClean="0"/>
              <a:t>, </a:t>
            </a:r>
            <a:br>
              <a:rPr lang="hu-HU" i="0" dirty="0" smtClean="0"/>
            </a:br>
            <a:r>
              <a:rPr lang="hu-HU" i="0" dirty="0" smtClean="0"/>
              <a:t>http://download.microsoft.com/download/8/C/2/8C21BAFE-3432-48D1-962A-F7A9DD54A2AC/Windows%207%20and%20Windows%20Server%202008%20R2%20Kernel%20Changes.pptx</a:t>
            </a:r>
          </a:p>
          <a:p>
            <a:pPr marL="171450" indent="-171450">
              <a:buFontTx/>
              <a:buChar char="-"/>
            </a:pPr>
            <a:r>
              <a:rPr lang="hu-HU" i="0" dirty="0" smtClean="0"/>
              <a:t>http://blogs.msdn.com/b/b8/archive/2012/02/07/improving-power-efficiency-for-applications.aspx</a:t>
            </a:r>
            <a:br>
              <a:rPr lang="hu-HU" i="0" dirty="0" smtClean="0"/>
            </a:br>
            <a:r>
              <a:rPr lang="hu-HU" i="0" dirty="0" smtClean="0"/>
              <a:t>http://blogs.msdn.com/b/b8/archive/2012/02/07/improving-power-efficiency-for-applications.aspx</a:t>
            </a:r>
            <a:endParaRPr lang="hu-HU" i="0" dirty="0"/>
          </a:p>
        </p:txBody>
      </p:sp>
      <p:sp>
        <p:nvSpPr>
          <p:cNvPr id="4" name="Dia számának helye 3"/>
          <p:cNvSpPr>
            <a:spLocks noGrp="1"/>
          </p:cNvSpPr>
          <p:nvPr>
            <p:ph type="sldNum" sz="quarter" idx="10"/>
          </p:nvPr>
        </p:nvSpPr>
        <p:spPr/>
        <p:txBody>
          <a:bodyPr/>
          <a:lstStyle/>
          <a:p>
            <a:fld id="{3D86C690-4F62-4AFC-8745-06DC9BF07935}" type="slidenum">
              <a:rPr lang="hu-HU" smtClean="0"/>
              <a:pPr/>
              <a:t>29</a:t>
            </a:fld>
            <a:endParaRPr lang="hu-HU"/>
          </a:p>
        </p:txBody>
      </p:sp>
    </p:spTree>
    <p:extLst>
      <p:ext uri="{BB962C8B-B14F-4D97-AF65-F5344CB8AC3E}">
        <p14:creationId xmlns:p14="http://schemas.microsoft.com/office/powerpoint/2010/main" val="172421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xfrm>
            <a:off x="1306513" y="801688"/>
            <a:ext cx="4257675" cy="3194050"/>
          </a:xfrm>
          <a:ln/>
        </p:spPr>
      </p:sp>
      <p:sp>
        <p:nvSpPr>
          <p:cNvPr id="3" name="Notes Placeholder 2"/>
          <p:cNvSpPr>
            <a:spLocks noGrp="1"/>
          </p:cNvSpPr>
          <p:nvPr>
            <p:ph type="body" idx="1"/>
          </p:nvPr>
        </p:nvSpPr>
        <p:spPr/>
        <p:txBody>
          <a:bodyPr>
            <a:normAutofit fontScale="92500" lnSpcReduction="20000"/>
          </a:bodyPr>
          <a:lstStyle/>
          <a:p>
            <a:pPr>
              <a:buFont typeface="Arial" pitchFamily="34" charset="0"/>
              <a:buChar char="•"/>
              <a:defRPr/>
            </a:pPr>
            <a:r>
              <a:rPr lang="hu-HU" dirty="0" smtClean="0"/>
              <a:t> A program maga a végrehajtható kód.</a:t>
            </a:r>
          </a:p>
          <a:p>
            <a:pPr>
              <a:buFont typeface="Arial" pitchFamily="34" charset="0"/>
              <a:buChar char="•"/>
              <a:defRPr/>
            </a:pPr>
            <a:r>
              <a:rPr lang="hu-HU" dirty="0" smtClean="0"/>
              <a:t> A folyamat egy végrehajtás</a:t>
            </a:r>
            <a:r>
              <a:rPr lang="hu-HU" baseline="0" dirty="0" smtClean="0"/>
              <a:t> alatt lévő program.</a:t>
            </a:r>
            <a:endParaRPr lang="hu-HU" dirty="0" smtClean="0"/>
          </a:p>
          <a:p>
            <a:pPr>
              <a:buFont typeface="Arial" pitchFamily="34" charset="0"/>
              <a:buChar char="•"/>
              <a:defRPr/>
            </a:pPr>
            <a:r>
              <a:rPr lang="hu-HU" dirty="0" smtClean="0"/>
              <a:t> A folyamat egy szála az, ami éppen fut egy CPU-n, és nem maga a folyamat.</a:t>
            </a:r>
          </a:p>
          <a:p>
            <a:pPr>
              <a:buFont typeface="Arial" pitchFamily="34" charset="0"/>
              <a:buChar char="•"/>
              <a:defRPr/>
            </a:pPr>
            <a:r>
              <a:rPr lang="hu-HU" dirty="0" smtClean="0"/>
              <a:t> Minden folyamathoz tartozik legalább egy szál, ami elinduláskor elkezdi futtatni a program main metódusát.</a:t>
            </a:r>
          </a:p>
          <a:p>
            <a:pPr>
              <a:buFont typeface="Arial" pitchFamily="34" charset="0"/>
              <a:buNone/>
              <a:defRPr/>
            </a:pPr>
            <a:r>
              <a:rPr lang="hu-HU" dirty="0" smtClean="0"/>
              <a:t>----------------------------------------------</a:t>
            </a:r>
          </a:p>
          <a:p>
            <a:pPr>
              <a:defRPr/>
            </a:pPr>
            <a:r>
              <a:rPr lang="en-US" dirty="0" smtClean="0"/>
              <a:t>Although programs and processes appear similar on the surface, they are fundamentally different. A </a:t>
            </a:r>
            <a:r>
              <a:rPr lang="en-US" i="1" dirty="0" smtClean="0"/>
              <a:t>program</a:t>
            </a:r>
            <a:r>
              <a:rPr lang="en-US" dirty="0" smtClean="0"/>
              <a:t> is a static sequence of instructions, whereas a </a:t>
            </a:r>
            <a:r>
              <a:rPr lang="en-US" i="1" dirty="0" smtClean="0"/>
              <a:t>process</a:t>
            </a:r>
            <a:r>
              <a:rPr lang="en-US" dirty="0" smtClean="0"/>
              <a:t> is a container for a set of resources used when executing the instance of the program. At the highest level of abstraction, a Windows process comprises the following:</a:t>
            </a:r>
          </a:p>
          <a:p>
            <a:pPr>
              <a:buFontTx/>
              <a:buChar char="•"/>
              <a:defRPr/>
            </a:pPr>
            <a:r>
              <a:rPr lang="hu-HU" dirty="0" smtClean="0"/>
              <a:t> </a:t>
            </a:r>
            <a:r>
              <a:rPr lang="en-US" dirty="0" smtClean="0"/>
              <a:t>A </a:t>
            </a:r>
            <a:r>
              <a:rPr lang="en-US" i="1" dirty="0" smtClean="0"/>
              <a:t>private virtual address space</a:t>
            </a:r>
            <a:r>
              <a:rPr lang="en-US" dirty="0" smtClean="0"/>
              <a:t>, which is a set of virtual memory addresses that the process can use</a:t>
            </a:r>
          </a:p>
          <a:p>
            <a:pPr>
              <a:buFontTx/>
              <a:buChar char="•"/>
              <a:defRPr/>
            </a:pPr>
            <a:r>
              <a:rPr lang="hu-HU" dirty="0" smtClean="0"/>
              <a:t> </a:t>
            </a:r>
            <a:r>
              <a:rPr lang="en-US" dirty="0" smtClean="0"/>
              <a:t>An executable program, which defines initial code and data and is mapped into the process’s virtual address space</a:t>
            </a:r>
          </a:p>
          <a:p>
            <a:pPr>
              <a:buFontTx/>
              <a:buChar char="•"/>
              <a:defRPr/>
            </a:pPr>
            <a:r>
              <a:rPr lang="hu-HU" dirty="0" smtClean="0"/>
              <a:t> </a:t>
            </a:r>
            <a:r>
              <a:rPr lang="en-US" dirty="0" smtClean="0"/>
              <a:t>A list of open handles to various system resources, such as semaphores, communication ports, and files, that are accessible to all threads in the process</a:t>
            </a:r>
          </a:p>
          <a:p>
            <a:pPr>
              <a:buFontTx/>
              <a:buChar char="•"/>
              <a:defRPr/>
            </a:pPr>
            <a:r>
              <a:rPr lang="hu-HU" dirty="0" smtClean="0"/>
              <a:t> </a:t>
            </a:r>
            <a:r>
              <a:rPr lang="en-US" dirty="0" smtClean="0"/>
              <a:t>A security context called an </a:t>
            </a:r>
            <a:r>
              <a:rPr lang="en-US" i="1" dirty="0" smtClean="0"/>
              <a:t>access token</a:t>
            </a:r>
            <a:r>
              <a:rPr lang="en-US" dirty="0" smtClean="0"/>
              <a:t> that identifies the user, security groups, and privileges associated with the process</a:t>
            </a:r>
          </a:p>
          <a:p>
            <a:pPr>
              <a:buFontTx/>
              <a:buChar char="•"/>
              <a:defRPr/>
            </a:pPr>
            <a:r>
              <a:rPr lang="hu-HU" dirty="0" smtClean="0"/>
              <a:t> </a:t>
            </a:r>
            <a:r>
              <a:rPr lang="en-US" dirty="0" smtClean="0"/>
              <a:t>A unique identifier called a </a:t>
            </a:r>
            <a:r>
              <a:rPr lang="en-US" i="1" dirty="0" smtClean="0"/>
              <a:t>process ID</a:t>
            </a:r>
            <a:r>
              <a:rPr lang="en-US" dirty="0" smtClean="0"/>
              <a:t> (internally called a </a:t>
            </a:r>
            <a:r>
              <a:rPr lang="en-US" i="1" dirty="0" smtClean="0"/>
              <a:t>client ID</a:t>
            </a:r>
            <a:r>
              <a:rPr lang="en-US" dirty="0" smtClean="0"/>
              <a:t>)</a:t>
            </a:r>
          </a:p>
          <a:p>
            <a:pPr>
              <a:buFontTx/>
              <a:buChar char="•"/>
              <a:defRPr/>
            </a:pPr>
            <a:r>
              <a:rPr lang="hu-HU" dirty="0" smtClean="0"/>
              <a:t> </a:t>
            </a:r>
            <a:r>
              <a:rPr lang="en-US" dirty="0" smtClean="0"/>
              <a:t>At least one thread of execution</a:t>
            </a:r>
            <a:endParaRPr lang="hu-HU" dirty="0" smtClean="0"/>
          </a:p>
          <a:p>
            <a:pPr>
              <a:defRPr/>
            </a:pPr>
            <a:endParaRPr lang="hu-HU" dirty="0" smtClean="0"/>
          </a:p>
          <a:p>
            <a:pPr>
              <a:defRPr/>
            </a:pPr>
            <a:r>
              <a:rPr lang="en-US" dirty="0" smtClean="0"/>
              <a:t>A </a:t>
            </a:r>
            <a:r>
              <a:rPr lang="en-US" i="1" dirty="0" smtClean="0"/>
              <a:t>thread</a:t>
            </a:r>
            <a:r>
              <a:rPr lang="en-US" dirty="0" smtClean="0"/>
              <a:t> is the entity within a process that Windows schedules for execution. Without it, the process’s program can’t run. Although threads have their own execution context, every thread within a process shares the process’s virtual address space (in addition to the rest of the resources belonging to the process), meaning that all the threads in a process can write to and read from each other’s memory. Threads cannot accidentally reference the address space of another process, however, unless the other process makes available part of its private address space as a </a:t>
            </a:r>
            <a:r>
              <a:rPr lang="en-US" i="1" dirty="0" smtClean="0"/>
              <a:t>shared memory section</a:t>
            </a:r>
            <a:r>
              <a:rPr lang="en-US" dirty="0" smtClean="0"/>
              <a:t> (called a </a:t>
            </a:r>
            <a:r>
              <a:rPr lang="en-US" i="1" dirty="0" smtClean="0"/>
              <a:t>file mapping object</a:t>
            </a:r>
            <a:r>
              <a:rPr lang="en-US" dirty="0" smtClean="0"/>
              <a:t> in the Windows API) or unless one process has the right to open another process to use cross-process memory functions such as </a:t>
            </a:r>
            <a:r>
              <a:rPr lang="en-US" i="1" dirty="0" err="1" smtClean="0"/>
              <a:t>ReadProcessMemory</a:t>
            </a:r>
            <a:r>
              <a:rPr lang="en-US" dirty="0" smtClean="0"/>
              <a:t> and </a:t>
            </a:r>
            <a:r>
              <a:rPr lang="en-US" i="1" dirty="0" err="1" smtClean="0"/>
              <a:t>WriteProcessMemory</a:t>
            </a:r>
            <a:r>
              <a:rPr lang="en-US" dirty="0" smtClean="0"/>
              <a:t>.</a:t>
            </a:r>
          </a:p>
        </p:txBody>
      </p:sp>
    </p:spTree>
    <p:extLst>
      <p:ext uri="{BB962C8B-B14F-4D97-AF65-F5344CB8AC3E}">
        <p14:creationId xmlns:p14="http://schemas.microsoft.com/office/powerpoint/2010/main" val="1484859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306513" y="801688"/>
            <a:ext cx="4257675" cy="3194050"/>
          </a:xfrm>
          <a:ln/>
        </p:spPr>
      </p:sp>
      <p:sp>
        <p:nvSpPr>
          <p:cNvPr id="3" name="Notes Placeholder 2"/>
          <p:cNvSpPr>
            <a:spLocks noGrp="1"/>
          </p:cNvSpPr>
          <p:nvPr>
            <p:ph type="body" idx="1"/>
          </p:nvPr>
        </p:nvSpPr>
        <p:spPr/>
        <p:txBody>
          <a:bodyPr>
            <a:normAutofit fontScale="92500" lnSpcReduction="20000"/>
          </a:bodyPr>
          <a:lstStyle/>
          <a:p>
            <a:pPr>
              <a:defRPr/>
            </a:pPr>
            <a:r>
              <a:rPr lang="hu-HU" dirty="0" smtClean="0"/>
              <a:t>Kernel </a:t>
            </a:r>
            <a:r>
              <a:rPr lang="hu-HU" dirty="0" err="1" smtClean="0"/>
              <a:t>debugging</a:t>
            </a:r>
            <a:r>
              <a:rPr lang="hu-HU" dirty="0" smtClean="0"/>
              <a:t>: </a:t>
            </a:r>
            <a:r>
              <a:rPr lang="hu-HU" dirty="0" err="1" smtClean="0"/>
              <a:t>WinDbg</a:t>
            </a:r>
            <a:r>
              <a:rPr lang="hu-HU" dirty="0" smtClean="0"/>
              <a:t> (</a:t>
            </a:r>
            <a:r>
              <a:rPr lang="hu-HU" dirty="0" smtClean="0">
                <a:hlinkClick r:id="rId3"/>
              </a:rPr>
              <a:t>http://www.microsoft.com/whdc/devtools/debugging</a:t>
            </a:r>
            <a:r>
              <a:rPr lang="hu-HU" dirty="0" smtClean="0"/>
              <a:t>)</a:t>
            </a:r>
          </a:p>
          <a:p>
            <a:pPr>
              <a:defRPr/>
            </a:pPr>
            <a:endParaRPr lang="hu-HU" dirty="0" smtClean="0"/>
          </a:p>
          <a:p>
            <a:pPr>
              <a:buFont typeface="Arial" pitchFamily="34" charset="0"/>
              <a:buChar char="•"/>
              <a:defRPr/>
            </a:pPr>
            <a:r>
              <a:rPr lang="hu-HU" dirty="0" smtClean="0"/>
              <a:t> peb</a:t>
            </a:r>
          </a:p>
          <a:p>
            <a:pPr lvl="1">
              <a:buFont typeface="Arial" pitchFamily="34" charset="0"/>
              <a:buChar char="•"/>
              <a:defRPr/>
            </a:pPr>
            <a:r>
              <a:rPr lang="hu-HU" dirty="0" smtClean="0"/>
              <a:t> Betöltött modulok listája</a:t>
            </a:r>
          </a:p>
          <a:p>
            <a:pPr lvl="1">
              <a:buFont typeface="Arial" pitchFamily="34" charset="0"/>
              <a:buChar char="•"/>
              <a:defRPr/>
            </a:pPr>
            <a:r>
              <a:rPr lang="hu-HU" dirty="0" smtClean="0"/>
              <a:t> ablak neve, elindított fájl és paraméterek</a:t>
            </a:r>
          </a:p>
          <a:p>
            <a:pPr lvl="1">
              <a:buFont typeface="Arial" pitchFamily="34" charset="0"/>
              <a:buChar char="•"/>
              <a:defRPr/>
            </a:pPr>
            <a:r>
              <a:rPr lang="hu-HU" dirty="0" smtClean="0"/>
              <a:t> környezeti változók</a:t>
            </a:r>
          </a:p>
          <a:p>
            <a:pPr lvl="1">
              <a:buFont typeface="Arial" pitchFamily="34" charset="0"/>
              <a:buChar char="•"/>
              <a:defRPr/>
            </a:pPr>
            <a:r>
              <a:rPr lang="hu-HU" dirty="0" smtClean="0"/>
              <a:t> ...</a:t>
            </a:r>
          </a:p>
          <a:p>
            <a:pPr>
              <a:buFont typeface="Arial" pitchFamily="34" charset="0"/>
              <a:buChar char="•"/>
              <a:defRPr/>
            </a:pPr>
            <a:r>
              <a:rPr lang="hu-HU" dirty="0" smtClean="0"/>
              <a:t>EPROCESS</a:t>
            </a:r>
          </a:p>
          <a:p>
            <a:pPr lvl="1">
              <a:buFont typeface="Arial" pitchFamily="34" charset="0"/>
              <a:buChar char="•"/>
              <a:defRPr/>
            </a:pPr>
            <a:r>
              <a:rPr lang="hu-HU" dirty="0" smtClean="0"/>
              <a:t> process control block: KPROCESS struktúra</a:t>
            </a:r>
          </a:p>
          <a:p>
            <a:pPr lvl="1">
              <a:buFont typeface="Arial" pitchFamily="34" charset="0"/>
              <a:buChar char="•"/>
              <a:defRPr/>
            </a:pPr>
            <a:r>
              <a:rPr lang="hu-HU" dirty="0" smtClean="0"/>
              <a:t> létrehozási idő</a:t>
            </a:r>
          </a:p>
          <a:p>
            <a:pPr lvl="1">
              <a:buFont typeface="Arial" pitchFamily="34" charset="0"/>
              <a:buChar char="•"/>
              <a:defRPr/>
            </a:pPr>
            <a:r>
              <a:rPr lang="hu-HU" dirty="0" smtClean="0"/>
              <a:t> memória: commit charge, working set size...</a:t>
            </a:r>
          </a:p>
          <a:p>
            <a:pPr lvl="1">
              <a:buFont typeface="Arial" pitchFamily="34" charset="0"/>
              <a:buChar char="•"/>
              <a:defRPr/>
            </a:pPr>
            <a:r>
              <a:rPr lang="hu-HU" dirty="0" smtClean="0"/>
              <a:t> ...</a:t>
            </a:r>
          </a:p>
          <a:p>
            <a:pPr>
              <a:buFont typeface="Arial" pitchFamily="34" charset="0"/>
              <a:buChar char="•"/>
              <a:defRPr/>
            </a:pPr>
            <a:r>
              <a:rPr lang="hu-HU" dirty="0" smtClean="0"/>
              <a:t> KPROCESS</a:t>
            </a:r>
          </a:p>
          <a:p>
            <a:pPr lvl="1">
              <a:buFont typeface="Arial" pitchFamily="34" charset="0"/>
              <a:buChar char="•"/>
              <a:defRPr/>
            </a:pPr>
            <a:r>
              <a:rPr lang="hu-HU" dirty="0" smtClean="0"/>
              <a:t> KernelTime, UserTime</a:t>
            </a:r>
          </a:p>
          <a:p>
            <a:pPr lvl="1">
              <a:buFont typeface="Arial" pitchFamily="34" charset="0"/>
              <a:buChar char="•"/>
              <a:defRPr/>
            </a:pPr>
            <a:r>
              <a:rPr lang="hu-HU" dirty="0" smtClean="0"/>
              <a:t> Priority, ThreadQuantum</a:t>
            </a:r>
          </a:p>
          <a:p>
            <a:pPr lvl="1">
              <a:buFont typeface="Arial" pitchFamily="34" charset="0"/>
              <a:buChar char="•"/>
              <a:defRPr/>
            </a:pPr>
            <a:r>
              <a:rPr lang="hu-HU" dirty="0" smtClean="0"/>
              <a:t> ...</a:t>
            </a:r>
          </a:p>
          <a:p>
            <a:pPr>
              <a:buFont typeface="Arial" pitchFamily="34" charset="0"/>
              <a:buChar char="•"/>
              <a:defRPr/>
            </a:pPr>
            <a:r>
              <a:rPr lang="hu-HU" dirty="0" smtClean="0"/>
              <a:t> teb</a:t>
            </a:r>
          </a:p>
          <a:p>
            <a:pPr lvl="1">
              <a:buFont typeface="Arial" pitchFamily="34" charset="0"/>
              <a:buChar char="•"/>
              <a:defRPr/>
            </a:pPr>
            <a:r>
              <a:rPr lang="hu-HU" dirty="0" smtClean="0"/>
              <a:t> clientID: threadID</a:t>
            </a:r>
          </a:p>
          <a:p>
            <a:pPr lvl="1">
              <a:buFont typeface="Arial" pitchFamily="34" charset="0"/>
              <a:buChar char="•"/>
              <a:defRPr/>
            </a:pPr>
            <a:r>
              <a:rPr lang="hu-HU" dirty="0" smtClean="0"/>
              <a:t> nyitva tartott zárak száma</a:t>
            </a:r>
          </a:p>
          <a:p>
            <a:pPr lvl="1">
              <a:buFont typeface="Arial" pitchFamily="34" charset="0"/>
              <a:buChar char="•"/>
              <a:defRPr/>
            </a:pPr>
            <a:r>
              <a:rPr lang="hu-HU" dirty="0" smtClean="0"/>
              <a:t> ...</a:t>
            </a:r>
          </a:p>
          <a:p>
            <a:pPr>
              <a:buFont typeface="Arial" pitchFamily="34" charset="0"/>
              <a:buChar char="•"/>
              <a:defRPr/>
            </a:pPr>
            <a:r>
              <a:rPr lang="hu-HU" dirty="0" smtClean="0"/>
              <a:t> ETHREAD</a:t>
            </a:r>
          </a:p>
          <a:p>
            <a:pPr lvl="1">
              <a:buFont typeface="Arial" pitchFamily="34" charset="0"/>
              <a:buChar char="•"/>
              <a:defRPr/>
            </a:pPr>
            <a:r>
              <a:rPr lang="hu-HU" dirty="0" smtClean="0"/>
              <a:t> Thread control block: KTHREAD</a:t>
            </a:r>
          </a:p>
          <a:p>
            <a:pPr lvl="1">
              <a:buFont typeface="Arial" pitchFamily="34" charset="0"/>
              <a:buChar char="•"/>
              <a:defRPr/>
            </a:pPr>
            <a:r>
              <a:rPr lang="hu-HU" dirty="0" smtClean="0"/>
              <a:t> szál kezdőcíme</a:t>
            </a:r>
          </a:p>
          <a:p>
            <a:pPr lvl="1">
              <a:buFont typeface="Arial" pitchFamily="34" charset="0"/>
              <a:buChar char="•"/>
              <a:defRPr/>
            </a:pPr>
            <a:r>
              <a:rPr lang="hu-HU" dirty="0" smtClean="0"/>
              <a:t> impersonation, LPC</a:t>
            </a:r>
          </a:p>
          <a:p>
            <a:pPr lvl="1">
              <a:buFont typeface="Arial" pitchFamily="34" charset="0"/>
              <a:buChar char="•"/>
              <a:defRPr/>
            </a:pPr>
            <a:r>
              <a:rPr lang="hu-HU" dirty="0" smtClean="0"/>
              <a:t> ...</a:t>
            </a:r>
          </a:p>
          <a:p>
            <a:pPr>
              <a:buFont typeface="Arial" pitchFamily="34" charset="0"/>
              <a:buChar char="•"/>
              <a:defRPr/>
            </a:pPr>
            <a:r>
              <a:rPr lang="hu-HU" dirty="0" smtClean="0"/>
              <a:t> KTHREAD</a:t>
            </a:r>
          </a:p>
          <a:p>
            <a:pPr lvl="1">
              <a:buFont typeface="Arial" pitchFamily="34" charset="0"/>
              <a:buChar char="•"/>
              <a:defRPr/>
            </a:pPr>
            <a:r>
              <a:rPr lang="hu-HU" dirty="0" smtClean="0"/>
              <a:t> várakozás állapota</a:t>
            </a:r>
          </a:p>
          <a:p>
            <a:pPr lvl="1">
              <a:buFont typeface="Arial" pitchFamily="34" charset="0"/>
              <a:buChar char="•"/>
              <a:defRPr/>
            </a:pPr>
            <a:r>
              <a:rPr lang="hu-HU" dirty="0" smtClean="0"/>
              <a:t> quantum</a:t>
            </a:r>
          </a:p>
          <a:p>
            <a:pPr lvl="1">
              <a:buFont typeface="Arial" pitchFamily="34" charset="0"/>
              <a:buChar char="•"/>
              <a:defRPr/>
            </a:pPr>
            <a:r>
              <a:rPr lang="hu-HU" dirty="0" smtClean="0"/>
              <a:t> ...</a:t>
            </a:r>
            <a:endParaRPr lang="hu-HU" dirty="0"/>
          </a:p>
        </p:txBody>
      </p:sp>
    </p:spTree>
    <p:extLst>
      <p:ext uri="{BB962C8B-B14F-4D97-AF65-F5344CB8AC3E}">
        <p14:creationId xmlns:p14="http://schemas.microsoft.com/office/powerpoint/2010/main" val="1390538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91423" tIns="45711" rIns="91423" bIns="45711"/>
          <a:lstStyle/>
          <a:p>
            <a:pPr algn="ctr" defTabSz="914114"/>
            <a:fld id="{6474AD88-5E23-489A-A9B6-ACA9E1C5BFD0}" type="slidenum">
              <a:rPr lang="en-US" sz="1600"/>
              <a:pPr algn="ctr" defTabSz="914114"/>
              <a:t>5</a:t>
            </a:fld>
            <a:endParaRPr lang="en-US" sz="1600" dirty="0"/>
          </a:p>
        </p:txBody>
      </p:sp>
      <p:sp>
        <p:nvSpPr>
          <p:cNvPr id="46082" name="Rectangle 2"/>
          <p:cNvSpPr>
            <a:spLocks noGrp="1" noRot="1" noChangeAspect="1" noChangeArrowheads="1" noTextEdit="1"/>
          </p:cNvSpPr>
          <p:nvPr>
            <p:ph type="sldImg"/>
          </p:nvPr>
        </p:nvSpPr>
        <p:spPr>
          <a:xfrm>
            <a:off x="820738" y="703263"/>
            <a:ext cx="5624512" cy="4217987"/>
          </a:xfrm>
          <a:solidFill>
            <a:srgbClr val="FFFFFF"/>
          </a:solidFill>
          <a:ln/>
        </p:spPr>
      </p:sp>
      <p:sp>
        <p:nvSpPr>
          <p:cNvPr id="46083" name="Rectangle 3"/>
          <p:cNvSpPr>
            <a:spLocks noGrp="1" noChangeArrowheads="1"/>
          </p:cNvSpPr>
          <p:nvPr>
            <p:ph type="body" idx="1"/>
          </p:nvPr>
        </p:nvSpPr>
        <p:spPr>
          <a:xfrm>
            <a:off x="696228" y="5342865"/>
            <a:ext cx="5888801" cy="3303300"/>
          </a:xfrm>
          <a:solidFill>
            <a:srgbClr val="FFFFFF"/>
          </a:solidFill>
          <a:ln>
            <a:solidFill>
              <a:srgbClr val="000000"/>
            </a:solidFill>
          </a:ln>
        </p:spPr>
        <p:txBody>
          <a:bodyPr/>
          <a:lstStyle/>
          <a:p>
            <a:pPr>
              <a:buFontTx/>
              <a:buChar char="•"/>
            </a:pPr>
            <a:r>
              <a:rPr lang="hu-HU" sz="1400" dirty="0" smtClean="0"/>
              <a:t> A 32 prioritási szintnek megfelelően 32 sort (FIFO listát) tart nyilván a futásra kész szálaknak</a:t>
            </a:r>
          </a:p>
          <a:p>
            <a:pPr>
              <a:buFontTx/>
              <a:buChar char="•"/>
            </a:pPr>
            <a:r>
              <a:rPr lang="hu-HU" sz="1400" dirty="0" smtClean="0"/>
              <a:t> Egy CPU esetén</a:t>
            </a:r>
            <a:r>
              <a:rPr lang="en-US" sz="1400" dirty="0" smtClean="0"/>
              <a:t>: </a:t>
            </a:r>
            <a:r>
              <a:rPr lang="hu-HU" sz="1400" dirty="0" smtClean="0"/>
              <a:t>mindig a legmagasabb prioritású szál fut</a:t>
            </a:r>
          </a:p>
          <a:p>
            <a:pPr>
              <a:buFontTx/>
              <a:buChar char="•"/>
            </a:pPr>
            <a:r>
              <a:rPr lang="hu-HU" sz="1400" dirty="0" smtClean="0"/>
              <a:t> Több CPU esetén</a:t>
            </a:r>
            <a:r>
              <a:rPr lang="en-US" sz="1400" dirty="0" smtClean="0"/>
              <a:t>: </a:t>
            </a:r>
            <a:r>
              <a:rPr lang="hu-HU" sz="1400" u="sng" dirty="0" smtClean="0"/>
              <a:t>valamelyik</a:t>
            </a:r>
            <a:r>
              <a:rPr lang="en-US" sz="1400" dirty="0" smtClean="0"/>
              <a:t> </a:t>
            </a:r>
            <a:r>
              <a:rPr lang="hu-HU" sz="1400" dirty="0" smtClean="0"/>
              <a:t>legmagasabb prioritású szál biztos fut valahol</a:t>
            </a:r>
          </a:p>
          <a:p>
            <a:pPr>
              <a:buFontTx/>
              <a:buChar char="•"/>
            </a:pPr>
            <a:r>
              <a:rPr lang="hu-HU" sz="1400" dirty="0" smtClean="0"/>
              <a:t> Nem törekszik arra, hogy a folyamatokat egyenlő arányban futassa, ha valakinek több szála van, akkor az több időt fog futni</a:t>
            </a:r>
            <a:endParaRPr lang="en-US" sz="1400" dirty="0" smtClean="0"/>
          </a:p>
          <a:p>
            <a:endParaRPr lang="hu-HU" dirty="0" smtClean="0"/>
          </a:p>
        </p:txBody>
      </p:sp>
    </p:spTree>
    <p:extLst>
      <p:ext uri="{BB962C8B-B14F-4D97-AF65-F5344CB8AC3E}">
        <p14:creationId xmlns:p14="http://schemas.microsoft.com/office/powerpoint/2010/main" val="2197667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306513" y="801688"/>
            <a:ext cx="4257675" cy="3194050"/>
          </a:xfrm>
          <a:ln/>
        </p:spPr>
      </p:sp>
      <p:sp>
        <p:nvSpPr>
          <p:cNvPr id="3" name="Notes Placeholder 2"/>
          <p:cNvSpPr>
            <a:spLocks noGrp="1"/>
          </p:cNvSpPr>
          <p:nvPr>
            <p:ph type="body" idx="1"/>
          </p:nvPr>
        </p:nvSpPr>
        <p:spPr/>
        <p:txBody>
          <a:bodyPr>
            <a:normAutofit fontScale="92500" lnSpcReduction="10000"/>
          </a:bodyPr>
          <a:lstStyle/>
          <a:p>
            <a:pPr>
              <a:buFont typeface="Arial" pitchFamily="34" charset="0"/>
              <a:buNone/>
              <a:defRPr/>
            </a:pPr>
            <a:r>
              <a:rPr lang="hu-HU" dirty="0" smtClean="0"/>
              <a:t>Threads for Windows (Windows Server 2003 includes a new state called </a:t>
            </a:r>
            <a:r>
              <a:rPr lang="hu-HU" b="1" dirty="0" smtClean="0"/>
              <a:t>Deferred Ready</a:t>
            </a:r>
            <a:r>
              <a:rPr lang="hu-HU" dirty="0" smtClean="0"/>
              <a:t>) </a:t>
            </a:r>
          </a:p>
          <a:p>
            <a:pPr>
              <a:buFont typeface="Arial" pitchFamily="34" charset="0"/>
              <a:buChar char="•"/>
              <a:defRPr/>
            </a:pPr>
            <a:r>
              <a:rPr lang="hu-HU" b="1" dirty="0" smtClean="0"/>
              <a:t> </a:t>
            </a:r>
            <a:r>
              <a:rPr lang="en-US" b="1" dirty="0" smtClean="0"/>
              <a:t>Ready</a:t>
            </a:r>
            <a:r>
              <a:rPr lang="en-US" dirty="0" smtClean="0"/>
              <a:t> A thread in the ready state is waiting to execute. When looking for a thread to execute, the dispatcher considers only the pool of threads in the ready state. </a:t>
            </a:r>
            <a:endParaRPr lang="hu-HU" dirty="0" smtClean="0"/>
          </a:p>
          <a:p>
            <a:pPr>
              <a:buFont typeface="Arial" pitchFamily="34" charset="0"/>
              <a:buChar char="•"/>
              <a:defRPr/>
            </a:pPr>
            <a:r>
              <a:rPr lang="hu-HU" dirty="0" smtClean="0"/>
              <a:t> </a:t>
            </a:r>
            <a:r>
              <a:rPr lang="en-US" b="1" dirty="0" smtClean="0"/>
              <a:t>Standby</a:t>
            </a:r>
            <a:r>
              <a:rPr lang="en-US" dirty="0" smtClean="0"/>
              <a:t> A thread in the standby state has been selected to run next on a particular processor. When the correct conditions exist, the dispatcher performs a context switch to this thread. Only one thread can be in the standby state for each processor on the system. Note that a thread can be preempted out of the standby state before it ever executes (if, for example, a higher priority thread becomes </a:t>
            </a:r>
            <a:r>
              <a:rPr lang="en-US" dirty="0" err="1" smtClean="0"/>
              <a:t>runnable</a:t>
            </a:r>
            <a:r>
              <a:rPr lang="en-US" dirty="0" smtClean="0"/>
              <a:t> before the standby thread begins execution). </a:t>
            </a:r>
            <a:endParaRPr lang="hu-HU" dirty="0" smtClean="0"/>
          </a:p>
          <a:p>
            <a:pPr>
              <a:buFont typeface="Arial" pitchFamily="34" charset="0"/>
              <a:buChar char="•"/>
              <a:defRPr/>
            </a:pPr>
            <a:r>
              <a:rPr lang="hu-HU" dirty="0" smtClean="0"/>
              <a:t> </a:t>
            </a:r>
            <a:r>
              <a:rPr lang="en-US" b="1" dirty="0" smtClean="0"/>
              <a:t>Running</a:t>
            </a:r>
            <a:r>
              <a:rPr lang="en-US" dirty="0" smtClean="0"/>
              <a:t> Once the dispatcher performs a context switch to a thread, the thread enters the running state and executes. The thread's execution continues until its quantum ends (and another thread at the same priority is ready to run), it is preempted by a higher priority thread, it terminates, it yields execution, or it voluntarily enters the wait state. </a:t>
            </a:r>
            <a:endParaRPr lang="hu-HU" dirty="0" smtClean="0"/>
          </a:p>
          <a:p>
            <a:pPr>
              <a:buFont typeface="Arial" pitchFamily="34" charset="0"/>
              <a:buChar char="•"/>
              <a:defRPr/>
            </a:pPr>
            <a:r>
              <a:rPr lang="hu-HU" dirty="0" smtClean="0"/>
              <a:t> </a:t>
            </a:r>
            <a:r>
              <a:rPr lang="en-US" b="1" dirty="0" smtClean="0"/>
              <a:t>Waiting</a:t>
            </a:r>
            <a:r>
              <a:rPr lang="en-US" dirty="0" smtClean="0"/>
              <a:t> A thread can enter the wait state in several ways: a thread can voluntarily wait for an object to synchronize its execution, the operating system can wait on the thread's behalf (such as to resolve a paging I/O), or an environment subsystem can direct the thread to suspend itself. When the thread's wait ends, depending on the priority, the thread either begins running immediately or is moved back to the ready state. </a:t>
            </a:r>
            <a:endParaRPr lang="hu-HU" dirty="0" smtClean="0"/>
          </a:p>
          <a:p>
            <a:pPr>
              <a:buFont typeface="Arial" pitchFamily="34" charset="0"/>
              <a:buChar char="•"/>
              <a:defRPr/>
            </a:pPr>
            <a:r>
              <a:rPr lang="hu-HU" dirty="0" smtClean="0"/>
              <a:t> </a:t>
            </a:r>
            <a:r>
              <a:rPr lang="en-US" b="1" dirty="0" smtClean="0"/>
              <a:t>Transition</a:t>
            </a:r>
            <a:r>
              <a:rPr lang="en-US" dirty="0" smtClean="0"/>
              <a:t> A thread enters the transition state if it is ready for execution but its kernel stack is paged out of memory. Once its kernel stack is brought back into memory, the thread enters the ready state. </a:t>
            </a:r>
            <a:endParaRPr lang="hu-HU" dirty="0" smtClean="0"/>
          </a:p>
          <a:p>
            <a:pPr>
              <a:buFont typeface="Arial" pitchFamily="34" charset="0"/>
              <a:buChar char="•"/>
              <a:defRPr/>
            </a:pPr>
            <a:r>
              <a:rPr lang="hu-HU" dirty="0" smtClean="0"/>
              <a:t> </a:t>
            </a:r>
            <a:r>
              <a:rPr lang="en-US" b="1" dirty="0" smtClean="0"/>
              <a:t>Terminated</a:t>
            </a:r>
            <a:r>
              <a:rPr lang="en-US" dirty="0" smtClean="0"/>
              <a:t> When a thread finishes executing, it enters the terminated state. Once the thread is terminated, the executive thread block (the data structure in </a:t>
            </a:r>
            <a:r>
              <a:rPr lang="en-US" dirty="0" err="1" smtClean="0"/>
              <a:t>nonpaged</a:t>
            </a:r>
            <a:r>
              <a:rPr lang="en-US" dirty="0" smtClean="0"/>
              <a:t> pool that describes the thread) might or might not be </a:t>
            </a:r>
            <a:r>
              <a:rPr lang="en-US" dirty="0" err="1" smtClean="0"/>
              <a:t>deallocated</a:t>
            </a:r>
            <a:r>
              <a:rPr lang="en-US" dirty="0" smtClean="0"/>
              <a:t>. (The object manager sets policy regarding when to delete the object.) </a:t>
            </a:r>
            <a:endParaRPr lang="hu-HU" dirty="0" smtClean="0"/>
          </a:p>
          <a:p>
            <a:pPr>
              <a:buFont typeface="Arial" pitchFamily="34" charset="0"/>
              <a:buChar char="•"/>
              <a:defRPr/>
            </a:pPr>
            <a:r>
              <a:rPr lang="hu-HU" dirty="0" smtClean="0"/>
              <a:t> </a:t>
            </a:r>
            <a:r>
              <a:rPr lang="en-US" b="1" dirty="0" smtClean="0"/>
              <a:t>Initialized</a:t>
            </a:r>
            <a:r>
              <a:rPr lang="en-US" dirty="0" smtClean="0"/>
              <a:t> This state is used internally while a thread is being created. </a:t>
            </a:r>
            <a:endParaRPr lang="hu-HU" dirty="0" smtClean="0"/>
          </a:p>
          <a:p>
            <a:pPr>
              <a:defRPr/>
            </a:pPr>
            <a:endParaRPr lang="hu-HU" dirty="0"/>
          </a:p>
        </p:txBody>
      </p:sp>
    </p:spTree>
    <p:extLst>
      <p:ext uri="{BB962C8B-B14F-4D97-AF65-F5344CB8AC3E}">
        <p14:creationId xmlns:p14="http://schemas.microsoft.com/office/powerpoint/2010/main" val="587323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91423" tIns="45711" rIns="91423" bIns="45711"/>
          <a:lstStyle/>
          <a:p>
            <a:pPr algn="ctr" defTabSz="914114"/>
            <a:fld id="{1116F825-F515-497D-B2B7-35E546EAB6ED}" type="slidenum">
              <a:rPr lang="en-US" sz="1600"/>
              <a:pPr algn="ctr" defTabSz="914114"/>
              <a:t>7</a:t>
            </a:fld>
            <a:endParaRPr lang="en-US" sz="1600" dirty="0"/>
          </a:p>
        </p:txBody>
      </p:sp>
      <p:sp>
        <p:nvSpPr>
          <p:cNvPr id="48130" name="Rectangle 2"/>
          <p:cNvSpPr>
            <a:spLocks noGrp="1" noRot="1" noChangeAspect="1" noChangeArrowheads="1" noTextEdit="1"/>
          </p:cNvSpPr>
          <p:nvPr>
            <p:ph type="sldImg"/>
          </p:nvPr>
        </p:nvSpPr>
        <p:spPr>
          <a:xfrm>
            <a:off x="1303338" y="809625"/>
            <a:ext cx="4252912" cy="3189288"/>
          </a:xfrm>
          <a:noFill/>
          <a:ln cap="flat"/>
        </p:spPr>
      </p:sp>
      <p:sp>
        <p:nvSpPr>
          <p:cNvPr id="48131" name="Rectangle 3"/>
          <p:cNvSpPr>
            <a:spLocks noGrp="1" noChangeArrowheads="1"/>
          </p:cNvSpPr>
          <p:nvPr>
            <p:ph type="body" idx="1"/>
          </p:nvPr>
        </p:nvSpPr>
        <p:spPr>
          <a:xfrm>
            <a:off x="917059" y="4300390"/>
            <a:ext cx="5023884" cy="4154301"/>
          </a:xfrm>
          <a:noFill/>
          <a:ln/>
        </p:spPr>
        <p:txBody>
          <a:bodyPr lIns="85201" tIns="42600" rIns="85201" bIns="42600"/>
          <a:lstStyle/>
          <a:p>
            <a:r>
              <a:rPr lang="hu-HU" dirty="0" smtClean="0"/>
              <a:t>Fontos, hogy a szintek között nincsenek rendszer és felhasználói szintek. Van</a:t>
            </a:r>
            <a:r>
              <a:rPr lang="hu-HU" baseline="0" dirty="0" smtClean="0"/>
              <a:t> olyan rendszer szál, aminek 16-nál kisebb a prioritása, és egy felhasználói szálnak is beállíthatunk (megfelelő joggal) 15-nél magasabb prioritást.</a:t>
            </a:r>
          </a:p>
          <a:p>
            <a:endParaRPr lang="hu-HU" baseline="0" dirty="0" smtClean="0"/>
          </a:p>
          <a:p>
            <a:r>
              <a:rPr lang="hu-HU" baseline="0" dirty="0" smtClean="0"/>
              <a:t>A 0-s prioritás a </a:t>
            </a:r>
            <a:r>
              <a:rPr lang="hu-HU" i="1" baseline="0" dirty="0" err="1" smtClean="0"/>
              <a:t>zero</a:t>
            </a:r>
            <a:r>
              <a:rPr lang="hu-HU" i="1" baseline="0" dirty="0" smtClean="0"/>
              <a:t> </a:t>
            </a:r>
            <a:r>
              <a:rPr lang="hu-HU" i="1" baseline="0" dirty="0" err="1" smtClean="0"/>
              <a:t>page</a:t>
            </a:r>
            <a:r>
              <a:rPr lang="hu-HU" i="1" baseline="0" dirty="0" smtClean="0"/>
              <a:t> </a:t>
            </a:r>
            <a:r>
              <a:rPr lang="hu-HU" i="1" baseline="0" dirty="0" err="1" smtClean="0"/>
              <a:t>thread</a:t>
            </a:r>
            <a:r>
              <a:rPr lang="hu-HU" baseline="0" dirty="0" smtClean="0"/>
              <a:t> nevű rendszerszálnak van fenntartva, aminek a feladata a felszabadított memórialapok kinullázása, mielőtt azt másnak odaadja az OS.</a:t>
            </a:r>
            <a:endParaRPr lang="hu-HU" dirty="0" smtClean="0"/>
          </a:p>
        </p:txBody>
      </p:sp>
    </p:spTree>
    <p:extLst>
      <p:ext uri="{BB962C8B-B14F-4D97-AF65-F5344CB8AC3E}">
        <p14:creationId xmlns:p14="http://schemas.microsoft.com/office/powerpoint/2010/main" val="1846347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dirty="0" smtClean="0"/>
              <a:t>Ezeket a neveket</a:t>
            </a:r>
            <a:r>
              <a:rPr lang="hu-HU" baseline="0" dirty="0" smtClean="0"/>
              <a:t> láthatjuk például a Feladatkezelő felületén is.</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8</a:t>
            </a:fld>
            <a:endParaRPr lang="hu-HU"/>
          </a:p>
        </p:txBody>
      </p:sp>
    </p:spTree>
    <p:extLst>
      <p:ext uri="{BB962C8B-B14F-4D97-AF65-F5344CB8AC3E}">
        <p14:creationId xmlns:p14="http://schemas.microsoft.com/office/powerpoint/2010/main" val="146360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91423" tIns="45711" rIns="91423" bIns="45711"/>
          <a:lstStyle/>
          <a:p>
            <a:pPr algn="ctr" defTabSz="914114"/>
            <a:fld id="{84788C16-66CC-4D5A-B33D-03C26CB17C4A}" type="slidenum">
              <a:rPr lang="en-US" sz="1600"/>
              <a:pPr algn="ctr" defTabSz="914114"/>
              <a:t>9</a:t>
            </a:fld>
            <a:endParaRPr lang="en-US" sz="1600" dirty="0"/>
          </a:p>
        </p:txBody>
      </p:sp>
      <p:sp>
        <p:nvSpPr>
          <p:cNvPr id="51202" name="Rectangle 2"/>
          <p:cNvSpPr>
            <a:spLocks noGrp="1" noRot="1" noChangeAspect="1" noChangeArrowheads="1" noTextEdit="1"/>
          </p:cNvSpPr>
          <p:nvPr>
            <p:ph type="sldImg"/>
          </p:nvPr>
        </p:nvSpPr>
        <p:spPr>
          <a:xfrm>
            <a:off x="1303338" y="809625"/>
            <a:ext cx="4252912" cy="3189288"/>
          </a:xfrm>
          <a:noFill/>
          <a:ln cap="flat"/>
        </p:spPr>
      </p:sp>
      <p:sp>
        <p:nvSpPr>
          <p:cNvPr id="51203" name="Rectangle 3"/>
          <p:cNvSpPr>
            <a:spLocks noGrp="1" noChangeArrowheads="1"/>
          </p:cNvSpPr>
          <p:nvPr>
            <p:ph type="body" idx="1"/>
          </p:nvPr>
        </p:nvSpPr>
        <p:spPr>
          <a:xfrm>
            <a:off x="917059" y="4300390"/>
            <a:ext cx="5023884" cy="4154301"/>
          </a:xfrm>
          <a:noFill/>
          <a:ln/>
        </p:spPr>
        <p:txBody>
          <a:bodyPr lIns="85201" tIns="42600" rIns="85201" bIns="42600"/>
          <a:lstStyle/>
          <a:p>
            <a:r>
              <a:rPr lang="hu-HU" dirty="0" smtClean="0"/>
              <a:t>(A pontos számokat</a:t>
            </a:r>
            <a:r>
              <a:rPr lang="hu-HU" baseline="0" dirty="0" smtClean="0"/>
              <a:t> nem kell megjegyezni, elég annyit tudni, hogy a szál és a prioritási szintből és a relatív prioritásból kapjuk meg a prioritási értéket.</a:t>
            </a:r>
            <a:r>
              <a:rPr lang="hu-HU" dirty="0" smtClean="0"/>
              <a:t>)</a:t>
            </a:r>
          </a:p>
        </p:txBody>
      </p:sp>
    </p:spTree>
    <p:extLst>
      <p:ext uri="{BB962C8B-B14F-4D97-AF65-F5344CB8AC3E}">
        <p14:creationId xmlns:p14="http://schemas.microsoft.com/office/powerpoint/2010/main" val="391621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1374767"/>
            <a:ext cx="7772400" cy="1470025"/>
          </a:xfrm>
        </p:spPr>
        <p:txBody>
          <a:bodyPr/>
          <a:lstStyle/>
          <a:p>
            <a:r>
              <a:rPr lang="hu-HU" smtClean="0"/>
              <a:t>Mintacím szerkesztése</a:t>
            </a:r>
            <a:endParaRPr lang="hu-HU" dirty="0"/>
          </a:p>
        </p:txBody>
      </p:sp>
      <p:sp>
        <p:nvSpPr>
          <p:cNvPr id="3" name="Alcím 2"/>
          <p:cNvSpPr>
            <a:spLocks noGrp="1"/>
          </p:cNvSpPr>
          <p:nvPr>
            <p:ph type="subTitle" idx="1"/>
          </p:nvPr>
        </p:nvSpPr>
        <p:spPr>
          <a:xfrm>
            <a:off x="1371600" y="3246435"/>
            <a:ext cx="6400800" cy="1277955"/>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dirty="0"/>
          </a:p>
        </p:txBody>
      </p:sp>
      <p:sp>
        <p:nvSpPr>
          <p:cNvPr id="7" name="Rectangle 9"/>
          <p:cNvSpPr>
            <a:spLocks noChangeArrowheads="1"/>
          </p:cNvSpPr>
          <p:nvPr userDrawn="1"/>
        </p:nvSpPr>
        <p:spPr bwMode="auto">
          <a:xfrm>
            <a:off x="0" y="6356350"/>
            <a:ext cx="9144000" cy="501650"/>
          </a:xfrm>
          <a:prstGeom prst="rect">
            <a:avLst/>
          </a:prstGeom>
          <a:solidFill>
            <a:srgbClr val="762536"/>
          </a:solidFill>
          <a:ln w="12700">
            <a:noFill/>
            <a:miter lim="800000"/>
            <a:headEnd/>
            <a:tailEnd/>
          </a:ln>
          <a:effectLst/>
        </p:spPr>
        <p:txBody>
          <a:bodyPr wrap="none" anchor="ctr"/>
          <a:lstStyle/>
          <a:p>
            <a:endParaRPr lang="hu-HU"/>
          </a:p>
        </p:txBody>
      </p:sp>
      <p:sp>
        <p:nvSpPr>
          <p:cNvPr id="8" name="Text Box 10"/>
          <p:cNvSpPr txBox="1">
            <a:spLocks noChangeArrowheads="1"/>
          </p:cNvSpPr>
          <p:nvPr userDrawn="1"/>
        </p:nvSpPr>
        <p:spPr bwMode="auto">
          <a:xfrm>
            <a:off x="-17463" y="6413500"/>
            <a:ext cx="3649663" cy="396875"/>
          </a:xfrm>
          <a:prstGeom prst="rect">
            <a:avLst/>
          </a:prstGeom>
          <a:noFill/>
          <a:ln w="12700" algn="ctr">
            <a:noFill/>
            <a:miter lim="800000"/>
            <a:headEnd/>
            <a:tailEnd/>
          </a:ln>
          <a:effectLst/>
        </p:spPr>
        <p:txBody>
          <a:bodyPr>
            <a:spAutoFit/>
          </a:bodyPr>
          <a:lstStyle/>
          <a:p>
            <a:pPr algn="l" defTabSz="762000"/>
            <a:r>
              <a:rPr lang="hu-HU" sz="1000" b="1" dirty="0">
                <a:solidFill>
                  <a:schemeClr val="bg1"/>
                </a:solidFill>
                <a:latin typeface="+mn-lt"/>
              </a:rPr>
              <a:t>Budapesti Műszaki és Gazdaságtudományi Egyetem</a:t>
            </a:r>
          </a:p>
          <a:p>
            <a:pPr algn="l" defTabSz="762000"/>
            <a:r>
              <a:rPr lang="hu-HU" sz="1000" b="1" dirty="0">
                <a:solidFill>
                  <a:schemeClr val="bg1"/>
                </a:solidFill>
                <a:latin typeface="+mn-lt"/>
              </a:rPr>
              <a:t>Méréstechnika és Információs Rendszerek Tanszék</a:t>
            </a:r>
          </a:p>
        </p:txBody>
      </p:sp>
      <p:pic>
        <p:nvPicPr>
          <p:cNvPr id="9" name="Picture 18" descr="muegyetem_logo_bordo"/>
          <p:cNvPicPr>
            <a:picLocks noChangeAspect="1" noChangeArrowheads="1"/>
          </p:cNvPicPr>
          <p:nvPr userDrawn="1"/>
        </p:nvPicPr>
        <p:blipFill>
          <a:blip r:embed="rId2" cstate="print"/>
          <a:srcRect/>
          <a:stretch>
            <a:fillRect/>
          </a:stretch>
        </p:blipFill>
        <p:spPr bwMode="auto">
          <a:xfrm>
            <a:off x="7477125" y="6384925"/>
            <a:ext cx="1666875" cy="473075"/>
          </a:xfrm>
          <a:prstGeom prst="rect">
            <a:avLst/>
          </a:prstGeom>
          <a:noFill/>
        </p:spPr>
      </p:pic>
      <p:pic>
        <p:nvPicPr>
          <p:cNvPr id="10" name="Picture 2"/>
          <p:cNvPicPr>
            <a:picLocks noChangeAspect="1" noChangeArrowheads="1"/>
          </p:cNvPicPr>
          <p:nvPr userDrawn="1"/>
        </p:nvPicPr>
        <p:blipFill>
          <a:blip r:embed="rId3" cstate="print"/>
          <a:srcRect/>
          <a:stretch>
            <a:fillRect/>
          </a:stretch>
        </p:blipFill>
        <p:spPr bwMode="auto">
          <a:xfrm>
            <a:off x="3612622" y="5250846"/>
            <a:ext cx="1888860" cy="637307"/>
          </a:xfrm>
          <a:prstGeom prst="rect">
            <a:avLst/>
          </a:prstGeom>
          <a:noFill/>
          <a:ln w="9525">
            <a:noFill/>
            <a:miter lim="800000"/>
            <a:headEnd/>
            <a:tailEnd/>
          </a:ln>
          <a:effectLst/>
        </p:spPr>
      </p:pic>
      <p:sp>
        <p:nvSpPr>
          <p:cNvPr id="11" name="Rectangle 20"/>
          <p:cNvSpPr>
            <a:spLocks noChangeArrowheads="1"/>
          </p:cNvSpPr>
          <p:nvPr userDrawn="1"/>
        </p:nvSpPr>
        <p:spPr bwMode="auto">
          <a:xfrm>
            <a:off x="0" y="0"/>
            <a:ext cx="9144000" cy="501650"/>
          </a:xfrm>
          <a:prstGeom prst="rect">
            <a:avLst/>
          </a:prstGeom>
          <a:solidFill>
            <a:srgbClr val="762536"/>
          </a:solidFill>
          <a:ln w="12700">
            <a:noFill/>
            <a:miter lim="800000"/>
            <a:headEnd/>
            <a:tailEnd/>
          </a:ln>
          <a:effectLst/>
        </p:spPr>
        <p:txBody>
          <a:bodyPr wrap="none" anchor="ctr"/>
          <a:lstStyle/>
          <a:p>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628596" y="2844792"/>
            <a:ext cx="7776000" cy="1362075"/>
          </a:xfrm>
        </p:spPr>
        <p:txBody>
          <a:bodyPr anchor="ctr"/>
          <a:lstStyle>
            <a:lvl1pPr algn="ctr">
              <a:defRPr sz="4000" b="1" cap="none" baseline="0"/>
            </a:lvl1pPr>
          </a:lstStyle>
          <a:p>
            <a:r>
              <a:rPr lang="hu-HU" smtClean="0"/>
              <a:t>Mintacím szerkesztése</a:t>
            </a:r>
            <a:endParaRPr lang="hu-HU" dirty="0"/>
          </a:p>
        </p:txBody>
      </p:sp>
      <p:sp>
        <p:nvSpPr>
          <p:cNvPr id="3" name="Szöveg helye 2"/>
          <p:cNvSpPr>
            <a:spLocks noGrp="1"/>
          </p:cNvSpPr>
          <p:nvPr>
            <p:ph type="body" idx="1"/>
          </p:nvPr>
        </p:nvSpPr>
        <p:spPr>
          <a:xfrm>
            <a:off x="628596" y="4195773"/>
            <a:ext cx="7772400" cy="1500187"/>
          </a:xfrm>
          <a:ln>
            <a:solidFill>
              <a:srgbClr val="000000"/>
            </a:solidFill>
          </a:ln>
        </p:spPr>
        <p:txBody>
          <a:bodyPr anchor="ctr">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117414" y="836578"/>
            <a:ext cx="4378386" cy="5513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dirty="0"/>
          </a:p>
        </p:txBody>
      </p:sp>
      <p:sp>
        <p:nvSpPr>
          <p:cNvPr id="4" name="Tartalom helye 3"/>
          <p:cNvSpPr>
            <a:spLocks noGrp="1"/>
          </p:cNvSpPr>
          <p:nvPr>
            <p:ph sz="half" idx="2"/>
          </p:nvPr>
        </p:nvSpPr>
        <p:spPr>
          <a:xfrm>
            <a:off x="4648199" y="836577"/>
            <a:ext cx="4341873" cy="5513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Tartalom helye 2"/>
          <p:cNvSpPr>
            <a:spLocks noGrp="1"/>
          </p:cNvSpPr>
          <p:nvPr>
            <p:ph idx="1"/>
          </p:nvPr>
        </p:nvSpPr>
        <p:spPr>
          <a:xfrm>
            <a:off x="117413" y="1019142"/>
            <a:ext cx="8872659" cy="5367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1650960" y="0"/>
            <a:ext cx="7493040" cy="720000"/>
          </a:xfrm>
          <a:ln w="19050">
            <a:noFill/>
          </a:ln>
        </p:spPr>
        <p:txBody>
          <a:bodyPr anchor="ctr">
            <a:noAutofit/>
          </a:bodyPr>
          <a:lstStyle>
            <a:lvl1pPr marL="0" indent="0">
              <a:buNone/>
              <a:defRPr sz="4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Téglalap 4"/>
          <p:cNvSpPr/>
          <p:nvPr userDrawn="1"/>
        </p:nvSpPr>
        <p:spPr>
          <a:xfrm>
            <a:off x="0" y="0"/>
            <a:ext cx="1679597" cy="730260"/>
          </a:xfrm>
          <a:prstGeom prst="rect">
            <a:avLst/>
          </a:prstGeom>
          <a:solidFill>
            <a:srgbClr val="762536"/>
          </a:solidFill>
          <a:ln>
            <a:noFill/>
          </a:ln>
        </p:spPr>
        <p:style>
          <a:lnRef idx="2">
            <a:schemeClr val="dk1"/>
          </a:lnRef>
          <a:fillRef idx="1">
            <a:schemeClr val="lt1"/>
          </a:fillRef>
          <a:effectRef idx="0">
            <a:schemeClr val="dk1"/>
          </a:effectRef>
          <a:fontRef idx="minor">
            <a:schemeClr val="dk1"/>
          </a:fontRef>
        </p:style>
        <p:txBody>
          <a:bodyPr rtlCol="0" anchor="ctr"/>
          <a:lstStyle/>
          <a:p>
            <a:pPr marL="0" algn="ctr" defTabSz="914400" rtl="0" eaLnBrk="1" latinLnBrk="0" hangingPunct="1"/>
            <a:r>
              <a:rPr lang="hu-HU" sz="4000" dirty="0" smtClean="0">
                <a:solidFill>
                  <a:schemeClr val="bg1"/>
                </a:solidFill>
              </a:rPr>
              <a:t>DEMO</a:t>
            </a:r>
          </a:p>
        </p:txBody>
      </p:sp>
      <p:cxnSp>
        <p:nvCxnSpPr>
          <p:cNvPr id="7" name="Egyenes összekötő 6"/>
          <p:cNvCxnSpPr/>
          <p:nvPr userDrawn="1"/>
        </p:nvCxnSpPr>
        <p:spPr>
          <a:xfrm>
            <a:off x="0" y="727038"/>
            <a:ext cx="9136125"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u-H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0" y="0"/>
            <a:ext cx="9144000" cy="720000"/>
          </a:xfrm>
          <a:prstGeom prst="rect">
            <a:avLst/>
          </a:prstGeom>
          <a:solidFill>
            <a:srgbClr val="762536"/>
          </a:solidFill>
        </p:spPr>
        <p:txBody>
          <a:bodyPr vert="horz" lIns="91440" tIns="45720" rIns="91440" bIns="45720" rtlCol="0" anchor="ctr">
            <a:normAutofit/>
          </a:bodyPr>
          <a:lstStyle/>
          <a:p>
            <a:r>
              <a:rPr lang="hu-HU" dirty="0" smtClean="0"/>
              <a:t>Mintacím szerkesztése</a:t>
            </a:r>
            <a:endParaRPr lang="hu-HU" dirty="0"/>
          </a:p>
        </p:txBody>
      </p:sp>
      <p:sp>
        <p:nvSpPr>
          <p:cNvPr id="3" name="Szöveg helye 2"/>
          <p:cNvSpPr>
            <a:spLocks noGrp="1"/>
          </p:cNvSpPr>
          <p:nvPr>
            <p:ph type="body" idx="1"/>
          </p:nvPr>
        </p:nvSpPr>
        <p:spPr>
          <a:xfrm>
            <a:off x="142844" y="857232"/>
            <a:ext cx="8858312" cy="5529321"/>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7" name="Rectangle 22"/>
          <p:cNvSpPr>
            <a:spLocks noChangeArrowheads="1"/>
          </p:cNvSpPr>
          <p:nvPr/>
        </p:nvSpPr>
        <p:spPr bwMode="auto">
          <a:xfrm>
            <a:off x="0" y="6477000"/>
            <a:ext cx="9144000" cy="381000"/>
          </a:xfrm>
          <a:prstGeom prst="rect">
            <a:avLst/>
          </a:prstGeom>
          <a:gradFill flip="none" rotWithShape="1">
            <a:gsLst>
              <a:gs pos="0">
                <a:srgbClr val="762536"/>
              </a:gs>
              <a:gs pos="50000">
                <a:srgbClr val="762536"/>
              </a:gs>
              <a:gs pos="100000">
                <a:srgbClr val="A3334B"/>
              </a:gs>
            </a:gsLst>
            <a:lin ang="0" scaled="1"/>
            <a:tileRect/>
          </a:gradFill>
          <a:ln w="9525">
            <a:noFill/>
            <a:miter lim="800000"/>
            <a:headEnd/>
            <a:tailEnd/>
          </a:ln>
          <a:effectLst/>
        </p:spPr>
        <p:txBody>
          <a:bodyPr wrap="none" anchor="ctr"/>
          <a:lstStyle/>
          <a:p>
            <a:endParaRPr lang="hu-HU" dirty="0"/>
          </a:p>
        </p:txBody>
      </p:sp>
      <p:pic>
        <p:nvPicPr>
          <p:cNvPr id="8" name="Picture 41" descr="muegyetem_logo_bordo"/>
          <p:cNvPicPr>
            <a:picLocks noChangeAspect="1" noChangeArrowheads="1"/>
          </p:cNvPicPr>
          <p:nvPr/>
        </p:nvPicPr>
        <p:blipFill>
          <a:blip r:embed="rId9" cstate="print"/>
          <a:srcRect/>
          <a:stretch>
            <a:fillRect/>
          </a:stretch>
        </p:blipFill>
        <p:spPr bwMode="auto">
          <a:xfrm>
            <a:off x="0" y="6486299"/>
            <a:ext cx="1269711" cy="360000"/>
          </a:xfrm>
          <a:prstGeom prst="rect">
            <a:avLst/>
          </a:prstGeom>
          <a:noFill/>
        </p:spPr>
      </p:pic>
      <p:pic>
        <p:nvPicPr>
          <p:cNvPr id="9" name="Kép 8" descr="ftsrg_logo_new-transparent.png"/>
          <p:cNvPicPr>
            <a:picLocks noChangeAspect="1"/>
          </p:cNvPicPr>
          <p:nvPr/>
        </p:nvPicPr>
        <p:blipFill>
          <a:blip r:embed="rId10" cstate="print"/>
          <a:stretch>
            <a:fillRect/>
          </a:stretch>
        </p:blipFill>
        <p:spPr>
          <a:xfrm>
            <a:off x="8040735" y="6498024"/>
            <a:ext cx="1066973" cy="360000"/>
          </a:xfrm>
          <a:prstGeom prst="rect">
            <a:avLst/>
          </a:prstGeom>
        </p:spPr>
      </p:pic>
      <p:sp>
        <p:nvSpPr>
          <p:cNvPr id="10" name="Dia számának helye 6"/>
          <p:cNvSpPr>
            <a:spLocks noGrp="1"/>
          </p:cNvSpPr>
          <p:nvPr>
            <p:ph type="sldNum" sz="quarter" idx="4"/>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8" r:id="rId7"/>
  </p:sldLayoutIdLst>
  <p:hf hdr="0" ftr="0" dt="0"/>
  <p:txStyles>
    <p:titleStyle>
      <a:lvl1pPr algn="ctr" defTabSz="914400" rtl="0" eaLnBrk="1" latinLnBrk="0" hangingPunct="1">
        <a:spcBef>
          <a:spcPct val="0"/>
        </a:spcBef>
        <a:buNone/>
        <a:defRPr sz="4000" kern="1200">
          <a:solidFill>
            <a:srgbClr val="F8F8F8"/>
          </a:solidFill>
          <a:latin typeface="+mj-lt"/>
          <a:ea typeface="+mj-ea"/>
          <a:cs typeface="+mj-cs"/>
        </a:defRPr>
      </a:lvl1pPr>
    </p:titleStyle>
    <p:bodyStyle>
      <a:lvl1pPr marL="342900" indent="-342900" algn="l" defTabSz="914400" rtl="0" eaLnBrk="1" latinLnBrk="0" hangingPunct="1">
        <a:spcBef>
          <a:spcPct val="20000"/>
        </a:spcBef>
        <a:buClr>
          <a:srgbClr val="76253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62536"/>
        </a:buClr>
        <a:buFont typeface="Courier New" pitchFamily="49" charset="0"/>
        <a:buChar char="o"/>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6253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6253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6253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ademicresourcecenter.net/curriculum/pfv.aspx?ID=619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microsoft.com/technet/technetmag/issues/2007/02/VistaKernel/default.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blogs.msdn.com/b/b8/archive/2012/02/07/improving-power-efficiency-for-applications.aspx" TargetMode="External"/><Relationship Id="rId4" Type="http://schemas.openxmlformats.org/officeDocument/2006/relationships/hyperlink" Target="http://download.microsoft.com/download/8/C/2/8C21BAFE-3432-48D1-962A-F7A9DD54A2AC/Windows%207%20and%20Windows%20Server%202008%20R2%20Kernel%20Changes.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ctrTitle"/>
          </p:nvPr>
        </p:nvSpPr>
        <p:spPr>
          <a:solidFill>
            <a:srgbClr val="762536"/>
          </a:solidFill>
        </p:spPr>
        <p:txBody>
          <a:bodyPr vert="horz" lIns="91440" tIns="45720" rIns="91440" bIns="45720" rtlCol="0" anchor="ctr">
            <a:normAutofit/>
          </a:bodyPr>
          <a:lstStyle/>
          <a:p>
            <a:r>
              <a:rPr lang="hu-HU" dirty="0" smtClean="0"/>
              <a:t>Ütemezés a Windowsban</a:t>
            </a:r>
          </a:p>
        </p:txBody>
      </p:sp>
      <p:sp>
        <p:nvSpPr>
          <p:cNvPr id="14338" name="Subtitle 5"/>
          <p:cNvSpPr>
            <a:spLocks noGrp="1"/>
          </p:cNvSpPr>
          <p:nvPr>
            <p:ph type="subTitle" idx="1"/>
          </p:nvPr>
        </p:nvSpPr>
        <p:spPr>
          <a:xfrm>
            <a:off x="1371600" y="3246435"/>
            <a:ext cx="6400800" cy="1682763"/>
          </a:xfrm>
        </p:spPr>
        <p:txBody>
          <a:bodyPr>
            <a:normAutofit/>
          </a:bodyPr>
          <a:lstStyle/>
          <a:p>
            <a:r>
              <a:rPr lang="hu-HU" sz="2800" smtClean="0"/>
              <a:t>dr. Micskei</a:t>
            </a:r>
            <a:r>
              <a:rPr lang="hu-HU" sz="2400" smtClean="0"/>
              <a:t> </a:t>
            </a:r>
            <a:r>
              <a:rPr lang="hu-HU" sz="2800" dirty="0" smtClean="0"/>
              <a:t>Zoltán</a:t>
            </a:r>
          </a:p>
          <a:p>
            <a:endParaRPr lang="hu-HU" sz="2400" dirty="0" smtClean="0"/>
          </a:p>
          <a:p>
            <a:r>
              <a:rPr lang="hu-HU" sz="2400" dirty="0" smtClean="0"/>
              <a:t>http://mit.bme.hu/~micskeiz</a:t>
            </a:r>
          </a:p>
        </p:txBody>
      </p:sp>
      <p:sp>
        <p:nvSpPr>
          <p:cNvPr id="4" name="TextBox 3"/>
          <p:cNvSpPr txBox="1"/>
          <p:nvPr/>
        </p:nvSpPr>
        <p:spPr>
          <a:xfrm>
            <a:off x="0" y="0"/>
            <a:ext cx="9144000" cy="492443"/>
          </a:xfrm>
          <a:prstGeom prst="rect">
            <a:avLst/>
          </a:prstGeom>
          <a:noFill/>
        </p:spPr>
        <p:txBody>
          <a:bodyPr wrap="square" rtlCol="0">
            <a:spAutoFit/>
          </a:bodyPr>
          <a:lstStyle/>
          <a:p>
            <a:pPr algn="ctr"/>
            <a:r>
              <a:rPr lang="hu-HU" sz="2600" dirty="0" smtClean="0">
                <a:solidFill>
                  <a:schemeClr val="bg1"/>
                </a:solidFill>
                <a:latin typeface="+mj-lt"/>
                <a:ea typeface="+mj-ea"/>
                <a:cs typeface="+mj-cs"/>
              </a:rPr>
              <a:t>Operációs rendszerek (vimia219)</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I/O prioritás</a:t>
            </a:r>
            <a:endParaRPr lang="hu-HU" dirty="0"/>
          </a:p>
        </p:txBody>
      </p:sp>
      <p:sp>
        <p:nvSpPr>
          <p:cNvPr id="3" name="Content Placeholder 2"/>
          <p:cNvSpPr>
            <a:spLocks noGrp="1"/>
          </p:cNvSpPr>
          <p:nvPr>
            <p:ph idx="1"/>
          </p:nvPr>
        </p:nvSpPr>
        <p:spPr/>
        <p:txBody>
          <a:bodyPr/>
          <a:lstStyle/>
          <a:p>
            <a:r>
              <a:rPr lang="hu-HU" dirty="0" smtClean="0"/>
              <a:t>Vista kernel módosítás</a:t>
            </a:r>
          </a:p>
          <a:p>
            <a:r>
              <a:rPr lang="hu-HU" dirty="0" smtClean="0"/>
              <a:t>5 féle prioritás az I/O kéréseknek, pl.</a:t>
            </a:r>
          </a:p>
          <a:p>
            <a:pPr lvl="1"/>
            <a:r>
              <a:rPr lang="hu-HU" dirty="0" err="1" smtClean="0"/>
              <a:t>Critical</a:t>
            </a:r>
            <a:r>
              <a:rPr lang="hu-HU" dirty="0" smtClean="0"/>
              <a:t>: </a:t>
            </a:r>
            <a:r>
              <a:rPr lang="hu-HU" dirty="0" err="1" smtClean="0"/>
              <a:t>Dirty</a:t>
            </a:r>
            <a:r>
              <a:rPr lang="hu-HU" dirty="0" smtClean="0"/>
              <a:t> </a:t>
            </a:r>
            <a:r>
              <a:rPr lang="hu-HU" dirty="0" err="1" smtClean="0"/>
              <a:t>page</a:t>
            </a:r>
            <a:r>
              <a:rPr lang="hu-HU" dirty="0" smtClean="0"/>
              <a:t> </a:t>
            </a:r>
            <a:r>
              <a:rPr lang="hu-HU" dirty="0" err="1" smtClean="0"/>
              <a:t>writer</a:t>
            </a:r>
            <a:endParaRPr lang="hu-HU" dirty="0" smtClean="0"/>
          </a:p>
          <a:p>
            <a:pPr lvl="1"/>
            <a:r>
              <a:rPr lang="hu-HU" dirty="0" err="1" smtClean="0"/>
              <a:t>Low</a:t>
            </a:r>
            <a:r>
              <a:rPr lang="hu-HU" dirty="0" smtClean="0"/>
              <a:t>: </a:t>
            </a:r>
            <a:r>
              <a:rPr lang="hu-HU" dirty="0" err="1" smtClean="0"/>
              <a:t>Desktop</a:t>
            </a:r>
            <a:r>
              <a:rPr lang="hu-HU" dirty="0" smtClean="0"/>
              <a:t> </a:t>
            </a:r>
            <a:r>
              <a:rPr lang="hu-HU" dirty="0" err="1" smtClean="0"/>
              <a:t>search</a:t>
            </a:r>
            <a:r>
              <a:rPr lang="hu-HU" dirty="0" smtClean="0"/>
              <a:t> </a:t>
            </a:r>
            <a:r>
              <a:rPr lang="hu-HU" dirty="0" err="1" smtClean="0"/>
              <a:t>indexer</a:t>
            </a:r>
            <a:endParaRPr lang="hu-HU" dirty="0" smtClean="0"/>
          </a:p>
          <a:p>
            <a:r>
              <a:rPr lang="hu-HU" dirty="0" smtClean="0"/>
              <a:t>I/O sávszélesség foglalás</a:t>
            </a:r>
          </a:p>
          <a:p>
            <a:endParaRPr lang="hu-HU" dirty="0"/>
          </a:p>
        </p:txBody>
      </p:sp>
      <p:pic>
        <p:nvPicPr>
          <p:cNvPr id="1026" name="Picture 2"/>
          <p:cNvPicPr>
            <a:picLocks noChangeAspect="1" noChangeArrowheads="1"/>
          </p:cNvPicPr>
          <p:nvPr/>
        </p:nvPicPr>
        <p:blipFill>
          <a:blip r:embed="rId3" cstate="print"/>
          <a:srcRect/>
          <a:stretch>
            <a:fillRect/>
          </a:stretch>
        </p:blipFill>
        <p:spPr bwMode="auto">
          <a:xfrm>
            <a:off x="71715" y="4071942"/>
            <a:ext cx="8955243" cy="1767168"/>
          </a:xfrm>
          <a:prstGeom prst="rect">
            <a:avLst/>
          </a:prstGeom>
          <a:noFill/>
          <a:ln w="9525">
            <a:noFill/>
            <a:miter lim="800000"/>
            <a:headEnd/>
            <a:tailEnd/>
          </a:ln>
          <a:effectLst/>
        </p:spPr>
      </p:pic>
      <p:sp>
        <p:nvSpPr>
          <p:cNvPr id="5" name="Dia számának helye 4"/>
          <p:cNvSpPr>
            <a:spLocks noGrp="1"/>
          </p:cNvSpPr>
          <p:nvPr>
            <p:ph type="sldNum" sz="quarter" idx="5"/>
          </p:nvPr>
        </p:nvSpPr>
        <p:spPr/>
        <p:txBody>
          <a:bodyPr/>
          <a:lstStyle/>
          <a:p>
            <a:fld id="{3D86C690-4F62-4AFC-8745-06DC9BF07935}" type="slidenum">
              <a:rPr lang="hu-HU" smtClean="0"/>
              <a:pPr/>
              <a:t>10</a:t>
            </a:fld>
            <a:endParaRPr lang="hu-HU"/>
          </a:p>
        </p:txBody>
      </p:sp>
      <p:sp>
        <p:nvSpPr>
          <p:cNvPr id="4" name="Rectangle 3"/>
          <p:cNvSpPr/>
          <p:nvPr/>
        </p:nvSpPr>
        <p:spPr>
          <a:xfrm>
            <a:off x="7812360" y="5229200"/>
            <a:ext cx="864096" cy="216024"/>
          </a:xfrm>
          <a:prstGeom prst="rect">
            <a:avLst/>
          </a:prstGeom>
          <a:noFill/>
          <a:ln>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hu-HU" sz="2400" dirty="0" smtClean="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artalom helye 4"/>
          <p:cNvSpPr>
            <a:spLocks noGrp="1"/>
          </p:cNvSpPr>
          <p:nvPr>
            <p:ph idx="1"/>
          </p:nvPr>
        </p:nvSpPr>
        <p:spPr/>
        <p:txBody>
          <a:bodyPr/>
          <a:lstStyle/>
          <a:p>
            <a:r>
              <a:rPr lang="hu-HU" dirty="0" smtClean="0"/>
              <a:t>„</a:t>
            </a:r>
            <a:r>
              <a:rPr lang="hu-HU" dirty="0" err="1" smtClean="0"/>
              <a:t>Heat</a:t>
            </a:r>
            <a:r>
              <a:rPr lang="hu-HU" dirty="0" smtClean="0"/>
              <a:t> map”</a:t>
            </a:r>
          </a:p>
          <a:p>
            <a:r>
              <a:rPr lang="hu-HU" dirty="0" smtClean="0"/>
              <a:t>Újratervezés </a:t>
            </a:r>
            <a:br>
              <a:rPr lang="hu-HU" dirty="0" smtClean="0"/>
            </a:br>
            <a:r>
              <a:rPr lang="hu-HU" dirty="0" smtClean="0"/>
              <a:t>telemetria</a:t>
            </a:r>
            <a:br>
              <a:rPr lang="hu-HU" dirty="0" smtClean="0"/>
            </a:br>
            <a:r>
              <a:rPr lang="hu-HU" dirty="0" smtClean="0"/>
              <a:t>alapján, pl.</a:t>
            </a:r>
          </a:p>
          <a:p>
            <a:pPr lvl="1"/>
            <a:r>
              <a:rPr lang="hu-HU" dirty="0" smtClean="0"/>
              <a:t>32%: </a:t>
            </a:r>
            <a:r>
              <a:rPr lang="hu-HU" dirty="0" err="1" smtClean="0"/>
              <a:t>kill</a:t>
            </a:r>
            <a:r>
              <a:rPr lang="hu-HU" dirty="0" smtClean="0"/>
              <a:t> </a:t>
            </a:r>
            <a:r>
              <a:rPr lang="hu-HU" dirty="0" err="1" smtClean="0"/>
              <a:t>process</a:t>
            </a:r>
            <a:endParaRPr lang="hu-HU" dirty="0" smtClean="0"/>
          </a:p>
          <a:p>
            <a:r>
              <a:rPr lang="hu-HU" dirty="0" smtClean="0"/>
              <a:t>Csoportosítás</a:t>
            </a:r>
          </a:p>
          <a:p>
            <a:r>
              <a:rPr lang="hu-HU" dirty="0" smtClean="0"/>
              <a:t>„</a:t>
            </a:r>
            <a:r>
              <a:rPr lang="hu-HU" dirty="0" err="1" smtClean="0"/>
              <a:t>Friendly</a:t>
            </a:r>
            <a:r>
              <a:rPr lang="hu-HU" dirty="0" smtClean="0"/>
              <a:t> </a:t>
            </a:r>
            <a:r>
              <a:rPr lang="hu-HU" dirty="0" err="1" smtClean="0"/>
              <a:t>name</a:t>
            </a:r>
            <a:r>
              <a:rPr lang="hu-HU" dirty="0" smtClean="0"/>
              <a:t>”</a:t>
            </a:r>
            <a:endParaRPr lang="hu-HU" dirty="0"/>
          </a:p>
        </p:txBody>
      </p:sp>
      <p:sp>
        <p:nvSpPr>
          <p:cNvPr id="6" name="Szöveg helye 5"/>
          <p:cNvSpPr>
            <a:spLocks noGrp="1"/>
          </p:cNvSpPr>
          <p:nvPr>
            <p:ph type="body" sz="half" idx="2"/>
          </p:nvPr>
        </p:nvSpPr>
        <p:spPr/>
        <p:txBody>
          <a:bodyPr/>
          <a:lstStyle/>
          <a:p>
            <a:r>
              <a:rPr lang="hu-HU" dirty="0" smtClean="0"/>
              <a:t> Windows 8 feladatkezelő</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11</a:t>
            </a:fld>
            <a:endParaRPr lang="hu-HU"/>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5550" y="1124744"/>
            <a:ext cx="5572954" cy="50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5182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4"/>
          <p:cNvSpPr>
            <a:spLocks noGrp="1"/>
          </p:cNvSpPr>
          <p:nvPr>
            <p:ph idx="1"/>
          </p:nvPr>
        </p:nvSpPr>
        <p:spPr/>
        <p:txBody>
          <a:bodyPr/>
          <a:lstStyle/>
          <a:p>
            <a:r>
              <a:rPr lang="hu-HU" dirty="0" smtClean="0"/>
              <a:t>Feladatkezelő</a:t>
            </a:r>
          </a:p>
          <a:p>
            <a:pPr lvl="1"/>
            <a:r>
              <a:rPr lang="hu-HU" dirty="0" smtClean="0"/>
              <a:t>Prioritás beállítása</a:t>
            </a:r>
          </a:p>
        </p:txBody>
      </p:sp>
      <p:sp>
        <p:nvSpPr>
          <p:cNvPr id="52227" name="Text Placeholder 5"/>
          <p:cNvSpPr>
            <a:spLocks noGrp="1"/>
          </p:cNvSpPr>
          <p:nvPr>
            <p:ph type="body" sz="half" idx="2"/>
          </p:nvPr>
        </p:nvSpPr>
        <p:spPr/>
        <p:txBody>
          <a:bodyPr/>
          <a:lstStyle/>
          <a:p>
            <a:r>
              <a:rPr lang="hu-HU" sz="3600" dirty="0" smtClean="0"/>
              <a:t> Prioritás állítása</a:t>
            </a:r>
          </a:p>
        </p:txBody>
      </p:sp>
      <p:pic>
        <p:nvPicPr>
          <p:cNvPr id="1026" name="Picture 2"/>
          <p:cNvPicPr>
            <a:picLocks noChangeAspect="1" noChangeArrowheads="1"/>
          </p:cNvPicPr>
          <p:nvPr/>
        </p:nvPicPr>
        <p:blipFill>
          <a:blip r:embed="rId3" cstate="print"/>
          <a:srcRect/>
          <a:stretch>
            <a:fillRect/>
          </a:stretch>
        </p:blipFill>
        <p:spPr bwMode="auto">
          <a:xfrm>
            <a:off x="4650921" y="1432831"/>
            <a:ext cx="4152900" cy="4819650"/>
          </a:xfrm>
          <a:prstGeom prst="rect">
            <a:avLst/>
          </a:prstGeom>
          <a:noFill/>
          <a:ln w="9525">
            <a:noFill/>
            <a:miter lim="800000"/>
            <a:headEnd/>
            <a:tailEnd/>
          </a:ln>
          <a:effectLst/>
        </p:spPr>
      </p:pic>
      <p:sp>
        <p:nvSpPr>
          <p:cNvPr id="7" name="Rectangle 6"/>
          <p:cNvSpPr/>
          <p:nvPr/>
        </p:nvSpPr>
        <p:spPr>
          <a:xfrm>
            <a:off x="6923314" y="4528457"/>
            <a:ext cx="1447800" cy="762000"/>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defTabSz="762000"/>
            <a:endParaRPr lang="hu-HU" sz="3200" dirty="0" smtClean="0">
              <a:solidFill>
                <a:schemeClr val="accent4"/>
              </a:solidFill>
              <a:latin typeface="+mn-lt"/>
            </a:endParaRPr>
          </a:p>
        </p:txBody>
      </p:sp>
      <p:sp>
        <p:nvSpPr>
          <p:cNvPr id="8" name="Dia számának helye 7"/>
          <p:cNvSpPr>
            <a:spLocks noGrp="1"/>
          </p:cNvSpPr>
          <p:nvPr>
            <p:ph type="sldNum" sz="quarter" idx="5"/>
          </p:nvPr>
        </p:nvSpPr>
        <p:spPr/>
        <p:txBody>
          <a:bodyPr/>
          <a:lstStyle/>
          <a:p>
            <a:fld id="{3D86C690-4F62-4AFC-8745-06DC9BF07935}" type="slidenum">
              <a:rPr lang="hu-HU" smtClean="0"/>
              <a:pPr/>
              <a:t>12</a:t>
            </a:fld>
            <a:endParaRPr lang="hu-HU"/>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2117005"/>
            <a:ext cx="3202561" cy="4192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hu-HU" smtClean="0"/>
              <a:t>Várakozási sorok – kész szálak</a:t>
            </a:r>
          </a:p>
        </p:txBody>
      </p:sp>
      <p:pic>
        <p:nvPicPr>
          <p:cNvPr id="53250" name="Picture 2"/>
          <p:cNvPicPr>
            <a:picLocks noChangeAspect="1" noChangeArrowheads="1"/>
          </p:cNvPicPr>
          <p:nvPr/>
        </p:nvPicPr>
        <p:blipFill>
          <a:blip r:embed="rId3" cstate="print"/>
          <a:srcRect/>
          <a:stretch>
            <a:fillRect/>
          </a:stretch>
        </p:blipFill>
        <p:spPr bwMode="auto">
          <a:xfrm>
            <a:off x="1185863" y="742971"/>
            <a:ext cx="6772275" cy="5686425"/>
          </a:xfrm>
          <a:prstGeom prst="rect">
            <a:avLst/>
          </a:prstGeom>
          <a:noFill/>
          <a:ln w="9525">
            <a:noFill/>
            <a:miter lim="800000"/>
            <a:headEnd/>
            <a:tailEnd/>
          </a:ln>
        </p:spPr>
      </p:pic>
      <p:sp>
        <p:nvSpPr>
          <p:cNvPr id="4" name="Dia számának helye 3"/>
          <p:cNvSpPr>
            <a:spLocks noGrp="1"/>
          </p:cNvSpPr>
          <p:nvPr>
            <p:ph type="sldNum" sz="quarter" idx="5"/>
          </p:nvPr>
        </p:nvSpPr>
        <p:spPr/>
        <p:txBody>
          <a:bodyPr/>
          <a:lstStyle/>
          <a:p>
            <a:fld id="{3D86C690-4F62-4AFC-8745-06DC9BF07935}" type="slidenum">
              <a:rPr lang="hu-HU" smtClean="0"/>
              <a:pPr/>
              <a:t>13</a:t>
            </a:fld>
            <a:endParaRPr lang="hu-HU"/>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hu-HU" smtClean="0"/>
              <a:t>Quantum</a:t>
            </a:r>
            <a:endParaRPr lang="en-US" smtClean="0"/>
          </a:p>
        </p:txBody>
      </p:sp>
      <p:sp>
        <p:nvSpPr>
          <p:cNvPr id="319491" name="Rectangle 3"/>
          <p:cNvSpPr>
            <a:spLocks noGrp="1" noChangeArrowheads="1"/>
          </p:cNvSpPr>
          <p:nvPr>
            <p:ph idx="1"/>
          </p:nvPr>
        </p:nvSpPr>
        <p:spPr/>
        <p:txBody>
          <a:bodyPr>
            <a:normAutofit lnSpcReduction="10000"/>
          </a:bodyPr>
          <a:lstStyle/>
          <a:p>
            <a:pPr>
              <a:lnSpc>
                <a:spcPct val="90000"/>
              </a:lnSpc>
            </a:pPr>
            <a:r>
              <a:rPr lang="hu-HU" b="1" dirty="0" err="1" smtClean="0"/>
              <a:t>Quantum</a:t>
            </a:r>
            <a:r>
              <a:rPr lang="hu-HU" dirty="0" smtClean="0"/>
              <a:t>: RR ütemezésnél az időszelet</a:t>
            </a:r>
          </a:p>
          <a:p>
            <a:pPr>
              <a:lnSpc>
                <a:spcPct val="90000"/>
              </a:lnSpc>
            </a:pPr>
            <a:endParaRPr lang="hu-HU" dirty="0" smtClean="0"/>
          </a:p>
          <a:p>
            <a:pPr>
              <a:lnSpc>
                <a:spcPct val="90000"/>
              </a:lnSpc>
            </a:pPr>
            <a:r>
              <a:rPr lang="hu-HU" dirty="0" smtClean="0"/>
              <a:t>Óra megszakításban mérik </a:t>
            </a:r>
            <a:br>
              <a:rPr lang="hu-HU" dirty="0" smtClean="0"/>
            </a:br>
            <a:r>
              <a:rPr lang="hu-HU" dirty="0" smtClean="0"/>
              <a:t>(</a:t>
            </a:r>
            <a:r>
              <a:rPr lang="hu-HU" dirty="0" err="1" smtClean="0"/>
              <a:t>clock</a:t>
            </a:r>
            <a:r>
              <a:rPr lang="hu-HU" dirty="0" smtClean="0"/>
              <a:t> </a:t>
            </a:r>
            <a:r>
              <a:rPr lang="hu-HU" dirty="0" err="1" smtClean="0"/>
              <a:t>interval</a:t>
            </a:r>
            <a:r>
              <a:rPr lang="hu-HU" dirty="0" smtClean="0"/>
              <a:t>, </a:t>
            </a:r>
            <a:r>
              <a:rPr lang="hu-HU" dirty="0" err="1" smtClean="0"/>
              <a:t>clock</a:t>
            </a:r>
            <a:r>
              <a:rPr lang="hu-HU" dirty="0" smtClean="0"/>
              <a:t> </a:t>
            </a:r>
            <a:r>
              <a:rPr lang="hu-HU" dirty="0" err="1" smtClean="0"/>
              <a:t>tick</a:t>
            </a:r>
            <a:r>
              <a:rPr lang="hu-HU" dirty="0" smtClean="0"/>
              <a:t>)</a:t>
            </a:r>
          </a:p>
          <a:p>
            <a:pPr lvl="1">
              <a:lnSpc>
                <a:spcPct val="90000"/>
              </a:lnSpc>
            </a:pPr>
            <a:r>
              <a:rPr lang="hu-HU" sz="2400" dirty="0" smtClean="0"/>
              <a:t>1 </a:t>
            </a:r>
            <a:r>
              <a:rPr lang="hu-HU" sz="2400" dirty="0" err="1" smtClean="0"/>
              <a:t>clock</a:t>
            </a:r>
            <a:r>
              <a:rPr lang="hu-HU" sz="2400" dirty="0" smtClean="0"/>
              <a:t> </a:t>
            </a:r>
            <a:r>
              <a:rPr lang="hu-HU" sz="2400" dirty="0" err="1" smtClean="0"/>
              <a:t>tick</a:t>
            </a:r>
            <a:r>
              <a:rPr lang="hu-HU" sz="2400" dirty="0" smtClean="0"/>
              <a:t> = ~ 10-15 </a:t>
            </a:r>
            <a:r>
              <a:rPr lang="hu-HU" sz="2400" dirty="0" err="1" smtClean="0"/>
              <a:t>ms</a:t>
            </a:r>
            <a:r>
              <a:rPr lang="hu-HU" sz="2400" dirty="0" smtClean="0"/>
              <a:t> (Windows 8 előtt)</a:t>
            </a:r>
          </a:p>
          <a:p>
            <a:pPr lvl="1">
              <a:lnSpc>
                <a:spcPct val="90000"/>
              </a:lnSpc>
            </a:pPr>
            <a:r>
              <a:rPr lang="hu-HU" sz="2400" dirty="0" smtClean="0"/>
              <a:t>1 </a:t>
            </a:r>
            <a:r>
              <a:rPr lang="hu-HU" sz="2400" dirty="0" err="1" smtClean="0"/>
              <a:t>clokc</a:t>
            </a:r>
            <a:r>
              <a:rPr lang="hu-HU" sz="2400" dirty="0" smtClean="0"/>
              <a:t> </a:t>
            </a:r>
            <a:r>
              <a:rPr lang="hu-HU" sz="2400" dirty="0" err="1" smtClean="0"/>
              <a:t>tick</a:t>
            </a:r>
            <a:r>
              <a:rPr lang="hu-HU" sz="2400" dirty="0" smtClean="0"/>
              <a:t> = 0.5–15.6 </a:t>
            </a:r>
            <a:r>
              <a:rPr lang="hu-HU" sz="2400" dirty="0" err="1" smtClean="0"/>
              <a:t>ms</a:t>
            </a:r>
            <a:r>
              <a:rPr lang="hu-HU" sz="2400" dirty="0" smtClean="0"/>
              <a:t> között dinamikusan változhat</a:t>
            </a:r>
          </a:p>
          <a:p>
            <a:pPr>
              <a:lnSpc>
                <a:spcPct val="90000"/>
              </a:lnSpc>
            </a:pPr>
            <a:endParaRPr lang="hu-HU" dirty="0" smtClean="0"/>
          </a:p>
          <a:p>
            <a:pPr>
              <a:lnSpc>
                <a:spcPct val="90000"/>
              </a:lnSpc>
            </a:pPr>
            <a:r>
              <a:rPr lang="en-US" dirty="0" smtClean="0"/>
              <a:t>Quantum </a:t>
            </a:r>
            <a:r>
              <a:rPr lang="hu-HU" dirty="0" smtClean="0"/>
              <a:t>tárolása: </a:t>
            </a:r>
            <a:r>
              <a:rPr lang="en-US" dirty="0" smtClean="0"/>
              <a:t> “3 * </a:t>
            </a:r>
            <a:r>
              <a:rPr lang="hu-HU" dirty="0" err="1" smtClean="0"/>
              <a:t>clock</a:t>
            </a:r>
            <a:r>
              <a:rPr lang="hu-HU" dirty="0" smtClean="0"/>
              <a:t> </a:t>
            </a:r>
            <a:r>
              <a:rPr lang="hu-HU" dirty="0" err="1" smtClean="0"/>
              <a:t>tick</a:t>
            </a:r>
            <a:r>
              <a:rPr lang="hu-HU" dirty="0" smtClean="0"/>
              <a:t> száma</a:t>
            </a:r>
            <a:r>
              <a:rPr lang="en-US" dirty="0" smtClean="0"/>
              <a:t>”</a:t>
            </a:r>
          </a:p>
          <a:p>
            <a:pPr lvl="1">
              <a:lnSpc>
                <a:spcPct val="90000"/>
              </a:lnSpc>
            </a:pPr>
            <a:r>
              <a:rPr lang="hu-HU" dirty="0" smtClean="0"/>
              <a:t>Hogy lehessen törtrészt is könnyen levonni</a:t>
            </a:r>
            <a:endParaRPr lang="en-US" dirty="0" smtClean="0"/>
          </a:p>
          <a:p>
            <a:pPr>
              <a:lnSpc>
                <a:spcPct val="90000"/>
              </a:lnSpc>
            </a:pPr>
            <a:endParaRPr lang="hu-HU" dirty="0" smtClean="0"/>
          </a:p>
          <a:p>
            <a:pPr>
              <a:lnSpc>
                <a:spcPct val="90000"/>
              </a:lnSpc>
            </a:pPr>
            <a:r>
              <a:rPr lang="hu-HU" dirty="0" smtClean="0"/>
              <a:t>Futó szál </a:t>
            </a:r>
            <a:r>
              <a:rPr lang="hu-HU" dirty="0" err="1" smtClean="0"/>
              <a:t>quantumja</a:t>
            </a:r>
            <a:r>
              <a:rPr lang="hu-HU" dirty="0" smtClean="0"/>
              <a:t> 3-mal csökken </a:t>
            </a:r>
            <a:br>
              <a:rPr lang="hu-HU" dirty="0" smtClean="0"/>
            </a:br>
            <a:r>
              <a:rPr lang="hu-HU" dirty="0" smtClean="0"/>
              <a:t>minden óraütéskor (~ Vista előtt)</a:t>
            </a:r>
            <a:endParaRPr lang="en-US"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14</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9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94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949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94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949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9491">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94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hu-HU" smtClean="0"/>
              <a:t>Quantum hossza</a:t>
            </a:r>
          </a:p>
        </p:txBody>
      </p:sp>
      <p:graphicFrame>
        <p:nvGraphicFramePr>
          <p:cNvPr id="5" name="Content Placeholder 4"/>
          <p:cNvGraphicFramePr>
            <a:graphicFrameLocks noGrp="1"/>
          </p:cNvGraphicFramePr>
          <p:nvPr>
            <p:ph idx="1"/>
          </p:nvPr>
        </p:nvGraphicFramePr>
        <p:xfrm>
          <a:off x="328613" y="4044950"/>
          <a:ext cx="8534400" cy="1107440"/>
        </p:xfrm>
        <a:graphic>
          <a:graphicData uri="http://schemas.openxmlformats.org/drawingml/2006/table">
            <a:tbl>
              <a:tblPr firstRow="1" bandRow="1">
                <a:tableStyleId>{5C22544A-7EE6-4342-B048-85BDC9FD1C3A}</a:tableStyleId>
              </a:tblPr>
              <a:tblGrid>
                <a:gridCol w="1219200"/>
                <a:gridCol w="1219200"/>
                <a:gridCol w="1219200"/>
                <a:gridCol w="1219200"/>
                <a:gridCol w="1219200"/>
                <a:gridCol w="1219200"/>
                <a:gridCol w="1219200"/>
              </a:tblGrid>
              <a:tr h="211364">
                <a:tc>
                  <a:txBody>
                    <a:bodyPr/>
                    <a:lstStyle/>
                    <a:p>
                      <a:endParaRPr lang="hu-HU" dirty="0"/>
                    </a:p>
                  </a:txBody>
                  <a:tcPr>
                    <a:lnR w="12700" cap="flat" cmpd="sng" algn="ctr">
                      <a:solidFill>
                        <a:schemeClr val="bg2"/>
                      </a:solidFill>
                      <a:prstDash val="solid"/>
                      <a:round/>
                      <a:headEnd type="none" w="med" len="med"/>
                      <a:tailEnd type="none" w="med" len="med"/>
                    </a:lnR>
                    <a:lnB w="12700" cap="flat" cmpd="sng" algn="ctr">
                      <a:solidFill>
                        <a:schemeClr val="bg2"/>
                      </a:solidFill>
                      <a:prstDash val="solid"/>
                      <a:round/>
                      <a:headEnd type="none" w="med" len="med"/>
                      <a:tailEnd type="none" w="med" len="med"/>
                    </a:lnB>
                    <a:solidFill>
                      <a:schemeClr val="accent2"/>
                    </a:solidFill>
                  </a:tcPr>
                </a:tc>
                <a:tc gridSpan="3">
                  <a:txBody>
                    <a:bodyPr/>
                    <a:lstStyle/>
                    <a:p>
                      <a:pPr algn="ctr"/>
                      <a:r>
                        <a:rPr lang="hu-HU" dirty="0" smtClean="0"/>
                        <a:t>Short</a:t>
                      </a:r>
                      <a:endParaRPr lang="hu-HU"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2"/>
                    </a:solidFill>
                  </a:tcPr>
                </a:tc>
                <a:tc hMerge="1">
                  <a:txBody>
                    <a:bodyPr/>
                    <a:lstStyle/>
                    <a:p>
                      <a:endParaRPr lang="hu-HU" dirty="0"/>
                    </a:p>
                  </a:txBody>
                  <a:tcPr/>
                </a:tc>
                <a:tc hMerge="1">
                  <a:txBody>
                    <a:bodyPr/>
                    <a:lstStyle/>
                    <a:p>
                      <a:endParaRPr lang="hu-HU" dirty="0"/>
                    </a:p>
                  </a:txBody>
                  <a:tcPr/>
                </a:tc>
                <a:tc gridSpan="3">
                  <a:txBody>
                    <a:bodyPr/>
                    <a:lstStyle/>
                    <a:p>
                      <a:pPr algn="ctr"/>
                      <a:r>
                        <a:rPr lang="hu-HU" dirty="0" smtClean="0"/>
                        <a:t>Long</a:t>
                      </a:r>
                      <a:endParaRPr lang="hu-HU" dirty="0"/>
                    </a:p>
                  </a:txBody>
                  <a:tcPr>
                    <a:lnL w="12700" cap="flat" cmpd="sng" algn="ctr">
                      <a:solidFill>
                        <a:schemeClr val="bg2"/>
                      </a:solidFill>
                      <a:prstDash val="solid"/>
                      <a:round/>
                      <a:headEnd type="none" w="med" len="med"/>
                      <a:tailEnd type="none" w="med" len="med"/>
                    </a:lnL>
                    <a:lnB w="12700" cap="flat" cmpd="sng" algn="ctr">
                      <a:solidFill>
                        <a:schemeClr val="accent4"/>
                      </a:solidFill>
                      <a:prstDash val="solid"/>
                      <a:round/>
                      <a:headEnd type="none" w="med" len="med"/>
                      <a:tailEnd type="none" w="med" len="med"/>
                    </a:lnB>
                    <a:solidFill>
                      <a:schemeClr val="accent2"/>
                    </a:solidFill>
                  </a:tcPr>
                </a:tc>
                <a:tc hMerge="1">
                  <a:txBody>
                    <a:bodyPr/>
                    <a:lstStyle/>
                    <a:p>
                      <a:endParaRPr lang="hu-HU" dirty="0"/>
                    </a:p>
                  </a:txBody>
                  <a:tcPr/>
                </a:tc>
                <a:tc hMerge="1">
                  <a:txBody>
                    <a:bodyPr/>
                    <a:lstStyle/>
                    <a:p>
                      <a:endParaRPr lang="hu-HU" dirty="0"/>
                    </a:p>
                  </a:txBody>
                  <a:tcPr/>
                </a:tc>
              </a:tr>
              <a:tr h="370840">
                <a:tc>
                  <a:txBody>
                    <a:bodyPr/>
                    <a:lstStyle/>
                    <a:p>
                      <a:r>
                        <a:rPr lang="hu-HU" sz="1800" b="1" kern="1200" dirty="0" smtClean="0">
                          <a:solidFill>
                            <a:schemeClr val="lt1"/>
                          </a:solidFill>
                          <a:latin typeface="+mn-lt"/>
                          <a:ea typeface="+mn-ea"/>
                          <a:cs typeface="+mn-cs"/>
                        </a:rPr>
                        <a:t>Variable</a:t>
                      </a:r>
                      <a:endParaRPr lang="hu-HU" sz="1800" b="1" kern="1200" dirty="0">
                        <a:solidFill>
                          <a:schemeClr val="lt1"/>
                        </a:solidFill>
                        <a:latin typeface="+mn-lt"/>
                        <a:ea typeface="+mn-ea"/>
                        <a:cs typeface="+mn-cs"/>
                      </a:endParaRPr>
                    </a:p>
                  </a:txBody>
                  <a:tcPr>
                    <a:lnR w="12700" cap="flat" cmpd="sng" algn="ctr">
                      <a:solidFill>
                        <a:schemeClr val="accent4"/>
                      </a:solidFill>
                      <a:prstDash val="solid"/>
                      <a:round/>
                      <a:headEnd type="none" w="med" len="med"/>
                      <a:tailEnd type="none" w="med" len="med"/>
                    </a:lnR>
                    <a:lnT w="12700" cap="flat" cmpd="sng" algn="ctr">
                      <a:solidFill>
                        <a:schemeClr val="bg2"/>
                      </a:solidFill>
                      <a:prstDash val="solid"/>
                      <a:round/>
                      <a:headEnd type="none" w="med" len="med"/>
                      <a:tailEnd type="none" w="med" len="med"/>
                    </a:lnT>
                    <a:solidFill>
                      <a:schemeClr val="accent2"/>
                    </a:solidFill>
                  </a:tcPr>
                </a:tc>
                <a:tc>
                  <a:txBody>
                    <a:bodyPr/>
                    <a:lstStyle/>
                    <a:p>
                      <a:pPr algn="ctr"/>
                      <a:r>
                        <a:rPr lang="hu-HU" b="1" dirty="0" smtClean="0"/>
                        <a:t>6</a:t>
                      </a:r>
                      <a:endParaRPr lang="hu-HU" b="1" dirty="0"/>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dirty="0" smtClean="0"/>
                        <a:t>12</a:t>
                      </a:r>
                      <a:endParaRPr lang="hu-HU" dirty="0"/>
                    </a:p>
                  </a:txBody>
                  <a:tcP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b="1" dirty="0" smtClean="0"/>
                        <a:t>18</a:t>
                      </a:r>
                      <a:endParaRPr lang="hu-HU" b="1" dirty="0"/>
                    </a:p>
                  </a:txBody>
                  <a:tcP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dirty="0" smtClean="0"/>
                        <a:t>12</a:t>
                      </a:r>
                      <a:endParaRPr lang="hu-HU" dirty="0"/>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dirty="0" smtClean="0"/>
                        <a:t>24</a:t>
                      </a:r>
                      <a:endParaRPr lang="hu-HU" dirty="0"/>
                    </a:p>
                  </a:txBody>
                  <a:tcP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dirty="0" smtClean="0"/>
                        <a:t>36</a:t>
                      </a:r>
                      <a:endParaRPr lang="hu-HU" dirty="0"/>
                    </a:p>
                  </a:txBody>
                  <a:tcP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370840">
                <a:tc>
                  <a:txBody>
                    <a:bodyPr/>
                    <a:lstStyle/>
                    <a:p>
                      <a:r>
                        <a:rPr lang="hu-HU" dirty="0" smtClean="0">
                          <a:solidFill>
                            <a:schemeClr val="bg1"/>
                          </a:solidFill>
                        </a:rPr>
                        <a:t>Fixed</a:t>
                      </a:r>
                      <a:endParaRPr lang="hu-HU" dirty="0">
                        <a:solidFill>
                          <a:schemeClr val="bg1"/>
                        </a:solidFill>
                      </a:endParaRPr>
                    </a:p>
                  </a:txBody>
                  <a:tcPr>
                    <a:lnR w="12700" cap="flat" cmpd="sng" algn="ctr">
                      <a:solidFill>
                        <a:schemeClr val="accent4"/>
                      </a:solidFill>
                      <a:prstDash val="solid"/>
                      <a:round/>
                      <a:headEnd type="none" w="med" len="med"/>
                      <a:tailEnd type="none" w="med" len="med"/>
                    </a:lnR>
                    <a:solidFill>
                      <a:schemeClr val="accent2"/>
                    </a:solidFill>
                  </a:tcPr>
                </a:tc>
                <a:tc>
                  <a:txBody>
                    <a:bodyPr/>
                    <a:lstStyle/>
                    <a:p>
                      <a:pPr algn="ctr"/>
                      <a:r>
                        <a:rPr lang="hu-HU" dirty="0" smtClean="0"/>
                        <a:t>18</a:t>
                      </a:r>
                      <a:endParaRPr lang="hu-HU" dirty="0"/>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dirty="0" smtClean="0"/>
                        <a:t>18</a:t>
                      </a:r>
                      <a:endParaRPr lang="hu-HU" dirty="0"/>
                    </a:p>
                  </a:txBody>
                  <a:tcP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dirty="0" smtClean="0"/>
                        <a:t>18</a:t>
                      </a:r>
                      <a:endParaRPr lang="hu-HU" dirty="0"/>
                    </a:p>
                  </a:txBody>
                  <a:tcP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b="1" dirty="0" smtClean="0"/>
                        <a:t>36</a:t>
                      </a:r>
                      <a:endParaRPr lang="hu-HU" b="1" dirty="0"/>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dirty="0" smtClean="0"/>
                        <a:t>36</a:t>
                      </a:r>
                      <a:endParaRPr lang="hu-HU" dirty="0"/>
                    </a:p>
                  </a:txBody>
                  <a:tcP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hu-HU" b="1" dirty="0" smtClean="0"/>
                        <a:t>36</a:t>
                      </a:r>
                      <a:endParaRPr lang="hu-HU" b="1" dirty="0"/>
                    </a:p>
                  </a:txBody>
                  <a:tcPr>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sp>
        <p:nvSpPr>
          <p:cNvPr id="6" name="Rectangle 5"/>
          <p:cNvSpPr>
            <a:spLocks noChangeArrowheads="1"/>
          </p:cNvSpPr>
          <p:nvPr/>
        </p:nvSpPr>
        <p:spPr bwMode="auto">
          <a:xfrm>
            <a:off x="1772331" y="4474030"/>
            <a:ext cx="3282950" cy="261257"/>
          </a:xfrm>
          <a:prstGeom prst="rect">
            <a:avLst/>
          </a:prstGeom>
          <a:noFill/>
          <a:ln w="19050" algn="ctr">
            <a:solidFill>
              <a:schemeClr val="tx1"/>
            </a:solidFill>
            <a:round/>
            <a:headEnd/>
            <a:tailEnd/>
          </a:ln>
        </p:spPr>
        <p:txBody>
          <a:bodyPr wrap="square">
            <a:noAutofit/>
          </a:bodyPr>
          <a:lstStyle/>
          <a:p>
            <a:pPr algn="ctr" defTabSz="762000" eaLnBrk="0" hangingPunct="0"/>
            <a:endParaRPr lang="hu-HU"/>
          </a:p>
        </p:txBody>
      </p:sp>
      <p:sp>
        <p:nvSpPr>
          <p:cNvPr id="7" name="Rounded Rectangular Callout 6"/>
          <p:cNvSpPr>
            <a:spLocks noChangeArrowheads="1"/>
          </p:cNvSpPr>
          <p:nvPr/>
        </p:nvSpPr>
        <p:spPr bwMode="auto">
          <a:xfrm>
            <a:off x="2589211" y="5572140"/>
            <a:ext cx="1839913" cy="919401"/>
          </a:xfrm>
          <a:prstGeom prst="wedgeRoundRectCallout">
            <a:avLst>
              <a:gd name="adj1" fmla="val 1043"/>
              <a:gd name="adj2" fmla="val -147482"/>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Adjust for programs</a:t>
            </a:r>
          </a:p>
        </p:txBody>
      </p:sp>
      <p:sp>
        <p:nvSpPr>
          <p:cNvPr id="8" name="Rounded Rectangular Callout 7"/>
          <p:cNvSpPr>
            <a:spLocks noChangeArrowheads="1"/>
          </p:cNvSpPr>
          <p:nvPr/>
        </p:nvSpPr>
        <p:spPr bwMode="auto">
          <a:xfrm>
            <a:off x="5861050" y="5568950"/>
            <a:ext cx="1841500" cy="919401"/>
          </a:xfrm>
          <a:prstGeom prst="wedgeRoundRectCallout">
            <a:avLst>
              <a:gd name="adj1" fmla="val 17522"/>
              <a:gd name="adj2" fmla="val -106024"/>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Background services</a:t>
            </a:r>
          </a:p>
        </p:txBody>
      </p:sp>
      <p:sp>
        <p:nvSpPr>
          <p:cNvPr id="9" name="Rectangle 8"/>
          <p:cNvSpPr>
            <a:spLocks noChangeArrowheads="1"/>
          </p:cNvSpPr>
          <p:nvPr/>
        </p:nvSpPr>
        <p:spPr bwMode="auto">
          <a:xfrm>
            <a:off x="5529942" y="4818063"/>
            <a:ext cx="2921907" cy="298223"/>
          </a:xfrm>
          <a:prstGeom prst="rect">
            <a:avLst/>
          </a:prstGeom>
          <a:noFill/>
          <a:ln w="19050" algn="ctr">
            <a:solidFill>
              <a:schemeClr val="tx1"/>
            </a:solidFill>
            <a:round/>
            <a:headEnd/>
            <a:tailEnd/>
          </a:ln>
        </p:spPr>
        <p:txBody>
          <a:bodyPr>
            <a:noAutofit/>
          </a:bodyPr>
          <a:lstStyle/>
          <a:p>
            <a:pPr algn="ctr" defTabSz="762000" eaLnBrk="0" hangingPunct="0"/>
            <a:endParaRPr lang="hu-HU"/>
          </a:p>
        </p:txBody>
      </p:sp>
      <p:sp>
        <p:nvSpPr>
          <p:cNvPr id="12" name="Rectangle 3"/>
          <p:cNvSpPr txBox="1">
            <a:spLocks noChangeArrowheads="1"/>
          </p:cNvSpPr>
          <p:nvPr/>
        </p:nvSpPr>
        <p:spPr bwMode="auto">
          <a:xfrm>
            <a:off x="58738" y="773113"/>
            <a:ext cx="4513262" cy="2825750"/>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762536"/>
              </a:buClr>
              <a:buFont typeface="Wingdings 2" pitchFamily="18" charset="2"/>
              <a:buChar char="¡"/>
              <a:defRPr/>
            </a:pPr>
            <a:r>
              <a:rPr lang="hu-HU" sz="2400" kern="0" dirty="0" smtClean="0">
                <a:solidFill>
                  <a:srgbClr val="000000"/>
                </a:solidFill>
                <a:latin typeface="+mn-lt"/>
              </a:rPr>
              <a:t>Kliens (XP, Vista, Win</a:t>
            </a:r>
            <a:r>
              <a:rPr lang="hu-HU" sz="2400" kern="0" dirty="0" smtClean="0">
                <a:solidFill>
                  <a:srgbClr val="000000"/>
                </a:solidFill>
              </a:rPr>
              <a:t>7</a:t>
            </a:r>
            <a:r>
              <a:rPr lang="hu-HU" sz="2400" kern="0" dirty="0" smtClean="0">
                <a:solidFill>
                  <a:srgbClr val="000000"/>
                </a:solidFill>
                <a:latin typeface="+mn-lt"/>
              </a:rPr>
              <a:t>): </a:t>
            </a:r>
            <a:endParaRPr lang="hu-HU" sz="2400" kern="0" dirty="0">
              <a:solidFill>
                <a:srgbClr val="000000"/>
              </a:solidFill>
              <a:latin typeface="+mn-lt"/>
            </a:endParaRPr>
          </a:p>
          <a:p>
            <a:pPr marL="800100" lvl="1" indent="-342900" algn="l">
              <a:lnSpc>
                <a:spcPct val="90000"/>
              </a:lnSpc>
              <a:spcBef>
                <a:spcPct val="20000"/>
              </a:spcBef>
              <a:buClr>
                <a:srgbClr val="762536"/>
              </a:buClr>
              <a:buFont typeface="Wingdings 2" pitchFamily="18" charset="2"/>
              <a:buChar char="¡"/>
              <a:defRPr/>
            </a:pPr>
            <a:r>
              <a:rPr lang="hu-HU" sz="2400" kern="0" dirty="0">
                <a:solidFill>
                  <a:srgbClr val="000000"/>
                </a:solidFill>
                <a:latin typeface="+mn-lt"/>
              </a:rPr>
              <a:t>2-6 clock tick</a:t>
            </a:r>
          </a:p>
          <a:p>
            <a:pPr marL="800100" lvl="1" indent="-342900" algn="l">
              <a:lnSpc>
                <a:spcPct val="90000"/>
              </a:lnSpc>
              <a:spcBef>
                <a:spcPct val="20000"/>
              </a:spcBef>
              <a:buClr>
                <a:srgbClr val="762536"/>
              </a:buClr>
              <a:buFont typeface="Wingdings 2" pitchFamily="18" charset="2"/>
              <a:buChar char="¡"/>
              <a:defRPr/>
            </a:pPr>
            <a:r>
              <a:rPr lang="hu-HU" sz="2400" kern="0" dirty="0">
                <a:solidFill>
                  <a:srgbClr val="000000"/>
                </a:solidFill>
                <a:latin typeface="+mn-lt"/>
              </a:rPr>
              <a:t>előtérben lévő programnak hosszabb</a:t>
            </a:r>
          </a:p>
          <a:p>
            <a:pPr marL="342900" indent="-342900" algn="l">
              <a:lnSpc>
                <a:spcPct val="90000"/>
              </a:lnSpc>
              <a:spcBef>
                <a:spcPct val="20000"/>
              </a:spcBef>
              <a:buClr>
                <a:srgbClr val="762536"/>
              </a:buClr>
              <a:buFont typeface="Wingdings 2" pitchFamily="18" charset="2"/>
              <a:buChar char="¡"/>
              <a:defRPr/>
            </a:pPr>
            <a:r>
              <a:rPr lang="hu-HU" sz="2400" kern="0" dirty="0">
                <a:solidFill>
                  <a:srgbClr val="000000"/>
                </a:solidFill>
                <a:latin typeface="+mn-lt"/>
              </a:rPr>
              <a:t> </a:t>
            </a:r>
            <a:r>
              <a:rPr lang="hu-HU" sz="2400" kern="0" dirty="0" smtClean="0">
                <a:solidFill>
                  <a:srgbClr val="000000"/>
                </a:solidFill>
                <a:latin typeface="+mn-lt"/>
              </a:rPr>
              <a:t>Szerver</a:t>
            </a:r>
          </a:p>
          <a:p>
            <a:pPr marL="800100" lvl="1" indent="-342900">
              <a:lnSpc>
                <a:spcPct val="90000"/>
              </a:lnSpc>
              <a:spcBef>
                <a:spcPct val="20000"/>
              </a:spcBef>
              <a:buClr>
                <a:srgbClr val="762536"/>
              </a:buClr>
              <a:buFont typeface="Wingdings 2" pitchFamily="18" charset="2"/>
              <a:buChar char="¡"/>
              <a:defRPr/>
            </a:pPr>
            <a:r>
              <a:rPr lang="hu-HU" sz="2400" kern="0" dirty="0" smtClean="0">
                <a:solidFill>
                  <a:srgbClr val="000000"/>
                </a:solidFill>
              </a:rPr>
              <a:t>Hosszabb </a:t>
            </a:r>
            <a:r>
              <a:rPr lang="hu-HU" sz="2400" kern="0" dirty="0" err="1" smtClean="0">
                <a:solidFill>
                  <a:srgbClr val="000000"/>
                </a:solidFill>
              </a:rPr>
              <a:t>quamtumok</a:t>
            </a:r>
            <a:endParaRPr lang="hu-HU" sz="2400" kern="0" dirty="0">
              <a:solidFill>
                <a:srgbClr val="000000"/>
              </a:solidFill>
              <a:latin typeface="+mn-lt"/>
            </a:endParaRPr>
          </a:p>
          <a:p>
            <a:pPr marL="800100" lvl="1" indent="-342900" algn="l">
              <a:lnSpc>
                <a:spcPct val="90000"/>
              </a:lnSpc>
              <a:spcBef>
                <a:spcPct val="20000"/>
              </a:spcBef>
              <a:buClr>
                <a:srgbClr val="762536"/>
              </a:buClr>
              <a:buFont typeface="Wingdings 2" pitchFamily="18" charset="2"/>
              <a:buChar char="¡"/>
              <a:defRPr/>
            </a:pPr>
            <a:r>
              <a:rPr lang="hu-HU" sz="2400" kern="0" dirty="0">
                <a:solidFill>
                  <a:srgbClr val="000000"/>
                </a:solidFill>
                <a:latin typeface="+mn-lt"/>
              </a:rPr>
              <a:t>Mindenkinek 12 clock tick</a:t>
            </a:r>
          </a:p>
        </p:txBody>
      </p:sp>
      <p:sp>
        <p:nvSpPr>
          <p:cNvPr id="10" name="Dia számának helye 9"/>
          <p:cNvSpPr>
            <a:spLocks noGrp="1"/>
          </p:cNvSpPr>
          <p:nvPr>
            <p:ph type="sldNum" sz="quarter" idx="5"/>
          </p:nvPr>
        </p:nvSpPr>
        <p:spPr/>
        <p:txBody>
          <a:bodyPr/>
          <a:lstStyle/>
          <a:p>
            <a:fld id="{3D86C690-4F62-4AFC-8745-06DC9BF07935}" type="slidenum">
              <a:rPr lang="hu-HU" smtClean="0"/>
              <a:pPr/>
              <a:t>15</a:t>
            </a:fld>
            <a:endParaRPr lang="hu-HU"/>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730" y="828674"/>
            <a:ext cx="4296200" cy="2096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2" grpId="0" uiExpan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4"/>
          <p:cNvSpPr>
            <a:spLocks noGrp="1"/>
          </p:cNvSpPr>
          <p:nvPr>
            <p:ph idx="1"/>
          </p:nvPr>
        </p:nvSpPr>
        <p:spPr/>
        <p:txBody>
          <a:bodyPr/>
          <a:lstStyle/>
          <a:p>
            <a:r>
              <a:rPr lang="hu-HU" dirty="0" err="1" smtClean="0"/>
              <a:t>Clockres.exe</a:t>
            </a:r>
            <a:endParaRPr lang="hu-HU" dirty="0" smtClean="0"/>
          </a:p>
          <a:p>
            <a:pPr lvl="1"/>
            <a:r>
              <a:rPr lang="hu-HU" dirty="0" err="1" smtClean="0"/>
              <a:t>Clock</a:t>
            </a:r>
            <a:r>
              <a:rPr lang="hu-HU" dirty="0" smtClean="0"/>
              <a:t> </a:t>
            </a:r>
            <a:r>
              <a:rPr lang="hu-HU" dirty="0" err="1" smtClean="0"/>
              <a:t>tick</a:t>
            </a:r>
            <a:r>
              <a:rPr lang="hu-HU" dirty="0" smtClean="0"/>
              <a:t> hossza</a:t>
            </a:r>
          </a:p>
          <a:p>
            <a:r>
              <a:rPr lang="hu-HU" dirty="0" smtClean="0"/>
              <a:t>Változó hosszú </a:t>
            </a:r>
            <a:r>
              <a:rPr lang="hu-HU" dirty="0" err="1" smtClean="0"/>
              <a:t>quantumok</a:t>
            </a:r>
            <a:r>
              <a:rPr lang="hu-HU" dirty="0" smtClean="0"/>
              <a:t> vizsgálata</a:t>
            </a:r>
          </a:p>
          <a:p>
            <a:r>
              <a:rPr lang="hu-HU" dirty="0" err="1" smtClean="0"/>
              <a:t>Perfmon</a:t>
            </a:r>
            <a:r>
              <a:rPr lang="hu-HU" dirty="0" smtClean="0"/>
              <a:t>:</a:t>
            </a:r>
          </a:p>
          <a:p>
            <a:pPr lvl="1"/>
            <a:r>
              <a:rPr lang="hu-HU" dirty="0" smtClean="0"/>
              <a:t>Végrehajtási szálak / Szálállapot</a:t>
            </a:r>
          </a:p>
          <a:p>
            <a:pPr lvl="1"/>
            <a:r>
              <a:rPr lang="hu-HU" dirty="0" err="1" smtClean="0"/>
              <a:t>Perfmon</a:t>
            </a:r>
            <a:r>
              <a:rPr lang="hu-HU" dirty="0" smtClean="0"/>
              <a:t> saját szálai</a:t>
            </a:r>
          </a:p>
          <a:p>
            <a:r>
              <a:rPr lang="hu-HU" dirty="0" smtClean="0"/>
              <a:t>Windows Performance </a:t>
            </a:r>
            <a:r>
              <a:rPr lang="hu-HU" dirty="0" err="1" smtClean="0"/>
              <a:t>Analyzer</a:t>
            </a:r>
            <a:r>
              <a:rPr lang="hu-HU" dirty="0" smtClean="0"/>
              <a:t> </a:t>
            </a:r>
          </a:p>
          <a:p>
            <a:pPr lvl="1"/>
            <a:r>
              <a:rPr lang="hu-HU" dirty="0" err="1" smtClean="0"/>
              <a:t>Timeline</a:t>
            </a:r>
            <a:r>
              <a:rPr lang="hu-HU" dirty="0" smtClean="0"/>
              <a:t> </a:t>
            </a:r>
            <a:r>
              <a:rPr lang="hu-HU" dirty="0" err="1" smtClean="0"/>
              <a:t>by</a:t>
            </a:r>
            <a:r>
              <a:rPr lang="hu-HU" dirty="0" smtClean="0"/>
              <a:t> </a:t>
            </a:r>
            <a:r>
              <a:rPr lang="hu-HU" dirty="0" err="1" smtClean="0"/>
              <a:t>Process</a:t>
            </a:r>
            <a:r>
              <a:rPr lang="hu-HU" dirty="0" smtClean="0"/>
              <a:t>, </a:t>
            </a:r>
            <a:r>
              <a:rPr lang="hu-HU" dirty="0" err="1" smtClean="0"/>
              <a:t>Thread</a:t>
            </a:r>
            <a:r>
              <a:rPr lang="hu-HU" dirty="0" smtClean="0"/>
              <a:t> nézet</a:t>
            </a:r>
          </a:p>
        </p:txBody>
      </p:sp>
      <p:sp>
        <p:nvSpPr>
          <p:cNvPr id="5" name="Szöveg helye 4"/>
          <p:cNvSpPr>
            <a:spLocks noGrp="1"/>
          </p:cNvSpPr>
          <p:nvPr>
            <p:ph type="body" sz="half" idx="2"/>
          </p:nvPr>
        </p:nvSpPr>
        <p:spPr/>
        <p:txBody>
          <a:bodyPr/>
          <a:lstStyle/>
          <a:p>
            <a:r>
              <a:rPr lang="hu-HU" dirty="0" smtClean="0"/>
              <a:t> </a:t>
            </a:r>
            <a:r>
              <a:rPr lang="hu-HU" dirty="0" err="1" smtClean="0"/>
              <a:t>Quantum</a:t>
            </a:r>
            <a:r>
              <a:rPr lang="hu-HU" dirty="0" smtClean="0"/>
              <a:t> hossza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16</a:t>
            </a:fld>
            <a:endParaRPr lang="hu-HU"/>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Tartalom</a:t>
            </a:r>
            <a:endParaRPr lang="hu-HU" dirty="0"/>
          </a:p>
        </p:txBody>
      </p:sp>
      <p:sp>
        <p:nvSpPr>
          <p:cNvPr id="3" name="Content Placeholder 2"/>
          <p:cNvSpPr>
            <a:spLocks noGrp="1"/>
          </p:cNvSpPr>
          <p:nvPr>
            <p:ph idx="1"/>
          </p:nvPr>
        </p:nvSpPr>
        <p:spPr/>
        <p:txBody>
          <a:bodyPr/>
          <a:lstStyle/>
          <a:p>
            <a:endParaRPr lang="hu-HU" dirty="0" smtClean="0"/>
          </a:p>
          <a:p>
            <a:endParaRPr lang="hu-HU" dirty="0"/>
          </a:p>
          <a:p>
            <a:r>
              <a:rPr lang="hu-HU" dirty="0" smtClean="0"/>
              <a:t>Windows ütemezés alapjai</a:t>
            </a:r>
          </a:p>
          <a:p>
            <a:endParaRPr lang="hu-HU" dirty="0"/>
          </a:p>
          <a:p>
            <a:r>
              <a:rPr lang="hu-HU" b="1" dirty="0" smtClean="0"/>
              <a:t>Windows 8: Windows </a:t>
            </a:r>
            <a:r>
              <a:rPr lang="hu-HU" b="1" dirty="0" err="1" smtClean="0"/>
              <a:t>Store</a:t>
            </a:r>
            <a:r>
              <a:rPr lang="hu-HU" b="1" dirty="0" smtClean="0"/>
              <a:t> alkalmazások</a:t>
            </a:r>
          </a:p>
          <a:p>
            <a:endParaRPr lang="hu-HU" dirty="0"/>
          </a:p>
          <a:p>
            <a:r>
              <a:rPr lang="hu-HU" dirty="0" smtClean="0"/>
              <a:t>További ütemezési feladatok</a:t>
            </a:r>
            <a:endParaRPr lang="hu-HU" dirty="0"/>
          </a:p>
        </p:txBody>
      </p:sp>
      <p:sp>
        <p:nvSpPr>
          <p:cNvPr id="4" name="Slide Number Placeholder 3"/>
          <p:cNvSpPr>
            <a:spLocks noGrp="1"/>
          </p:cNvSpPr>
          <p:nvPr>
            <p:ph type="sldNum" sz="quarter" idx="5"/>
          </p:nvPr>
        </p:nvSpPr>
        <p:spPr/>
        <p:txBody>
          <a:bodyPr/>
          <a:lstStyle/>
          <a:p>
            <a:fld id="{3D86C690-4F62-4AFC-8745-06DC9BF07935}" type="slidenum">
              <a:rPr lang="hu-HU" smtClean="0"/>
              <a:pPr/>
              <a:t>17</a:t>
            </a:fld>
            <a:endParaRPr lang="hu-HU"/>
          </a:p>
        </p:txBody>
      </p:sp>
    </p:spTree>
    <p:extLst>
      <p:ext uri="{BB962C8B-B14F-4D97-AF65-F5344CB8AC3E}">
        <p14:creationId xmlns:p14="http://schemas.microsoft.com/office/powerpoint/2010/main" val="3869526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Windows 8: új alkalmazásmodell</a:t>
            </a:r>
            <a:endParaRPr lang="hu-HU" dirty="0"/>
          </a:p>
        </p:txBody>
      </p:sp>
      <p:sp>
        <p:nvSpPr>
          <p:cNvPr id="3" name="Content Placeholder 2"/>
          <p:cNvSpPr>
            <a:spLocks noGrp="1"/>
          </p:cNvSpPr>
          <p:nvPr>
            <p:ph idx="1"/>
          </p:nvPr>
        </p:nvSpPr>
        <p:spPr/>
        <p:txBody>
          <a:bodyPr/>
          <a:lstStyle/>
          <a:p>
            <a:r>
              <a:rPr lang="hu-HU" dirty="0" smtClean="0">
                <a:solidFill>
                  <a:schemeClr val="accent2"/>
                </a:solidFill>
              </a:rPr>
              <a:t>Tervezési célok</a:t>
            </a:r>
            <a:r>
              <a:rPr lang="hu-HU" dirty="0" smtClean="0"/>
              <a:t>:</a:t>
            </a:r>
          </a:p>
          <a:p>
            <a:pPr lvl="1"/>
            <a:r>
              <a:rPr lang="hu-HU" dirty="0" smtClean="0"/>
              <a:t>Alacsony fogyasztás és erőforrás-használat</a:t>
            </a:r>
          </a:p>
          <a:p>
            <a:pPr lvl="1"/>
            <a:r>
              <a:rPr lang="hu-HU" dirty="0" smtClean="0"/>
              <a:t>Könnyebb  telepítés és frissítés</a:t>
            </a:r>
          </a:p>
          <a:p>
            <a:pPr lvl="1"/>
            <a:r>
              <a:rPr lang="hu-HU" dirty="0" smtClean="0"/>
              <a:t>Megbízhatóbb működés, szeparált alkalmazások</a:t>
            </a:r>
          </a:p>
          <a:p>
            <a:pPr lvl="1"/>
            <a:r>
              <a:rPr lang="hu-HU" dirty="0" smtClean="0"/>
              <a:t>…</a:t>
            </a:r>
            <a:endParaRPr lang="hu-HU" dirty="0"/>
          </a:p>
          <a:p>
            <a:r>
              <a:rPr lang="hu-HU" dirty="0" smtClean="0">
                <a:solidFill>
                  <a:schemeClr val="accent2"/>
                </a:solidFill>
              </a:rPr>
              <a:t>Megoldás</a:t>
            </a:r>
            <a:r>
              <a:rPr lang="hu-HU" dirty="0" smtClean="0"/>
              <a:t>:</a:t>
            </a:r>
          </a:p>
          <a:p>
            <a:pPr lvl="1"/>
            <a:r>
              <a:rPr lang="hu-HU" dirty="0" smtClean="0"/>
              <a:t>Új API: </a:t>
            </a:r>
            <a:r>
              <a:rPr lang="hu-HU" dirty="0" err="1" smtClean="0"/>
              <a:t>WinRT</a:t>
            </a:r>
            <a:r>
              <a:rPr lang="hu-HU" dirty="0" smtClean="0"/>
              <a:t> (lásd korábbi előadás)</a:t>
            </a:r>
          </a:p>
          <a:p>
            <a:pPr lvl="1"/>
            <a:r>
              <a:rPr lang="hu-HU" dirty="0" smtClean="0"/>
              <a:t>Alkalmazásbolt: Windows </a:t>
            </a:r>
            <a:r>
              <a:rPr lang="hu-HU" dirty="0" err="1" smtClean="0"/>
              <a:t>Store</a:t>
            </a:r>
            <a:endParaRPr lang="hu-HU" dirty="0" smtClean="0"/>
          </a:p>
          <a:p>
            <a:pPr lvl="1"/>
            <a:r>
              <a:rPr lang="hu-HU" dirty="0" smtClean="0"/>
              <a:t>Új életciklus az alkalmazásoknak</a:t>
            </a:r>
          </a:p>
          <a:p>
            <a:pPr lvl="1"/>
            <a:r>
              <a:rPr lang="hu-HU" dirty="0" smtClean="0"/>
              <a:t>…</a:t>
            </a:r>
            <a:endParaRPr lang="hu-HU" dirty="0"/>
          </a:p>
        </p:txBody>
      </p:sp>
      <p:sp>
        <p:nvSpPr>
          <p:cNvPr id="4" name="Slide Number Placeholder 3"/>
          <p:cNvSpPr>
            <a:spLocks noGrp="1"/>
          </p:cNvSpPr>
          <p:nvPr>
            <p:ph type="sldNum" sz="quarter" idx="5"/>
          </p:nvPr>
        </p:nvSpPr>
        <p:spPr/>
        <p:txBody>
          <a:bodyPr/>
          <a:lstStyle/>
          <a:p>
            <a:fld id="{3D86C690-4F62-4AFC-8745-06DC9BF07935}" type="slidenum">
              <a:rPr lang="hu-HU" smtClean="0"/>
              <a:pPr/>
              <a:t>18</a:t>
            </a:fld>
            <a:endParaRPr lang="hu-HU"/>
          </a:p>
        </p:txBody>
      </p:sp>
    </p:spTree>
    <p:extLst>
      <p:ext uri="{BB962C8B-B14F-4D97-AF65-F5344CB8AC3E}">
        <p14:creationId xmlns:p14="http://schemas.microsoft.com/office/powerpoint/2010/main" val="20798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Windows </a:t>
            </a:r>
            <a:r>
              <a:rPr lang="hu-HU" dirty="0" err="1" smtClean="0"/>
              <a:t>Store</a:t>
            </a:r>
            <a:r>
              <a:rPr lang="hu-HU" dirty="0" smtClean="0"/>
              <a:t> alkalmazás életciklusa</a:t>
            </a:r>
            <a:endParaRPr lang="hu-HU" dirty="0"/>
          </a:p>
        </p:txBody>
      </p:sp>
      <p:sp>
        <p:nvSpPr>
          <p:cNvPr id="4" name="Slide Number Placeholder 3"/>
          <p:cNvSpPr>
            <a:spLocks noGrp="1"/>
          </p:cNvSpPr>
          <p:nvPr>
            <p:ph type="sldNum" sz="quarter" idx="5"/>
          </p:nvPr>
        </p:nvSpPr>
        <p:spPr/>
        <p:txBody>
          <a:bodyPr/>
          <a:lstStyle/>
          <a:p>
            <a:fld id="{3D86C690-4F62-4AFC-8745-06DC9BF07935}" type="slidenum">
              <a:rPr lang="hu-HU" smtClean="0"/>
              <a:pPr/>
              <a:t>19</a:t>
            </a:fld>
            <a:endParaRPr lang="hu-HU"/>
          </a:p>
        </p:txBody>
      </p:sp>
      <p:pic>
        <p:nvPicPr>
          <p:cNvPr id="1026" name="Picture 2" descr="State diagram showing transitions between app execution sta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2132856"/>
            <a:ext cx="6912768" cy="329340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3923928" y="620688"/>
            <a:ext cx="5040560" cy="1296144"/>
          </a:xfrm>
          <a:prstGeom prst="wedgeRoundRectCallout">
            <a:avLst>
              <a:gd name="adj1" fmla="val -17222"/>
              <a:gd name="adj2" fmla="val 70111"/>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smtClean="0">
                <a:solidFill>
                  <a:schemeClr val="bg1"/>
                </a:solidFill>
              </a:rPr>
              <a:t>Felhasználó átvált másik alkalmazásra.</a:t>
            </a:r>
          </a:p>
          <a:p>
            <a:pPr algn="ctr"/>
            <a:r>
              <a:rPr lang="hu-HU" sz="2400" dirty="0" smtClean="0">
                <a:solidFill>
                  <a:schemeClr val="bg1"/>
                </a:solidFill>
              </a:rPr>
              <a:t>OS automatikusan felfüggeszti.</a:t>
            </a:r>
          </a:p>
          <a:p>
            <a:pPr algn="ctr"/>
            <a:r>
              <a:rPr lang="hu-HU" sz="2400" dirty="0" smtClean="0">
                <a:solidFill>
                  <a:schemeClr val="bg1"/>
                </a:solidFill>
              </a:rPr>
              <a:t>Alkalmazás elmentheti az állapotát.</a:t>
            </a:r>
          </a:p>
        </p:txBody>
      </p:sp>
      <p:sp>
        <p:nvSpPr>
          <p:cNvPr id="7" name="Rounded Rectangular Callout 6"/>
          <p:cNvSpPr/>
          <p:nvPr/>
        </p:nvSpPr>
        <p:spPr>
          <a:xfrm>
            <a:off x="5364088" y="5085184"/>
            <a:ext cx="3605354" cy="1296144"/>
          </a:xfrm>
          <a:prstGeom prst="wedgeRoundRectCallout">
            <a:avLst>
              <a:gd name="adj1" fmla="val -13166"/>
              <a:gd name="adj2" fmla="val -73770"/>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smtClean="0">
                <a:solidFill>
                  <a:schemeClr val="bg1"/>
                </a:solidFill>
              </a:rPr>
              <a:t>Nem kap semmi CPU-időt.</a:t>
            </a:r>
          </a:p>
          <a:p>
            <a:pPr algn="ctr"/>
            <a:r>
              <a:rPr lang="hu-HU" sz="2400" dirty="0" smtClean="0">
                <a:solidFill>
                  <a:schemeClr val="bg1"/>
                </a:solidFill>
              </a:rPr>
              <a:t>OS bármikor </a:t>
            </a:r>
            <a:r>
              <a:rPr lang="hu-HU" sz="2400" dirty="0" err="1" smtClean="0">
                <a:solidFill>
                  <a:schemeClr val="bg1"/>
                </a:solidFill>
              </a:rPr>
              <a:t>terminálhatja</a:t>
            </a:r>
            <a:endParaRPr lang="hu-HU" sz="2400" dirty="0" smtClean="0">
              <a:solidFill>
                <a:schemeClr val="bg1"/>
              </a:solidFill>
            </a:endParaRPr>
          </a:p>
        </p:txBody>
      </p:sp>
      <p:sp>
        <p:nvSpPr>
          <p:cNvPr id="8" name="Rounded Rectangular Callout 7"/>
          <p:cNvSpPr/>
          <p:nvPr/>
        </p:nvSpPr>
        <p:spPr>
          <a:xfrm>
            <a:off x="4773" y="780401"/>
            <a:ext cx="3605354" cy="1296144"/>
          </a:xfrm>
          <a:prstGeom prst="wedgeRoundRectCallout">
            <a:avLst>
              <a:gd name="adj1" fmla="val -1152"/>
              <a:gd name="adj2" fmla="val 72895"/>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smtClean="0">
                <a:solidFill>
                  <a:schemeClr val="bg1"/>
                </a:solidFill>
              </a:rPr>
              <a:t>Ha volt elmentett állapota, azt vissza lehet töltenie.</a:t>
            </a:r>
          </a:p>
        </p:txBody>
      </p:sp>
      <p:sp>
        <p:nvSpPr>
          <p:cNvPr id="6" name="TextBox 5"/>
          <p:cNvSpPr txBox="1"/>
          <p:nvPr/>
        </p:nvSpPr>
        <p:spPr>
          <a:xfrm>
            <a:off x="4773" y="6176337"/>
            <a:ext cx="5503331" cy="276999"/>
          </a:xfrm>
          <a:prstGeom prst="rect">
            <a:avLst/>
          </a:prstGeom>
          <a:noFill/>
        </p:spPr>
        <p:txBody>
          <a:bodyPr wrap="square" rtlCol="0">
            <a:spAutoFit/>
          </a:bodyPr>
          <a:lstStyle/>
          <a:p>
            <a:r>
              <a:rPr lang="hu-HU" sz="1200" dirty="0"/>
              <a:t>Forrás: http://msdn.microsoft.com/en-us/library/windows/apps/hh464925.aspx</a:t>
            </a:r>
          </a:p>
        </p:txBody>
      </p:sp>
      <p:sp>
        <p:nvSpPr>
          <p:cNvPr id="9" name="TextBox 8"/>
          <p:cNvSpPr txBox="1"/>
          <p:nvPr/>
        </p:nvSpPr>
        <p:spPr>
          <a:xfrm>
            <a:off x="3623246" y="5229200"/>
            <a:ext cx="1596825" cy="400110"/>
          </a:xfrm>
          <a:prstGeom prst="rect">
            <a:avLst/>
          </a:prstGeom>
          <a:noFill/>
        </p:spPr>
        <p:txBody>
          <a:bodyPr wrap="square" rtlCol="0">
            <a:spAutoFit/>
          </a:bodyPr>
          <a:lstStyle/>
          <a:p>
            <a:r>
              <a:rPr lang="hu-HU" sz="2000" dirty="0" err="1" smtClean="0">
                <a:solidFill>
                  <a:schemeClr val="bg2">
                    <a:lumMod val="50000"/>
                  </a:schemeClr>
                </a:solidFill>
              </a:rPr>
              <a:t>Terminating</a:t>
            </a:r>
            <a:endParaRPr lang="hu-HU" sz="2000" dirty="0">
              <a:solidFill>
                <a:schemeClr val="bg2">
                  <a:lumMod val="50000"/>
                </a:schemeClr>
              </a:solidFill>
            </a:endParaRPr>
          </a:p>
        </p:txBody>
      </p:sp>
    </p:spTree>
    <p:extLst>
      <p:ext uri="{BB962C8B-B14F-4D97-AF65-F5344CB8AC3E}">
        <p14:creationId xmlns:p14="http://schemas.microsoft.com/office/powerpoint/2010/main" val="258335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eaLnBrk="1" hangingPunct="1">
              <a:defRPr/>
            </a:pPr>
            <a:r>
              <a:rPr lang="en-US" dirty="0" smtClean="0"/>
              <a:t>Copyright Notice</a:t>
            </a:r>
            <a:endParaRPr lang="en-US" sz="1800" dirty="0" smtClean="0"/>
          </a:p>
        </p:txBody>
      </p:sp>
      <p:sp>
        <p:nvSpPr>
          <p:cNvPr id="272387" name="Rectangle 3"/>
          <p:cNvSpPr>
            <a:spLocks noGrp="1" noChangeArrowheads="1"/>
          </p:cNvSpPr>
          <p:nvPr>
            <p:ph idx="1"/>
          </p:nvPr>
        </p:nvSpPr>
        <p:spPr/>
        <p:txBody>
          <a:bodyPr/>
          <a:lstStyle/>
          <a:p>
            <a:pPr eaLnBrk="1" hangingPunct="1">
              <a:defRPr/>
            </a:pPr>
            <a:endParaRPr lang="hu-HU" sz="2400" dirty="0" smtClean="0"/>
          </a:p>
          <a:p>
            <a:pPr eaLnBrk="1" hangingPunct="1">
              <a:defRPr/>
            </a:pPr>
            <a:r>
              <a:rPr lang="en-US" sz="2400" dirty="0" smtClean="0"/>
              <a:t>These materials are part of the </a:t>
            </a:r>
            <a:r>
              <a:rPr lang="en-US" sz="2400" i="1" dirty="0" smtClean="0"/>
              <a:t>Windows Operating System Internals Curriculum Development Kit,</a:t>
            </a:r>
            <a:r>
              <a:rPr lang="en-US" sz="2400" dirty="0" smtClean="0"/>
              <a:t> developed by David A. Solomon and Mark E. </a:t>
            </a:r>
            <a:r>
              <a:rPr lang="en-US" sz="2400" dirty="0" err="1" smtClean="0"/>
              <a:t>Russinovich</a:t>
            </a:r>
            <a:r>
              <a:rPr lang="en-US" sz="2400" dirty="0" smtClean="0"/>
              <a:t> with Andreas </a:t>
            </a:r>
            <a:r>
              <a:rPr lang="en-US" sz="2400" dirty="0" err="1" smtClean="0"/>
              <a:t>Polze</a:t>
            </a:r>
            <a:endParaRPr lang="en-US" sz="2400" dirty="0" smtClean="0"/>
          </a:p>
          <a:p>
            <a:pPr eaLnBrk="1" hangingPunct="1">
              <a:defRPr/>
            </a:pPr>
            <a:r>
              <a:rPr lang="en-US" sz="2400" dirty="0" smtClean="0"/>
              <a:t>Microsoft has licensed these materials from David Solomon Expert Seminars, Inc. for distribution to academic organizations solely for use in academic environments (and not for commercial use)</a:t>
            </a:r>
            <a:endParaRPr lang="hu-HU" sz="2400" dirty="0" smtClean="0"/>
          </a:p>
          <a:p>
            <a:pPr>
              <a:defRPr/>
            </a:pPr>
            <a:endParaRPr lang="hu-HU" sz="2400" dirty="0" smtClean="0"/>
          </a:p>
          <a:p>
            <a:pPr>
              <a:defRPr/>
            </a:pPr>
            <a:r>
              <a:rPr lang="hu-HU" sz="2000" dirty="0">
                <a:hlinkClick r:id="rId3"/>
              </a:rPr>
              <a:t>http://www.academicresourcecenter.net/curriculum/pfv.aspx?ID=6191</a:t>
            </a:r>
            <a:endParaRPr lang="hu-HU" sz="2000" dirty="0"/>
          </a:p>
          <a:p>
            <a:pPr>
              <a:defRPr/>
            </a:pPr>
            <a:endParaRPr lang="hu-HU" sz="2400" dirty="0" smtClean="0"/>
          </a:p>
          <a:p>
            <a:pPr>
              <a:defRPr/>
            </a:pPr>
            <a:r>
              <a:rPr lang="en-US" sz="2400" dirty="0" smtClean="0"/>
              <a:t>© </a:t>
            </a:r>
            <a:r>
              <a:rPr lang="en-US" sz="2400" dirty="0"/>
              <a:t>2000-2005 David A. Solomon and Mark </a:t>
            </a:r>
            <a:r>
              <a:rPr lang="en-US" sz="2400" dirty="0" err="1"/>
              <a:t>Russinovich</a:t>
            </a:r>
            <a:endParaRPr lang="en-US" sz="2400"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a:t>
            </a:fld>
            <a:endParaRPr lang="hu-HU"/>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hu-HU" dirty="0" smtClean="0"/>
          </a:p>
          <a:p>
            <a:r>
              <a:rPr lang="hu-HU" dirty="0" smtClean="0"/>
              <a:t>Windows </a:t>
            </a:r>
            <a:r>
              <a:rPr lang="hu-HU" dirty="0" err="1" smtClean="0"/>
              <a:t>Store</a:t>
            </a:r>
            <a:endParaRPr lang="hu-HU" dirty="0" smtClean="0"/>
          </a:p>
          <a:p>
            <a:endParaRPr lang="hu-HU" dirty="0"/>
          </a:p>
          <a:p>
            <a:r>
              <a:rPr lang="hu-HU" dirty="0" smtClean="0"/>
              <a:t>Váltás Windows </a:t>
            </a:r>
            <a:r>
              <a:rPr lang="hu-HU" dirty="0" err="1" smtClean="0"/>
              <a:t>Store</a:t>
            </a:r>
            <a:r>
              <a:rPr lang="hu-HU" dirty="0" smtClean="0"/>
              <a:t> alkalmazások között</a:t>
            </a:r>
          </a:p>
          <a:p>
            <a:endParaRPr lang="hu-HU" dirty="0"/>
          </a:p>
          <a:p>
            <a:r>
              <a:rPr lang="hu-HU" dirty="0" err="1" smtClean="0"/>
              <a:t>Process</a:t>
            </a:r>
            <a:r>
              <a:rPr lang="hu-HU" dirty="0" smtClean="0"/>
              <a:t> Explorer: </a:t>
            </a:r>
            <a:r>
              <a:rPr lang="hu-HU" dirty="0" err="1" smtClean="0"/>
              <a:t>Suspended</a:t>
            </a:r>
            <a:r>
              <a:rPr lang="hu-HU" dirty="0" smtClean="0"/>
              <a:t> állapot</a:t>
            </a:r>
          </a:p>
        </p:txBody>
      </p:sp>
      <p:sp>
        <p:nvSpPr>
          <p:cNvPr id="6" name="Text Placeholder 5"/>
          <p:cNvSpPr>
            <a:spLocks noGrp="1"/>
          </p:cNvSpPr>
          <p:nvPr>
            <p:ph type="body" sz="half" idx="2"/>
          </p:nvPr>
        </p:nvSpPr>
        <p:spPr/>
        <p:txBody>
          <a:bodyPr/>
          <a:lstStyle/>
          <a:p>
            <a:r>
              <a:rPr lang="hu-HU" dirty="0" smtClean="0"/>
              <a:t> Windows </a:t>
            </a:r>
            <a:r>
              <a:rPr lang="hu-HU" dirty="0" err="1" smtClean="0"/>
              <a:t>Store</a:t>
            </a:r>
            <a:r>
              <a:rPr lang="hu-HU" dirty="0" smtClean="0"/>
              <a:t> alkalmazások</a:t>
            </a:r>
            <a:endParaRPr lang="hu-HU" dirty="0"/>
          </a:p>
        </p:txBody>
      </p:sp>
      <p:sp>
        <p:nvSpPr>
          <p:cNvPr id="4" name="Slide Number Placeholder 3"/>
          <p:cNvSpPr>
            <a:spLocks noGrp="1"/>
          </p:cNvSpPr>
          <p:nvPr>
            <p:ph type="sldNum" sz="quarter" idx="5"/>
          </p:nvPr>
        </p:nvSpPr>
        <p:spPr/>
        <p:txBody>
          <a:bodyPr/>
          <a:lstStyle/>
          <a:p>
            <a:fld id="{3D86C690-4F62-4AFC-8745-06DC9BF07935}" type="slidenum">
              <a:rPr lang="hu-HU" smtClean="0"/>
              <a:pPr/>
              <a:t>20</a:t>
            </a:fld>
            <a:endParaRPr lang="hu-HU"/>
          </a:p>
        </p:txBody>
      </p:sp>
    </p:spTree>
    <p:extLst>
      <p:ext uri="{BB962C8B-B14F-4D97-AF65-F5344CB8AC3E}">
        <p14:creationId xmlns:p14="http://schemas.microsoft.com/office/powerpoint/2010/main" val="3573247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Tartalom</a:t>
            </a:r>
            <a:endParaRPr lang="hu-HU" dirty="0"/>
          </a:p>
        </p:txBody>
      </p:sp>
      <p:sp>
        <p:nvSpPr>
          <p:cNvPr id="3" name="Content Placeholder 2"/>
          <p:cNvSpPr>
            <a:spLocks noGrp="1"/>
          </p:cNvSpPr>
          <p:nvPr>
            <p:ph idx="1"/>
          </p:nvPr>
        </p:nvSpPr>
        <p:spPr/>
        <p:txBody>
          <a:bodyPr/>
          <a:lstStyle/>
          <a:p>
            <a:endParaRPr lang="hu-HU" dirty="0" smtClean="0"/>
          </a:p>
          <a:p>
            <a:endParaRPr lang="hu-HU" dirty="0"/>
          </a:p>
          <a:p>
            <a:r>
              <a:rPr lang="hu-HU" dirty="0" smtClean="0"/>
              <a:t>Windows ütemezés alapjai</a:t>
            </a:r>
          </a:p>
          <a:p>
            <a:endParaRPr lang="hu-HU" dirty="0"/>
          </a:p>
          <a:p>
            <a:r>
              <a:rPr lang="hu-HU" dirty="0" smtClean="0"/>
              <a:t>Windows 8: Windows </a:t>
            </a:r>
            <a:r>
              <a:rPr lang="hu-HU" dirty="0" err="1" smtClean="0"/>
              <a:t>Store</a:t>
            </a:r>
            <a:r>
              <a:rPr lang="hu-HU" dirty="0" smtClean="0"/>
              <a:t> alkalmazások</a:t>
            </a:r>
          </a:p>
          <a:p>
            <a:endParaRPr lang="hu-HU" dirty="0"/>
          </a:p>
          <a:p>
            <a:r>
              <a:rPr lang="hu-HU" b="1" dirty="0" smtClean="0"/>
              <a:t>További ütemezési feladatok</a:t>
            </a:r>
            <a:endParaRPr lang="hu-HU" b="1" dirty="0"/>
          </a:p>
        </p:txBody>
      </p:sp>
      <p:sp>
        <p:nvSpPr>
          <p:cNvPr id="4" name="Slide Number Placeholder 3"/>
          <p:cNvSpPr>
            <a:spLocks noGrp="1"/>
          </p:cNvSpPr>
          <p:nvPr>
            <p:ph type="sldNum" sz="quarter" idx="5"/>
          </p:nvPr>
        </p:nvSpPr>
        <p:spPr/>
        <p:txBody>
          <a:bodyPr/>
          <a:lstStyle/>
          <a:p>
            <a:fld id="{3D86C690-4F62-4AFC-8745-06DC9BF07935}" type="slidenum">
              <a:rPr lang="hu-HU" smtClean="0"/>
              <a:pPr/>
              <a:t>21</a:t>
            </a:fld>
            <a:endParaRPr lang="hu-HU"/>
          </a:p>
        </p:txBody>
      </p:sp>
    </p:spTree>
    <p:extLst>
      <p:ext uri="{BB962C8B-B14F-4D97-AF65-F5344CB8AC3E}">
        <p14:creationId xmlns:p14="http://schemas.microsoft.com/office/powerpoint/2010/main" val="1852630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hu-HU" smtClean="0"/>
              <a:t>Prioritás módosítása</a:t>
            </a:r>
          </a:p>
        </p:txBody>
      </p:sp>
      <p:pic>
        <p:nvPicPr>
          <p:cNvPr id="4" name="Picture 2"/>
          <p:cNvPicPr>
            <a:picLocks noChangeAspect="1" noChangeArrowheads="1"/>
          </p:cNvPicPr>
          <p:nvPr/>
        </p:nvPicPr>
        <p:blipFill>
          <a:blip r:embed="rId3" cstate="print"/>
          <a:srcRect/>
          <a:stretch>
            <a:fillRect/>
          </a:stretch>
        </p:blipFill>
        <p:spPr bwMode="auto">
          <a:xfrm>
            <a:off x="190500" y="1531938"/>
            <a:ext cx="8832850" cy="4838700"/>
          </a:xfrm>
          <a:prstGeom prst="rect">
            <a:avLst/>
          </a:prstGeom>
          <a:noFill/>
          <a:ln w="9525">
            <a:noFill/>
            <a:miter lim="800000"/>
            <a:headEnd/>
            <a:tailEnd/>
          </a:ln>
        </p:spPr>
      </p:pic>
      <p:sp>
        <p:nvSpPr>
          <p:cNvPr id="5" name="Rounded Rectangular Callout 4"/>
          <p:cNvSpPr>
            <a:spLocks noChangeArrowheads="1"/>
          </p:cNvSpPr>
          <p:nvPr/>
        </p:nvSpPr>
        <p:spPr bwMode="auto">
          <a:xfrm>
            <a:off x="285720" y="1428736"/>
            <a:ext cx="2517805" cy="1643074"/>
          </a:xfrm>
          <a:prstGeom prst="wedgeRoundRectCallout">
            <a:avLst>
              <a:gd name="adj1" fmla="val 66241"/>
              <a:gd name="adj2" fmla="val 59792"/>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a:solidFill>
                  <a:schemeClr val="bg1"/>
                </a:solidFill>
              </a:rPr>
              <a:t>Várakozás végén prioritás növelés (de a </a:t>
            </a:r>
            <a:r>
              <a:rPr lang="hu-HU" sz="2400" dirty="0" err="1">
                <a:solidFill>
                  <a:schemeClr val="bg1"/>
                </a:solidFill>
              </a:rPr>
              <a:t>quantum</a:t>
            </a:r>
            <a:r>
              <a:rPr lang="hu-HU" sz="2400" dirty="0">
                <a:solidFill>
                  <a:schemeClr val="bg1"/>
                </a:solidFill>
              </a:rPr>
              <a:t> csökken eggyel)</a:t>
            </a:r>
          </a:p>
        </p:txBody>
      </p:sp>
      <p:sp>
        <p:nvSpPr>
          <p:cNvPr id="6" name="Rounded Rectangular Callout 5"/>
          <p:cNvSpPr>
            <a:spLocks noChangeArrowheads="1"/>
          </p:cNvSpPr>
          <p:nvPr/>
        </p:nvSpPr>
        <p:spPr bwMode="auto">
          <a:xfrm>
            <a:off x="5572132" y="1285860"/>
            <a:ext cx="3071834" cy="1566858"/>
          </a:xfrm>
          <a:prstGeom prst="wedgeRoundRectCallout">
            <a:avLst>
              <a:gd name="adj1" fmla="val -90352"/>
              <a:gd name="adj2" fmla="val 83202"/>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Quantum végén prioritást csökkenti szépen vissza az eredetire</a:t>
            </a:r>
          </a:p>
        </p:txBody>
      </p:sp>
      <p:sp>
        <p:nvSpPr>
          <p:cNvPr id="71685" name="TextBox 6"/>
          <p:cNvSpPr txBox="1">
            <a:spLocks noChangeArrowheads="1"/>
          </p:cNvSpPr>
          <p:nvPr/>
        </p:nvSpPr>
        <p:spPr bwMode="auto">
          <a:xfrm>
            <a:off x="0" y="860425"/>
            <a:ext cx="9144000" cy="400050"/>
          </a:xfrm>
          <a:prstGeom prst="rect">
            <a:avLst/>
          </a:prstGeom>
          <a:noFill/>
          <a:ln w="9525">
            <a:noFill/>
            <a:miter lim="800000"/>
            <a:headEnd/>
            <a:tailEnd/>
          </a:ln>
        </p:spPr>
        <p:txBody>
          <a:bodyPr>
            <a:spAutoFit/>
          </a:bodyPr>
          <a:lstStyle/>
          <a:p>
            <a:pPr algn="ctr" eaLnBrk="0" hangingPunct="0"/>
            <a:r>
              <a:rPr lang="hu-HU" sz="2000"/>
              <a:t>Adjunk esélyt annak, akinek most ért véget a várakozása!</a:t>
            </a:r>
          </a:p>
        </p:txBody>
      </p:sp>
      <p:sp>
        <p:nvSpPr>
          <p:cNvPr id="7" name="Dia számának helye 6"/>
          <p:cNvSpPr>
            <a:spLocks noGrp="1"/>
          </p:cNvSpPr>
          <p:nvPr>
            <p:ph type="sldNum" sz="quarter" idx="5"/>
          </p:nvPr>
        </p:nvSpPr>
        <p:spPr/>
        <p:txBody>
          <a:bodyPr/>
          <a:lstStyle/>
          <a:p>
            <a:fld id="{3D86C690-4F62-4AFC-8745-06DC9BF07935}" type="slidenum">
              <a:rPr lang="hu-HU" smtClean="0"/>
              <a:pPr/>
              <a:t>22</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2"/>
          <p:cNvSpPr>
            <a:spLocks noGrp="1" noChangeArrowheads="1"/>
          </p:cNvSpPr>
          <p:nvPr>
            <p:ph type="title"/>
          </p:nvPr>
        </p:nvSpPr>
        <p:spPr/>
        <p:txBody>
          <a:bodyPr/>
          <a:lstStyle/>
          <a:p>
            <a:r>
              <a:rPr lang="hu-HU" smtClean="0"/>
              <a:t>Éhezés elkerülése</a:t>
            </a:r>
            <a:endParaRPr lang="en-US" smtClean="0"/>
          </a:p>
        </p:txBody>
      </p:sp>
      <p:sp>
        <p:nvSpPr>
          <p:cNvPr id="333837" name="Rectangle 13"/>
          <p:cNvSpPr>
            <a:spLocks noGrp="1" noChangeArrowheads="1"/>
          </p:cNvSpPr>
          <p:nvPr>
            <p:ph idx="1"/>
          </p:nvPr>
        </p:nvSpPr>
        <p:spPr>
          <a:xfrm>
            <a:off x="257175" y="882650"/>
            <a:ext cx="8570913" cy="5365750"/>
          </a:xfrm>
        </p:spPr>
        <p:txBody>
          <a:bodyPr/>
          <a:lstStyle/>
          <a:p>
            <a:pPr marL="285750" indent="-285750">
              <a:lnSpc>
                <a:spcPct val="80000"/>
              </a:lnSpc>
              <a:defRPr/>
            </a:pPr>
            <a:endParaRPr lang="hu-HU" dirty="0" smtClean="0"/>
          </a:p>
          <a:p>
            <a:pPr marL="285750" indent="-228600">
              <a:lnSpc>
                <a:spcPct val="80000"/>
              </a:lnSpc>
              <a:defRPr/>
            </a:pPr>
            <a:r>
              <a:rPr lang="hu-HU" dirty="0" smtClean="0"/>
              <a:t>Az OS másodpercenként megnézi a futásra kész szálakat</a:t>
            </a:r>
            <a:endParaRPr lang="en-US" dirty="0"/>
          </a:p>
          <a:p>
            <a:pPr marL="285750" indent="-228600">
              <a:lnSpc>
                <a:spcPct val="80000"/>
              </a:lnSpc>
              <a:defRPr/>
            </a:pPr>
            <a:endParaRPr lang="hu-HU" dirty="0" smtClean="0"/>
          </a:p>
          <a:p>
            <a:pPr marL="285750" indent="-228600">
              <a:lnSpc>
                <a:spcPct val="80000"/>
              </a:lnSpc>
              <a:defRPr/>
            </a:pPr>
            <a:r>
              <a:rPr lang="hu-HU" dirty="0" smtClean="0"/>
              <a:t>Aki nem futott már </a:t>
            </a:r>
            <a:r>
              <a:rPr lang="en-US" dirty="0" smtClean="0"/>
              <a:t>300 </a:t>
            </a:r>
            <a:r>
              <a:rPr lang="hu-HU" dirty="0" smtClean="0"/>
              <a:t>óraütés óta, annak </a:t>
            </a:r>
          </a:p>
          <a:p>
            <a:pPr marL="685800" lvl="1" indent="-228600">
              <a:lnSpc>
                <a:spcPct val="80000"/>
              </a:lnSpc>
              <a:defRPr/>
            </a:pPr>
            <a:r>
              <a:rPr lang="hu-HU" sz="2400" dirty="0" smtClean="0"/>
              <a:t>15-ös prioritást ad,</a:t>
            </a:r>
          </a:p>
          <a:p>
            <a:pPr marL="685800" lvl="1" indent="-228600">
              <a:lnSpc>
                <a:spcPct val="80000"/>
              </a:lnSpc>
              <a:defRPr/>
            </a:pPr>
            <a:r>
              <a:rPr lang="hu-HU" sz="2400" dirty="0" smtClean="0"/>
              <a:t>megnöveli a </a:t>
            </a:r>
            <a:r>
              <a:rPr lang="hu-HU" sz="2400" smtClean="0"/>
              <a:t>quantumját,</a:t>
            </a:r>
            <a:endParaRPr lang="hu-HU" sz="2400" dirty="0" smtClean="0"/>
          </a:p>
          <a:p>
            <a:pPr marL="685800" lvl="1">
              <a:lnSpc>
                <a:spcPct val="80000"/>
              </a:lnSpc>
              <a:defRPr/>
            </a:pPr>
            <a:r>
              <a:rPr lang="hu-HU" sz="2400" dirty="0" smtClean="0"/>
              <a:t>egy quantumnyi futásig.</a:t>
            </a:r>
          </a:p>
          <a:p>
            <a:pPr marL="685800" lvl="1">
              <a:lnSpc>
                <a:spcPct val="80000"/>
              </a:lnSpc>
              <a:defRPr/>
            </a:pPr>
            <a:r>
              <a:rPr lang="hu-HU" sz="2400" dirty="0" smtClean="0"/>
              <a:t>(15-nél nagyobb prioritású szálakra nem vonatkozik)</a:t>
            </a:r>
            <a:endParaRPr lang="en-US" sz="2400" dirty="0"/>
          </a:p>
        </p:txBody>
      </p:sp>
      <p:sp>
        <p:nvSpPr>
          <p:cNvPr id="4" name="Dia számának helye 3"/>
          <p:cNvSpPr>
            <a:spLocks noGrp="1"/>
          </p:cNvSpPr>
          <p:nvPr>
            <p:ph type="sldNum" sz="quarter" idx="5"/>
          </p:nvPr>
        </p:nvSpPr>
        <p:spPr/>
        <p:txBody>
          <a:bodyPr/>
          <a:lstStyle/>
          <a:p>
            <a:fld id="{3D86C690-4F62-4AFC-8745-06DC9BF07935}" type="slidenum">
              <a:rPr lang="hu-HU" smtClean="0"/>
              <a:pPr/>
              <a:t>23</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3383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383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383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383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383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38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p:txBody>
          <a:bodyPr/>
          <a:lstStyle/>
          <a:p>
            <a:r>
              <a:rPr lang="en-US" smtClean="0"/>
              <a:t>Symmetric Multiprocessing (SMP)</a:t>
            </a:r>
          </a:p>
        </p:txBody>
      </p:sp>
      <p:sp>
        <p:nvSpPr>
          <p:cNvPr id="75778" name="Rectangle 3"/>
          <p:cNvSpPr>
            <a:spLocks noGrp="1" noChangeArrowheads="1"/>
          </p:cNvSpPr>
          <p:nvPr>
            <p:ph idx="1"/>
          </p:nvPr>
        </p:nvSpPr>
        <p:spPr/>
        <p:txBody>
          <a:bodyPr/>
          <a:lstStyle/>
          <a:p>
            <a:endParaRPr lang="hu-HU" sz="2800" dirty="0" smtClean="0"/>
          </a:p>
          <a:p>
            <a:r>
              <a:rPr lang="hu-HU" sz="2800" dirty="0" smtClean="0"/>
              <a:t>Minden CPU egyenrangú</a:t>
            </a:r>
            <a:endParaRPr lang="en-US" sz="2800" dirty="0" smtClean="0"/>
          </a:p>
          <a:p>
            <a:pPr lvl="1"/>
            <a:r>
              <a:rPr lang="hu-HU" sz="2000" dirty="0" smtClean="0"/>
              <a:t>Közös memória címtér</a:t>
            </a:r>
            <a:endParaRPr lang="en-US" sz="2000" dirty="0" smtClean="0"/>
          </a:p>
          <a:p>
            <a:pPr lvl="1"/>
            <a:r>
              <a:rPr lang="hu-HU" sz="2000" dirty="0" smtClean="0"/>
              <a:t>Megszakításokat bármelyik CPU kiszolgálhatja</a:t>
            </a:r>
            <a:endParaRPr lang="en-US" sz="2000" dirty="0" smtClean="0"/>
          </a:p>
          <a:p>
            <a:r>
              <a:rPr lang="hu-HU" sz="2800" dirty="0" smtClean="0"/>
              <a:t>CPU-k maximális száma a </a:t>
            </a:r>
            <a:r>
              <a:rPr lang="hu-HU" sz="2800" dirty="0" err="1" smtClean="0"/>
              <a:t>registry-ben</a:t>
            </a:r>
            <a:r>
              <a:rPr lang="hu-HU" sz="2800" dirty="0" smtClean="0"/>
              <a:t> tárolva</a:t>
            </a:r>
            <a:endParaRPr lang="en-US" sz="2000" dirty="0" smtClean="0"/>
          </a:p>
          <a:p>
            <a:r>
              <a:rPr lang="hu-HU" sz="2800" dirty="0" smtClean="0"/>
              <a:t>Implementációs limit (bitvektor hossza):</a:t>
            </a:r>
            <a:endParaRPr lang="en-US" sz="2800" dirty="0" smtClean="0"/>
          </a:p>
          <a:p>
            <a:pPr lvl="1">
              <a:lnSpc>
                <a:spcPct val="90000"/>
              </a:lnSpc>
            </a:pPr>
            <a:r>
              <a:rPr lang="en-US" sz="2000" dirty="0" smtClean="0"/>
              <a:t>32 process</a:t>
            </a:r>
            <a:r>
              <a:rPr lang="hu-HU" sz="2000" dirty="0" smtClean="0"/>
              <a:t>z</a:t>
            </a:r>
            <a:r>
              <a:rPr lang="en-US" sz="2000" dirty="0" smtClean="0"/>
              <a:t>or 32-bi</a:t>
            </a:r>
            <a:r>
              <a:rPr lang="hu-HU" sz="2000" dirty="0" err="1" smtClean="0"/>
              <a:t>tes</a:t>
            </a:r>
            <a:r>
              <a:rPr lang="hu-HU" sz="2000" dirty="0" smtClean="0"/>
              <a:t> rendszereken</a:t>
            </a:r>
            <a:endParaRPr lang="en-US" sz="2000" dirty="0" smtClean="0"/>
          </a:p>
          <a:p>
            <a:pPr lvl="1">
              <a:lnSpc>
                <a:spcPct val="90000"/>
              </a:lnSpc>
            </a:pPr>
            <a:r>
              <a:rPr lang="en-US" sz="2000" dirty="0" smtClean="0"/>
              <a:t>64 process</a:t>
            </a:r>
            <a:r>
              <a:rPr lang="hu-HU" sz="2000" dirty="0" smtClean="0"/>
              <a:t>z</a:t>
            </a:r>
            <a:r>
              <a:rPr lang="en-US" sz="2000" dirty="0" smtClean="0"/>
              <a:t>or 64-bit</a:t>
            </a:r>
            <a:r>
              <a:rPr lang="hu-HU" sz="2000" dirty="0" smtClean="0"/>
              <a:t>es rendszereken</a:t>
            </a:r>
          </a:p>
          <a:p>
            <a:pPr>
              <a:lnSpc>
                <a:spcPct val="90000"/>
              </a:lnSpc>
            </a:pPr>
            <a:r>
              <a:rPr lang="hu-HU" sz="2400" dirty="0" smtClean="0"/>
              <a:t>Windows 7 / Server 2008 R2</a:t>
            </a:r>
          </a:p>
          <a:p>
            <a:pPr lvl="1">
              <a:lnSpc>
                <a:spcPct val="90000"/>
              </a:lnSpc>
            </a:pPr>
            <a:r>
              <a:rPr lang="hu-HU" sz="2000" dirty="0" smtClean="0"/>
              <a:t>Logikai processzor csoportok</a:t>
            </a:r>
          </a:p>
          <a:p>
            <a:pPr lvl="1">
              <a:lnSpc>
                <a:spcPct val="90000"/>
              </a:lnSpc>
            </a:pPr>
            <a:r>
              <a:rPr lang="hu-HU" sz="2000" dirty="0" smtClean="0"/>
              <a:t>4 * 64 CPU támogatása</a:t>
            </a:r>
          </a:p>
          <a:p>
            <a:pPr lvl="1">
              <a:lnSpc>
                <a:spcPct val="90000"/>
              </a:lnSpc>
            </a:pPr>
            <a:r>
              <a:rPr lang="hu-HU" sz="2000" dirty="0" smtClean="0"/>
              <a:t>NUMA támogatás</a:t>
            </a:r>
            <a:endParaRPr lang="en-US" sz="2000" dirty="0" smtClean="0"/>
          </a:p>
        </p:txBody>
      </p:sp>
      <p:sp>
        <p:nvSpPr>
          <p:cNvPr id="75779" name="AutoShape 4" descr="F02yj01x"/>
          <p:cNvSpPr>
            <a:spLocks noChangeAspect="1" noChangeArrowheads="1"/>
          </p:cNvSpPr>
          <p:nvPr/>
        </p:nvSpPr>
        <p:spPr bwMode="auto">
          <a:xfrm>
            <a:off x="371475" y="211138"/>
            <a:ext cx="8401050" cy="6435725"/>
          </a:xfrm>
          <a:prstGeom prst="rect">
            <a:avLst/>
          </a:prstGeom>
          <a:noFill/>
          <a:ln w="9525">
            <a:noFill/>
            <a:miter lim="800000"/>
            <a:headEnd/>
            <a:tailEnd/>
          </a:ln>
        </p:spPr>
        <p:txBody>
          <a:bodyPr/>
          <a:lstStyle/>
          <a:p>
            <a:pPr algn="ctr" eaLnBrk="0" hangingPunct="0"/>
            <a:endParaRPr lang="hu-HU"/>
          </a:p>
        </p:txBody>
      </p:sp>
      <p:sp>
        <p:nvSpPr>
          <p:cNvPr id="75780" name="AutoShape 5" descr="F02yj01x"/>
          <p:cNvSpPr>
            <a:spLocks noChangeAspect="1" noChangeArrowheads="1"/>
          </p:cNvSpPr>
          <p:nvPr/>
        </p:nvSpPr>
        <p:spPr bwMode="auto">
          <a:xfrm>
            <a:off x="371475" y="211138"/>
            <a:ext cx="8401050" cy="6435725"/>
          </a:xfrm>
          <a:prstGeom prst="rect">
            <a:avLst/>
          </a:prstGeom>
          <a:noFill/>
          <a:ln w="9525">
            <a:noFill/>
            <a:miter lim="800000"/>
            <a:headEnd/>
            <a:tailEnd/>
          </a:ln>
        </p:spPr>
        <p:txBody>
          <a:bodyPr/>
          <a:lstStyle/>
          <a:p>
            <a:pPr algn="ctr" eaLnBrk="0" hangingPunct="0"/>
            <a:endParaRPr lang="hu-HU"/>
          </a:p>
        </p:txBody>
      </p:sp>
      <p:sp>
        <p:nvSpPr>
          <p:cNvPr id="75781" name="AutoShape 6" descr="F02yj01x"/>
          <p:cNvSpPr>
            <a:spLocks noChangeAspect="1" noChangeArrowheads="1"/>
          </p:cNvSpPr>
          <p:nvPr/>
        </p:nvSpPr>
        <p:spPr bwMode="auto">
          <a:xfrm>
            <a:off x="371475" y="211138"/>
            <a:ext cx="8401050" cy="6435725"/>
          </a:xfrm>
          <a:prstGeom prst="rect">
            <a:avLst/>
          </a:prstGeom>
          <a:noFill/>
          <a:ln w="9525">
            <a:noFill/>
            <a:miter lim="800000"/>
            <a:headEnd/>
            <a:tailEnd/>
          </a:ln>
        </p:spPr>
        <p:txBody>
          <a:bodyPr/>
          <a:lstStyle/>
          <a:p>
            <a:pPr algn="ctr" eaLnBrk="0" hangingPunct="0"/>
            <a:endParaRPr lang="hu-HU"/>
          </a:p>
        </p:txBody>
      </p:sp>
      <p:sp>
        <p:nvSpPr>
          <p:cNvPr id="75782" name="AutoShape 7" descr="F02yj01x"/>
          <p:cNvSpPr>
            <a:spLocks noChangeAspect="1" noChangeArrowheads="1"/>
          </p:cNvSpPr>
          <p:nvPr/>
        </p:nvSpPr>
        <p:spPr bwMode="auto">
          <a:xfrm>
            <a:off x="371475" y="211138"/>
            <a:ext cx="8401050" cy="6435725"/>
          </a:xfrm>
          <a:prstGeom prst="rect">
            <a:avLst/>
          </a:prstGeom>
          <a:noFill/>
          <a:ln w="9525">
            <a:noFill/>
            <a:miter lim="800000"/>
            <a:headEnd/>
            <a:tailEnd/>
          </a:ln>
        </p:spPr>
        <p:txBody>
          <a:bodyPr/>
          <a:lstStyle/>
          <a:p>
            <a:pPr algn="ctr" eaLnBrk="0" hangingPunct="0"/>
            <a:endParaRPr lang="hu-HU"/>
          </a:p>
        </p:txBody>
      </p:sp>
      <p:sp>
        <p:nvSpPr>
          <p:cNvPr id="75783" name="AutoShape 8" descr="F02yj01x"/>
          <p:cNvSpPr>
            <a:spLocks noChangeAspect="1" noChangeArrowheads="1"/>
          </p:cNvSpPr>
          <p:nvPr/>
        </p:nvSpPr>
        <p:spPr bwMode="auto">
          <a:xfrm>
            <a:off x="371475" y="211138"/>
            <a:ext cx="8401050" cy="6435725"/>
          </a:xfrm>
          <a:prstGeom prst="rect">
            <a:avLst/>
          </a:prstGeom>
          <a:noFill/>
          <a:ln w="9525">
            <a:noFill/>
            <a:miter lim="800000"/>
            <a:headEnd/>
            <a:tailEnd/>
          </a:ln>
        </p:spPr>
        <p:txBody>
          <a:bodyPr/>
          <a:lstStyle/>
          <a:p>
            <a:pPr algn="ctr" eaLnBrk="0" hangingPunct="0"/>
            <a:endParaRPr lang="hu-HU"/>
          </a:p>
        </p:txBody>
      </p:sp>
      <p:sp>
        <p:nvSpPr>
          <p:cNvPr id="75784" name="AutoShape 9" descr="F02yj01x"/>
          <p:cNvSpPr>
            <a:spLocks noChangeAspect="1" noChangeArrowheads="1"/>
          </p:cNvSpPr>
          <p:nvPr/>
        </p:nvSpPr>
        <p:spPr bwMode="auto">
          <a:xfrm>
            <a:off x="371475" y="211138"/>
            <a:ext cx="8401050" cy="6435725"/>
          </a:xfrm>
          <a:prstGeom prst="rect">
            <a:avLst/>
          </a:prstGeom>
          <a:noFill/>
          <a:ln w="9525">
            <a:noFill/>
            <a:miter lim="800000"/>
            <a:headEnd/>
            <a:tailEnd/>
          </a:ln>
        </p:spPr>
        <p:txBody>
          <a:bodyPr/>
          <a:lstStyle/>
          <a:p>
            <a:pPr algn="ctr" eaLnBrk="0" hangingPunct="0"/>
            <a:endParaRPr lang="hu-HU"/>
          </a:p>
        </p:txBody>
      </p:sp>
      <p:grpSp>
        <p:nvGrpSpPr>
          <p:cNvPr id="2" name="Group 10"/>
          <p:cNvGrpSpPr>
            <a:grpSpLocks/>
          </p:cNvGrpSpPr>
          <p:nvPr/>
        </p:nvGrpSpPr>
        <p:grpSpPr bwMode="auto">
          <a:xfrm>
            <a:off x="5835650" y="3221038"/>
            <a:ext cx="2992438" cy="3081338"/>
            <a:chOff x="3923" y="1071"/>
            <a:chExt cx="1885" cy="1941"/>
          </a:xfrm>
        </p:grpSpPr>
        <p:sp>
          <p:nvSpPr>
            <p:cNvPr id="75786" name="Oval 11"/>
            <p:cNvSpPr>
              <a:spLocks noChangeArrowheads="1"/>
            </p:cNvSpPr>
            <p:nvPr/>
          </p:nvSpPr>
          <p:spPr bwMode="auto">
            <a:xfrm>
              <a:off x="3923" y="1389"/>
              <a:ext cx="240" cy="240"/>
            </a:xfrm>
            <a:prstGeom prst="ellipse">
              <a:avLst/>
            </a:prstGeom>
            <a:solidFill>
              <a:schemeClr val="tx1"/>
            </a:solidFill>
            <a:ln w="9525">
              <a:noFill/>
              <a:round/>
              <a:headEnd/>
              <a:tailEnd/>
            </a:ln>
          </p:spPr>
          <p:txBody>
            <a:bodyPr wrap="none" anchor="ctr"/>
            <a:lstStyle/>
            <a:p>
              <a:pPr algn="ctr" eaLnBrk="0" hangingPunct="0"/>
              <a:endParaRPr lang="hu-HU"/>
            </a:p>
          </p:txBody>
        </p:sp>
        <p:sp>
          <p:nvSpPr>
            <p:cNvPr id="75787" name="Oval 12"/>
            <p:cNvSpPr>
              <a:spLocks noChangeArrowheads="1"/>
            </p:cNvSpPr>
            <p:nvPr/>
          </p:nvSpPr>
          <p:spPr bwMode="auto">
            <a:xfrm>
              <a:off x="4307" y="1389"/>
              <a:ext cx="240" cy="240"/>
            </a:xfrm>
            <a:prstGeom prst="ellipse">
              <a:avLst/>
            </a:prstGeom>
            <a:solidFill>
              <a:schemeClr val="tx1"/>
            </a:solidFill>
            <a:ln w="9525">
              <a:noFill/>
              <a:round/>
              <a:headEnd/>
              <a:tailEnd/>
            </a:ln>
          </p:spPr>
          <p:txBody>
            <a:bodyPr wrap="none" anchor="ctr"/>
            <a:lstStyle/>
            <a:p>
              <a:pPr algn="ctr" eaLnBrk="0" hangingPunct="0"/>
              <a:endParaRPr lang="hu-HU"/>
            </a:p>
          </p:txBody>
        </p:sp>
        <p:sp>
          <p:nvSpPr>
            <p:cNvPr id="75788" name="Oval 13"/>
            <p:cNvSpPr>
              <a:spLocks noChangeArrowheads="1"/>
            </p:cNvSpPr>
            <p:nvPr/>
          </p:nvSpPr>
          <p:spPr bwMode="auto">
            <a:xfrm>
              <a:off x="4691" y="1389"/>
              <a:ext cx="240" cy="240"/>
            </a:xfrm>
            <a:prstGeom prst="ellipse">
              <a:avLst/>
            </a:prstGeom>
            <a:solidFill>
              <a:schemeClr val="tx1"/>
            </a:solidFill>
            <a:ln w="9525">
              <a:noFill/>
              <a:round/>
              <a:headEnd/>
              <a:tailEnd/>
            </a:ln>
          </p:spPr>
          <p:txBody>
            <a:bodyPr wrap="none" anchor="ctr"/>
            <a:lstStyle/>
            <a:p>
              <a:pPr algn="ctr" eaLnBrk="0" hangingPunct="0"/>
              <a:endParaRPr lang="hu-HU"/>
            </a:p>
          </p:txBody>
        </p:sp>
        <p:sp>
          <p:nvSpPr>
            <p:cNvPr id="75789" name="Oval 14"/>
            <p:cNvSpPr>
              <a:spLocks noChangeArrowheads="1"/>
            </p:cNvSpPr>
            <p:nvPr/>
          </p:nvSpPr>
          <p:spPr bwMode="auto">
            <a:xfrm>
              <a:off x="5075" y="1389"/>
              <a:ext cx="240" cy="240"/>
            </a:xfrm>
            <a:prstGeom prst="ellipse">
              <a:avLst/>
            </a:prstGeom>
            <a:solidFill>
              <a:schemeClr val="tx1"/>
            </a:solidFill>
            <a:ln w="9525">
              <a:noFill/>
              <a:round/>
              <a:headEnd/>
              <a:tailEnd/>
            </a:ln>
          </p:spPr>
          <p:txBody>
            <a:bodyPr wrap="none" anchor="ctr"/>
            <a:lstStyle/>
            <a:p>
              <a:pPr algn="ctr" eaLnBrk="0" hangingPunct="0"/>
              <a:endParaRPr lang="hu-HU"/>
            </a:p>
          </p:txBody>
        </p:sp>
        <p:sp>
          <p:nvSpPr>
            <p:cNvPr id="392207" name="Rectangle 15"/>
            <p:cNvSpPr>
              <a:spLocks noChangeArrowheads="1"/>
            </p:cNvSpPr>
            <p:nvPr/>
          </p:nvSpPr>
          <p:spPr bwMode="auto">
            <a:xfrm>
              <a:off x="3923" y="1773"/>
              <a:ext cx="240" cy="192"/>
            </a:xfrm>
            <a:prstGeom prst="rect">
              <a:avLst/>
            </a:prstGeom>
            <a:solidFill>
              <a:schemeClr val="accent2"/>
            </a:solidFill>
            <a:ln w="9525">
              <a:solidFill>
                <a:schemeClr val="hlink"/>
              </a:solidFill>
              <a:miter lim="800000"/>
              <a:headEnd/>
              <a:tailEnd/>
            </a:ln>
            <a:effectLst/>
          </p:spPr>
          <p:txBody>
            <a:bodyPr wrap="none" anchor="ctr"/>
            <a:lstStyle/>
            <a:p>
              <a:pPr algn="ctr" eaLnBrk="0" hangingPunct="0">
                <a:defRPr/>
              </a:pPr>
              <a:endParaRPr lang="hu-HU"/>
            </a:p>
          </p:txBody>
        </p:sp>
        <p:sp>
          <p:nvSpPr>
            <p:cNvPr id="392208" name="Rectangle 16"/>
            <p:cNvSpPr>
              <a:spLocks noChangeArrowheads="1"/>
            </p:cNvSpPr>
            <p:nvPr/>
          </p:nvSpPr>
          <p:spPr bwMode="auto">
            <a:xfrm>
              <a:off x="4307" y="1773"/>
              <a:ext cx="240" cy="192"/>
            </a:xfrm>
            <a:prstGeom prst="rect">
              <a:avLst/>
            </a:prstGeom>
            <a:solidFill>
              <a:schemeClr val="accent2"/>
            </a:solidFill>
            <a:ln w="9525">
              <a:solidFill>
                <a:schemeClr val="hlink"/>
              </a:solidFill>
              <a:miter lim="800000"/>
              <a:headEnd/>
              <a:tailEnd/>
            </a:ln>
            <a:effectLst/>
          </p:spPr>
          <p:txBody>
            <a:bodyPr wrap="none" anchor="ctr"/>
            <a:lstStyle/>
            <a:p>
              <a:pPr algn="ctr" eaLnBrk="0" hangingPunct="0">
                <a:defRPr/>
              </a:pPr>
              <a:endParaRPr lang="hu-HU"/>
            </a:p>
          </p:txBody>
        </p:sp>
        <p:sp>
          <p:nvSpPr>
            <p:cNvPr id="392209" name="Rectangle 17"/>
            <p:cNvSpPr>
              <a:spLocks noChangeArrowheads="1"/>
            </p:cNvSpPr>
            <p:nvPr/>
          </p:nvSpPr>
          <p:spPr bwMode="auto">
            <a:xfrm>
              <a:off x="4691" y="1773"/>
              <a:ext cx="240" cy="192"/>
            </a:xfrm>
            <a:prstGeom prst="rect">
              <a:avLst/>
            </a:prstGeom>
            <a:solidFill>
              <a:schemeClr val="accent2"/>
            </a:solidFill>
            <a:ln w="9525">
              <a:solidFill>
                <a:schemeClr val="hlink"/>
              </a:solidFill>
              <a:miter lim="800000"/>
              <a:headEnd/>
              <a:tailEnd/>
            </a:ln>
            <a:effectLst/>
          </p:spPr>
          <p:txBody>
            <a:bodyPr wrap="none" anchor="ctr"/>
            <a:lstStyle/>
            <a:p>
              <a:pPr algn="ctr" eaLnBrk="0" hangingPunct="0">
                <a:defRPr/>
              </a:pPr>
              <a:endParaRPr lang="hu-HU"/>
            </a:p>
          </p:txBody>
        </p:sp>
        <p:sp>
          <p:nvSpPr>
            <p:cNvPr id="392210" name="Rectangle 18"/>
            <p:cNvSpPr>
              <a:spLocks noChangeArrowheads="1"/>
            </p:cNvSpPr>
            <p:nvPr/>
          </p:nvSpPr>
          <p:spPr bwMode="auto">
            <a:xfrm>
              <a:off x="5075" y="1773"/>
              <a:ext cx="240" cy="192"/>
            </a:xfrm>
            <a:prstGeom prst="rect">
              <a:avLst/>
            </a:prstGeom>
            <a:solidFill>
              <a:schemeClr val="accent2"/>
            </a:solidFill>
            <a:ln w="9525">
              <a:solidFill>
                <a:schemeClr val="hlink"/>
              </a:solidFill>
              <a:miter lim="800000"/>
              <a:headEnd/>
              <a:tailEnd/>
            </a:ln>
            <a:effectLst/>
          </p:spPr>
          <p:txBody>
            <a:bodyPr wrap="none" anchor="ctr"/>
            <a:lstStyle/>
            <a:p>
              <a:pPr algn="ctr" eaLnBrk="0" hangingPunct="0">
                <a:defRPr/>
              </a:pPr>
              <a:endParaRPr lang="hu-HU"/>
            </a:p>
          </p:txBody>
        </p:sp>
        <p:sp>
          <p:nvSpPr>
            <p:cNvPr id="392211" name="Rectangle 19"/>
            <p:cNvSpPr>
              <a:spLocks noChangeArrowheads="1"/>
            </p:cNvSpPr>
            <p:nvPr/>
          </p:nvSpPr>
          <p:spPr bwMode="auto">
            <a:xfrm>
              <a:off x="4019" y="2253"/>
              <a:ext cx="720" cy="336"/>
            </a:xfrm>
            <a:prstGeom prst="rect">
              <a:avLst/>
            </a:prstGeom>
            <a:solidFill>
              <a:schemeClr val="accent2"/>
            </a:solidFill>
            <a:ln w="9525">
              <a:solidFill>
                <a:schemeClr val="accent2"/>
              </a:solidFill>
              <a:miter lim="800000"/>
              <a:headEnd/>
              <a:tailEnd/>
            </a:ln>
            <a:effectLst/>
          </p:spPr>
          <p:txBody>
            <a:bodyPr wrap="none" anchor="ctr"/>
            <a:lstStyle/>
            <a:p>
              <a:pPr algn="ctr" eaLnBrk="0" hangingPunct="0">
                <a:defRPr/>
              </a:pPr>
              <a:r>
                <a:rPr lang="en-US" b="1" dirty="0">
                  <a:solidFill>
                    <a:schemeClr val="bg1"/>
                  </a:solidFill>
                  <a:latin typeface="+mn-lt"/>
                </a:rPr>
                <a:t>Memory</a:t>
              </a:r>
            </a:p>
          </p:txBody>
        </p:sp>
        <p:sp>
          <p:nvSpPr>
            <p:cNvPr id="392212" name="AutoShape 20"/>
            <p:cNvSpPr>
              <a:spLocks noChangeArrowheads="1"/>
            </p:cNvSpPr>
            <p:nvPr/>
          </p:nvSpPr>
          <p:spPr bwMode="auto">
            <a:xfrm>
              <a:off x="4931" y="2253"/>
              <a:ext cx="288" cy="384"/>
            </a:xfrm>
            <a:prstGeom prst="can">
              <a:avLst>
                <a:gd name="adj" fmla="val 33333"/>
              </a:avLst>
            </a:prstGeom>
            <a:solidFill>
              <a:schemeClr val="accent2"/>
            </a:solidFill>
            <a:ln w="9525">
              <a:solidFill>
                <a:schemeClr val="hlink"/>
              </a:solidFill>
              <a:round/>
              <a:headEnd/>
              <a:tailEnd/>
            </a:ln>
            <a:effectLst/>
          </p:spPr>
          <p:txBody>
            <a:bodyPr wrap="none" anchor="ctr"/>
            <a:lstStyle/>
            <a:p>
              <a:pPr algn="ctr" eaLnBrk="0" hangingPunct="0">
                <a:defRPr/>
              </a:pPr>
              <a:r>
                <a:rPr lang="en-US" b="1" dirty="0">
                  <a:solidFill>
                    <a:schemeClr val="bg1"/>
                  </a:solidFill>
                  <a:latin typeface="+mn-lt"/>
                </a:rPr>
                <a:t>I/O</a:t>
              </a:r>
            </a:p>
          </p:txBody>
        </p:sp>
        <p:sp>
          <p:nvSpPr>
            <p:cNvPr id="75796" name="Line 21"/>
            <p:cNvSpPr>
              <a:spLocks noChangeShapeType="1"/>
            </p:cNvSpPr>
            <p:nvPr/>
          </p:nvSpPr>
          <p:spPr bwMode="auto">
            <a:xfrm>
              <a:off x="4067" y="1629"/>
              <a:ext cx="1" cy="144"/>
            </a:xfrm>
            <a:prstGeom prst="line">
              <a:avLst/>
            </a:prstGeom>
            <a:noFill/>
            <a:ln w="50800">
              <a:solidFill>
                <a:srgbClr val="FF6600"/>
              </a:solidFill>
              <a:round/>
              <a:headEnd/>
              <a:tailEnd/>
            </a:ln>
          </p:spPr>
          <p:txBody>
            <a:bodyPr wrap="none" anchor="ctr"/>
            <a:lstStyle/>
            <a:p>
              <a:endParaRPr lang="hu-HU"/>
            </a:p>
          </p:txBody>
        </p:sp>
        <p:sp>
          <p:nvSpPr>
            <p:cNvPr id="75797" name="Line 22"/>
            <p:cNvSpPr>
              <a:spLocks noChangeShapeType="1"/>
            </p:cNvSpPr>
            <p:nvPr/>
          </p:nvSpPr>
          <p:spPr bwMode="auto">
            <a:xfrm>
              <a:off x="4451" y="1629"/>
              <a:ext cx="1" cy="144"/>
            </a:xfrm>
            <a:prstGeom prst="line">
              <a:avLst/>
            </a:prstGeom>
            <a:noFill/>
            <a:ln w="50800">
              <a:solidFill>
                <a:srgbClr val="FF6600"/>
              </a:solidFill>
              <a:round/>
              <a:headEnd/>
              <a:tailEnd/>
            </a:ln>
          </p:spPr>
          <p:txBody>
            <a:bodyPr wrap="none" anchor="ctr"/>
            <a:lstStyle/>
            <a:p>
              <a:endParaRPr lang="hu-HU"/>
            </a:p>
          </p:txBody>
        </p:sp>
        <p:sp>
          <p:nvSpPr>
            <p:cNvPr id="75798" name="Line 23"/>
            <p:cNvSpPr>
              <a:spLocks noChangeShapeType="1"/>
            </p:cNvSpPr>
            <p:nvPr/>
          </p:nvSpPr>
          <p:spPr bwMode="auto">
            <a:xfrm>
              <a:off x="4835" y="1629"/>
              <a:ext cx="1" cy="144"/>
            </a:xfrm>
            <a:prstGeom prst="line">
              <a:avLst/>
            </a:prstGeom>
            <a:noFill/>
            <a:ln w="50800">
              <a:solidFill>
                <a:srgbClr val="FF6600"/>
              </a:solidFill>
              <a:round/>
              <a:headEnd/>
              <a:tailEnd/>
            </a:ln>
          </p:spPr>
          <p:txBody>
            <a:bodyPr wrap="none" anchor="ctr"/>
            <a:lstStyle/>
            <a:p>
              <a:endParaRPr lang="hu-HU"/>
            </a:p>
          </p:txBody>
        </p:sp>
        <p:sp>
          <p:nvSpPr>
            <p:cNvPr id="75799" name="Line 24"/>
            <p:cNvSpPr>
              <a:spLocks noChangeShapeType="1"/>
            </p:cNvSpPr>
            <p:nvPr/>
          </p:nvSpPr>
          <p:spPr bwMode="auto">
            <a:xfrm>
              <a:off x="5219" y="1629"/>
              <a:ext cx="1" cy="144"/>
            </a:xfrm>
            <a:prstGeom prst="line">
              <a:avLst/>
            </a:prstGeom>
            <a:noFill/>
            <a:ln w="50800">
              <a:solidFill>
                <a:srgbClr val="FF6600"/>
              </a:solidFill>
              <a:round/>
              <a:headEnd/>
              <a:tailEnd/>
            </a:ln>
          </p:spPr>
          <p:txBody>
            <a:bodyPr wrap="none" anchor="ctr"/>
            <a:lstStyle/>
            <a:p>
              <a:endParaRPr lang="hu-HU"/>
            </a:p>
          </p:txBody>
        </p:sp>
        <p:sp>
          <p:nvSpPr>
            <p:cNvPr id="75800" name="Line 25"/>
            <p:cNvSpPr>
              <a:spLocks noChangeShapeType="1"/>
            </p:cNvSpPr>
            <p:nvPr/>
          </p:nvSpPr>
          <p:spPr bwMode="auto">
            <a:xfrm>
              <a:off x="4067" y="1965"/>
              <a:ext cx="1" cy="144"/>
            </a:xfrm>
            <a:prstGeom prst="line">
              <a:avLst/>
            </a:prstGeom>
            <a:noFill/>
            <a:ln w="50800">
              <a:solidFill>
                <a:srgbClr val="FF6600"/>
              </a:solidFill>
              <a:round/>
              <a:headEnd/>
              <a:tailEnd/>
            </a:ln>
          </p:spPr>
          <p:txBody>
            <a:bodyPr wrap="none" anchor="ctr"/>
            <a:lstStyle/>
            <a:p>
              <a:endParaRPr lang="hu-HU"/>
            </a:p>
          </p:txBody>
        </p:sp>
        <p:sp>
          <p:nvSpPr>
            <p:cNvPr id="75801" name="Line 26"/>
            <p:cNvSpPr>
              <a:spLocks noChangeShapeType="1"/>
            </p:cNvSpPr>
            <p:nvPr/>
          </p:nvSpPr>
          <p:spPr bwMode="auto">
            <a:xfrm>
              <a:off x="4451" y="1965"/>
              <a:ext cx="1" cy="144"/>
            </a:xfrm>
            <a:prstGeom prst="line">
              <a:avLst/>
            </a:prstGeom>
            <a:noFill/>
            <a:ln w="50800">
              <a:solidFill>
                <a:srgbClr val="FF6600"/>
              </a:solidFill>
              <a:round/>
              <a:headEnd/>
              <a:tailEnd/>
            </a:ln>
          </p:spPr>
          <p:txBody>
            <a:bodyPr wrap="none" anchor="ctr"/>
            <a:lstStyle/>
            <a:p>
              <a:endParaRPr lang="hu-HU"/>
            </a:p>
          </p:txBody>
        </p:sp>
        <p:sp>
          <p:nvSpPr>
            <p:cNvPr id="75802" name="Line 27"/>
            <p:cNvSpPr>
              <a:spLocks noChangeShapeType="1"/>
            </p:cNvSpPr>
            <p:nvPr/>
          </p:nvSpPr>
          <p:spPr bwMode="auto">
            <a:xfrm>
              <a:off x="4835" y="1965"/>
              <a:ext cx="1" cy="144"/>
            </a:xfrm>
            <a:prstGeom prst="line">
              <a:avLst/>
            </a:prstGeom>
            <a:noFill/>
            <a:ln w="50800">
              <a:solidFill>
                <a:srgbClr val="FF6600"/>
              </a:solidFill>
              <a:round/>
              <a:headEnd/>
              <a:tailEnd/>
            </a:ln>
          </p:spPr>
          <p:txBody>
            <a:bodyPr wrap="none" anchor="ctr"/>
            <a:lstStyle/>
            <a:p>
              <a:endParaRPr lang="hu-HU"/>
            </a:p>
          </p:txBody>
        </p:sp>
        <p:sp>
          <p:nvSpPr>
            <p:cNvPr id="75803" name="Line 28"/>
            <p:cNvSpPr>
              <a:spLocks noChangeShapeType="1"/>
            </p:cNvSpPr>
            <p:nvPr/>
          </p:nvSpPr>
          <p:spPr bwMode="auto">
            <a:xfrm>
              <a:off x="5219" y="1965"/>
              <a:ext cx="1" cy="144"/>
            </a:xfrm>
            <a:prstGeom prst="line">
              <a:avLst/>
            </a:prstGeom>
            <a:noFill/>
            <a:ln w="50800">
              <a:solidFill>
                <a:srgbClr val="FF6600"/>
              </a:solidFill>
              <a:round/>
              <a:headEnd/>
              <a:tailEnd/>
            </a:ln>
          </p:spPr>
          <p:txBody>
            <a:bodyPr wrap="none" anchor="ctr"/>
            <a:lstStyle/>
            <a:p>
              <a:endParaRPr lang="hu-HU"/>
            </a:p>
          </p:txBody>
        </p:sp>
        <p:sp>
          <p:nvSpPr>
            <p:cNvPr id="75804" name="Line 29"/>
            <p:cNvSpPr>
              <a:spLocks noChangeShapeType="1"/>
            </p:cNvSpPr>
            <p:nvPr/>
          </p:nvSpPr>
          <p:spPr bwMode="auto">
            <a:xfrm>
              <a:off x="4355" y="2109"/>
              <a:ext cx="1" cy="144"/>
            </a:xfrm>
            <a:prstGeom prst="line">
              <a:avLst/>
            </a:prstGeom>
            <a:noFill/>
            <a:ln w="50800">
              <a:solidFill>
                <a:srgbClr val="FF6600"/>
              </a:solidFill>
              <a:round/>
              <a:headEnd/>
              <a:tailEnd/>
            </a:ln>
          </p:spPr>
          <p:txBody>
            <a:bodyPr wrap="none" anchor="ctr"/>
            <a:lstStyle/>
            <a:p>
              <a:endParaRPr lang="hu-HU"/>
            </a:p>
          </p:txBody>
        </p:sp>
        <p:sp>
          <p:nvSpPr>
            <p:cNvPr id="75805" name="Line 30"/>
            <p:cNvSpPr>
              <a:spLocks noChangeShapeType="1"/>
            </p:cNvSpPr>
            <p:nvPr/>
          </p:nvSpPr>
          <p:spPr bwMode="auto">
            <a:xfrm>
              <a:off x="5123" y="2109"/>
              <a:ext cx="1" cy="144"/>
            </a:xfrm>
            <a:prstGeom prst="line">
              <a:avLst/>
            </a:prstGeom>
            <a:noFill/>
            <a:ln w="50800">
              <a:solidFill>
                <a:srgbClr val="FF6600"/>
              </a:solidFill>
              <a:round/>
              <a:headEnd/>
              <a:tailEnd/>
            </a:ln>
          </p:spPr>
          <p:txBody>
            <a:bodyPr wrap="none" anchor="ctr"/>
            <a:lstStyle/>
            <a:p>
              <a:endParaRPr lang="hu-HU"/>
            </a:p>
          </p:txBody>
        </p:sp>
        <p:sp>
          <p:nvSpPr>
            <p:cNvPr id="75806" name="Line 31"/>
            <p:cNvSpPr>
              <a:spLocks noChangeShapeType="1"/>
            </p:cNvSpPr>
            <p:nvPr/>
          </p:nvSpPr>
          <p:spPr bwMode="auto">
            <a:xfrm>
              <a:off x="3923" y="2109"/>
              <a:ext cx="1488" cy="1"/>
            </a:xfrm>
            <a:prstGeom prst="line">
              <a:avLst/>
            </a:prstGeom>
            <a:noFill/>
            <a:ln w="50800">
              <a:solidFill>
                <a:srgbClr val="FF6600"/>
              </a:solidFill>
              <a:round/>
              <a:headEnd/>
              <a:tailEnd/>
            </a:ln>
          </p:spPr>
          <p:txBody>
            <a:bodyPr wrap="none" anchor="ctr"/>
            <a:lstStyle/>
            <a:p>
              <a:endParaRPr lang="hu-HU"/>
            </a:p>
          </p:txBody>
        </p:sp>
        <p:sp>
          <p:nvSpPr>
            <p:cNvPr id="392224" name="Text Box 32"/>
            <p:cNvSpPr txBox="1">
              <a:spLocks noChangeArrowheads="1"/>
            </p:cNvSpPr>
            <p:nvPr/>
          </p:nvSpPr>
          <p:spPr bwMode="auto">
            <a:xfrm>
              <a:off x="4869" y="1071"/>
              <a:ext cx="422" cy="213"/>
            </a:xfrm>
            <a:prstGeom prst="rect">
              <a:avLst/>
            </a:prstGeom>
            <a:noFill/>
            <a:ln w="9525">
              <a:noFill/>
              <a:miter lim="800000"/>
              <a:headEnd/>
              <a:tailEnd/>
            </a:ln>
            <a:effectLst/>
          </p:spPr>
          <p:txBody>
            <a:bodyPr wrap="none">
              <a:spAutoFit/>
            </a:bodyPr>
            <a:lstStyle/>
            <a:p>
              <a:pPr algn="ctr" eaLnBrk="0" hangingPunct="0">
                <a:defRPr/>
              </a:pPr>
              <a:r>
                <a:rPr lang="en-US" b="1" dirty="0">
                  <a:latin typeface="+mn-lt"/>
                </a:rPr>
                <a:t>CPUs</a:t>
              </a:r>
            </a:p>
          </p:txBody>
        </p:sp>
        <p:sp>
          <p:nvSpPr>
            <p:cNvPr id="392225" name="Text Box 33"/>
            <p:cNvSpPr txBox="1">
              <a:spLocks noChangeArrowheads="1"/>
            </p:cNvSpPr>
            <p:nvPr/>
          </p:nvSpPr>
          <p:spPr bwMode="auto">
            <a:xfrm>
              <a:off x="5353" y="1763"/>
              <a:ext cx="455" cy="368"/>
            </a:xfrm>
            <a:prstGeom prst="rect">
              <a:avLst/>
            </a:prstGeom>
            <a:noFill/>
            <a:ln w="9525">
              <a:noFill/>
              <a:miter lim="800000"/>
              <a:headEnd/>
              <a:tailEnd/>
            </a:ln>
            <a:effectLst/>
          </p:spPr>
          <p:txBody>
            <a:bodyPr wrap="none">
              <a:spAutoFit/>
            </a:bodyPr>
            <a:lstStyle/>
            <a:p>
              <a:pPr algn="ctr" eaLnBrk="0" hangingPunct="0">
                <a:defRPr/>
              </a:pPr>
              <a:r>
                <a:rPr lang="en-US" b="1" dirty="0">
                  <a:latin typeface="+mn-lt"/>
                </a:rPr>
                <a:t>L2</a:t>
              </a:r>
              <a:br>
                <a:rPr lang="en-US" b="1" dirty="0">
                  <a:latin typeface="+mn-lt"/>
                </a:rPr>
              </a:br>
              <a:r>
                <a:rPr lang="en-US" b="1" dirty="0">
                  <a:latin typeface="+mn-lt"/>
                </a:rPr>
                <a:t>Cache</a:t>
              </a:r>
            </a:p>
          </p:txBody>
        </p:sp>
        <p:sp>
          <p:nvSpPr>
            <p:cNvPr id="392226" name="Text Box 34"/>
            <p:cNvSpPr txBox="1">
              <a:spLocks noChangeArrowheads="1"/>
            </p:cNvSpPr>
            <p:nvPr/>
          </p:nvSpPr>
          <p:spPr bwMode="auto">
            <a:xfrm>
              <a:off x="4451" y="2799"/>
              <a:ext cx="376" cy="213"/>
            </a:xfrm>
            <a:prstGeom prst="rect">
              <a:avLst/>
            </a:prstGeom>
            <a:noFill/>
            <a:ln w="9525">
              <a:noFill/>
              <a:miter lim="800000"/>
              <a:headEnd/>
              <a:tailEnd/>
            </a:ln>
            <a:effectLst/>
          </p:spPr>
          <p:txBody>
            <a:bodyPr wrap="none">
              <a:spAutoFit/>
            </a:bodyPr>
            <a:lstStyle/>
            <a:p>
              <a:pPr algn="ctr" eaLnBrk="0" hangingPunct="0">
                <a:defRPr/>
              </a:pPr>
              <a:r>
                <a:rPr lang="en-US" b="1" dirty="0">
                  <a:latin typeface="+mn-lt"/>
                </a:rPr>
                <a:t>SMP</a:t>
              </a:r>
            </a:p>
          </p:txBody>
        </p:sp>
      </p:grpSp>
      <p:sp>
        <p:nvSpPr>
          <p:cNvPr id="35" name="Dia számának helye 34"/>
          <p:cNvSpPr>
            <a:spLocks noGrp="1"/>
          </p:cNvSpPr>
          <p:nvPr>
            <p:ph type="sldNum" sz="quarter" idx="5"/>
          </p:nvPr>
        </p:nvSpPr>
        <p:spPr/>
        <p:txBody>
          <a:bodyPr/>
          <a:lstStyle/>
          <a:p>
            <a:fld id="{3D86C690-4F62-4AFC-8745-06DC9BF07935}" type="slidenum">
              <a:rPr lang="hu-HU" smtClean="0"/>
              <a:pPr/>
              <a:t>24</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7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5778">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5778">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5778">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778">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5778">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5778">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577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p:txBody>
          <a:bodyPr/>
          <a:lstStyle/>
          <a:p>
            <a:r>
              <a:rPr lang="en-US" smtClean="0"/>
              <a:t>Multiprocess</a:t>
            </a:r>
            <a:r>
              <a:rPr lang="hu-HU" smtClean="0"/>
              <a:t>z</a:t>
            </a:r>
            <a:r>
              <a:rPr lang="en-US" smtClean="0"/>
              <a:t>or</a:t>
            </a:r>
            <a:r>
              <a:rPr lang="hu-HU" smtClean="0"/>
              <a:t>os</a:t>
            </a:r>
            <a:r>
              <a:rPr lang="en-US" smtClean="0"/>
              <a:t> </a:t>
            </a:r>
            <a:r>
              <a:rPr lang="hu-HU" smtClean="0"/>
              <a:t>ütemezés</a:t>
            </a:r>
            <a:endParaRPr lang="en-US" smtClean="0"/>
          </a:p>
        </p:txBody>
      </p:sp>
      <p:sp>
        <p:nvSpPr>
          <p:cNvPr id="337923" name="Rectangle 3"/>
          <p:cNvSpPr>
            <a:spLocks noGrp="1" noChangeArrowheads="1"/>
          </p:cNvSpPr>
          <p:nvPr>
            <p:ph idx="1"/>
          </p:nvPr>
        </p:nvSpPr>
        <p:spPr>
          <a:xfrm>
            <a:off x="304799" y="762000"/>
            <a:ext cx="8708571" cy="5562600"/>
          </a:xfrm>
        </p:spPr>
        <p:txBody>
          <a:bodyPr/>
          <a:lstStyle/>
          <a:p>
            <a:r>
              <a:rPr lang="hu-HU" sz="2800" dirty="0" smtClean="0"/>
              <a:t>Szálak bármelyik CPU-n futhatnak, de</a:t>
            </a:r>
            <a:endParaRPr lang="en-US" sz="2800" dirty="0" smtClean="0"/>
          </a:p>
          <a:p>
            <a:pPr lvl="1"/>
            <a:r>
              <a:rPr lang="hu-HU" sz="2400" dirty="0" smtClean="0"/>
              <a:t>Megpróbálja az OS ugyanazon a CPU-n tartani</a:t>
            </a:r>
            <a:r>
              <a:rPr lang="en-US" sz="2400" dirty="0" smtClean="0"/>
              <a:t> (“soft affinity”)</a:t>
            </a:r>
          </a:p>
          <a:p>
            <a:pPr lvl="1"/>
            <a:r>
              <a:rPr lang="hu-HU" sz="2400" dirty="0" smtClean="0"/>
              <a:t>Beállítható, hogy melyiken futhat</a:t>
            </a:r>
            <a:r>
              <a:rPr lang="en-US" sz="2400" dirty="0" smtClean="0"/>
              <a:t> </a:t>
            </a:r>
            <a:r>
              <a:rPr lang="hu-HU" sz="2400" dirty="0" smtClean="0"/>
              <a:t>(</a:t>
            </a:r>
            <a:r>
              <a:rPr lang="en-US" sz="2400" dirty="0" smtClean="0"/>
              <a:t>“hard affinity”</a:t>
            </a:r>
            <a:r>
              <a:rPr lang="hu-HU" sz="2400" dirty="0" smtClean="0"/>
              <a:t>)</a:t>
            </a:r>
            <a:endParaRPr lang="en-US" sz="2400" dirty="0" smtClean="0"/>
          </a:p>
          <a:p>
            <a:endParaRPr lang="hu-HU" sz="2800" dirty="0" smtClean="0"/>
          </a:p>
          <a:p>
            <a:r>
              <a:rPr lang="hu-HU" sz="2800" dirty="0" smtClean="0"/>
              <a:t>Elosztott</a:t>
            </a:r>
            <a:r>
              <a:rPr lang="en-US" sz="2800" dirty="0" smtClean="0"/>
              <a:t> (</a:t>
            </a:r>
            <a:r>
              <a:rPr lang="hu-HU" sz="2800" dirty="0" smtClean="0"/>
              <a:t>nincs</a:t>
            </a:r>
            <a:r>
              <a:rPr lang="en-US" sz="2800" dirty="0" smtClean="0"/>
              <a:t> “master processor”)</a:t>
            </a:r>
          </a:p>
          <a:p>
            <a:pPr lvl="1"/>
            <a:r>
              <a:rPr lang="hu-HU" sz="2400" dirty="0" smtClean="0"/>
              <a:t>Bármelyik CPU bármelyik futását megszakíthatja</a:t>
            </a:r>
            <a:endParaRPr lang="en-US" sz="2400" dirty="0" smtClean="0"/>
          </a:p>
          <a:p>
            <a:endParaRPr lang="hu-HU" sz="2800" dirty="0" smtClean="0"/>
          </a:p>
          <a:p>
            <a:r>
              <a:rPr lang="hu-HU" sz="2800" dirty="0" smtClean="0"/>
              <a:t>Ütemezési adatok tárolása</a:t>
            </a:r>
            <a:r>
              <a:rPr lang="en-US" sz="2800" dirty="0" smtClean="0"/>
              <a:t>:</a:t>
            </a:r>
          </a:p>
          <a:p>
            <a:pPr lvl="1"/>
            <a:r>
              <a:rPr lang="en-US" sz="2400" dirty="0" smtClean="0"/>
              <a:t>Windows Server 2003</a:t>
            </a:r>
            <a:r>
              <a:rPr lang="hu-HU" sz="2400" dirty="0" smtClean="0"/>
              <a:t> előtt</a:t>
            </a:r>
            <a:r>
              <a:rPr lang="en-US" sz="2400" dirty="0" smtClean="0"/>
              <a:t>: </a:t>
            </a:r>
            <a:r>
              <a:rPr lang="hu-HU" sz="2400" dirty="0" smtClean="0"/>
              <a:t>rendszerszintű futásra kész sorok</a:t>
            </a:r>
            <a:endParaRPr lang="en-US" sz="2400" dirty="0" smtClean="0"/>
          </a:p>
          <a:p>
            <a:pPr lvl="1"/>
            <a:r>
              <a:rPr lang="en-US" sz="2400" dirty="0" smtClean="0"/>
              <a:t>Windows Server 2003</a:t>
            </a:r>
            <a:r>
              <a:rPr lang="hu-HU" sz="2400" dirty="0" err="1" smtClean="0"/>
              <a:t>-től</a:t>
            </a:r>
            <a:r>
              <a:rPr lang="en-US" sz="2400" dirty="0" smtClean="0"/>
              <a:t>: </a:t>
            </a:r>
            <a:r>
              <a:rPr lang="hu-HU" sz="2400" dirty="0" smtClean="0"/>
              <a:t>CPU-nkénti sorok</a:t>
            </a:r>
            <a:endParaRPr lang="en-US" sz="2400"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25</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379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79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79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792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792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792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79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6"/>
          <p:cNvSpPr>
            <a:spLocks noGrp="1" noChangeArrowheads="1"/>
          </p:cNvSpPr>
          <p:nvPr>
            <p:ph type="title"/>
          </p:nvPr>
        </p:nvSpPr>
        <p:spPr/>
        <p:txBody>
          <a:bodyPr/>
          <a:lstStyle/>
          <a:p>
            <a:r>
              <a:rPr lang="en-US" smtClean="0"/>
              <a:t>Hard Affinity</a:t>
            </a:r>
          </a:p>
        </p:txBody>
      </p:sp>
      <p:pic>
        <p:nvPicPr>
          <p:cNvPr id="2050" name="Picture 2"/>
          <p:cNvPicPr>
            <a:picLocks noChangeAspect="1" noChangeArrowheads="1"/>
          </p:cNvPicPr>
          <p:nvPr/>
        </p:nvPicPr>
        <p:blipFill>
          <a:blip r:embed="rId3" cstate="print"/>
          <a:srcRect/>
          <a:stretch>
            <a:fillRect/>
          </a:stretch>
        </p:blipFill>
        <p:spPr bwMode="auto">
          <a:xfrm>
            <a:off x="323528" y="883785"/>
            <a:ext cx="3829050" cy="42195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4283968" y="764704"/>
            <a:ext cx="3030481" cy="2396991"/>
          </a:xfrm>
          <a:prstGeom prst="rect">
            <a:avLst/>
          </a:prstGeom>
          <a:noFill/>
          <a:ln w="9525">
            <a:noFill/>
            <a:miter lim="800000"/>
            <a:headEnd/>
            <a:tailEnd/>
          </a:ln>
          <a:effectLst/>
        </p:spPr>
      </p:pic>
      <p:sp>
        <p:nvSpPr>
          <p:cNvPr id="5" name="Dia számának helye 4"/>
          <p:cNvSpPr>
            <a:spLocks noGrp="1"/>
          </p:cNvSpPr>
          <p:nvPr>
            <p:ph type="sldNum" sz="quarter" idx="5"/>
          </p:nvPr>
        </p:nvSpPr>
        <p:spPr/>
        <p:txBody>
          <a:bodyPr/>
          <a:lstStyle/>
          <a:p>
            <a:fld id="{3D86C690-4F62-4AFC-8745-06DC9BF07935}" type="slidenum">
              <a:rPr lang="hu-HU" smtClean="0"/>
              <a:pPr/>
              <a:t>26</a:t>
            </a:fld>
            <a:endParaRPr lang="hu-HU"/>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9382" y="3284984"/>
            <a:ext cx="3465106" cy="3150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Windows 7 módosítások</a:t>
            </a:r>
            <a:endParaRPr lang="hu-HU" dirty="0"/>
          </a:p>
        </p:txBody>
      </p:sp>
      <p:sp>
        <p:nvSpPr>
          <p:cNvPr id="3" name="Tartalom helye 2"/>
          <p:cNvSpPr>
            <a:spLocks noGrp="1"/>
          </p:cNvSpPr>
          <p:nvPr>
            <p:ph idx="1"/>
          </p:nvPr>
        </p:nvSpPr>
        <p:spPr/>
        <p:txBody>
          <a:bodyPr/>
          <a:lstStyle/>
          <a:p>
            <a:r>
              <a:rPr lang="hu-HU" dirty="0" err="1" smtClean="0"/>
              <a:t>Core</a:t>
            </a:r>
            <a:r>
              <a:rPr lang="hu-HU" dirty="0" smtClean="0"/>
              <a:t> Parking (szerver)</a:t>
            </a:r>
          </a:p>
          <a:p>
            <a:pPr lvl="1"/>
            <a:r>
              <a:rPr lang="hu-HU" dirty="0" smtClean="0"/>
              <a:t>Minél kevesebb logikai CPU használata</a:t>
            </a:r>
          </a:p>
          <a:p>
            <a:pPr lvl="1"/>
            <a:r>
              <a:rPr lang="hu-HU" dirty="0" smtClean="0"/>
              <a:t>Nem használt </a:t>
            </a:r>
            <a:r>
              <a:rPr lang="hu-HU" dirty="0" err="1" smtClean="0"/>
              <a:t>socketek</a:t>
            </a:r>
            <a:r>
              <a:rPr lang="hu-HU" dirty="0" smtClean="0"/>
              <a:t> </a:t>
            </a:r>
            <a:r>
              <a:rPr lang="hu-HU" dirty="0" err="1" smtClean="0"/>
              <a:t>standby</a:t>
            </a:r>
            <a:r>
              <a:rPr lang="hu-HU" dirty="0" smtClean="0"/>
              <a:t> üzemmódba</a:t>
            </a:r>
          </a:p>
          <a:p>
            <a:r>
              <a:rPr lang="hu-HU" dirty="0" smtClean="0"/>
              <a:t>Time </a:t>
            </a:r>
            <a:r>
              <a:rPr lang="hu-HU" dirty="0" err="1" smtClean="0"/>
              <a:t>coalescing</a:t>
            </a:r>
            <a:endParaRPr lang="hu-HU" dirty="0" smtClean="0"/>
          </a:p>
          <a:p>
            <a:pPr lvl="1"/>
            <a:r>
              <a:rPr lang="hu-HU" dirty="0" smtClean="0"/>
              <a:t>Azonos periódusú időzítők összevonása</a:t>
            </a:r>
          </a:p>
          <a:p>
            <a:r>
              <a:rPr lang="hu-HU" dirty="0" err="1" smtClean="0"/>
              <a:t>Dynamic</a:t>
            </a:r>
            <a:r>
              <a:rPr lang="hu-HU" dirty="0" smtClean="0"/>
              <a:t> Fair </a:t>
            </a:r>
            <a:r>
              <a:rPr lang="hu-HU" dirty="0" err="1" smtClean="0"/>
              <a:t>Share</a:t>
            </a:r>
            <a:r>
              <a:rPr lang="hu-HU" dirty="0" smtClean="0"/>
              <a:t> </a:t>
            </a:r>
            <a:r>
              <a:rPr lang="hu-HU" dirty="0" err="1" smtClean="0"/>
              <a:t>Scheduling</a:t>
            </a:r>
            <a:r>
              <a:rPr lang="hu-HU" dirty="0" smtClean="0"/>
              <a:t> (DFSS)</a:t>
            </a:r>
          </a:p>
          <a:p>
            <a:pPr lvl="1"/>
            <a:r>
              <a:rPr lang="hu-HU" dirty="0" err="1" smtClean="0"/>
              <a:t>Remote</a:t>
            </a:r>
            <a:r>
              <a:rPr lang="hu-HU" dirty="0" smtClean="0"/>
              <a:t> </a:t>
            </a:r>
            <a:r>
              <a:rPr lang="hu-HU" dirty="0" err="1" smtClean="0"/>
              <a:t>Desktop</a:t>
            </a:r>
            <a:r>
              <a:rPr lang="hu-HU" dirty="0" smtClean="0"/>
              <a:t> szerverekhez</a:t>
            </a:r>
          </a:p>
          <a:p>
            <a:pPr lvl="1"/>
            <a:r>
              <a:rPr lang="hu-HU" dirty="0" smtClean="0"/>
              <a:t>Minden munkamenet „CPU keretet” kap</a:t>
            </a:r>
          </a:p>
          <a:p>
            <a:pPr lvl="1"/>
            <a:r>
              <a:rPr lang="hu-HU" dirty="0" smtClean="0"/>
              <a:t>Ha elhasználja, csak </a:t>
            </a:r>
            <a:r>
              <a:rPr lang="hu-HU" dirty="0" err="1" smtClean="0"/>
              <a:t>idle</a:t>
            </a:r>
            <a:r>
              <a:rPr lang="hu-HU" dirty="0" smtClean="0"/>
              <a:t> CPU-t kaphat</a:t>
            </a:r>
          </a:p>
          <a:p>
            <a:r>
              <a:rPr lang="hu-HU" dirty="0" smtClean="0"/>
              <a:t>Globális zárak megszüntetése</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27</a:t>
            </a:fld>
            <a:endParaRPr lang="hu-H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lstStyle/>
          <a:p>
            <a:r>
              <a:rPr lang="hu-HU" smtClean="0"/>
              <a:t>Összefoglalás</a:t>
            </a:r>
          </a:p>
        </p:txBody>
      </p:sp>
      <p:sp>
        <p:nvSpPr>
          <p:cNvPr id="121858" name="Content Placeholder 2"/>
          <p:cNvSpPr>
            <a:spLocks noGrp="1"/>
          </p:cNvSpPr>
          <p:nvPr>
            <p:ph idx="1"/>
          </p:nvPr>
        </p:nvSpPr>
        <p:spPr/>
        <p:txBody>
          <a:bodyPr/>
          <a:lstStyle/>
          <a:p>
            <a:endParaRPr lang="hu-HU" dirty="0" smtClean="0"/>
          </a:p>
          <a:p>
            <a:r>
              <a:rPr lang="hu-HU" sz="4000" dirty="0" smtClean="0"/>
              <a:t>Folyamat ↔ Szál</a:t>
            </a:r>
          </a:p>
          <a:p>
            <a:endParaRPr lang="hu-HU" sz="4000" dirty="0" smtClean="0"/>
          </a:p>
          <a:p>
            <a:r>
              <a:rPr lang="hu-HU" sz="4000" dirty="0" smtClean="0"/>
              <a:t>Ütemezés:</a:t>
            </a:r>
          </a:p>
          <a:p>
            <a:pPr lvl="1"/>
            <a:r>
              <a:rPr lang="hu-HU" sz="3600" dirty="0" smtClean="0"/>
              <a:t>Prioritási szintek</a:t>
            </a:r>
          </a:p>
          <a:p>
            <a:pPr lvl="1"/>
            <a:r>
              <a:rPr lang="hu-HU" sz="3600" dirty="0" smtClean="0"/>
              <a:t>Prioritáson belül RR: </a:t>
            </a:r>
            <a:r>
              <a:rPr lang="hu-HU" sz="3600" dirty="0" err="1" smtClean="0"/>
              <a:t>quantum</a:t>
            </a:r>
            <a:endParaRPr lang="hu-HU" sz="3600" dirty="0" smtClean="0"/>
          </a:p>
          <a:p>
            <a:endParaRPr lang="hu-HU" dirty="0" smtClean="0"/>
          </a:p>
          <a:p>
            <a:pPr lvl="1"/>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28</a:t>
            </a:fld>
            <a:endParaRPr lang="hu-HU"/>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p:cNvSpPr>
            <a:spLocks noGrp="1"/>
          </p:cNvSpPr>
          <p:nvPr>
            <p:ph type="title"/>
          </p:nvPr>
        </p:nvSpPr>
        <p:spPr/>
        <p:txBody>
          <a:bodyPr/>
          <a:lstStyle/>
          <a:p>
            <a:r>
              <a:rPr lang="hu-HU" smtClean="0"/>
              <a:t>Olvasnivaló</a:t>
            </a:r>
          </a:p>
        </p:txBody>
      </p:sp>
      <p:sp>
        <p:nvSpPr>
          <p:cNvPr id="122882" name="Content Placeholder 2"/>
          <p:cNvSpPr>
            <a:spLocks noGrp="1"/>
          </p:cNvSpPr>
          <p:nvPr>
            <p:ph idx="1"/>
          </p:nvPr>
        </p:nvSpPr>
        <p:spPr/>
        <p:txBody>
          <a:bodyPr>
            <a:normAutofit/>
          </a:bodyPr>
          <a:lstStyle/>
          <a:p>
            <a:r>
              <a:rPr lang="hu-HU" dirty="0" err="1" smtClean="0"/>
              <a:t>Technet</a:t>
            </a:r>
            <a:r>
              <a:rPr lang="hu-HU" dirty="0" smtClean="0"/>
              <a:t> </a:t>
            </a:r>
            <a:r>
              <a:rPr lang="hu-HU" dirty="0" err="1" smtClean="0"/>
              <a:t>Magazine</a:t>
            </a:r>
            <a:r>
              <a:rPr lang="hu-HU" dirty="0" smtClean="0"/>
              <a:t>. </a:t>
            </a:r>
            <a:r>
              <a:rPr lang="hu-HU" dirty="0" smtClean="0">
                <a:hlinkClick r:id="rId3"/>
              </a:rPr>
              <a:t>„</a:t>
            </a:r>
            <a:r>
              <a:rPr lang="en-US" dirty="0" smtClean="0">
                <a:hlinkClick r:id="rId3"/>
              </a:rPr>
              <a:t>Inside the Windows Vista Kernel</a:t>
            </a:r>
            <a:r>
              <a:rPr lang="hu-HU" dirty="0" smtClean="0"/>
              <a:t>”, 1. rész CPU </a:t>
            </a:r>
          </a:p>
          <a:p>
            <a:pPr lvl="1"/>
            <a:r>
              <a:rPr lang="hu-HU" dirty="0" err="1" smtClean="0"/>
              <a:t>Cycle</a:t>
            </a:r>
            <a:r>
              <a:rPr lang="hu-HU" dirty="0" smtClean="0"/>
              <a:t> </a:t>
            </a:r>
            <a:r>
              <a:rPr lang="hu-HU" dirty="0" err="1" smtClean="0"/>
              <a:t>Counting</a:t>
            </a:r>
            <a:endParaRPr lang="hu-HU" dirty="0" smtClean="0"/>
          </a:p>
          <a:p>
            <a:pPr lvl="1"/>
            <a:r>
              <a:rPr lang="hu-HU" dirty="0" err="1" smtClean="0"/>
              <a:t>Multimedia</a:t>
            </a:r>
            <a:r>
              <a:rPr lang="hu-HU" dirty="0" smtClean="0"/>
              <a:t> </a:t>
            </a:r>
            <a:r>
              <a:rPr lang="hu-HU" dirty="0" err="1" smtClean="0"/>
              <a:t>Class</a:t>
            </a:r>
            <a:r>
              <a:rPr lang="hu-HU" dirty="0" smtClean="0"/>
              <a:t> </a:t>
            </a:r>
            <a:r>
              <a:rPr lang="hu-HU" dirty="0" err="1" smtClean="0"/>
              <a:t>Scheduler</a:t>
            </a:r>
            <a:endParaRPr lang="hu-HU" dirty="0" smtClean="0"/>
          </a:p>
          <a:p>
            <a:pPr lvl="1"/>
            <a:r>
              <a:rPr lang="hu-HU" dirty="0" smtClean="0"/>
              <a:t>I/O </a:t>
            </a:r>
            <a:r>
              <a:rPr lang="hu-HU" dirty="0" err="1" smtClean="0"/>
              <a:t>Priority</a:t>
            </a:r>
            <a:endParaRPr lang="hu-HU" dirty="0" smtClean="0"/>
          </a:p>
          <a:p>
            <a:r>
              <a:rPr lang="en-US" i="1" dirty="0"/>
              <a:t>Mark </a:t>
            </a:r>
            <a:r>
              <a:rPr lang="en-US" i="1" dirty="0" err="1" smtClean="0"/>
              <a:t>Russinovich</a:t>
            </a:r>
            <a:r>
              <a:rPr lang="hu-HU" i="1" dirty="0" smtClean="0"/>
              <a:t>. </a:t>
            </a:r>
            <a:r>
              <a:rPr lang="hu-HU" i="1" dirty="0" smtClean="0">
                <a:hlinkClick r:id="rId4"/>
              </a:rPr>
              <a:t>„</a:t>
            </a:r>
            <a:r>
              <a:rPr lang="en-US" i="1" dirty="0" smtClean="0">
                <a:hlinkClick r:id="rId4"/>
              </a:rPr>
              <a:t>Windows 7 and Windows Server 2008 R2 Kernel Changes</a:t>
            </a:r>
            <a:r>
              <a:rPr lang="hu-HU" i="1" dirty="0" smtClean="0"/>
              <a:t>”, </a:t>
            </a:r>
            <a:r>
              <a:rPr lang="hu-HU" i="1" dirty="0" err="1" smtClean="0"/>
              <a:t>TechEd</a:t>
            </a:r>
            <a:r>
              <a:rPr lang="hu-HU" i="1" dirty="0" smtClean="0"/>
              <a:t> 2009</a:t>
            </a:r>
            <a:endParaRPr lang="hu-HU" dirty="0" smtClean="0"/>
          </a:p>
          <a:p>
            <a:r>
              <a:rPr lang="hu-HU" dirty="0" smtClean="0"/>
              <a:t>Building Windows 8. „</a:t>
            </a:r>
            <a:r>
              <a:rPr lang="en-US" dirty="0">
                <a:hlinkClick r:id="rId5"/>
              </a:rPr>
              <a:t>Improving power efficiency for applications</a:t>
            </a:r>
            <a:r>
              <a:rPr lang="hu-HU" dirty="0" smtClean="0"/>
              <a:t>”, 2012</a:t>
            </a:r>
          </a:p>
          <a:p>
            <a:endParaRPr lang="hu-HU" dirty="0" smtClean="0"/>
          </a:p>
          <a:p>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29</a:t>
            </a:fld>
            <a:endParaRPr lang="hu-HU"/>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3"/>
          <p:cNvSpPr>
            <a:spLocks noGrp="1"/>
          </p:cNvSpPr>
          <p:nvPr>
            <p:ph type="title"/>
          </p:nvPr>
        </p:nvSpPr>
        <p:spPr/>
        <p:txBody>
          <a:bodyPr/>
          <a:lstStyle/>
          <a:p>
            <a:r>
              <a:rPr lang="hu-HU" dirty="0" smtClean="0"/>
              <a:t>Az alapfogalmak Windowson</a:t>
            </a:r>
          </a:p>
        </p:txBody>
      </p:sp>
      <p:sp>
        <p:nvSpPr>
          <p:cNvPr id="14" name="Rectangle 13"/>
          <p:cNvSpPr/>
          <p:nvPr/>
        </p:nvSpPr>
        <p:spPr>
          <a:xfrm>
            <a:off x="5580183" y="1596851"/>
            <a:ext cx="3240000" cy="813216"/>
          </a:xfrm>
          <a:prstGeom prst="rect">
            <a:avLst/>
          </a:prstGeom>
          <a:ln>
            <a:solidFill>
              <a:schemeClr val="tx1"/>
            </a:solidFill>
          </a:ln>
          <a:scene3d>
            <a:camera prst="orthographicFront">
              <a:rot lat="0" lon="0" rev="0"/>
            </a:camera>
            <a:lightRig rig="contrasting" dir="t">
              <a:rot lat="0" lon="0" rev="1200000"/>
            </a:lightRig>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hu-HU" sz="3400" b="1" dirty="0" smtClean="0">
                <a:solidFill>
                  <a:schemeClr val="tx1"/>
                </a:solidFill>
              </a:rPr>
              <a:t>Szál</a:t>
            </a:r>
            <a:endParaRPr lang="hu-HU" sz="3400" b="1" dirty="0">
              <a:solidFill>
                <a:schemeClr val="tx1"/>
              </a:solidFill>
            </a:endParaRPr>
          </a:p>
        </p:txBody>
      </p:sp>
      <p:sp>
        <p:nvSpPr>
          <p:cNvPr id="26" name="Rectangle 25"/>
          <p:cNvSpPr/>
          <p:nvPr/>
        </p:nvSpPr>
        <p:spPr>
          <a:xfrm>
            <a:off x="387939" y="4103914"/>
            <a:ext cx="3600000" cy="156649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228600" lvl="1" indent="-228600" defTabSz="762000">
              <a:lnSpc>
                <a:spcPct val="90000"/>
              </a:lnSpc>
              <a:defRPr/>
            </a:pPr>
            <a:r>
              <a:rPr lang="hu-HU" sz="3200" dirty="0" smtClean="0">
                <a:latin typeface="+mn-lt"/>
              </a:rPr>
              <a:t>Címtér</a:t>
            </a:r>
          </a:p>
          <a:p>
            <a:pPr marL="0" lvl="1" indent="-228600" defTabSz="762000">
              <a:lnSpc>
                <a:spcPct val="90000"/>
              </a:lnSpc>
              <a:defRPr/>
            </a:pPr>
            <a:r>
              <a:rPr lang="hu-HU" sz="3200" dirty="0" smtClean="0">
                <a:latin typeface="+mn-lt"/>
              </a:rPr>
              <a:t>Erőforrások</a:t>
            </a:r>
          </a:p>
          <a:p>
            <a:pPr marL="0" lvl="1" indent="-228600" defTabSz="762000">
              <a:lnSpc>
                <a:spcPct val="90000"/>
              </a:lnSpc>
              <a:defRPr/>
            </a:pPr>
            <a:r>
              <a:rPr lang="hu-HU" sz="3200" dirty="0" smtClean="0">
                <a:latin typeface="+mn-lt"/>
              </a:rPr>
              <a:t>Biztonsági </a:t>
            </a:r>
            <a:r>
              <a:rPr lang="hu-HU" sz="3200" dirty="0" err="1" smtClean="0">
                <a:latin typeface="+mn-lt"/>
              </a:rPr>
              <a:t>token</a:t>
            </a:r>
            <a:endParaRPr lang="hu-HU" sz="3200" dirty="0" smtClean="0">
              <a:latin typeface="+mn-lt"/>
            </a:endParaRPr>
          </a:p>
        </p:txBody>
      </p:sp>
      <p:sp>
        <p:nvSpPr>
          <p:cNvPr id="29" name="Rectangle 28"/>
          <p:cNvSpPr/>
          <p:nvPr/>
        </p:nvSpPr>
        <p:spPr>
          <a:xfrm>
            <a:off x="387939" y="3374568"/>
            <a:ext cx="3600000" cy="72790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defTabSz="762000"/>
            <a:r>
              <a:rPr lang="hu-HU" sz="3200" dirty="0" smtClean="0">
                <a:latin typeface="+mn-lt"/>
              </a:rPr>
              <a:t>Memória</a:t>
            </a:r>
          </a:p>
        </p:txBody>
      </p:sp>
      <p:sp>
        <p:nvSpPr>
          <p:cNvPr id="20" name="Rectangle 19"/>
          <p:cNvSpPr/>
          <p:nvPr/>
        </p:nvSpPr>
        <p:spPr>
          <a:xfrm>
            <a:off x="388241" y="1371008"/>
            <a:ext cx="3600000" cy="806278"/>
          </a:xfrm>
          <a:prstGeom prst="rect">
            <a:avLst/>
          </a:prstGeom>
          <a:ln>
            <a:solidFill>
              <a:schemeClr val="tx1"/>
            </a:solidFill>
          </a:ln>
          <a:scene3d>
            <a:camera prst="orthographicFront">
              <a:rot lat="0" lon="0" rev="0"/>
            </a:camera>
            <a:lightRig rig="contrasting" dir="t">
              <a:rot lat="0" lon="0" rev="1200000"/>
            </a:lightRig>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hu-HU" sz="3400" b="1" dirty="0" smtClean="0">
                <a:solidFill>
                  <a:schemeClr val="tx1"/>
                </a:solidFill>
              </a:rPr>
              <a:t>Folyamat</a:t>
            </a:r>
            <a:endParaRPr lang="hu-HU" sz="3400" b="1" dirty="0">
              <a:solidFill>
                <a:schemeClr val="tx1"/>
              </a:solidFill>
            </a:endParaRPr>
          </a:p>
        </p:txBody>
      </p:sp>
      <p:sp>
        <p:nvSpPr>
          <p:cNvPr id="32" name="Rectangle 31"/>
          <p:cNvSpPr/>
          <p:nvPr/>
        </p:nvSpPr>
        <p:spPr>
          <a:xfrm>
            <a:off x="387940" y="2177139"/>
            <a:ext cx="3600000" cy="119696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defTabSz="762000"/>
            <a:r>
              <a:rPr lang="hu-HU" sz="3200" dirty="0" smtClean="0">
                <a:latin typeface="+mn-lt"/>
              </a:rPr>
              <a:t>Program futó példánya</a:t>
            </a:r>
          </a:p>
        </p:txBody>
      </p:sp>
      <p:sp>
        <p:nvSpPr>
          <p:cNvPr id="35" name="Rectangle 34"/>
          <p:cNvSpPr/>
          <p:nvPr/>
        </p:nvSpPr>
        <p:spPr>
          <a:xfrm>
            <a:off x="5578752" y="4220699"/>
            <a:ext cx="3240000" cy="120038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defTabSz="762000"/>
            <a:r>
              <a:rPr lang="hu-HU" sz="3200" dirty="0" smtClean="0">
                <a:latin typeface="+mn-lt"/>
              </a:rPr>
              <a:t>Végrehajtási környezet</a:t>
            </a:r>
          </a:p>
        </p:txBody>
      </p:sp>
      <p:sp>
        <p:nvSpPr>
          <p:cNvPr id="38" name="Rectangle 37"/>
          <p:cNvSpPr/>
          <p:nvPr/>
        </p:nvSpPr>
        <p:spPr>
          <a:xfrm>
            <a:off x="5578753" y="3617346"/>
            <a:ext cx="3240000" cy="60631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defTabSz="762000"/>
            <a:r>
              <a:rPr lang="hu-HU" sz="3200" dirty="0" smtClean="0">
                <a:latin typeface="+mn-lt"/>
              </a:rPr>
              <a:t>CPU</a:t>
            </a:r>
          </a:p>
        </p:txBody>
      </p:sp>
      <p:sp>
        <p:nvSpPr>
          <p:cNvPr id="41" name="Rectangle 40"/>
          <p:cNvSpPr/>
          <p:nvPr/>
        </p:nvSpPr>
        <p:spPr>
          <a:xfrm>
            <a:off x="5578752" y="2416627"/>
            <a:ext cx="3240000" cy="119265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defTabSz="762000"/>
            <a:r>
              <a:rPr lang="hu-HU" sz="3200" dirty="0" smtClean="0">
                <a:latin typeface="+mn-lt"/>
              </a:rPr>
              <a:t>Ütemezés egysége</a:t>
            </a:r>
            <a:endParaRPr lang="hu-HU" sz="3200" dirty="0">
              <a:latin typeface="+mn-lt"/>
            </a:endParaRPr>
          </a:p>
        </p:txBody>
      </p:sp>
      <p:cxnSp>
        <p:nvCxnSpPr>
          <p:cNvPr id="44" name="Straight Arrow Connector 43"/>
          <p:cNvCxnSpPr>
            <a:cxnSpLocks noChangeShapeType="1"/>
          </p:cNvCxnSpPr>
          <p:nvPr/>
        </p:nvCxnSpPr>
        <p:spPr bwMode="auto">
          <a:xfrm>
            <a:off x="3973286" y="1987460"/>
            <a:ext cx="1616302" cy="32884"/>
          </a:xfrm>
          <a:prstGeom prst="straightConnector1">
            <a:avLst/>
          </a:prstGeom>
          <a:noFill/>
          <a:ln w="38100" algn="ctr">
            <a:solidFill>
              <a:schemeClr val="tx1"/>
            </a:solidFill>
            <a:round/>
            <a:headEnd/>
            <a:tailEnd type="arrow" w="med" len="med"/>
          </a:ln>
        </p:spPr>
      </p:cxnSp>
      <p:sp>
        <p:nvSpPr>
          <p:cNvPr id="45" name="TextBox 44"/>
          <p:cNvSpPr txBox="1">
            <a:spLocks noChangeArrowheads="1"/>
          </p:cNvSpPr>
          <p:nvPr/>
        </p:nvSpPr>
        <p:spPr bwMode="auto">
          <a:xfrm>
            <a:off x="3981452" y="1563142"/>
            <a:ext cx="361950" cy="523220"/>
          </a:xfrm>
          <a:prstGeom prst="rect">
            <a:avLst/>
          </a:prstGeom>
          <a:noFill/>
          <a:ln w="9525">
            <a:noFill/>
            <a:miter lim="800000"/>
            <a:headEnd/>
            <a:tailEnd/>
          </a:ln>
        </p:spPr>
        <p:txBody>
          <a:bodyPr>
            <a:spAutoFit/>
          </a:bodyPr>
          <a:lstStyle/>
          <a:p>
            <a:pPr algn="ctr" eaLnBrk="0" hangingPunct="0"/>
            <a:r>
              <a:rPr lang="hu-HU" sz="2800" b="1" dirty="0">
                <a:latin typeface="+mn-lt"/>
              </a:rPr>
              <a:t>1</a:t>
            </a:r>
          </a:p>
        </p:txBody>
      </p:sp>
      <p:sp>
        <p:nvSpPr>
          <p:cNvPr id="46" name="TextBox 45"/>
          <p:cNvSpPr txBox="1">
            <a:spLocks noChangeArrowheads="1"/>
          </p:cNvSpPr>
          <p:nvPr/>
        </p:nvSpPr>
        <p:spPr bwMode="auto">
          <a:xfrm>
            <a:off x="4626431" y="1556792"/>
            <a:ext cx="925059" cy="523220"/>
          </a:xfrm>
          <a:prstGeom prst="rect">
            <a:avLst/>
          </a:prstGeom>
          <a:noFill/>
          <a:ln w="9525">
            <a:noFill/>
            <a:miter lim="800000"/>
            <a:headEnd/>
            <a:tailEnd/>
          </a:ln>
        </p:spPr>
        <p:txBody>
          <a:bodyPr wrap="square">
            <a:spAutoFit/>
          </a:bodyPr>
          <a:lstStyle/>
          <a:p>
            <a:pPr algn="ctr" eaLnBrk="0" hangingPunct="0"/>
            <a:r>
              <a:rPr lang="hu-HU" sz="2800" b="1" dirty="0">
                <a:latin typeface="+mn-lt"/>
              </a:rPr>
              <a:t>1..n</a:t>
            </a:r>
          </a:p>
        </p:txBody>
      </p:sp>
      <p:sp>
        <p:nvSpPr>
          <p:cNvPr id="15" name="Dia számának helye 14"/>
          <p:cNvSpPr>
            <a:spLocks noGrp="1"/>
          </p:cNvSpPr>
          <p:nvPr>
            <p:ph type="sldNum" sz="quarter" idx="5"/>
          </p:nvPr>
        </p:nvSpPr>
        <p:spPr/>
        <p:txBody>
          <a:bodyPr/>
          <a:lstStyle/>
          <a:p>
            <a:fld id="{3D86C690-4F62-4AFC-8745-06DC9BF07935}" type="slidenum">
              <a:rPr lang="hu-HU" smtClean="0"/>
              <a:pPr/>
              <a:t>3</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5" grpId="0" animBg="1"/>
      <p:bldP spid="38" grpId="0" animBg="1"/>
      <p:bldP spid="41" grpId="0" animBg="1"/>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Content Placeholder 4"/>
          <p:cNvSpPr>
            <a:spLocks noGrp="1"/>
          </p:cNvSpPr>
          <p:nvPr>
            <p:ph idx="1"/>
          </p:nvPr>
        </p:nvSpPr>
        <p:spPr/>
        <p:txBody>
          <a:bodyPr/>
          <a:lstStyle/>
          <a:p>
            <a:pPr>
              <a:buNone/>
            </a:pPr>
            <a:r>
              <a:rPr lang="hu-HU" dirty="0" smtClean="0"/>
              <a:t>Kernel </a:t>
            </a:r>
            <a:r>
              <a:rPr lang="hu-HU" dirty="0" err="1" smtClean="0"/>
              <a:t>debuggerben</a:t>
            </a:r>
            <a:r>
              <a:rPr lang="hu-HU" dirty="0" smtClean="0"/>
              <a:t>:</a:t>
            </a:r>
          </a:p>
          <a:p>
            <a:r>
              <a:rPr lang="hu-HU" dirty="0" smtClean="0"/>
              <a:t>!</a:t>
            </a:r>
            <a:r>
              <a:rPr lang="hu-HU" dirty="0" err="1" smtClean="0"/>
              <a:t>peb</a:t>
            </a:r>
            <a:endParaRPr lang="hu-HU" dirty="0" smtClean="0"/>
          </a:p>
          <a:p>
            <a:r>
              <a:rPr lang="hu-HU" dirty="0" err="1" smtClean="0"/>
              <a:t>dt</a:t>
            </a:r>
            <a:r>
              <a:rPr lang="hu-HU" dirty="0" smtClean="0"/>
              <a:t> </a:t>
            </a:r>
            <a:r>
              <a:rPr lang="hu-HU" dirty="0" err="1" smtClean="0"/>
              <a:t>nt</a:t>
            </a:r>
            <a:r>
              <a:rPr lang="hu-HU" dirty="0" smtClean="0"/>
              <a:t>!_EPROCESS</a:t>
            </a:r>
            <a:br>
              <a:rPr lang="hu-HU" dirty="0" smtClean="0"/>
            </a:br>
            <a:r>
              <a:rPr lang="hu-HU" dirty="0" smtClean="0"/>
              <a:t>(</a:t>
            </a:r>
            <a:r>
              <a:rPr lang="hu-HU" dirty="0" err="1" smtClean="0"/>
              <a:t>dt</a:t>
            </a:r>
            <a:r>
              <a:rPr lang="hu-HU" dirty="0" smtClean="0"/>
              <a:t>: display </a:t>
            </a:r>
            <a:r>
              <a:rPr lang="hu-HU" dirty="0" err="1" smtClean="0"/>
              <a:t>type</a:t>
            </a:r>
            <a:r>
              <a:rPr lang="hu-HU" dirty="0" smtClean="0"/>
              <a:t>)</a:t>
            </a:r>
          </a:p>
          <a:p>
            <a:r>
              <a:rPr lang="hu-HU" dirty="0" err="1" smtClean="0"/>
              <a:t>dt</a:t>
            </a:r>
            <a:r>
              <a:rPr lang="hu-HU" dirty="0" smtClean="0"/>
              <a:t> </a:t>
            </a:r>
            <a:r>
              <a:rPr lang="hu-HU" dirty="0" err="1" smtClean="0"/>
              <a:t>nt</a:t>
            </a:r>
            <a:r>
              <a:rPr lang="hu-HU" dirty="0" smtClean="0"/>
              <a:t>!_KPROCESS</a:t>
            </a:r>
          </a:p>
          <a:p>
            <a:endParaRPr lang="hu-HU" dirty="0" smtClean="0"/>
          </a:p>
          <a:p>
            <a:r>
              <a:rPr lang="hu-HU" dirty="0" smtClean="0"/>
              <a:t>!</a:t>
            </a:r>
            <a:r>
              <a:rPr lang="hu-HU" dirty="0" err="1" smtClean="0"/>
              <a:t>teb</a:t>
            </a:r>
            <a:endParaRPr lang="hu-HU" dirty="0" smtClean="0"/>
          </a:p>
          <a:p>
            <a:r>
              <a:rPr lang="hu-HU" dirty="0" err="1" smtClean="0"/>
              <a:t>dt</a:t>
            </a:r>
            <a:r>
              <a:rPr lang="hu-HU" dirty="0" smtClean="0"/>
              <a:t> </a:t>
            </a:r>
            <a:r>
              <a:rPr lang="hu-HU" dirty="0" err="1" smtClean="0"/>
              <a:t>nt</a:t>
            </a:r>
            <a:r>
              <a:rPr lang="hu-HU" dirty="0" smtClean="0"/>
              <a:t>!_ETHREAD</a:t>
            </a:r>
          </a:p>
          <a:p>
            <a:r>
              <a:rPr lang="hu-HU" dirty="0" err="1" smtClean="0"/>
              <a:t>dt</a:t>
            </a:r>
            <a:r>
              <a:rPr lang="hu-HU" dirty="0" smtClean="0"/>
              <a:t> </a:t>
            </a:r>
            <a:r>
              <a:rPr lang="hu-HU" dirty="0" err="1" smtClean="0"/>
              <a:t>nt</a:t>
            </a:r>
            <a:r>
              <a:rPr lang="hu-HU" dirty="0" smtClean="0"/>
              <a:t>!_KTHREAD</a:t>
            </a:r>
          </a:p>
        </p:txBody>
      </p:sp>
      <p:sp>
        <p:nvSpPr>
          <p:cNvPr id="39939" name="Text Placeholder 5"/>
          <p:cNvSpPr>
            <a:spLocks noGrp="1"/>
          </p:cNvSpPr>
          <p:nvPr>
            <p:ph type="body" sz="half" idx="2"/>
          </p:nvPr>
        </p:nvSpPr>
        <p:spPr/>
        <p:txBody>
          <a:bodyPr/>
          <a:lstStyle/>
          <a:p>
            <a:r>
              <a:rPr lang="hu-HU" sz="2800" dirty="0" smtClean="0"/>
              <a:t> Folyamat és szál struktúrák</a:t>
            </a:r>
          </a:p>
        </p:txBody>
      </p:sp>
      <p:sp>
        <p:nvSpPr>
          <p:cNvPr id="4" name="Dia számának helye 3"/>
          <p:cNvSpPr>
            <a:spLocks noGrp="1"/>
          </p:cNvSpPr>
          <p:nvPr>
            <p:ph type="sldNum" sz="quarter" idx="5"/>
          </p:nvPr>
        </p:nvSpPr>
        <p:spPr/>
        <p:txBody>
          <a:bodyPr/>
          <a:lstStyle/>
          <a:p>
            <a:fld id="{3D86C690-4F62-4AFC-8745-06DC9BF07935}" type="slidenum">
              <a:rPr lang="hu-HU" smtClean="0"/>
              <a:pPr/>
              <a:t>4</a:t>
            </a:fld>
            <a:endParaRPr lang="hu-HU"/>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hu-HU" smtClean="0"/>
              <a:t>Ütemezési alapelvek</a:t>
            </a:r>
            <a:endParaRPr lang="en-US" smtClean="0"/>
          </a:p>
        </p:txBody>
      </p:sp>
      <p:sp>
        <p:nvSpPr>
          <p:cNvPr id="310275" name="Rectangle 3"/>
          <p:cNvSpPr>
            <a:spLocks noGrp="1" noChangeArrowheads="1"/>
          </p:cNvSpPr>
          <p:nvPr>
            <p:ph idx="1"/>
          </p:nvPr>
        </p:nvSpPr>
        <p:spPr/>
        <p:txBody>
          <a:bodyPr/>
          <a:lstStyle/>
          <a:p>
            <a:pPr>
              <a:lnSpc>
                <a:spcPct val="90000"/>
              </a:lnSpc>
            </a:pPr>
            <a:endParaRPr lang="hu-HU" dirty="0" smtClean="0"/>
          </a:p>
          <a:p>
            <a:pPr>
              <a:lnSpc>
                <a:spcPct val="90000"/>
              </a:lnSpc>
            </a:pPr>
            <a:r>
              <a:rPr lang="hu-HU" dirty="0" smtClean="0">
                <a:solidFill>
                  <a:schemeClr val="accent2"/>
                </a:solidFill>
              </a:rPr>
              <a:t>Preemptív ütemező </a:t>
            </a:r>
            <a:r>
              <a:rPr lang="hu-HU" dirty="0" smtClean="0"/>
              <a:t>(kernel és </a:t>
            </a:r>
            <a:r>
              <a:rPr lang="hu-HU" dirty="0" err="1" smtClean="0"/>
              <a:t>user</a:t>
            </a:r>
            <a:r>
              <a:rPr lang="hu-HU" dirty="0" smtClean="0"/>
              <a:t> módban is!)</a:t>
            </a:r>
          </a:p>
          <a:p>
            <a:pPr>
              <a:lnSpc>
                <a:spcPct val="90000"/>
              </a:lnSpc>
            </a:pPr>
            <a:r>
              <a:rPr lang="hu-HU" dirty="0" smtClean="0">
                <a:solidFill>
                  <a:schemeClr val="accent2"/>
                </a:solidFill>
              </a:rPr>
              <a:t>32 prioritási szint</a:t>
            </a:r>
            <a:endParaRPr lang="en-US" dirty="0" smtClean="0">
              <a:solidFill>
                <a:schemeClr val="accent2"/>
              </a:solidFill>
            </a:endParaRPr>
          </a:p>
          <a:p>
            <a:pPr lvl="1">
              <a:lnSpc>
                <a:spcPct val="90000"/>
              </a:lnSpc>
            </a:pPr>
            <a:r>
              <a:rPr lang="hu-HU" dirty="0" smtClean="0"/>
              <a:t>Legmagasabb prioritású szál fut mindig</a:t>
            </a:r>
          </a:p>
          <a:p>
            <a:pPr lvl="1">
              <a:lnSpc>
                <a:spcPct val="90000"/>
              </a:lnSpc>
            </a:pPr>
            <a:r>
              <a:rPr lang="hu-HU" dirty="0" smtClean="0"/>
              <a:t>Azonos prioritásúak között </a:t>
            </a:r>
            <a:r>
              <a:rPr lang="hu-HU" dirty="0" err="1" smtClean="0"/>
              <a:t>Round</a:t>
            </a:r>
            <a:r>
              <a:rPr lang="hu-HU" dirty="0" smtClean="0"/>
              <a:t> Robin</a:t>
            </a:r>
            <a:endParaRPr lang="en-US" dirty="0" smtClean="0"/>
          </a:p>
          <a:p>
            <a:pPr>
              <a:lnSpc>
                <a:spcPct val="90000"/>
              </a:lnSpc>
            </a:pPr>
            <a:r>
              <a:rPr lang="hu-HU" dirty="0" smtClean="0"/>
              <a:t>A szálak adott ideig futnak (</a:t>
            </a:r>
            <a:r>
              <a:rPr lang="hu-HU" dirty="0" err="1" smtClean="0">
                <a:solidFill>
                  <a:schemeClr val="accent2"/>
                </a:solidFill>
              </a:rPr>
              <a:t>quantum</a:t>
            </a:r>
            <a:r>
              <a:rPr lang="hu-HU" dirty="0" smtClean="0"/>
              <a:t>)</a:t>
            </a:r>
            <a:endParaRPr lang="en-US" i="1" dirty="0" smtClean="0"/>
          </a:p>
          <a:p>
            <a:pPr>
              <a:lnSpc>
                <a:spcPct val="90000"/>
              </a:lnSpc>
            </a:pPr>
            <a:r>
              <a:rPr lang="hu-HU" dirty="0" smtClean="0"/>
              <a:t>Nincs mindig futó központi ütemező, </a:t>
            </a:r>
            <a:br>
              <a:rPr lang="hu-HU" dirty="0" smtClean="0"/>
            </a:br>
            <a:r>
              <a:rPr lang="hu-HU" dirty="0" smtClean="0"/>
              <a:t>ütemezést események indítják</a:t>
            </a:r>
          </a:p>
          <a:p>
            <a:pPr>
              <a:lnSpc>
                <a:spcPct val="90000"/>
              </a:lnSpc>
            </a:pPr>
            <a:r>
              <a:rPr lang="hu-HU" dirty="0" smtClean="0"/>
              <a:t>Szálak </a:t>
            </a:r>
            <a:r>
              <a:rPr lang="hu-HU" dirty="0" smtClean="0">
                <a:solidFill>
                  <a:schemeClr val="accent2"/>
                </a:solidFill>
              </a:rPr>
              <a:t>prioritása változhat </a:t>
            </a:r>
            <a:r>
              <a:rPr lang="hu-HU" dirty="0" smtClean="0"/>
              <a:t>a futás során</a:t>
            </a:r>
            <a:endParaRPr lang="en-US" dirty="0" smtClean="0"/>
          </a:p>
          <a:p>
            <a:pPr>
              <a:lnSpc>
                <a:spcPct val="90000"/>
              </a:lnSpc>
            </a:pPr>
            <a:endParaRPr lang="en-US" sz="2800"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5</a:t>
            </a:fld>
            <a:endParaRPr lang="hu-H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02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02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027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02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02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027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02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hu-HU" smtClean="0"/>
              <a:t>Ütemezés életbe lépése</a:t>
            </a:r>
          </a:p>
        </p:txBody>
      </p:sp>
      <p:sp>
        <p:nvSpPr>
          <p:cNvPr id="61442" name="Content Placeholder 2"/>
          <p:cNvSpPr>
            <a:spLocks noGrp="1"/>
          </p:cNvSpPr>
          <p:nvPr>
            <p:ph idx="1"/>
          </p:nvPr>
        </p:nvSpPr>
        <p:spPr/>
        <p:txBody>
          <a:bodyPr/>
          <a:lstStyle/>
          <a:p>
            <a:endParaRPr lang="hu-HU" smtClean="0"/>
          </a:p>
        </p:txBody>
      </p:sp>
      <p:pic>
        <p:nvPicPr>
          <p:cNvPr id="61443" name="Picture 2"/>
          <p:cNvPicPr>
            <a:picLocks noChangeAspect="1" noChangeArrowheads="1"/>
          </p:cNvPicPr>
          <p:nvPr/>
        </p:nvPicPr>
        <p:blipFill>
          <a:blip r:embed="rId3" cstate="print"/>
          <a:srcRect/>
          <a:stretch>
            <a:fillRect/>
          </a:stretch>
        </p:blipFill>
        <p:spPr bwMode="auto">
          <a:xfrm>
            <a:off x="-11113" y="715963"/>
            <a:ext cx="9123363" cy="5711825"/>
          </a:xfrm>
          <a:prstGeom prst="rect">
            <a:avLst/>
          </a:prstGeom>
          <a:noFill/>
          <a:ln w="9525">
            <a:noFill/>
            <a:miter lim="800000"/>
            <a:headEnd/>
            <a:tailEnd/>
          </a:ln>
        </p:spPr>
      </p:pic>
      <p:sp>
        <p:nvSpPr>
          <p:cNvPr id="5" name="Rounded Rectangular Callout 4"/>
          <p:cNvSpPr>
            <a:spLocks noChangeArrowheads="1"/>
          </p:cNvSpPr>
          <p:nvPr/>
        </p:nvSpPr>
        <p:spPr bwMode="auto">
          <a:xfrm>
            <a:off x="5316538" y="500042"/>
            <a:ext cx="3487737" cy="1328023"/>
          </a:xfrm>
          <a:prstGeom prst="wedgeRoundRectCallout">
            <a:avLst>
              <a:gd name="adj1" fmla="val -99080"/>
              <a:gd name="adj2" fmla="val 47806"/>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Preemption: magasabb prioritású futásra kész lesz</a:t>
            </a:r>
          </a:p>
        </p:txBody>
      </p:sp>
      <p:sp>
        <p:nvSpPr>
          <p:cNvPr id="6" name="Rounded Rectangular Callout 5"/>
          <p:cNvSpPr>
            <a:spLocks noChangeArrowheads="1"/>
          </p:cNvSpPr>
          <p:nvPr/>
        </p:nvSpPr>
        <p:spPr bwMode="auto">
          <a:xfrm>
            <a:off x="5316538" y="500042"/>
            <a:ext cx="3487737" cy="1328023"/>
          </a:xfrm>
          <a:prstGeom prst="wedgeRoundRectCallout">
            <a:avLst>
              <a:gd name="adj1" fmla="val -1739"/>
              <a:gd name="adj2" fmla="val 64113"/>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Preemption: magasabb prioritású szál futásra kész lesz</a:t>
            </a:r>
          </a:p>
        </p:txBody>
      </p:sp>
      <p:sp>
        <p:nvSpPr>
          <p:cNvPr id="8" name="Rounded Rectangular Callout 7"/>
          <p:cNvSpPr>
            <a:spLocks noChangeArrowheads="1"/>
          </p:cNvSpPr>
          <p:nvPr/>
        </p:nvSpPr>
        <p:spPr bwMode="auto">
          <a:xfrm>
            <a:off x="7000892" y="2643182"/>
            <a:ext cx="1958975" cy="1328023"/>
          </a:xfrm>
          <a:prstGeom prst="wedgeRoundRectCallout">
            <a:avLst>
              <a:gd name="adj1" fmla="val 6929"/>
              <a:gd name="adj2" fmla="val 75066"/>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Futó szál befejezi a futást</a:t>
            </a:r>
          </a:p>
        </p:txBody>
      </p:sp>
      <p:sp>
        <p:nvSpPr>
          <p:cNvPr id="9" name="Rounded Rectangular Callout 8"/>
          <p:cNvSpPr>
            <a:spLocks noChangeArrowheads="1"/>
          </p:cNvSpPr>
          <p:nvPr/>
        </p:nvSpPr>
        <p:spPr bwMode="auto">
          <a:xfrm>
            <a:off x="3305175" y="2625725"/>
            <a:ext cx="2170113" cy="1328023"/>
          </a:xfrm>
          <a:prstGeom prst="wedgeRoundRectCallout">
            <a:avLst>
              <a:gd name="adj1" fmla="val 89042"/>
              <a:gd name="adj2" fmla="val -89822"/>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Futó szál quantumja véget ér</a:t>
            </a:r>
          </a:p>
        </p:txBody>
      </p:sp>
      <p:sp>
        <p:nvSpPr>
          <p:cNvPr id="10" name="Dia számának helye 9"/>
          <p:cNvSpPr>
            <a:spLocks noGrp="1"/>
          </p:cNvSpPr>
          <p:nvPr>
            <p:ph type="sldNum" sz="quarter" idx="5"/>
          </p:nvPr>
        </p:nvSpPr>
        <p:spPr/>
        <p:txBody>
          <a:bodyPr/>
          <a:lstStyle/>
          <a:p>
            <a:fld id="{3D86C690-4F62-4AFC-8745-06DC9BF07935}" type="slidenum">
              <a:rPr lang="hu-HU" smtClean="0"/>
              <a:pPr/>
              <a:t>6</a:t>
            </a:fld>
            <a:endParaRPr lang="hu-HU"/>
          </a:p>
        </p:txBody>
      </p:sp>
      <p:sp>
        <p:nvSpPr>
          <p:cNvPr id="7" name="Rounded Rectangular Callout 6"/>
          <p:cNvSpPr>
            <a:spLocks noChangeArrowheads="1"/>
          </p:cNvSpPr>
          <p:nvPr/>
        </p:nvSpPr>
        <p:spPr bwMode="auto">
          <a:xfrm>
            <a:off x="2571736" y="5458563"/>
            <a:ext cx="3487738" cy="1328023"/>
          </a:xfrm>
          <a:prstGeom prst="wedgeRoundRectCallout">
            <a:avLst>
              <a:gd name="adj1" fmla="val 57067"/>
              <a:gd name="adj2" fmla="val -78125"/>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Várakozni kezd a futó szál erőforrásra vagy eseményre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lIns="92075" tIns="46038" rIns="92075" bIns="46038"/>
          <a:lstStyle/>
          <a:p>
            <a:r>
              <a:rPr lang="hu-HU" smtClean="0"/>
              <a:t>Prioritási szintek (kernel)</a:t>
            </a:r>
            <a:endParaRPr lang="en-US" smtClean="0"/>
          </a:p>
        </p:txBody>
      </p:sp>
      <p:sp>
        <p:nvSpPr>
          <p:cNvPr id="315395" name="Rectangle 3"/>
          <p:cNvSpPr>
            <a:spLocks noChangeArrowheads="1"/>
          </p:cNvSpPr>
          <p:nvPr/>
        </p:nvSpPr>
        <p:spPr bwMode="blackWhite">
          <a:xfrm>
            <a:off x="354013" y="1384300"/>
            <a:ext cx="1130300" cy="1892300"/>
          </a:xfrm>
          <a:prstGeom prst="rect">
            <a:avLst/>
          </a:prstGeom>
          <a:gradFill rotWithShape="0">
            <a:gsLst>
              <a:gs pos="0">
                <a:schemeClr val="folHlink"/>
              </a:gs>
              <a:gs pos="100000">
                <a:schemeClr val="folHlink">
                  <a:gamma/>
                  <a:shade val="89804"/>
                  <a:invGamma/>
                </a:schemeClr>
              </a:gs>
            </a:gsLst>
            <a:lin ang="5400000" scaled="1"/>
          </a:gradFill>
          <a:ln w="9525">
            <a:solidFill>
              <a:schemeClr val="tx1"/>
            </a:solidFill>
            <a:miter lim="800000"/>
            <a:headEnd/>
            <a:tailEnd/>
          </a:ln>
          <a:effectLst>
            <a:outerShdw dist="117088" dir="2963922" algn="ctr" rotWithShape="0">
              <a:schemeClr val="bg2"/>
            </a:outerShdw>
          </a:effectLst>
        </p:spPr>
        <p:txBody>
          <a:bodyPr wrap="none" anchor="ctr"/>
          <a:lstStyle/>
          <a:p>
            <a:pPr algn="ctr" eaLnBrk="0" hangingPunct="0">
              <a:defRPr/>
            </a:pPr>
            <a:endParaRPr lang="hu-HU">
              <a:latin typeface="+mn-lt"/>
            </a:endParaRPr>
          </a:p>
        </p:txBody>
      </p:sp>
      <p:sp>
        <p:nvSpPr>
          <p:cNvPr id="315396" name="Rectangle 4"/>
          <p:cNvSpPr>
            <a:spLocks noChangeArrowheads="1"/>
          </p:cNvSpPr>
          <p:nvPr/>
        </p:nvSpPr>
        <p:spPr bwMode="blackWhite">
          <a:xfrm>
            <a:off x="354013" y="3441700"/>
            <a:ext cx="1130300" cy="1511300"/>
          </a:xfrm>
          <a:prstGeom prst="rect">
            <a:avLst/>
          </a:prstGeom>
          <a:gradFill rotWithShape="0">
            <a:gsLst>
              <a:gs pos="0">
                <a:schemeClr val="accent1"/>
              </a:gs>
              <a:gs pos="100000">
                <a:schemeClr val="accent1">
                  <a:gamma/>
                  <a:shade val="89804"/>
                  <a:invGamma/>
                </a:schemeClr>
              </a:gs>
            </a:gsLst>
            <a:lin ang="5400000" scaled="1"/>
          </a:gradFill>
          <a:ln w="9525">
            <a:solidFill>
              <a:schemeClr val="tx1"/>
            </a:solidFill>
            <a:miter lim="800000"/>
            <a:headEnd/>
            <a:tailEnd/>
          </a:ln>
          <a:effectLst>
            <a:outerShdw dist="117088" dir="2963922" algn="ctr" rotWithShape="0">
              <a:schemeClr val="bg2"/>
            </a:outerShdw>
          </a:effectLst>
        </p:spPr>
        <p:txBody>
          <a:bodyPr wrap="none" anchor="ctr"/>
          <a:lstStyle/>
          <a:p>
            <a:pPr algn="ctr" eaLnBrk="0" hangingPunct="0">
              <a:defRPr/>
            </a:pPr>
            <a:endParaRPr lang="hu-HU">
              <a:latin typeface="+mn-lt"/>
            </a:endParaRPr>
          </a:p>
        </p:txBody>
      </p:sp>
      <p:sp>
        <p:nvSpPr>
          <p:cNvPr id="315397" name="Rectangle 5"/>
          <p:cNvSpPr>
            <a:spLocks noChangeArrowheads="1"/>
          </p:cNvSpPr>
          <p:nvPr/>
        </p:nvSpPr>
        <p:spPr bwMode="auto">
          <a:xfrm>
            <a:off x="354013" y="5137150"/>
            <a:ext cx="1130300" cy="292100"/>
          </a:xfrm>
          <a:prstGeom prst="rect">
            <a:avLst/>
          </a:prstGeom>
          <a:gradFill rotWithShape="0">
            <a:gsLst>
              <a:gs pos="0">
                <a:srgbClr val="C1CEFF"/>
              </a:gs>
              <a:gs pos="100000">
                <a:srgbClr val="C1CEFF">
                  <a:gamma/>
                  <a:shade val="89804"/>
                  <a:invGamma/>
                </a:srgb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hu-HU">
              <a:latin typeface="+mn-lt"/>
            </a:endParaRPr>
          </a:p>
        </p:txBody>
      </p:sp>
      <p:sp>
        <p:nvSpPr>
          <p:cNvPr id="315398" name="Rectangle 6"/>
          <p:cNvSpPr>
            <a:spLocks noChangeArrowheads="1"/>
          </p:cNvSpPr>
          <p:nvPr/>
        </p:nvSpPr>
        <p:spPr bwMode="auto">
          <a:xfrm>
            <a:off x="354013" y="5575300"/>
            <a:ext cx="1130300" cy="292100"/>
          </a:xfrm>
          <a:prstGeom prst="rect">
            <a:avLst/>
          </a:prstGeom>
          <a:gradFill rotWithShape="0">
            <a:gsLst>
              <a:gs pos="0">
                <a:srgbClr val="CECECE"/>
              </a:gs>
              <a:gs pos="100000">
                <a:srgbClr val="CECECE">
                  <a:gamma/>
                  <a:shade val="89804"/>
                  <a:invGamma/>
                </a:srgb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hu-HU">
              <a:latin typeface="+mn-lt"/>
            </a:endParaRPr>
          </a:p>
        </p:txBody>
      </p:sp>
      <p:sp>
        <p:nvSpPr>
          <p:cNvPr id="47110" name="Rectangle 7"/>
          <p:cNvSpPr>
            <a:spLocks noChangeArrowheads="1"/>
          </p:cNvSpPr>
          <p:nvPr/>
        </p:nvSpPr>
        <p:spPr bwMode="auto">
          <a:xfrm>
            <a:off x="3006725" y="1854200"/>
            <a:ext cx="3581400" cy="990600"/>
          </a:xfrm>
          <a:prstGeom prst="rect">
            <a:avLst/>
          </a:prstGeom>
          <a:noFill/>
          <a:ln w="9525">
            <a:noFill/>
            <a:miter lim="800000"/>
            <a:headEnd/>
            <a:tailEnd/>
          </a:ln>
        </p:spPr>
        <p:txBody>
          <a:bodyPr wrap="none" lIns="92075" tIns="46038" rIns="92075" bIns="46038" anchor="ctr"/>
          <a:lstStyle/>
          <a:p>
            <a:pPr algn="ctr" eaLnBrk="0" hangingPunct="0"/>
            <a:r>
              <a:rPr lang="en-US" sz="2400" b="1" dirty="0">
                <a:latin typeface="+mn-lt"/>
              </a:rPr>
              <a:t>16 “real-time” </a:t>
            </a:r>
            <a:r>
              <a:rPr lang="hu-HU" sz="2400" b="1" dirty="0">
                <a:latin typeface="+mn-lt"/>
              </a:rPr>
              <a:t>szint</a:t>
            </a:r>
            <a:endParaRPr lang="en-US" sz="2400" b="1" dirty="0">
              <a:latin typeface="+mn-lt"/>
            </a:endParaRPr>
          </a:p>
        </p:txBody>
      </p:sp>
      <p:sp>
        <p:nvSpPr>
          <p:cNvPr id="47111" name="Rectangle 8"/>
          <p:cNvSpPr>
            <a:spLocks noChangeArrowheads="1"/>
          </p:cNvSpPr>
          <p:nvPr/>
        </p:nvSpPr>
        <p:spPr bwMode="auto">
          <a:xfrm>
            <a:off x="2924175" y="3816350"/>
            <a:ext cx="3581400" cy="733425"/>
          </a:xfrm>
          <a:prstGeom prst="rect">
            <a:avLst/>
          </a:prstGeom>
          <a:noFill/>
          <a:ln w="9525">
            <a:noFill/>
            <a:miter lim="800000"/>
            <a:headEnd/>
            <a:tailEnd/>
          </a:ln>
        </p:spPr>
        <p:txBody>
          <a:bodyPr wrap="none" lIns="92075" tIns="46038" rIns="92075" bIns="46038" anchor="ctr"/>
          <a:lstStyle/>
          <a:p>
            <a:pPr algn="ctr" eaLnBrk="0" hangingPunct="0"/>
            <a:r>
              <a:rPr lang="en-US" sz="2400" b="1">
                <a:latin typeface="+mn-lt"/>
              </a:rPr>
              <a:t>15 </a:t>
            </a:r>
            <a:r>
              <a:rPr lang="hu-HU" sz="2400" b="1">
                <a:latin typeface="+mn-lt"/>
              </a:rPr>
              <a:t>dinamikus szint</a:t>
            </a:r>
            <a:endParaRPr lang="en-US" sz="2400" b="1">
              <a:latin typeface="+mn-lt"/>
            </a:endParaRPr>
          </a:p>
        </p:txBody>
      </p:sp>
      <p:sp>
        <p:nvSpPr>
          <p:cNvPr id="47113" name="Rectangle 10"/>
          <p:cNvSpPr>
            <a:spLocks noChangeArrowheads="1"/>
          </p:cNvSpPr>
          <p:nvPr/>
        </p:nvSpPr>
        <p:spPr bwMode="auto">
          <a:xfrm>
            <a:off x="2900363" y="5505450"/>
            <a:ext cx="4038600" cy="338138"/>
          </a:xfrm>
          <a:prstGeom prst="rect">
            <a:avLst/>
          </a:prstGeom>
          <a:noFill/>
          <a:ln w="9525">
            <a:noFill/>
            <a:miter lim="800000"/>
            <a:headEnd/>
            <a:tailEnd/>
          </a:ln>
        </p:spPr>
        <p:txBody>
          <a:bodyPr lIns="92075" tIns="46038" rIns="92075" bIns="46038" anchor="ctr">
            <a:spAutoFit/>
          </a:bodyPr>
          <a:lstStyle/>
          <a:p>
            <a:pPr algn="ctr" eaLnBrk="0" hangingPunct="0"/>
            <a:r>
              <a:rPr lang="hu-HU" b="1">
                <a:latin typeface="+mn-lt"/>
              </a:rPr>
              <a:t>Idle szál(ak)</a:t>
            </a:r>
            <a:endParaRPr lang="en-US" b="1">
              <a:latin typeface="+mn-lt"/>
            </a:endParaRPr>
          </a:p>
        </p:txBody>
      </p:sp>
      <p:sp>
        <p:nvSpPr>
          <p:cNvPr id="47115" name="Line 12"/>
          <p:cNvSpPr>
            <a:spLocks noChangeShapeType="1"/>
          </p:cNvSpPr>
          <p:nvPr/>
        </p:nvSpPr>
        <p:spPr bwMode="auto">
          <a:xfrm flipV="1">
            <a:off x="2039938" y="5675313"/>
            <a:ext cx="1570037" cy="46037"/>
          </a:xfrm>
          <a:prstGeom prst="line">
            <a:avLst/>
          </a:prstGeom>
          <a:noFill/>
          <a:ln w="12700">
            <a:solidFill>
              <a:schemeClr val="tx1"/>
            </a:solidFill>
            <a:round/>
            <a:headEnd type="none" w="sm" len="sm"/>
            <a:tailEnd type="none" w="sm" len="sm"/>
          </a:ln>
        </p:spPr>
        <p:txBody>
          <a:bodyPr wrap="none" anchor="ctr"/>
          <a:lstStyle/>
          <a:p>
            <a:endParaRPr lang="hu-HU">
              <a:latin typeface="+mn-lt"/>
            </a:endParaRPr>
          </a:p>
        </p:txBody>
      </p:sp>
      <p:sp>
        <p:nvSpPr>
          <p:cNvPr id="47116" name="Freeform 13"/>
          <p:cNvSpPr>
            <a:spLocks/>
          </p:cNvSpPr>
          <p:nvPr/>
        </p:nvSpPr>
        <p:spPr bwMode="auto">
          <a:xfrm>
            <a:off x="2019300" y="1377950"/>
            <a:ext cx="1187450" cy="1916113"/>
          </a:xfrm>
          <a:custGeom>
            <a:avLst/>
            <a:gdLst>
              <a:gd name="T0" fmla="*/ 36 w 748"/>
              <a:gd name="T1" fmla="*/ 0 h 1207"/>
              <a:gd name="T2" fmla="*/ 747 w 748"/>
              <a:gd name="T3" fmla="*/ 603 h 1207"/>
              <a:gd name="T4" fmla="*/ 0 w 748"/>
              <a:gd name="T5" fmla="*/ 1206 h 1207"/>
              <a:gd name="T6" fmla="*/ 0 60000 65536"/>
              <a:gd name="T7" fmla="*/ 0 60000 65536"/>
              <a:gd name="T8" fmla="*/ 0 60000 65536"/>
              <a:gd name="T9" fmla="*/ 0 w 748"/>
              <a:gd name="T10" fmla="*/ 0 h 1207"/>
              <a:gd name="T11" fmla="*/ 748 w 748"/>
              <a:gd name="T12" fmla="*/ 1207 h 1207"/>
            </a:gdLst>
            <a:ahLst/>
            <a:cxnLst>
              <a:cxn ang="T6">
                <a:pos x="T0" y="T1"/>
              </a:cxn>
              <a:cxn ang="T7">
                <a:pos x="T2" y="T3"/>
              </a:cxn>
              <a:cxn ang="T8">
                <a:pos x="T4" y="T5"/>
              </a:cxn>
            </a:cxnLst>
            <a:rect l="T9" t="T10" r="T11" b="T12"/>
            <a:pathLst>
              <a:path w="748" h="1207">
                <a:moveTo>
                  <a:pt x="36" y="0"/>
                </a:moveTo>
                <a:lnTo>
                  <a:pt x="747" y="603"/>
                </a:lnTo>
                <a:lnTo>
                  <a:pt x="0" y="1206"/>
                </a:lnTo>
              </a:path>
            </a:pathLst>
          </a:custGeom>
          <a:noFill/>
          <a:ln w="12700" cap="rnd">
            <a:solidFill>
              <a:schemeClr val="tx1"/>
            </a:solidFill>
            <a:round/>
            <a:headEnd type="none" w="sm" len="sm"/>
            <a:tailEnd type="none" w="sm" len="sm"/>
          </a:ln>
        </p:spPr>
        <p:txBody>
          <a:bodyPr/>
          <a:lstStyle/>
          <a:p>
            <a:pPr algn="ctr" eaLnBrk="0" hangingPunct="0"/>
            <a:endParaRPr lang="hu-HU">
              <a:latin typeface="+mn-lt"/>
            </a:endParaRPr>
          </a:p>
        </p:txBody>
      </p:sp>
      <p:sp>
        <p:nvSpPr>
          <p:cNvPr id="47117" name="Freeform 14"/>
          <p:cNvSpPr>
            <a:spLocks/>
          </p:cNvSpPr>
          <p:nvPr/>
        </p:nvSpPr>
        <p:spPr bwMode="auto">
          <a:xfrm>
            <a:off x="1981200" y="3425825"/>
            <a:ext cx="1187450" cy="1482725"/>
          </a:xfrm>
          <a:custGeom>
            <a:avLst/>
            <a:gdLst>
              <a:gd name="T0" fmla="*/ 36 w 748"/>
              <a:gd name="T1" fmla="*/ 0 h 934"/>
              <a:gd name="T2" fmla="*/ 747 w 748"/>
              <a:gd name="T3" fmla="*/ 467 h 934"/>
              <a:gd name="T4" fmla="*/ 0 w 748"/>
              <a:gd name="T5" fmla="*/ 933 h 934"/>
              <a:gd name="T6" fmla="*/ 0 60000 65536"/>
              <a:gd name="T7" fmla="*/ 0 60000 65536"/>
              <a:gd name="T8" fmla="*/ 0 60000 65536"/>
              <a:gd name="T9" fmla="*/ 0 w 748"/>
              <a:gd name="T10" fmla="*/ 0 h 934"/>
              <a:gd name="T11" fmla="*/ 748 w 748"/>
              <a:gd name="T12" fmla="*/ 934 h 934"/>
            </a:gdLst>
            <a:ahLst/>
            <a:cxnLst>
              <a:cxn ang="T6">
                <a:pos x="T0" y="T1"/>
              </a:cxn>
              <a:cxn ang="T7">
                <a:pos x="T2" y="T3"/>
              </a:cxn>
              <a:cxn ang="T8">
                <a:pos x="T4" y="T5"/>
              </a:cxn>
            </a:cxnLst>
            <a:rect l="T9" t="T10" r="T11" b="T12"/>
            <a:pathLst>
              <a:path w="748" h="934">
                <a:moveTo>
                  <a:pt x="36" y="0"/>
                </a:moveTo>
                <a:lnTo>
                  <a:pt x="747" y="467"/>
                </a:lnTo>
                <a:lnTo>
                  <a:pt x="0" y="933"/>
                </a:lnTo>
              </a:path>
            </a:pathLst>
          </a:custGeom>
          <a:noFill/>
          <a:ln w="12700" cap="rnd">
            <a:solidFill>
              <a:schemeClr val="tx1"/>
            </a:solidFill>
            <a:round/>
            <a:headEnd type="none" w="sm" len="sm"/>
            <a:tailEnd type="none" w="sm" len="sm"/>
          </a:ln>
        </p:spPr>
        <p:txBody>
          <a:bodyPr/>
          <a:lstStyle/>
          <a:p>
            <a:pPr algn="ctr" eaLnBrk="0" hangingPunct="0"/>
            <a:endParaRPr lang="hu-HU">
              <a:latin typeface="+mn-lt"/>
            </a:endParaRPr>
          </a:p>
        </p:txBody>
      </p:sp>
      <p:sp>
        <p:nvSpPr>
          <p:cNvPr id="47118" name="Rectangle 15"/>
          <p:cNvSpPr>
            <a:spLocks noChangeArrowheads="1"/>
          </p:cNvSpPr>
          <p:nvPr/>
        </p:nvSpPr>
        <p:spPr bwMode="auto">
          <a:xfrm>
            <a:off x="1619250" y="1320800"/>
            <a:ext cx="533400" cy="2017713"/>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800" b="1">
                <a:latin typeface="+mn-lt"/>
              </a:rPr>
              <a:t>31</a:t>
            </a:r>
          </a:p>
          <a:p>
            <a:pPr algn="ctr" eaLnBrk="0" hangingPunct="0">
              <a:spcBef>
                <a:spcPct val="50000"/>
              </a:spcBef>
            </a:pPr>
            <a:endParaRPr lang="en-US" sz="1800" b="1">
              <a:latin typeface="+mn-lt"/>
            </a:endParaRPr>
          </a:p>
          <a:p>
            <a:pPr algn="ctr" eaLnBrk="0" hangingPunct="0">
              <a:spcBef>
                <a:spcPct val="50000"/>
              </a:spcBef>
            </a:pPr>
            <a:endParaRPr lang="en-US" sz="1800" b="1">
              <a:latin typeface="+mn-lt"/>
            </a:endParaRPr>
          </a:p>
          <a:p>
            <a:pPr algn="ctr" eaLnBrk="0" hangingPunct="0">
              <a:spcBef>
                <a:spcPct val="50000"/>
              </a:spcBef>
            </a:pPr>
            <a:endParaRPr lang="en-US" sz="1800" b="1">
              <a:latin typeface="+mn-lt"/>
            </a:endParaRPr>
          </a:p>
          <a:p>
            <a:pPr algn="ctr" eaLnBrk="0" hangingPunct="0">
              <a:spcBef>
                <a:spcPct val="50000"/>
              </a:spcBef>
            </a:pPr>
            <a:r>
              <a:rPr lang="en-US" sz="1800" b="1">
                <a:latin typeface="+mn-lt"/>
              </a:rPr>
              <a:t>16</a:t>
            </a:r>
          </a:p>
        </p:txBody>
      </p:sp>
      <p:sp>
        <p:nvSpPr>
          <p:cNvPr id="47119" name="Rectangle 16"/>
          <p:cNvSpPr>
            <a:spLocks noChangeArrowheads="1"/>
          </p:cNvSpPr>
          <p:nvPr/>
        </p:nvSpPr>
        <p:spPr bwMode="auto">
          <a:xfrm>
            <a:off x="1619250" y="5113338"/>
            <a:ext cx="533400" cy="779462"/>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800" b="1">
                <a:latin typeface="+mn-lt"/>
              </a:rPr>
              <a:t> 0</a:t>
            </a:r>
          </a:p>
          <a:p>
            <a:pPr algn="ctr" eaLnBrk="0" hangingPunct="0">
              <a:spcBef>
                <a:spcPct val="50000"/>
              </a:spcBef>
            </a:pPr>
            <a:r>
              <a:rPr lang="en-US" sz="1800" b="1">
                <a:latin typeface="+mn-lt"/>
              </a:rPr>
              <a:t> </a:t>
            </a:r>
            <a:r>
              <a:rPr lang="en-US" sz="1800" b="1" i="1">
                <a:latin typeface="+mn-lt"/>
              </a:rPr>
              <a:t>i</a:t>
            </a:r>
          </a:p>
        </p:txBody>
      </p:sp>
      <p:sp>
        <p:nvSpPr>
          <p:cNvPr id="47120" name="Rectangle 17"/>
          <p:cNvSpPr>
            <a:spLocks noChangeArrowheads="1"/>
          </p:cNvSpPr>
          <p:nvPr/>
        </p:nvSpPr>
        <p:spPr bwMode="auto">
          <a:xfrm>
            <a:off x="1619250" y="3378200"/>
            <a:ext cx="533400" cy="1604963"/>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800" b="1">
                <a:latin typeface="+mn-lt"/>
              </a:rPr>
              <a:t>15</a:t>
            </a:r>
          </a:p>
          <a:p>
            <a:pPr algn="ctr" eaLnBrk="0" hangingPunct="0">
              <a:spcBef>
                <a:spcPct val="50000"/>
              </a:spcBef>
            </a:pPr>
            <a:endParaRPr lang="en-US" sz="1800" b="1">
              <a:latin typeface="+mn-lt"/>
            </a:endParaRPr>
          </a:p>
          <a:p>
            <a:pPr algn="ctr" eaLnBrk="0" hangingPunct="0">
              <a:spcBef>
                <a:spcPct val="50000"/>
              </a:spcBef>
            </a:pPr>
            <a:endParaRPr lang="en-US" sz="1800" b="1">
              <a:latin typeface="+mn-lt"/>
            </a:endParaRPr>
          </a:p>
          <a:p>
            <a:pPr algn="ctr" eaLnBrk="0" hangingPunct="0">
              <a:spcBef>
                <a:spcPct val="50000"/>
              </a:spcBef>
            </a:pPr>
            <a:r>
              <a:rPr lang="en-US" sz="1800" b="1">
                <a:latin typeface="+mn-lt"/>
              </a:rPr>
              <a:t> 1</a:t>
            </a:r>
          </a:p>
        </p:txBody>
      </p:sp>
      <p:sp>
        <p:nvSpPr>
          <p:cNvPr id="21" name="Rounded Rectangular Callout 20"/>
          <p:cNvSpPr>
            <a:spLocks noChangeArrowheads="1"/>
          </p:cNvSpPr>
          <p:nvPr/>
        </p:nvSpPr>
        <p:spPr bwMode="auto">
          <a:xfrm>
            <a:off x="6429388" y="783666"/>
            <a:ext cx="2643206" cy="1573764"/>
          </a:xfrm>
          <a:prstGeom prst="wedgeRoundRectCallout">
            <a:avLst>
              <a:gd name="adj1" fmla="val -68220"/>
              <a:gd name="adj2" fmla="val 42311"/>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Nem igazi valós idejű, csak nincs prioritási szint változtatás</a:t>
            </a:r>
          </a:p>
        </p:txBody>
      </p:sp>
      <p:sp>
        <p:nvSpPr>
          <p:cNvPr id="22" name="Rounded Rectangular Callout 21"/>
          <p:cNvSpPr>
            <a:spLocks noChangeArrowheads="1"/>
          </p:cNvSpPr>
          <p:nvPr/>
        </p:nvSpPr>
        <p:spPr bwMode="auto">
          <a:xfrm>
            <a:off x="6500794" y="2786058"/>
            <a:ext cx="2643206" cy="1143008"/>
          </a:xfrm>
          <a:prstGeom prst="wedgeRoundRectCallout">
            <a:avLst>
              <a:gd name="adj1" fmla="val -70811"/>
              <a:gd name="adj2" fmla="val 72050"/>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smtClean="0">
                <a:solidFill>
                  <a:schemeClr val="bg1"/>
                </a:solidFill>
              </a:rPr>
              <a:t>OS változtathatja a prioritást </a:t>
            </a:r>
            <a:r>
              <a:rPr lang="hu-HU" sz="2400" dirty="0">
                <a:solidFill>
                  <a:schemeClr val="bg1"/>
                </a:solidFill>
              </a:rPr>
              <a:t>futás közben</a:t>
            </a:r>
          </a:p>
        </p:txBody>
      </p:sp>
      <p:sp>
        <p:nvSpPr>
          <p:cNvPr id="24" name="Rounded Rectangular Callout 23"/>
          <p:cNvSpPr>
            <a:spLocks noChangeArrowheads="1"/>
          </p:cNvSpPr>
          <p:nvPr/>
        </p:nvSpPr>
        <p:spPr bwMode="auto">
          <a:xfrm>
            <a:off x="6429388" y="5143512"/>
            <a:ext cx="2643206" cy="1214446"/>
          </a:xfrm>
          <a:prstGeom prst="wedgeRoundRectCallout">
            <a:avLst>
              <a:gd name="adj1" fmla="val -81907"/>
              <a:gd name="adj2" fmla="val -2239"/>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a:solidFill>
                  <a:schemeClr val="bg1"/>
                </a:solidFill>
              </a:rPr>
              <a:t>Ha nincs futásra kész, üres idő számlálására</a:t>
            </a:r>
          </a:p>
        </p:txBody>
      </p:sp>
      <p:sp>
        <p:nvSpPr>
          <p:cNvPr id="19" name="Dia számának helye 18"/>
          <p:cNvSpPr>
            <a:spLocks noGrp="1"/>
          </p:cNvSpPr>
          <p:nvPr>
            <p:ph type="sldNum" sz="quarter" idx="5"/>
          </p:nvPr>
        </p:nvSpPr>
        <p:spPr/>
        <p:txBody>
          <a:bodyPr/>
          <a:lstStyle/>
          <a:p>
            <a:fld id="{3D86C690-4F62-4AFC-8745-06DC9BF07935}" type="slidenum">
              <a:rPr lang="hu-HU" smtClean="0"/>
              <a:pPr/>
              <a:t>7</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hu-HU" dirty="0" smtClean="0"/>
              <a:t>Prioritási szintek (Windows API, GUI)</a:t>
            </a:r>
          </a:p>
        </p:txBody>
      </p:sp>
      <p:sp>
        <p:nvSpPr>
          <p:cNvPr id="49154" name="Content Placeholder 2"/>
          <p:cNvSpPr>
            <a:spLocks noGrp="1"/>
          </p:cNvSpPr>
          <p:nvPr>
            <p:ph idx="1"/>
          </p:nvPr>
        </p:nvSpPr>
        <p:spPr>
          <a:xfrm>
            <a:off x="1101725" y="914400"/>
            <a:ext cx="3154363" cy="5562600"/>
          </a:xfrm>
        </p:spPr>
        <p:txBody>
          <a:bodyPr/>
          <a:lstStyle/>
          <a:p>
            <a:pPr>
              <a:buFont typeface="Wingdings 2" pitchFamily="18" charset="2"/>
              <a:buNone/>
            </a:pPr>
            <a:endParaRPr lang="hu-HU" dirty="0" smtClean="0"/>
          </a:p>
          <a:p>
            <a:pPr>
              <a:buFont typeface="Wingdings 2" pitchFamily="18" charset="2"/>
              <a:buNone/>
            </a:pPr>
            <a:endParaRPr lang="hu-HU" dirty="0" smtClean="0"/>
          </a:p>
          <a:p>
            <a:pPr algn="ctr">
              <a:buFont typeface="Wingdings 2" pitchFamily="18" charset="2"/>
              <a:buNone/>
            </a:pPr>
            <a:r>
              <a:rPr lang="hu-HU" dirty="0" err="1" smtClean="0"/>
              <a:t>Realtime</a:t>
            </a:r>
            <a:endParaRPr lang="hu-HU" dirty="0" smtClean="0"/>
          </a:p>
          <a:p>
            <a:pPr algn="ctr">
              <a:buFont typeface="Wingdings 2" pitchFamily="18" charset="2"/>
              <a:buNone/>
            </a:pPr>
            <a:endParaRPr lang="hu-HU" dirty="0" smtClean="0"/>
          </a:p>
          <a:p>
            <a:pPr algn="ctr">
              <a:buFont typeface="Wingdings 2" pitchFamily="18" charset="2"/>
              <a:buNone/>
            </a:pPr>
            <a:r>
              <a:rPr lang="hu-HU" dirty="0" err="1" smtClean="0"/>
              <a:t>High</a:t>
            </a:r>
            <a:endParaRPr lang="hu-HU" dirty="0" smtClean="0"/>
          </a:p>
          <a:p>
            <a:pPr algn="ctr">
              <a:buFont typeface="Wingdings 2" pitchFamily="18" charset="2"/>
              <a:buNone/>
            </a:pPr>
            <a:r>
              <a:rPr lang="hu-HU" dirty="0" err="1" smtClean="0"/>
              <a:t>Above</a:t>
            </a:r>
            <a:r>
              <a:rPr lang="hu-HU" dirty="0" smtClean="0"/>
              <a:t> </a:t>
            </a:r>
            <a:r>
              <a:rPr lang="hu-HU" dirty="0" err="1" smtClean="0"/>
              <a:t>Normal</a:t>
            </a:r>
            <a:endParaRPr lang="hu-HU" dirty="0" smtClean="0"/>
          </a:p>
          <a:p>
            <a:pPr algn="ctr">
              <a:buFont typeface="Wingdings 2" pitchFamily="18" charset="2"/>
              <a:buNone/>
            </a:pPr>
            <a:r>
              <a:rPr lang="hu-HU" dirty="0" err="1" smtClean="0"/>
              <a:t>Normal</a:t>
            </a:r>
            <a:endParaRPr lang="hu-HU" dirty="0" smtClean="0"/>
          </a:p>
          <a:p>
            <a:pPr algn="ctr">
              <a:buFont typeface="Wingdings 2" pitchFamily="18" charset="2"/>
              <a:buNone/>
            </a:pPr>
            <a:r>
              <a:rPr lang="hu-HU" dirty="0" err="1" smtClean="0"/>
              <a:t>Below</a:t>
            </a:r>
            <a:r>
              <a:rPr lang="hu-HU" dirty="0" smtClean="0"/>
              <a:t> </a:t>
            </a:r>
            <a:r>
              <a:rPr lang="hu-HU" dirty="0" err="1" smtClean="0"/>
              <a:t>Normal</a:t>
            </a:r>
            <a:endParaRPr lang="hu-HU" dirty="0" smtClean="0"/>
          </a:p>
          <a:p>
            <a:pPr algn="ctr">
              <a:buFont typeface="Wingdings 2" pitchFamily="18" charset="2"/>
              <a:buNone/>
            </a:pPr>
            <a:r>
              <a:rPr lang="hu-HU" dirty="0" err="1" smtClean="0"/>
              <a:t>Idle</a:t>
            </a:r>
            <a:endParaRPr lang="hu-HU" dirty="0" smtClean="0"/>
          </a:p>
        </p:txBody>
      </p:sp>
      <p:sp>
        <p:nvSpPr>
          <p:cNvPr id="4" name="Rectangle 3"/>
          <p:cNvSpPr>
            <a:spLocks noChangeArrowheads="1"/>
          </p:cNvSpPr>
          <p:nvPr/>
        </p:nvSpPr>
        <p:spPr bwMode="blackWhite">
          <a:xfrm>
            <a:off x="5583238" y="1536700"/>
            <a:ext cx="1130300" cy="1476375"/>
          </a:xfrm>
          <a:prstGeom prst="rect">
            <a:avLst/>
          </a:prstGeom>
          <a:gradFill rotWithShape="0">
            <a:gsLst>
              <a:gs pos="0">
                <a:schemeClr val="folHlink"/>
              </a:gs>
              <a:gs pos="100000">
                <a:schemeClr val="folHlink">
                  <a:gamma/>
                  <a:shade val="89804"/>
                  <a:invGamma/>
                </a:schemeClr>
              </a:gs>
            </a:gsLst>
            <a:lin ang="5400000" scaled="1"/>
          </a:gradFill>
          <a:ln w="9525">
            <a:solidFill>
              <a:schemeClr val="tx1"/>
            </a:solidFill>
            <a:miter lim="800000"/>
            <a:headEnd/>
            <a:tailEnd/>
          </a:ln>
          <a:effectLst>
            <a:outerShdw dist="117088" dir="2963922" algn="ctr" rotWithShape="0">
              <a:schemeClr val="bg2"/>
            </a:outerShdw>
          </a:effectLst>
        </p:spPr>
        <p:txBody>
          <a:bodyPr wrap="none" anchor="ctr"/>
          <a:lstStyle/>
          <a:p>
            <a:pPr algn="ctr" eaLnBrk="0" hangingPunct="0">
              <a:defRPr/>
            </a:pPr>
            <a:endParaRPr lang="hu-HU"/>
          </a:p>
        </p:txBody>
      </p:sp>
      <p:sp>
        <p:nvSpPr>
          <p:cNvPr id="5" name="Rectangle 4"/>
          <p:cNvSpPr>
            <a:spLocks noChangeArrowheads="1"/>
          </p:cNvSpPr>
          <p:nvPr/>
        </p:nvSpPr>
        <p:spPr bwMode="blackWhite">
          <a:xfrm>
            <a:off x="5583238" y="3276600"/>
            <a:ext cx="1130300" cy="2867025"/>
          </a:xfrm>
          <a:prstGeom prst="rect">
            <a:avLst/>
          </a:prstGeom>
          <a:gradFill rotWithShape="0">
            <a:gsLst>
              <a:gs pos="0">
                <a:schemeClr val="accent1"/>
              </a:gs>
              <a:gs pos="100000">
                <a:schemeClr val="accent1">
                  <a:gamma/>
                  <a:shade val="89804"/>
                  <a:invGamma/>
                </a:schemeClr>
              </a:gs>
            </a:gsLst>
            <a:lin ang="5400000" scaled="1"/>
          </a:gradFill>
          <a:ln w="9525">
            <a:solidFill>
              <a:schemeClr val="tx1"/>
            </a:solidFill>
            <a:miter lim="800000"/>
            <a:headEnd/>
            <a:tailEnd/>
          </a:ln>
          <a:effectLst>
            <a:outerShdw dist="117088" dir="2963922" algn="ctr" rotWithShape="0">
              <a:schemeClr val="bg2"/>
            </a:outerShdw>
          </a:effectLst>
        </p:spPr>
        <p:txBody>
          <a:bodyPr wrap="none" anchor="ctr"/>
          <a:lstStyle/>
          <a:p>
            <a:pPr algn="ctr" eaLnBrk="0" hangingPunct="0">
              <a:defRPr/>
            </a:pPr>
            <a:endParaRPr lang="hu-HU"/>
          </a:p>
        </p:txBody>
      </p:sp>
      <p:sp>
        <p:nvSpPr>
          <p:cNvPr id="6" name="Rectangle 15"/>
          <p:cNvSpPr>
            <a:spLocks noChangeArrowheads="1"/>
          </p:cNvSpPr>
          <p:nvPr/>
        </p:nvSpPr>
        <p:spPr bwMode="auto">
          <a:xfrm>
            <a:off x="6848475" y="1473200"/>
            <a:ext cx="533400" cy="1616075"/>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800" b="1"/>
              <a:t>31</a:t>
            </a:r>
          </a:p>
          <a:p>
            <a:pPr algn="ctr" eaLnBrk="0" hangingPunct="0">
              <a:spcBef>
                <a:spcPct val="50000"/>
              </a:spcBef>
            </a:pPr>
            <a:endParaRPr lang="en-US" sz="1800" b="1"/>
          </a:p>
          <a:p>
            <a:pPr algn="ctr" eaLnBrk="0" hangingPunct="0">
              <a:spcBef>
                <a:spcPct val="50000"/>
              </a:spcBef>
            </a:pPr>
            <a:endParaRPr lang="en-US" sz="1800" b="1"/>
          </a:p>
          <a:p>
            <a:pPr algn="ctr" eaLnBrk="0" hangingPunct="0">
              <a:spcBef>
                <a:spcPct val="50000"/>
              </a:spcBef>
            </a:pPr>
            <a:r>
              <a:rPr lang="en-US" sz="1800" b="1"/>
              <a:t>16</a:t>
            </a:r>
          </a:p>
        </p:txBody>
      </p:sp>
      <p:sp>
        <p:nvSpPr>
          <p:cNvPr id="7" name="Rectangle 17"/>
          <p:cNvSpPr>
            <a:spLocks noChangeArrowheads="1"/>
          </p:cNvSpPr>
          <p:nvPr/>
        </p:nvSpPr>
        <p:spPr bwMode="auto">
          <a:xfrm>
            <a:off x="6848475" y="3306763"/>
            <a:ext cx="533400" cy="2863850"/>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en-US" sz="1800" b="1"/>
              <a:t>15</a:t>
            </a:r>
          </a:p>
          <a:p>
            <a:pPr algn="ctr" eaLnBrk="0" hangingPunct="0">
              <a:spcBef>
                <a:spcPct val="50000"/>
              </a:spcBef>
            </a:pPr>
            <a:endParaRPr lang="en-US" sz="1800" b="1"/>
          </a:p>
          <a:p>
            <a:pPr algn="ctr" eaLnBrk="0" hangingPunct="0">
              <a:spcBef>
                <a:spcPct val="50000"/>
              </a:spcBef>
            </a:pPr>
            <a:endParaRPr lang="hu-HU" sz="1800" b="1"/>
          </a:p>
          <a:p>
            <a:pPr algn="ctr" eaLnBrk="0" hangingPunct="0">
              <a:spcBef>
                <a:spcPct val="50000"/>
              </a:spcBef>
            </a:pPr>
            <a:endParaRPr lang="hu-HU" sz="1800" b="1"/>
          </a:p>
          <a:p>
            <a:pPr algn="ctr" eaLnBrk="0" hangingPunct="0">
              <a:spcBef>
                <a:spcPct val="50000"/>
              </a:spcBef>
            </a:pPr>
            <a:endParaRPr lang="hu-HU" sz="1800" b="1"/>
          </a:p>
          <a:p>
            <a:pPr algn="ctr" eaLnBrk="0" hangingPunct="0">
              <a:spcBef>
                <a:spcPct val="50000"/>
              </a:spcBef>
            </a:pPr>
            <a:endParaRPr lang="en-US" sz="1800" b="1"/>
          </a:p>
          <a:p>
            <a:pPr algn="ctr" eaLnBrk="0" hangingPunct="0">
              <a:spcBef>
                <a:spcPct val="50000"/>
              </a:spcBef>
            </a:pPr>
            <a:r>
              <a:rPr lang="en-US" sz="1800" b="1"/>
              <a:t> 1</a:t>
            </a:r>
          </a:p>
        </p:txBody>
      </p:sp>
      <p:sp>
        <p:nvSpPr>
          <p:cNvPr id="11" name="Rectangle 10"/>
          <p:cNvSpPr>
            <a:spLocks noChangeArrowheads="1"/>
          </p:cNvSpPr>
          <p:nvPr/>
        </p:nvSpPr>
        <p:spPr bwMode="auto">
          <a:xfrm>
            <a:off x="1266825" y="1535113"/>
            <a:ext cx="5449888" cy="1477962"/>
          </a:xfrm>
          <a:prstGeom prst="rect">
            <a:avLst/>
          </a:prstGeom>
          <a:noFill/>
          <a:ln w="19050" algn="ctr">
            <a:solidFill>
              <a:schemeClr val="tx1"/>
            </a:solidFill>
            <a:round/>
            <a:headEnd/>
            <a:tailEnd/>
          </a:ln>
        </p:spPr>
        <p:txBody>
          <a:bodyPr wrap="none">
            <a:spAutoFit/>
          </a:bodyPr>
          <a:lstStyle/>
          <a:p>
            <a:pPr algn="ctr" defTabSz="762000" eaLnBrk="0" hangingPunct="0"/>
            <a:endParaRPr lang="hu-HU"/>
          </a:p>
        </p:txBody>
      </p:sp>
      <p:sp>
        <p:nvSpPr>
          <p:cNvPr id="12" name="Rectangle 11"/>
          <p:cNvSpPr>
            <a:spLocks noChangeArrowheads="1"/>
          </p:cNvSpPr>
          <p:nvPr/>
        </p:nvSpPr>
        <p:spPr bwMode="auto">
          <a:xfrm>
            <a:off x="1254125" y="3294063"/>
            <a:ext cx="5451475" cy="2849562"/>
          </a:xfrm>
          <a:prstGeom prst="rect">
            <a:avLst/>
          </a:prstGeom>
          <a:noFill/>
          <a:ln w="19050" algn="ctr">
            <a:solidFill>
              <a:schemeClr val="tx1"/>
            </a:solidFill>
            <a:round/>
            <a:headEnd/>
            <a:tailEnd/>
          </a:ln>
        </p:spPr>
        <p:txBody>
          <a:bodyPr/>
          <a:lstStyle/>
          <a:p>
            <a:pPr algn="ctr" defTabSz="762000" eaLnBrk="0" hangingPunct="0"/>
            <a:endParaRPr lang="hu-HU"/>
          </a:p>
        </p:txBody>
      </p:sp>
      <p:sp>
        <p:nvSpPr>
          <p:cNvPr id="49161" name="TextBox 14"/>
          <p:cNvSpPr txBox="1">
            <a:spLocks noChangeArrowheads="1"/>
          </p:cNvSpPr>
          <p:nvPr/>
        </p:nvSpPr>
        <p:spPr bwMode="auto">
          <a:xfrm>
            <a:off x="363538" y="940658"/>
            <a:ext cx="3328987" cy="400110"/>
          </a:xfrm>
          <a:prstGeom prst="rect">
            <a:avLst/>
          </a:prstGeom>
          <a:noFill/>
          <a:ln w="9525">
            <a:noFill/>
            <a:miter lim="800000"/>
            <a:headEnd/>
            <a:tailEnd/>
          </a:ln>
        </p:spPr>
        <p:txBody>
          <a:bodyPr>
            <a:spAutoFit/>
          </a:bodyPr>
          <a:lstStyle/>
          <a:p>
            <a:pPr algn="ctr" eaLnBrk="0" hangingPunct="0"/>
            <a:r>
              <a:rPr lang="hu-HU" sz="2000" dirty="0" smtClean="0">
                <a:latin typeface="+mn-lt"/>
              </a:rPr>
              <a:t>Prioritási szintek neve</a:t>
            </a:r>
            <a:endParaRPr lang="hu-HU" sz="2000" dirty="0">
              <a:latin typeface="+mn-lt"/>
            </a:endParaRPr>
          </a:p>
        </p:txBody>
      </p:sp>
      <p:sp>
        <p:nvSpPr>
          <p:cNvPr id="13" name="TextBox 14"/>
          <p:cNvSpPr txBox="1">
            <a:spLocks noChangeArrowheads="1"/>
          </p:cNvSpPr>
          <p:nvPr/>
        </p:nvSpPr>
        <p:spPr bwMode="auto">
          <a:xfrm>
            <a:off x="5468938" y="912132"/>
            <a:ext cx="3328987" cy="400110"/>
          </a:xfrm>
          <a:prstGeom prst="rect">
            <a:avLst/>
          </a:prstGeom>
          <a:noFill/>
          <a:ln w="9525">
            <a:noFill/>
            <a:miter lim="800000"/>
            <a:headEnd/>
            <a:tailEnd/>
          </a:ln>
        </p:spPr>
        <p:txBody>
          <a:bodyPr>
            <a:spAutoFit/>
          </a:bodyPr>
          <a:lstStyle/>
          <a:p>
            <a:pPr algn="ctr" eaLnBrk="0" hangingPunct="0"/>
            <a:r>
              <a:rPr lang="hu-HU" sz="2000" dirty="0" smtClean="0">
                <a:latin typeface="+mn-lt"/>
              </a:rPr>
              <a:t>Prioritás értéke</a:t>
            </a:r>
            <a:endParaRPr lang="hu-HU" sz="2000" dirty="0">
              <a:latin typeface="+mn-lt"/>
            </a:endParaRPr>
          </a:p>
        </p:txBody>
      </p:sp>
      <p:sp>
        <p:nvSpPr>
          <p:cNvPr id="14" name="Dia számának helye 13"/>
          <p:cNvSpPr>
            <a:spLocks noGrp="1"/>
          </p:cNvSpPr>
          <p:nvPr>
            <p:ph type="sldNum" sz="quarter" idx="5"/>
          </p:nvPr>
        </p:nvSpPr>
        <p:spPr/>
        <p:txBody>
          <a:bodyPr/>
          <a:lstStyle/>
          <a:p>
            <a:fld id="{3D86C690-4F62-4AFC-8745-06DC9BF07935}" type="slidenum">
              <a:rPr lang="hu-HU" smtClean="0"/>
              <a:pPr/>
              <a:t>8</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11" grpId="0" animBg="1"/>
      <p:bldP spid="12"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lIns="92075" tIns="46038" rIns="92075" bIns="46038"/>
          <a:lstStyle/>
          <a:p>
            <a:r>
              <a:rPr lang="en-US" dirty="0" smtClean="0"/>
              <a:t>Windows</a:t>
            </a:r>
            <a:r>
              <a:rPr lang="hu-HU" dirty="0" smtClean="0"/>
              <a:t> API</a:t>
            </a:r>
            <a:r>
              <a:rPr lang="en-US" dirty="0" smtClean="0"/>
              <a:t> vs. </a:t>
            </a:r>
            <a:r>
              <a:rPr lang="hu-HU" dirty="0" smtClean="0"/>
              <a:t>k</a:t>
            </a:r>
            <a:r>
              <a:rPr lang="en-US" dirty="0" err="1" smtClean="0"/>
              <a:t>ernel</a:t>
            </a:r>
            <a:r>
              <a:rPr lang="en-US" dirty="0" smtClean="0"/>
              <a:t> </a:t>
            </a:r>
            <a:r>
              <a:rPr lang="hu-HU" dirty="0" smtClean="0"/>
              <a:t>prioritások</a:t>
            </a:r>
            <a:r>
              <a:rPr lang="en-US" dirty="0" smtClean="0"/>
              <a:t> </a:t>
            </a:r>
            <a:endParaRPr lang="en-US" dirty="0" smtClean="0">
              <a:solidFill>
                <a:schemeClr val="tx1"/>
              </a:solidFill>
            </a:endParaRPr>
          </a:p>
        </p:txBody>
      </p:sp>
      <p:sp>
        <p:nvSpPr>
          <p:cNvPr id="50178" name="Content Placeholder 5"/>
          <p:cNvSpPr>
            <a:spLocks noGrp="1"/>
          </p:cNvSpPr>
          <p:nvPr>
            <p:ph idx="1"/>
          </p:nvPr>
        </p:nvSpPr>
        <p:spPr/>
        <p:txBody>
          <a:bodyPr/>
          <a:lstStyle/>
          <a:p>
            <a:r>
              <a:rPr lang="hu-HU" smtClean="0"/>
              <a:t>Szálak: 7 féle relatív prioritás</a:t>
            </a:r>
          </a:p>
          <a:p>
            <a:r>
              <a:rPr lang="hu-HU" smtClean="0"/>
              <a:t>Leképezés:</a:t>
            </a:r>
          </a:p>
        </p:txBody>
      </p:sp>
      <p:graphicFrame>
        <p:nvGraphicFramePr>
          <p:cNvPr id="7" name="Content Placeholder 3"/>
          <p:cNvGraphicFramePr>
            <a:graphicFrameLocks/>
          </p:cNvGraphicFramePr>
          <p:nvPr/>
        </p:nvGraphicFramePr>
        <p:xfrm>
          <a:off x="621323" y="2403236"/>
          <a:ext cx="8112760" cy="3587869"/>
        </p:xfrm>
        <a:graphic>
          <a:graphicData uri="http://schemas.openxmlformats.org/drawingml/2006/table">
            <a:tbl>
              <a:tblPr>
                <a:tableStyleId>{08FB837D-C827-4EFA-A057-4D05807E0F7C}</a:tableStyleId>
              </a:tblPr>
              <a:tblGrid>
                <a:gridCol w="1204791"/>
                <a:gridCol w="1584397"/>
                <a:gridCol w="1077390"/>
                <a:gridCol w="823886"/>
                <a:gridCol w="887262"/>
                <a:gridCol w="887262"/>
                <a:gridCol w="887262"/>
                <a:gridCol w="760510"/>
              </a:tblGrid>
              <a:tr h="404012">
                <a:tc rowSpan="2" gridSpan="2">
                  <a:txBody>
                    <a:bodyPr/>
                    <a:lstStyle/>
                    <a:p>
                      <a:pPr>
                        <a:spcAft>
                          <a:spcPts val="0"/>
                        </a:spcAft>
                      </a:pPr>
                      <a:endParaRPr lang="hu-HU" sz="1000" dirty="0">
                        <a:latin typeface="Times New Roman"/>
                        <a:ea typeface="Times New Roman"/>
                        <a:cs typeface="Times New Roman"/>
                      </a:endParaRPr>
                    </a:p>
                  </a:txBody>
                  <a:tcPr marL="68580" marR="68580" marT="0" marB="0"/>
                </a:tc>
                <a:tc rowSpan="2" hMerge="1">
                  <a:txBody>
                    <a:bodyPr/>
                    <a:lstStyle/>
                    <a:p>
                      <a:pPr>
                        <a:spcAft>
                          <a:spcPts val="0"/>
                        </a:spcAft>
                      </a:pPr>
                      <a:endParaRPr lang="hu-HU" sz="1000">
                        <a:latin typeface="Times New Roman"/>
                        <a:ea typeface="Times New Roman"/>
                        <a:cs typeface="Times New Roman"/>
                      </a:endParaRPr>
                    </a:p>
                  </a:txBody>
                  <a:tcPr marL="68580" marR="68580" marT="0" marB="0"/>
                </a:tc>
                <a:tc gridSpan="6">
                  <a:txBody>
                    <a:bodyPr/>
                    <a:lstStyle/>
                    <a:p>
                      <a:pPr algn="ctr">
                        <a:spcAft>
                          <a:spcPts val="0"/>
                        </a:spcAft>
                      </a:pPr>
                      <a:r>
                        <a:rPr lang="en-US" sz="1600" dirty="0"/>
                        <a:t>Win32 </a:t>
                      </a:r>
                      <a:r>
                        <a:rPr lang="hu-HU" sz="1600" dirty="0" smtClean="0"/>
                        <a:t>folyamat</a:t>
                      </a:r>
                      <a:r>
                        <a:rPr lang="en-US" sz="1600" dirty="0" smtClean="0"/>
                        <a:t> </a:t>
                      </a:r>
                      <a:r>
                        <a:rPr lang="hu-HU" sz="1600" dirty="0" smtClean="0"/>
                        <a:t>osztályok</a:t>
                      </a:r>
                      <a:endParaRPr lang="hu-HU" sz="1000" dirty="0">
                        <a:latin typeface="Times New Roman"/>
                        <a:ea typeface="Times New Roman"/>
                        <a:cs typeface="Times New Roman"/>
                      </a:endParaRPr>
                    </a:p>
                  </a:txBody>
                  <a:tcPr marL="68580" marR="68580" marT="0" marB="0" anchor="ct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r>
              <a:tr h="578884">
                <a:tc gridSpan="2" vMerge="1">
                  <a:txBody>
                    <a:bodyPr/>
                    <a:lstStyle/>
                    <a:p>
                      <a:pPr>
                        <a:spcAft>
                          <a:spcPts val="0"/>
                        </a:spcAft>
                      </a:pPr>
                      <a:endParaRPr lang="hu-HU" sz="1000" dirty="0">
                        <a:latin typeface="Times New Roman"/>
                        <a:ea typeface="Times New Roman"/>
                        <a:cs typeface="Times New Roman"/>
                      </a:endParaRPr>
                    </a:p>
                  </a:txBody>
                  <a:tcPr marL="68580" marR="68580" marT="0" marB="0"/>
                </a:tc>
                <a:tc hMerge="1" vMerge="1">
                  <a:txBody>
                    <a:bodyPr/>
                    <a:lstStyle/>
                    <a:p>
                      <a:pPr>
                        <a:spcAft>
                          <a:spcPts val="0"/>
                        </a:spcAft>
                      </a:pPr>
                      <a:endParaRPr lang="hu-HU" sz="1000" dirty="0">
                        <a:latin typeface="Times New Roman"/>
                        <a:ea typeface="Times New Roman"/>
                        <a:cs typeface="Times New Roman"/>
                      </a:endParaRPr>
                    </a:p>
                  </a:txBody>
                  <a:tcPr marL="68580" marR="68580" marT="0" marB="0"/>
                </a:tc>
                <a:tc>
                  <a:txBody>
                    <a:bodyPr/>
                    <a:lstStyle/>
                    <a:p>
                      <a:pPr algn="ctr">
                        <a:spcAft>
                          <a:spcPts val="0"/>
                        </a:spcAft>
                      </a:pPr>
                      <a:r>
                        <a:rPr lang="en-US" sz="1400" dirty="0"/>
                        <a:t/>
                      </a:r>
                      <a:br>
                        <a:rPr lang="en-US" sz="1400" dirty="0"/>
                      </a:br>
                      <a:r>
                        <a:rPr lang="en-US" sz="1400" dirty="0" err="1"/>
                        <a:t>Realtime</a:t>
                      </a:r>
                      <a:endParaRPr lang="hu-HU" sz="1000" dirty="0">
                        <a:latin typeface="Times New Roman"/>
                        <a:ea typeface="Times New Roman"/>
                        <a:cs typeface="Times New Roman"/>
                      </a:endParaRPr>
                    </a:p>
                  </a:txBody>
                  <a:tcPr marL="68580" marR="68580" marT="0" marB="0"/>
                </a:tc>
                <a:tc>
                  <a:txBody>
                    <a:bodyPr/>
                    <a:lstStyle/>
                    <a:p>
                      <a:pPr algn="ctr">
                        <a:spcAft>
                          <a:spcPts val="0"/>
                        </a:spcAft>
                      </a:pPr>
                      <a:r>
                        <a:rPr lang="en-US" sz="1400"/>
                        <a:t/>
                      </a:r>
                      <a:br>
                        <a:rPr lang="en-US" sz="1400"/>
                      </a:br>
                      <a:r>
                        <a:rPr lang="en-US" sz="1400"/>
                        <a:t>High</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400"/>
                        <a:t>Above</a:t>
                      </a:r>
                      <a:br>
                        <a:rPr lang="en-US" sz="1400"/>
                      </a:br>
                      <a:r>
                        <a:rPr lang="en-US" sz="1400"/>
                        <a:t>Normal</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400"/>
                        <a:t/>
                      </a:r>
                      <a:br>
                        <a:rPr lang="en-US" sz="1400"/>
                      </a:br>
                      <a:r>
                        <a:rPr lang="en-US" sz="1400"/>
                        <a:t>Normal</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400"/>
                        <a:t>Below</a:t>
                      </a:r>
                      <a:br>
                        <a:rPr lang="en-US" sz="1400"/>
                      </a:br>
                      <a:r>
                        <a:rPr lang="en-US" sz="1400"/>
                        <a:t>Normal</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400"/>
                        <a:t/>
                      </a:r>
                      <a:br>
                        <a:rPr lang="en-US" sz="1400"/>
                      </a:br>
                      <a:r>
                        <a:rPr lang="en-US" sz="1400"/>
                        <a:t>Idle</a:t>
                      </a:r>
                      <a:endParaRPr lang="hu-HU" sz="1000">
                        <a:latin typeface="Times New Roman"/>
                        <a:ea typeface="Times New Roman"/>
                        <a:cs typeface="Times New Roman"/>
                      </a:endParaRPr>
                    </a:p>
                  </a:txBody>
                  <a:tcPr marL="68580" marR="68580" marT="0" marB="0"/>
                </a:tc>
              </a:tr>
              <a:tr h="372139">
                <a:tc rowSpan="7">
                  <a:txBody>
                    <a:bodyPr/>
                    <a:lstStyle/>
                    <a:p>
                      <a:pPr algn="ctr">
                        <a:spcAft>
                          <a:spcPts val="0"/>
                        </a:spcAft>
                      </a:pPr>
                      <a:r>
                        <a:rPr lang="hu-HU" sz="1600" dirty="0" smtClean="0"/>
                        <a:t>W</a:t>
                      </a:r>
                      <a:r>
                        <a:rPr lang="en-US" sz="1600" dirty="0" smtClean="0"/>
                        <a:t>in32</a:t>
                      </a:r>
                      <a:r>
                        <a:rPr lang="hu-HU" sz="1000" baseline="0" dirty="0" smtClean="0"/>
                        <a:t> </a:t>
                      </a:r>
                      <a:br>
                        <a:rPr lang="hu-HU" sz="1000" baseline="0" dirty="0" smtClean="0"/>
                      </a:br>
                      <a:r>
                        <a:rPr lang="hu-HU" sz="1600" dirty="0" smtClean="0"/>
                        <a:t>szál prioritások</a:t>
                      </a:r>
                      <a:endParaRPr lang="hu-HU" sz="1000" dirty="0">
                        <a:latin typeface="Times New Roman"/>
                        <a:ea typeface="Times New Roman"/>
                        <a:cs typeface="Times New Roman"/>
                      </a:endParaRPr>
                    </a:p>
                  </a:txBody>
                  <a:tcPr marL="0" marR="0" marT="0" marB="0" anchor="ctr"/>
                </a:tc>
                <a:tc>
                  <a:txBody>
                    <a:bodyPr/>
                    <a:lstStyle/>
                    <a:p>
                      <a:pPr algn="r">
                        <a:spcBef>
                          <a:spcPts val="600"/>
                        </a:spcBef>
                        <a:spcAft>
                          <a:spcPts val="0"/>
                        </a:spcAft>
                      </a:pPr>
                      <a:r>
                        <a:rPr lang="en-US" sz="1400" dirty="0"/>
                        <a:t>Time-critical</a:t>
                      </a:r>
                      <a:endParaRPr lang="hu-HU" sz="1000" dirty="0">
                        <a:latin typeface="Times New Roman"/>
                        <a:ea typeface="Times New Roman"/>
                        <a:cs typeface="Times New Roman"/>
                      </a:endParaRPr>
                    </a:p>
                  </a:txBody>
                  <a:tcPr marL="68580" marR="68580" marT="0" marB="0" anchor="ctr"/>
                </a:tc>
                <a:tc>
                  <a:txBody>
                    <a:bodyPr/>
                    <a:lstStyle/>
                    <a:p>
                      <a:pPr algn="ctr">
                        <a:spcAft>
                          <a:spcPts val="0"/>
                        </a:spcAft>
                      </a:pPr>
                      <a:r>
                        <a:rPr lang="en-US" sz="1800"/>
                        <a:t>31</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15</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15</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15</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15</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15</a:t>
                      </a:r>
                      <a:endParaRPr lang="hu-HU" sz="1000">
                        <a:latin typeface="Times New Roman"/>
                        <a:ea typeface="Times New Roman"/>
                        <a:cs typeface="Times New Roman"/>
                      </a:endParaRPr>
                    </a:p>
                  </a:txBody>
                  <a:tcPr marL="68580" marR="68580" marT="0" marB="0"/>
                </a:tc>
              </a:tr>
              <a:tr h="372139">
                <a:tc vMerge="1">
                  <a:txBody>
                    <a:bodyPr/>
                    <a:lstStyle/>
                    <a:p>
                      <a:pPr>
                        <a:spcAft>
                          <a:spcPts val="0"/>
                        </a:spcAft>
                      </a:pPr>
                      <a:endParaRPr lang="hu-HU" sz="1000" dirty="0">
                        <a:latin typeface="Times New Roman"/>
                        <a:ea typeface="Times New Roman"/>
                        <a:cs typeface="Times New Roman"/>
                      </a:endParaRPr>
                    </a:p>
                  </a:txBody>
                  <a:tcPr marL="0" marR="0" marT="0" marB="0" anchor="ctr"/>
                </a:tc>
                <a:tc>
                  <a:txBody>
                    <a:bodyPr/>
                    <a:lstStyle/>
                    <a:p>
                      <a:pPr algn="r">
                        <a:spcBef>
                          <a:spcPts val="600"/>
                        </a:spcBef>
                        <a:spcAft>
                          <a:spcPts val="0"/>
                        </a:spcAft>
                      </a:pPr>
                      <a:r>
                        <a:rPr lang="en-US" sz="1400" dirty="0"/>
                        <a:t>Highest</a:t>
                      </a:r>
                      <a:endParaRPr lang="hu-HU" sz="1000" dirty="0">
                        <a:latin typeface="Times New Roman"/>
                        <a:ea typeface="Times New Roman"/>
                        <a:cs typeface="Times New Roman"/>
                      </a:endParaRPr>
                    </a:p>
                  </a:txBody>
                  <a:tcPr marL="68580" marR="68580" marT="0" marB="0" anchor="ctr"/>
                </a:tc>
                <a:tc>
                  <a:txBody>
                    <a:bodyPr/>
                    <a:lstStyle/>
                    <a:p>
                      <a:pPr algn="ctr">
                        <a:spcAft>
                          <a:spcPts val="0"/>
                        </a:spcAft>
                      </a:pPr>
                      <a:r>
                        <a:rPr lang="en-US" sz="1800"/>
                        <a:t>26</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15</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12</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10</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8</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6</a:t>
                      </a:r>
                      <a:endParaRPr lang="hu-HU" sz="1000">
                        <a:latin typeface="Times New Roman"/>
                        <a:ea typeface="Times New Roman"/>
                        <a:cs typeface="Times New Roman"/>
                      </a:endParaRPr>
                    </a:p>
                  </a:txBody>
                  <a:tcPr marL="68580" marR="68580" marT="0" marB="0"/>
                </a:tc>
              </a:tr>
              <a:tr h="372139">
                <a:tc vMerge="1">
                  <a:txBody>
                    <a:bodyPr/>
                    <a:lstStyle/>
                    <a:p>
                      <a:pPr>
                        <a:spcAft>
                          <a:spcPts val="0"/>
                        </a:spcAft>
                      </a:pPr>
                      <a:endParaRPr lang="hu-HU" sz="1000" dirty="0">
                        <a:latin typeface="Times New Roman"/>
                        <a:ea typeface="Times New Roman"/>
                        <a:cs typeface="Times New Roman"/>
                      </a:endParaRPr>
                    </a:p>
                  </a:txBody>
                  <a:tcPr marL="0" marR="0" marT="0" marB="0" anchor="ctr"/>
                </a:tc>
                <a:tc>
                  <a:txBody>
                    <a:bodyPr/>
                    <a:lstStyle/>
                    <a:p>
                      <a:pPr algn="r">
                        <a:spcBef>
                          <a:spcPts val="600"/>
                        </a:spcBef>
                        <a:spcAft>
                          <a:spcPts val="0"/>
                        </a:spcAft>
                      </a:pPr>
                      <a:r>
                        <a:rPr lang="en-US" sz="1400" dirty="0"/>
                        <a:t>Above-normal</a:t>
                      </a:r>
                      <a:endParaRPr lang="hu-HU" sz="1000" dirty="0">
                        <a:latin typeface="Times New Roman"/>
                        <a:ea typeface="Times New Roman"/>
                        <a:cs typeface="Times New Roman"/>
                      </a:endParaRPr>
                    </a:p>
                  </a:txBody>
                  <a:tcPr marL="68580" marR="68580" marT="0" marB="0" anchor="ctr"/>
                </a:tc>
                <a:tc>
                  <a:txBody>
                    <a:bodyPr/>
                    <a:lstStyle/>
                    <a:p>
                      <a:pPr algn="ctr">
                        <a:spcAft>
                          <a:spcPts val="0"/>
                        </a:spcAft>
                      </a:pPr>
                      <a:r>
                        <a:rPr lang="en-US" sz="1800"/>
                        <a:t>25</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14</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11</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9</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7</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5</a:t>
                      </a:r>
                      <a:endParaRPr lang="hu-HU" sz="1000">
                        <a:latin typeface="Times New Roman"/>
                        <a:ea typeface="Times New Roman"/>
                        <a:cs typeface="Times New Roman"/>
                      </a:endParaRPr>
                    </a:p>
                  </a:txBody>
                  <a:tcPr marL="68580" marR="68580" marT="0" marB="0"/>
                </a:tc>
              </a:tr>
              <a:tr h="372139">
                <a:tc vMerge="1">
                  <a:txBody>
                    <a:bodyPr/>
                    <a:lstStyle/>
                    <a:p>
                      <a:pPr>
                        <a:spcAft>
                          <a:spcPts val="0"/>
                        </a:spcAft>
                      </a:pPr>
                      <a:endParaRPr lang="hu-HU" sz="1000" dirty="0">
                        <a:latin typeface="Times New Roman"/>
                        <a:ea typeface="Times New Roman"/>
                        <a:cs typeface="Times New Roman"/>
                      </a:endParaRPr>
                    </a:p>
                  </a:txBody>
                  <a:tcPr marL="0" marR="0" marT="0" marB="0" anchor="ctr"/>
                </a:tc>
                <a:tc>
                  <a:txBody>
                    <a:bodyPr/>
                    <a:lstStyle/>
                    <a:p>
                      <a:pPr algn="r">
                        <a:spcBef>
                          <a:spcPts val="600"/>
                        </a:spcBef>
                        <a:spcAft>
                          <a:spcPts val="0"/>
                        </a:spcAft>
                      </a:pPr>
                      <a:r>
                        <a:rPr lang="en-US" sz="1400" dirty="0"/>
                        <a:t>Normal</a:t>
                      </a:r>
                      <a:endParaRPr lang="hu-HU" sz="1000" dirty="0">
                        <a:latin typeface="Times New Roman"/>
                        <a:ea typeface="Times New Roman"/>
                        <a:cs typeface="Times New Roman"/>
                      </a:endParaRPr>
                    </a:p>
                  </a:txBody>
                  <a:tcPr marL="68580" marR="68580" marT="0" marB="0" anchor="ctr"/>
                </a:tc>
                <a:tc>
                  <a:txBody>
                    <a:bodyPr/>
                    <a:lstStyle/>
                    <a:p>
                      <a:pPr algn="ctr">
                        <a:spcAft>
                          <a:spcPts val="0"/>
                        </a:spcAft>
                      </a:pPr>
                      <a:r>
                        <a:rPr lang="en-US" sz="1800"/>
                        <a:t>24</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13</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10</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8</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6</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4</a:t>
                      </a:r>
                      <a:endParaRPr lang="hu-HU" sz="1000">
                        <a:latin typeface="Times New Roman"/>
                        <a:ea typeface="Times New Roman"/>
                        <a:cs typeface="Times New Roman"/>
                      </a:endParaRPr>
                    </a:p>
                  </a:txBody>
                  <a:tcPr marL="68580" marR="68580" marT="0" marB="0"/>
                </a:tc>
              </a:tr>
              <a:tr h="372139">
                <a:tc vMerge="1">
                  <a:txBody>
                    <a:bodyPr/>
                    <a:lstStyle/>
                    <a:p>
                      <a:pPr>
                        <a:spcAft>
                          <a:spcPts val="0"/>
                        </a:spcAft>
                      </a:pPr>
                      <a:endParaRPr lang="hu-HU" sz="1000" dirty="0">
                        <a:latin typeface="Times New Roman"/>
                        <a:ea typeface="Times New Roman"/>
                        <a:cs typeface="Times New Roman"/>
                      </a:endParaRPr>
                    </a:p>
                  </a:txBody>
                  <a:tcPr marL="0" marR="0" marT="0" marB="0" anchor="ctr"/>
                </a:tc>
                <a:tc>
                  <a:txBody>
                    <a:bodyPr/>
                    <a:lstStyle/>
                    <a:p>
                      <a:pPr algn="r">
                        <a:spcBef>
                          <a:spcPts val="600"/>
                        </a:spcBef>
                        <a:spcAft>
                          <a:spcPts val="0"/>
                        </a:spcAft>
                      </a:pPr>
                      <a:r>
                        <a:rPr lang="en-US" sz="1400" dirty="0"/>
                        <a:t>Below-normal</a:t>
                      </a:r>
                      <a:endParaRPr lang="hu-HU" sz="1000" dirty="0">
                        <a:latin typeface="Times New Roman"/>
                        <a:ea typeface="Times New Roman"/>
                        <a:cs typeface="Times New Roman"/>
                      </a:endParaRPr>
                    </a:p>
                  </a:txBody>
                  <a:tcPr marL="68580" marR="68580" marT="0" marB="0" anchor="ctr"/>
                </a:tc>
                <a:tc>
                  <a:txBody>
                    <a:bodyPr/>
                    <a:lstStyle/>
                    <a:p>
                      <a:pPr algn="ctr">
                        <a:spcAft>
                          <a:spcPts val="0"/>
                        </a:spcAft>
                      </a:pPr>
                      <a:r>
                        <a:rPr lang="en-US" sz="1800"/>
                        <a:t>23</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12</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9</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7</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5</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3</a:t>
                      </a:r>
                      <a:endParaRPr lang="hu-HU" sz="1000">
                        <a:latin typeface="Times New Roman"/>
                        <a:ea typeface="Times New Roman"/>
                        <a:cs typeface="Times New Roman"/>
                      </a:endParaRPr>
                    </a:p>
                  </a:txBody>
                  <a:tcPr marL="68580" marR="68580" marT="0" marB="0"/>
                </a:tc>
              </a:tr>
              <a:tr h="372139">
                <a:tc vMerge="1">
                  <a:txBody>
                    <a:bodyPr/>
                    <a:lstStyle/>
                    <a:p>
                      <a:pPr>
                        <a:spcAft>
                          <a:spcPts val="0"/>
                        </a:spcAft>
                      </a:pPr>
                      <a:endParaRPr lang="hu-HU" sz="1000" dirty="0">
                        <a:latin typeface="Times New Roman"/>
                        <a:ea typeface="Times New Roman"/>
                        <a:cs typeface="Times New Roman"/>
                      </a:endParaRPr>
                    </a:p>
                  </a:txBody>
                  <a:tcPr marL="0" marR="0" marT="0" marB="0" anchor="ctr"/>
                </a:tc>
                <a:tc>
                  <a:txBody>
                    <a:bodyPr/>
                    <a:lstStyle/>
                    <a:p>
                      <a:pPr algn="r">
                        <a:spcBef>
                          <a:spcPts val="600"/>
                        </a:spcBef>
                        <a:spcAft>
                          <a:spcPts val="0"/>
                        </a:spcAft>
                      </a:pPr>
                      <a:r>
                        <a:rPr lang="en-US" sz="1400" dirty="0"/>
                        <a:t>Lowest</a:t>
                      </a:r>
                      <a:endParaRPr lang="hu-HU" sz="1000" dirty="0">
                        <a:latin typeface="Times New Roman"/>
                        <a:ea typeface="Times New Roman"/>
                        <a:cs typeface="Times New Roman"/>
                      </a:endParaRPr>
                    </a:p>
                  </a:txBody>
                  <a:tcPr marL="68580" marR="68580" marT="0" marB="0" anchor="ctr"/>
                </a:tc>
                <a:tc>
                  <a:txBody>
                    <a:bodyPr/>
                    <a:lstStyle/>
                    <a:p>
                      <a:pPr algn="ctr">
                        <a:spcAft>
                          <a:spcPts val="0"/>
                        </a:spcAft>
                      </a:pPr>
                      <a:r>
                        <a:rPr lang="en-US" sz="1800"/>
                        <a:t>22</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11</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8</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6</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4</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2</a:t>
                      </a:r>
                      <a:endParaRPr lang="hu-HU" sz="1000">
                        <a:latin typeface="Times New Roman"/>
                        <a:ea typeface="Times New Roman"/>
                        <a:cs typeface="Times New Roman"/>
                      </a:endParaRPr>
                    </a:p>
                  </a:txBody>
                  <a:tcPr marL="68580" marR="68580" marT="0" marB="0"/>
                </a:tc>
              </a:tr>
              <a:tr h="372139">
                <a:tc vMerge="1">
                  <a:txBody>
                    <a:bodyPr/>
                    <a:lstStyle/>
                    <a:p>
                      <a:pPr>
                        <a:spcAft>
                          <a:spcPts val="0"/>
                        </a:spcAft>
                      </a:pPr>
                      <a:endParaRPr lang="hu-HU" sz="1000" dirty="0">
                        <a:latin typeface="Times New Roman"/>
                        <a:ea typeface="Times New Roman"/>
                        <a:cs typeface="Times New Roman"/>
                      </a:endParaRPr>
                    </a:p>
                  </a:txBody>
                  <a:tcPr marL="0" marR="0" marT="0" marB="0" anchor="ctr"/>
                </a:tc>
                <a:tc>
                  <a:txBody>
                    <a:bodyPr/>
                    <a:lstStyle/>
                    <a:p>
                      <a:pPr algn="r">
                        <a:spcBef>
                          <a:spcPts val="600"/>
                        </a:spcBef>
                        <a:spcAft>
                          <a:spcPts val="0"/>
                        </a:spcAft>
                      </a:pPr>
                      <a:r>
                        <a:rPr lang="en-US" sz="1400" dirty="0"/>
                        <a:t>Idle</a:t>
                      </a:r>
                      <a:endParaRPr lang="hu-HU" sz="1000" dirty="0">
                        <a:latin typeface="Times New Roman"/>
                        <a:ea typeface="Times New Roman"/>
                        <a:cs typeface="Times New Roman"/>
                      </a:endParaRPr>
                    </a:p>
                  </a:txBody>
                  <a:tcPr marL="68580" marR="68580" marT="0" marB="0" anchor="ctr"/>
                </a:tc>
                <a:tc>
                  <a:txBody>
                    <a:bodyPr/>
                    <a:lstStyle/>
                    <a:p>
                      <a:pPr algn="ctr">
                        <a:spcAft>
                          <a:spcPts val="0"/>
                        </a:spcAft>
                      </a:pPr>
                      <a:r>
                        <a:rPr lang="en-US" sz="1800"/>
                        <a:t>16</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a:t>1</a:t>
                      </a:r>
                      <a:endParaRPr lang="hu-HU" sz="1000">
                        <a:latin typeface="Times New Roman"/>
                        <a:ea typeface="Times New Roman"/>
                        <a:cs typeface="Times New Roman"/>
                      </a:endParaRPr>
                    </a:p>
                  </a:txBody>
                  <a:tcPr marL="68580" marR="68580" marT="0" marB="0"/>
                </a:tc>
                <a:tc>
                  <a:txBody>
                    <a:bodyPr/>
                    <a:lstStyle/>
                    <a:p>
                      <a:pPr algn="ctr">
                        <a:spcAft>
                          <a:spcPts val="0"/>
                        </a:spcAft>
                      </a:pPr>
                      <a:r>
                        <a:rPr lang="en-US" sz="1800" dirty="0"/>
                        <a:t>1</a:t>
                      </a:r>
                      <a:endParaRPr lang="hu-HU" sz="1000" dirty="0">
                        <a:latin typeface="Times New Roman"/>
                        <a:ea typeface="Times New Roman"/>
                        <a:cs typeface="Times New Roman"/>
                      </a:endParaRPr>
                    </a:p>
                  </a:txBody>
                  <a:tcPr marL="68580" marR="68580" marT="0" marB="0"/>
                </a:tc>
              </a:tr>
            </a:tbl>
          </a:graphicData>
        </a:graphic>
      </p:graphicFrame>
      <p:sp>
        <p:nvSpPr>
          <p:cNvPr id="5" name="Dia számának helye 4"/>
          <p:cNvSpPr>
            <a:spLocks noGrp="1"/>
          </p:cNvSpPr>
          <p:nvPr>
            <p:ph type="sldNum" sz="quarter" idx="5"/>
          </p:nvPr>
        </p:nvSpPr>
        <p:spPr/>
        <p:txBody>
          <a:bodyPr/>
          <a:lstStyle/>
          <a:p>
            <a:fld id="{3D86C690-4F62-4AFC-8745-06DC9BF07935}" type="slidenum">
              <a:rPr lang="hu-HU" smtClean="0"/>
              <a:pPr/>
              <a:t>9</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me_ftsrg_hun_micskei_v7">
  <a:themeElements>
    <a:clrScheme name="ftsrg-scheme">
      <a:dk1>
        <a:srgbClr val="000000"/>
      </a:dk1>
      <a:lt1>
        <a:srgbClr val="FFFFFF"/>
      </a:lt1>
      <a:dk2>
        <a:srgbClr val="621E0F"/>
      </a:dk2>
      <a:lt2>
        <a:srgbClr val="FFFFFF"/>
      </a:lt2>
      <a:accent1>
        <a:srgbClr val="F9DD2F"/>
      </a:accent1>
      <a:accent2>
        <a:srgbClr val="E67300"/>
      </a:accent2>
      <a:accent3>
        <a:srgbClr val="007D00"/>
      </a:accent3>
      <a:accent4>
        <a:srgbClr val="762536"/>
      </a:accent4>
      <a:accent5>
        <a:srgbClr val="2B56CF"/>
      </a:accent5>
      <a:accent6>
        <a:srgbClr val="929598"/>
      </a:accent6>
      <a:hlink>
        <a:srgbClr val="0038AE"/>
      </a:hlink>
      <a:folHlink>
        <a:srgbClr val="0038A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83A55"/>
        </a:solidFill>
        <a:ln w="38100">
          <a:solidFill>
            <a:schemeClr val="tx1"/>
          </a:solidFill>
        </a:ln>
        <a:effectLst>
          <a:outerShdw blurRad="50800" dist="38100" dir="2700000" algn="tl" rotWithShape="0">
            <a:prstClr val="black">
              <a:alpha val="40000"/>
            </a:prstClr>
          </a:outerShdw>
        </a:effectLst>
      </a:spPr>
      <a:bodyPr rtlCol="0" anchor="ctr"/>
      <a:lstStyle>
        <a:defPPr algn="ctr">
          <a:defRPr sz="2400" dirty="0" smtClean="0">
            <a:solidFill>
              <a:schemeClr val="bg1"/>
            </a:solidFill>
          </a:defRPr>
        </a:defPPr>
      </a:lstStyle>
      <a:style>
        <a:lnRef idx="2">
          <a:schemeClr val="accent4">
            <a:shade val="50000"/>
          </a:schemeClr>
        </a:lnRef>
        <a:fillRef idx="1">
          <a:schemeClr val="accent4"/>
        </a:fillRef>
        <a:effectRef idx="0">
          <a:schemeClr val="accent4"/>
        </a:effectRef>
        <a:fontRef idx="minor">
          <a:schemeClr val="lt1"/>
        </a:fontRef>
      </a:style>
    </a:spDef>
  </a:objectDefaults>
  <a:extraClrSchemeLst>
    <a:extraClrScheme>
      <a:clrScheme name="ftsrg-scheme">
        <a:dk1>
          <a:srgbClr val="000000"/>
        </a:dk1>
        <a:lt1>
          <a:srgbClr val="FFFFFF"/>
        </a:lt1>
        <a:dk2>
          <a:srgbClr val="621E0F"/>
        </a:dk2>
        <a:lt2>
          <a:srgbClr val="FFFFFF"/>
        </a:lt2>
        <a:accent1>
          <a:srgbClr val="F9DD2F"/>
        </a:accent1>
        <a:accent2>
          <a:srgbClr val="E67300"/>
        </a:accent2>
        <a:accent3>
          <a:srgbClr val="007D00"/>
        </a:accent3>
        <a:accent4>
          <a:srgbClr val="762536"/>
        </a:accent4>
        <a:accent5>
          <a:srgbClr val="2B56CF"/>
        </a:accent5>
        <a:accent6>
          <a:srgbClr val="929598"/>
        </a:accent6>
        <a:hlink>
          <a:srgbClr val="0038AE"/>
        </a:hlink>
        <a:folHlink>
          <a:srgbClr val="0038AE"/>
        </a:folHlink>
      </a:clrScheme>
    </a:extraClrScheme>
    <a:extraClrScheme>
      <a:clrScheme name="ftsrg-scheme2">
        <a:dk1>
          <a:srgbClr val="000000"/>
        </a:dk1>
        <a:lt1>
          <a:srgbClr val="FFFFFF"/>
        </a:lt1>
        <a:dk2>
          <a:srgbClr val="0099FF"/>
        </a:dk2>
        <a:lt2>
          <a:srgbClr val="FFFF99"/>
        </a:lt2>
        <a:accent1>
          <a:srgbClr val="762536"/>
        </a:accent1>
        <a:accent2>
          <a:srgbClr val="81511D"/>
        </a:accent2>
        <a:accent3>
          <a:srgbClr val="48662C"/>
        </a:accent3>
        <a:accent4>
          <a:srgbClr val="134C59"/>
        </a:accent4>
        <a:accent5>
          <a:srgbClr val="5A2565"/>
        </a:accent5>
        <a:accent6>
          <a:srgbClr val="5A5A5A"/>
        </a:accent6>
        <a:hlink>
          <a:srgbClr val="002060"/>
        </a:hlink>
        <a:folHlink>
          <a:srgbClr val="002060"/>
        </a:folHlink>
      </a:clrScheme>
    </a:extraClrScheme>
    <a:extraClrScheme>
      <a:clrScheme name="SAF-color-scheme">
        <a:dk1>
          <a:srgbClr val="000000"/>
        </a:dk1>
        <a:lt1>
          <a:srgbClr val="FFFFFF"/>
        </a:lt1>
        <a:dk2>
          <a:srgbClr val="000000"/>
        </a:dk2>
        <a:lt2>
          <a:srgbClr val="FFFFFF"/>
        </a:lt2>
        <a:accent1>
          <a:srgbClr val="FF3300"/>
        </a:accent1>
        <a:accent2>
          <a:srgbClr val="00B686"/>
        </a:accent2>
        <a:accent3>
          <a:srgbClr val="FFCC00"/>
        </a:accent3>
        <a:accent4>
          <a:srgbClr val="000000"/>
        </a:accent4>
        <a:accent5>
          <a:srgbClr val="FFADAA"/>
        </a:accent5>
        <a:accent6>
          <a:srgbClr val="0098CE"/>
        </a:accent6>
        <a:hlink>
          <a:srgbClr val="0098CE"/>
        </a:hlink>
        <a:folHlink>
          <a:srgbClr val="FFCC00"/>
        </a:folHlink>
      </a:clrScheme>
    </a:extraClrScheme>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bme_ftsrg_hun_micskei_v7</Template>
  <TotalTime>1062</TotalTime>
  <Words>3300</Words>
  <Application>Microsoft Office PowerPoint</Application>
  <PresentationFormat>Diavetítés a képernyőre (4:3 oldalarány)</PresentationFormat>
  <Paragraphs>511</Paragraphs>
  <Slides>29</Slides>
  <Notes>29</Notes>
  <HiddenSlides>2</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29</vt:i4>
      </vt:variant>
    </vt:vector>
  </HeadingPairs>
  <TitlesOfParts>
    <vt:vector size="36" baseType="lpstr">
      <vt:lpstr>Arial</vt:lpstr>
      <vt:lpstr>Calibri</vt:lpstr>
      <vt:lpstr>Courier New</vt:lpstr>
      <vt:lpstr>Times New Roman</vt:lpstr>
      <vt:lpstr>Wingdings</vt:lpstr>
      <vt:lpstr>Wingdings 2</vt:lpstr>
      <vt:lpstr>bme_ftsrg_hun_micskei_v7</vt:lpstr>
      <vt:lpstr>Ütemezés a Windowsban</vt:lpstr>
      <vt:lpstr>Copyright Notice</vt:lpstr>
      <vt:lpstr>Az alapfogalmak Windowson</vt:lpstr>
      <vt:lpstr>PowerPoint bemutató</vt:lpstr>
      <vt:lpstr>Ütemezési alapelvek</vt:lpstr>
      <vt:lpstr>Ütemezés életbe lépése</vt:lpstr>
      <vt:lpstr>Prioritási szintek (kernel)</vt:lpstr>
      <vt:lpstr>Prioritási szintek (Windows API, GUI)</vt:lpstr>
      <vt:lpstr>Windows API vs. kernel prioritások </vt:lpstr>
      <vt:lpstr>I/O prioritás</vt:lpstr>
      <vt:lpstr>PowerPoint bemutató</vt:lpstr>
      <vt:lpstr>PowerPoint bemutató</vt:lpstr>
      <vt:lpstr>Várakozási sorok – kész szálak</vt:lpstr>
      <vt:lpstr>Quantum</vt:lpstr>
      <vt:lpstr>Quantum hossza</vt:lpstr>
      <vt:lpstr>PowerPoint bemutató</vt:lpstr>
      <vt:lpstr>Tartalom</vt:lpstr>
      <vt:lpstr>Windows 8: új alkalmazásmodell</vt:lpstr>
      <vt:lpstr>Windows Store alkalmazás életciklusa</vt:lpstr>
      <vt:lpstr>PowerPoint bemutató</vt:lpstr>
      <vt:lpstr>Tartalom</vt:lpstr>
      <vt:lpstr>Prioritás módosítása</vt:lpstr>
      <vt:lpstr>Éhezés elkerülése</vt:lpstr>
      <vt:lpstr>Symmetric Multiprocessing (SMP)</vt:lpstr>
      <vt:lpstr>Multiprocesszoros ütemezés</vt:lpstr>
      <vt:lpstr>Hard Affinity</vt:lpstr>
      <vt:lpstr>Windows 7 módosítások</vt:lpstr>
      <vt:lpstr>Összefoglalás</vt:lpstr>
      <vt:lpstr>Olvasnivaló</vt:lpstr>
    </vt:vector>
  </TitlesOfParts>
  <Company>Budapesti Műszaki és Gazdaságtudományi Egyetem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Folyamat- és szálkezelés, ütemezés a Windowsban</dc:title>
  <dc:subject>Operációs rendszerek (vimia219)</dc:subject>
  <dc:creator>Micskei Zoltán</dc:creator>
  <cp:keywords>folyamat, ütemezés, windows</cp:keywords>
  <dc:description>A BME Operációs rendszerek című tantárgyának előadása</dc:description>
  <cp:lastModifiedBy>Micskei Zoltán</cp:lastModifiedBy>
  <cp:revision>81</cp:revision>
  <dcterms:created xsi:type="dcterms:W3CDTF">2009-05-13T15:22:04Z</dcterms:created>
  <dcterms:modified xsi:type="dcterms:W3CDTF">2014-03-17T14:33:25Z</dcterms:modified>
</cp:coreProperties>
</file>