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7"/>
  </p:notesMasterIdLst>
  <p:sldIdLst>
    <p:sldId id="259" r:id="rId2"/>
    <p:sldId id="260" r:id="rId3"/>
    <p:sldId id="261" r:id="rId4"/>
    <p:sldId id="262" r:id="rId5"/>
    <p:sldId id="303" r:id="rId6"/>
    <p:sldId id="264" r:id="rId7"/>
    <p:sldId id="265" r:id="rId8"/>
    <p:sldId id="266" r:id="rId9"/>
    <p:sldId id="267" r:id="rId10"/>
    <p:sldId id="269" r:id="rId11"/>
    <p:sldId id="292" r:id="rId12"/>
    <p:sldId id="301" r:id="rId13"/>
    <p:sldId id="299" r:id="rId14"/>
    <p:sldId id="300" r:id="rId15"/>
    <p:sldId id="296" r:id="rId16"/>
    <p:sldId id="297" r:id="rId17"/>
    <p:sldId id="295" r:id="rId18"/>
    <p:sldId id="271" r:id="rId19"/>
    <p:sldId id="272" r:id="rId20"/>
    <p:sldId id="273" r:id="rId21"/>
    <p:sldId id="274" r:id="rId22"/>
    <p:sldId id="275" r:id="rId23"/>
    <p:sldId id="279" r:id="rId24"/>
    <p:sldId id="280" r:id="rId25"/>
    <p:sldId id="282" r:id="rId26"/>
    <p:sldId id="298" r:id="rId27"/>
    <p:sldId id="284" r:id="rId28"/>
    <p:sldId id="286" r:id="rId29"/>
    <p:sldId id="304" r:id="rId30"/>
    <p:sldId id="302" r:id="rId31"/>
    <p:sldId id="287" r:id="rId32"/>
    <p:sldId id="288" r:id="rId33"/>
    <p:sldId id="289" r:id="rId34"/>
    <p:sldId id="291" r:id="rId35"/>
    <p:sldId id="290" r:id="rId36"/>
  </p:sldIdLst>
  <p:sldSz cx="9144000" cy="6858000" type="screen4x3"/>
  <p:notesSz cx="6858000" cy="91440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Memóriakezelés működése" id="{EF1648C5-2C6A-4E17-9B59-BF903E2FCC0F}">
          <p14:sldIdLst>
            <p14:sldId id="259"/>
            <p14:sldId id="260"/>
            <p14:sldId id="261"/>
            <p14:sldId id="262"/>
            <p14:sldId id="303"/>
            <p14:sldId id="264"/>
            <p14:sldId id="265"/>
            <p14:sldId id="266"/>
            <p14:sldId id="267"/>
            <p14:sldId id="269"/>
            <p14:sldId id="292"/>
            <p14:sldId id="301"/>
            <p14:sldId id="299"/>
            <p14:sldId id="300"/>
            <p14:sldId id="296"/>
            <p14:sldId id="297"/>
            <p14:sldId id="295"/>
            <p14:sldId id="271"/>
            <p14:sldId id="272"/>
            <p14:sldId id="273"/>
            <p14:sldId id="274"/>
          </p14:sldIdLst>
        </p14:section>
        <p14:section name="Memóriahasználat megfigyelése" id="{8EFD82B5-45B0-4914-AF56-F8E6E065B55D}">
          <p14:sldIdLst>
            <p14:sldId id="275"/>
            <p14:sldId id="279"/>
            <p14:sldId id="280"/>
            <p14:sldId id="282"/>
            <p14:sldId id="298"/>
            <p14:sldId id="284"/>
            <p14:sldId id="286"/>
          </p14:sldIdLst>
        </p14:section>
        <p14:section name="Optimalizációk" id="{048F1632-7A4D-4460-82A4-6038315F0FD8}">
          <p14:sldIdLst>
            <p14:sldId id="304"/>
            <p14:sldId id="302"/>
            <p14:sldId id="287"/>
            <p14:sldId id="288"/>
            <p14:sldId id="289"/>
            <p14:sldId id="291"/>
            <p14:sldId id="290"/>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762536"/>
    <a:srgbClr val="F8F8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1553" autoAdjust="0"/>
  </p:normalViewPr>
  <p:slideViewPr>
    <p:cSldViewPr>
      <p:cViewPr varScale="1">
        <p:scale>
          <a:sx n="61" d="100"/>
          <a:sy n="61" d="100"/>
        </p:scale>
        <p:origin x="228" y="6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290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hu-HU"/>
          </a:p>
        </p:txBody>
      </p:sp>
      <p:sp>
        <p:nvSpPr>
          <p:cNvPr id="3" name="Dátum hely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2B2D4CF-7E0B-4DAE-A87C-C1F6FC9C56E1}" type="datetimeFigureOut">
              <a:rPr lang="hu-HU" smtClean="0"/>
              <a:pPr/>
              <a:t>2014.04.15.</a:t>
            </a:fld>
            <a:endParaRPr lang="hu-HU"/>
          </a:p>
        </p:txBody>
      </p:sp>
      <p:sp>
        <p:nvSpPr>
          <p:cNvPr id="4" name="Diakép hely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hu-HU"/>
          </a:p>
        </p:txBody>
      </p:sp>
      <p:sp>
        <p:nvSpPr>
          <p:cNvPr id="5" name="Jegyzetek hely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6" name="Élőláb hely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hu-HU"/>
          </a:p>
        </p:txBody>
      </p:sp>
      <p:sp>
        <p:nvSpPr>
          <p:cNvPr id="7" name="Dia számának hely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D86C690-4F62-4AFC-8745-06DC9BF07935}" type="slidenum">
              <a:rPr lang="hu-HU" smtClean="0"/>
              <a:pPr/>
              <a:t>‹#›</a:t>
            </a:fld>
            <a:endParaRPr lang="hu-HU"/>
          </a:p>
        </p:txBody>
      </p:sp>
    </p:spTree>
    <p:extLst>
      <p:ext uri="{BB962C8B-B14F-4D97-AF65-F5344CB8AC3E}">
        <p14:creationId xmlns:p14="http://schemas.microsoft.com/office/powerpoint/2010/main" val="15493596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a:xfrm>
            <a:off x="1306513" y="801688"/>
            <a:ext cx="4257675" cy="3194050"/>
          </a:xfrm>
          <a:ln/>
        </p:spPr>
      </p:sp>
      <p:sp>
        <p:nvSpPr>
          <p:cNvPr id="15362" name="Notes Placeholder 2"/>
          <p:cNvSpPr>
            <a:spLocks noGrp="1"/>
          </p:cNvSpPr>
          <p:nvPr>
            <p:ph type="body" idx="1"/>
          </p:nvPr>
        </p:nvSpPr>
        <p:spPr/>
        <p:txBody>
          <a:bodyPr/>
          <a:lstStyle/>
          <a:p>
            <a:r>
              <a:rPr lang="hu-HU" dirty="0" smtClean="0"/>
              <a:t>Utolsó</a:t>
            </a:r>
            <a:r>
              <a:rPr lang="hu-HU" baseline="0" dirty="0" smtClean="0"/>
              <a:t> módosítás: </a:t>
            </a:r>
            <a:r>
              <a:rPr lang="hu-HU" dirty="0" smtClean="0"/>
              <a:t>2014. </a:t>
            </a:r>
            <a:r>
              <a:rPr lang="hu-HU" dirty="0" smtClean="0"/>
              <a:t>04. </a:t>
            </a:r>
            <a:r>
              <a:rPr lang="hu-HU" dirty="0" smtClean="0"/>
              <a:t>15.</a:t>
            </a:r>
            <a:endParaRPr lang="hu-HU" dirty="0" smtClean="0"/>
          </a:p>
          <a:p>
            <a:endParaRPr lang="hu-HU" dirty="0" smtClean="0"/>
          </a:p>
          <a:p>
            <a:pPr defTabSz="703402" eaLnBrk="0" fontAlgn="base" hangingPunct="0">
              <a:spcBef>
                <a:spcPct val="30000"/>
              </a:spcBef>
              <a:spcAft>
                <a:spcPct val="0"/>
              </a:spcAft>
              <a:defRPr/>
            </a:pPr>
            <a:r>
              <a:rPr lang="hu-HU" dirty="0" smtClean="0"/>
              <a:t>Az</a:t>
            </a:r>
            <a:r>
              <a:rPr lang="hu-HU" baseline="0" dirty="0" smtClean="0"/>
              <a:t> előadás magáncélra szabadon felhasználható. Köz- és felsőoktatásban felhasználható, csak előtte kérlek írj egy </a:t>
            </a:r>
            <a:r>
              <a:rPr lang="hu-HU" baseline="0" dirty="0" err="1" smtClean="0"/>
              <a:t>emailt</a:t>
            </a:r>
            <a:r>
              <a:rPr lang="hu-HU" baseline="0" dirty="0" smtClean="0"/>
              <a:t> nekem.</a:t>
            </a:r>
          </a:p>
          <a:p>
            <a:endParaRPr lang="hu-HU" dirty="0" smtClean="0"/>
          </a:p>
        </p:txBody>
      </p:sp>
    </p:spTree>
    <p:extLst>
      <p:ext uri="{BB962C8B-B14F-4D97-AF65-F5344CB8AC3E}">
        <p14:creationId xmlns:p14="http://schemas.microsoft.com/office/powerpoint/2010/main" val="39866483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Slide Image Placeholder 1"/>
          <p:cNvSpPr>
            <a:spLocks noGrp="1" noRot="1" noChangeAspect="1"/>
          </p:cNvSpPr>
          <p:nvPr>
            <p:ph type="sldImg"/>
          </p:nvPr>
        </p:nvSpPr>
        <p:spPr>
          <a:xfrm>
            <a:off x="1306513" y="801688"/>
            <a:ext cx="4257675" cy="3194050"/>
          </a:xfrm>
          <a:ln/>
        </p:spPr>
      </p:sp>
      <p:sp>
        <p:nvSpPr>
          <p:cNvPr id="94210" name="Notes Placeholder 2"/>
          <p:cNvSpPr>
            <a:spLocks noGrp="1"/>
          </p:cNvSpPr>
          <p:nvPr>
            <p:ph type="body" idx="1"/>
          </p:nvPr>
        </p:nvSpPr>
        <p:spPr/>
        <p:txBody>
          <a:bodyPr/>
          <a:lstStyle/>
          <a:p>
            <a:pPr marL="171450" indent="-171450">
              <a:buFontTx/>
              <a:buChar char="-"/>
            </a:pPr>
            <a:r>
              <a:rPr lang="hu-HU" dirty="0" smtClean="0"/>
              <a:t>A </a:t>
            </a:r>
            <a:r>
              <a:rPr lang="hu-HU" dirty="0" err="1" smtClean="0"/>
              <a:t>commited</a:t>
            </a:r>
            <a:r>
              <a:rPr lang="hu-HU" dirty="0" smtClean="0"/>
              <a:t> memóriának kell helyet fenn</a:t>
            </a:r>
            <a:r>
              <a:rPr lang="hu-HU" baseline="0" dirty="0" smtClean="0"/>
              <a:t> </a:t>
            </a:r>
            <a:r>
              <a:rPr lang="hu-HU" dirty="0" smtClean="0"/>
              <a:t>tartani, a </a:t>
            </a:r>
            <a:r>
              <a:rPr lang="hu-HU" dirty="0" err="1" smtClean="0"/>
              <a:t>reserve</a:t>
            </a:r>
            <a:r>
              <a:rPr lang="hu-HU" dirty="0" smtClean="0"/>
              <a:t> még</a:t>
            </a:r>
            <a:r>
              <a:rPr lang="hu-HU" baseline="0" dirty="0" smtClean="0"/>
              <a:t> csak szándék jelzése</a:t>
            </a:r>
            <a:r>
              <a:rPr lang="hu-HU" dirty="0" smtClean="0"/>
              <a:t>.</a:t>
            </a:r>
          </a:p>
          <a:p>
            <a:pPr marL="171450" indent="-171450">
              <a:buFontTx/>
              <a:buChar char="-"/>
            </a:pPr>
            <a:r>
              <a:rPr lang="hu-HU" dirty="0" smtClean="0"/>
              <a:t>Ez a foglalási</a:t>
            </a:r>
            <a:r>
              <a:rPr lang="hu-HU" baseline="0" dirty="0" smtClean="0"/>
              <a:t> módszer a Windows API használata esetén látszik. </a:t>
            </a:r>
            <a:r>
              <a:rPr lang="hu-HU" dirty="0" smtClean="0"/>
              <a:t>A </a:t>
            </a:r>
            <a:r>
              <a:rPr lang="hu-HU" dirty="0" smtClean="0"/>
              <a:t>foglalás típusát a </a:t>
            </a:r>
            <a:r>
              <a:rPr lang="hu-HU" dirty="0" err="1" smtClean="0"/>
              <a:t>VirtualAlloc</a:t>
            </a:r>
            <a:r>
              <a:rPr lang="hu-HU" dirty="0" smtClean="0"/>
              <a:t>() memóriafoglaló függvény </a:t>
            </a:r>
            <a:r>
              <a:rPr lang="hu-HU" i="1" dirty="0" err="1" smtClean="0"/>
              <a:t>dwAllocationType</a:t>
            </a:r>
            <a:r>
              <a:rPr lang="hu-HU" i="1" dirty="0" smtClean="0"/>
              <a:t>  </a:t>
            </a:r>
            <a:r>
              <a:rPr lang="hu-HU" i="0" dirty="0" smtClean="0"/>
              <a:t>paraméterében lehet jelezni</a:t>
            </a:r>
            <a:r>
              <a:rPr lang="hu-HU" i="0" baseline="0" dirty="0" smtClean="0"/>
              <a:t> (</a:t>
            </a:r>
            <a:r>
              <a:rPr lang="hu-HU" dirty="0" smtClean="0"/>
              <a:t>MEM_COMMIT vagy MEM_RESERVE</a:t>
            </a:r>
            <a:r>
              <a:rPr lang="hu-HU" i="0" baseline="0" dirty="0" smtClean="0"/>
              <a:t>).</a:t>
            </a:r>
            <a:endParaRPr lang="hu-HU" i="0" dirty="0" smtClean="0"/>
          </a:p>
        </p:txBody>
      </p:sp>
    </p:spTree>
    <p:extLst>
      <p:ext uri="{BB962C8B-B14F-4D97-AF65-F5344CB8AC3E}">
        <p14:creationId xmlns:p14="http://schemas.microsoft.com/office/powerpoint/2010/main" val="24047527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normAutofit/>
          </a:bodyPr>
          <a:lstStyle/>
          <a:p>
            <a:r>
              <a:rPr lang="hu-HU" dirty="0" smtClean="0"/>
              <a:t>Az ábra csak</a:t>
            </a:r>
            <a:r>
              <a:rPr lang="hu-HU" baseline="0" dirty="0" smtClean="0"/>
              <a:t> szemléltető jellegű, a valóság bonyolultabb ennél. Pl. a laptáblákat is tárolni kell valahol, azok is részei a folyamat virtuális címterének; a </a:t>
            </a:r>
            <a:r>
              <a:rPr lang="hu-HU" baseline="0" dirty="0" err="1" smtClean="0"/>
              <a:t>lapozófájlban</a:t>
            </a:r>
            <a:r>
              <a:rPr lang="hu-HU" baseline="0" dirty="0" smtClean="0"/>
              <a:t> lévő lapokra nem direktbe mutat rá a laptábla…</a:t>
            </a:r>
            <a:endParaRPr lang="hu-HU" dirty="0"/>
          </a:p>
        </p:txBody>
      </p:sp>
      <p:sp>
        <p:nvSpPr>
          <p:cNvPr id="4" name="Dia számának helye 3"/>
          <p:cNvSpPr>
            <a:spLocks noGrp="1"/>
          </p:cNvSpPr>
          <p:nvPr>
            <p:ph type="sldNum" sz="quarter" idx="10"/>
          </p:nvPr>
        </p:nvSpPr>
        <p:spPr/>
        <p:txBody>
          <a:bodyPr/>
          <a:lstStyle/>
          <a:p>
            <a:fld id="{3D86C690-4F62-4AFC-8745-06DC9BF07935}" type="slidenum">
              <a:rPr lang="hu-HU" smtClean="0"/>
              <a:pPr/>
              <a:t>11</a:t>
            </a:fld>
            <a:endParaRPr lang="hu-HU"/>
          </a:p>
        </p:txBody>
      </p:sp>
    </p:spTree>
    <p:extLst>
      <p:ext uri="{BB962C8B-B14F-4D97-AF65-F5344CB8AC3E}">
        <p14:creationId xmlns:p14="http://schemas.microsoft.com/office/powerpoint/2010/main" val="14516302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hu-HU" dirty="0" smtClean="0"/>
              <a:t>Forrás: </a:t>
            </a:r>
            <a:r>
              <a:rPr lang="en-US" dirty="0" smtClean="0"/>
              <a:t>Intel 64 and IA-32 Architectures Software Developers Manual</a:t>
            </a:r>
            <a:r>
              <a:rPr lang="hu-HU" dirty="0" smtClean="0"/>
              <a:t>,</a:t>
            </a:r>
            <a:r>
              <a:rPr lang="hu-HU" baseline="0" dirty="0" smtClean="0"/>
              <a:t> http://www.intel.com/products/processor/manuals/</a:t>
            </a:r>
            <a:endParaRPr lang="hu-HU" dirty="0" smtClean="0"/>
          </a:p>
        </p:txBody>
      </p:sp>
      <p:sp>
        <p:nvSpPr>
          <p:cNvPr id="4" name="Dia számának helye 3"/>
          <p:cNvSpPr>
            <a:spLocks noGrp="1"/>
          </p:cNvSpPr>
          <p:nvPr>
            <p:ph type="sldNum" sz="quarter" idx="10"/>
          </p:nvPr>
        </p:nvSpPr>
        <p:spPr/>
        <p:txBody>
          <a:bodyPr/>
          <a:lstStyle/>
          <a:p>
            <a:fld id="{3D86C690-4F62-4AFC-8745-06DC9BF07935}" type="slidenum">
              <a:rPr lang="hu-HU" smtClean="0"/>
              <a:pPr/>
              <a:t>12</a:t>
            </a:fld>
            <a:endParaRPr lang="hu-HU"/>
          </a:p>
        </p:txBody>
      </p:sp>
    </p:spTree>
    <p:extLst>
      <p:ext uri="{BB962C8B-B14F-4D97-AF65-F5344CB8AC3E}">
        <p14:creationId xmlns:p14="http://schemas.microsoft.com/office/powerpoint/2010/main" val="6581185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hu-HU" baseline="0" dirty="0" smtClean="0"/>
              <a:t>Hiába </a:t>
            </a:r>
            <a:r>
              <a:rPr lang="hu-HU" baseline="0" dirty="0" smtClean="0"/>
              <a:t>van PAE, a folyamatunk továbbra is csak 2^20 fizikai memória keretet tud megcímezni, így a 12 bites </a:t>
            </a:r>
            <a:r>
              <a:rPr lang="hu-HU" baseline="0" dirty="0" err="1" smtClean="0"/>
              <a:t>offsettel</a:t>
            </a:r>
            <a:r>
              <a:rPr lang="hu-HU" baseline="0" dirty="0" smtClean="0"/>
              <a:t> együtt ez továbbra is csak 4GB memória. A különbség ott van a </a:t>
            </a:r>
            <a:r>
              <a:rPr lang="hu-HU" baseline="0" dirty="0" err="1" smtClean="0"/>
              <a:t>PAE-nél</a:t>
            </a:r>
            <a:r>
              <a:rPr lang="hu-HU" baseline="0" dirty="0" smtClean="0"/>
              <a:t>, hogy a fizikai memórialap címzésére 24 bitet használunk, így az OS a folyamatok 4 GB-os címtereit 64 GB ( = 2^(24+12)  ) fizikai címtartományba tudja elhelyezni.</a:t>
            </a:r>
            <a:endParaRPr lang="hu-HU" dirty="0" smtClean="0"/>
          </a:p>
          <a:p>
            <a:endParaRPr lang="hu-HU" dirty="0"/>
          </a:p>
        </p:txBody>
      </p:sp>
      <p:sp>
        <p:nvSpPr>
          <p:cNvPr id="4" name="Dia számának helye 3"/>
          <p:cNvSpPr>
            <a:spLocks noGrp="1"/>
          </p:cNvSpPr>
          <p:nvPr>
            <p:ph type="sldNum" sz="quarter" idx="10"/>
          </p:nvPr>
        </p:nvSpPr>
        <p:spPr/>
        <p:txBody>
          <a:bodyPr/>
          <a:lstStyle/>
          <a:p>
            <a:fld id="{3D86C690-4F62-4AFC-8745-06DC9BF07935}" type="slidenum">
              <a:rPr lang="hu-HU" smtClean="0"/>
              <a:pPr/>
              <a:t>13</a:t>
            </a:fld>
            <a:endParaRPr lang="hu-HU"/>
          </a:p>
        </p:txBody>
      </p:sp>
    </p:spTree>
    <p:extLst>
      <p:ext uri="{BB962C8B-B14F-4D97-AF65-F5344CB8AC3E}">
        <p14:creationId xmlns:p14="http://schemas.microsoft.com/office/powerpoint/2010/main" val="5497412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hu-HU" dirty="0" smtClean="0"/>
              <a:t>Forrás: </a:t>
            </a:r>
            <a:r>
              <a:rPr lang="en-US" dirty="0" smtClean="0"/>
              <a:t>Intel 64 and IA-32 Architectures Software Developers Manual</a:t>
            </a:r>
            <a:r>
              <a:rPr lang="hu-HU" dirty="0" smtClean="0"/>
              <a:t>,</a:t>
            </a:r>
            <a:r>
              <a:rPr lang="hu-HU" baseline="0" dirty="0" smtClean="0"/>
              <a:t> http://www.intel.com/products/processor/manuals/</a:t>
            </a:r>
            <a:endParaRPr lang="hu-HU" dirty="0" smtClean="0"/>
          </a:p>
        </p:txBody>
      </p:sp>
      <p:sp>
        <p:nvSpPr>
          <p:cNvPr id="4" name="Dia számának helye 3"/>
          <p:cNvSpPr>
            <a:spLocks noGrp="1"/>
          </p:cNvSpPr>
          <p:nvPr>
            <p:ph type="sldNum" sz="quarter" idx="10"/>
          </p:nvPr>
        </p:nvSpPr>
        <p:spPr/>
        <p:txBody>
          <a:bodyPr/>
          <a:lstStyle/>
          <a:p>
            <a:fld id="{3D86C690-4F62-4AFC-8745-06DC9BF07935}" type="slidenum">
              <a:rPr lang="hu-HU" smtClean="0"/>
              <a:pPr/>
              <a:t>14</a:t>
            </a:fld>
            <a:endParaRPr lang="hu-HU"/>
          </a:p>
        </p:txBody>
      </p:sp>
    </p:spTree>
    <p:extLst>
      <p:ext uri="{BB962C8B-B14F-4D97-AF65-F5344CB8AC3E}">
        <p14:creationId xmlns:p14="http://schemas.microsoft.com/office/powerpoint/2010/main" val="10944549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34C91A6-295B-41B8-BC07-B9C2B426DC6D}" type="slidenum">
              <a:rPr lang="en-GB"/>
              <a:pPr/>
              <a:t>15</a:t>
            </a:fld>
            <a:endParaRPr lang="en-GB"/>
          </a:p>
        </p:txBody>
      </p:sp>
      <p:sp>
        <p:nvSpPr>
          <p:cNvPr id="300034" name="Rectangle 2"/>
          <p:cNvSpPr>
            <a:spLocks noGrp="1" noChangeArrowheads="1"/>
          </p:cNvSpPr>
          <p:nvPr>
            <p:ph type="body" idx="1"/>
          </p:nvPr>
        </p:nvSpPr>
        <p:spPr bwMode="auto">
          <a:xfrm>
            <a:off x="915988" y="4300538"/>
            <a:ext cx="5026025" cy="4154487"/>
          </a:xfrm>
          <a:prstGeom prst="rect">
            <a:avLst/>
          </a:prstGeom>
          <a:noFill/>
          <a:ln>
            <a:miter lim="800000"/>
            <a:headEnd/>
            <a:tailEnd/>
          </a:ln>
        </p:spPr>
        <p:txBody>
          <a:bodyPr lIns="85217" tIns="42608" rIns="85217" bIns="42608"/>
          <a:lstStyle/>
          <a:p>
            <a:pPr marL="0" marR="0" indent="0" algn="l" defTabSz="914400" rtl="0" eaLnBrk="1" fontAlgn="auto" latinLnBrk="0" hangingPunct="1">
              <a:lnSpc>
                <a:spcPct val="100000"/>
              </a:lnSpc>
              <a:spcBef>
                <a:spcPts val="0"/>
              </a:spcBef>
              <a:spcAft>
                <a:spcPts val="0"/>
              </a:spcAft>
              <a:buClrTx/>
              <a:buSzTx/>
              <a:buFontTx/>
              <a:buNone/>
              <a:tabLst/>
              <a:defRPr/>
            </a:pPr>
            <a:r>
              <a:rPr lang="hu-HU" dirty="0" smtClean="0"/>
              <a:t>Forrás: </a:t>
            </a:r>
            <a:r>
              <a:rPr lang="en-US" dirty="0" smtClean="0"/>
              <a:t>Intel 64 and IA-32 Architectures Software Developers Manual</a:t>
            </a:r>
            <a:r>
              <a:rPr lang="hu-HU" dirty="0" smtClean="0"/>
              <a:t>,</a:t>
            </a:r>
            <a:r>
              <a:rPr lang="hu-HU" baseline="0" dirty="0" smtClean="0"/>
              <a:t> http://www.intel.com/products/processor/manuals/</a:t>
            </a:r>
          </a:p>
          <a:p>
            <a:endParaRPr lang="hu-HU" dirty="0" smtClean="0"/>
          </a:p>
          <a:p>
            <a:pPr marL="171450" indent="-171450">
              <a:buFont typeface="Arial" pitchFamily="34" charset="0"/>
              <a:buChar char="•"/>
            </a:pPr>
            <a:r>
              <a:rPr lang="hu-HU" dirty="0" smtClean="0"/>
              <a:t>Ha 4 KByte-os</a:t>
            </a:r>
            <a:r>
              <a:rPr lang="hu-HU" baseline="0" dirty="0" smtClean="0"/>
              <a:t> fizikai kereteket használunk, akkor 4 szintű a leképezés</a:t>
            </a:r>
          </a:p>
          <a:p>
            <a:pPr marL="171450" indent="-171450">
              <a:buFont typeface="Arial" pitchFamily="34" charset="0"/>
              <a:buChar char="•"/>
            </a:pPr>
            <a:r>
              <a:rPr lang="hu-HU" baseline="0" dirty="0" smtClean="0"/>
              <a:t>Jelenleg az Intel processzorok maximum 52 bitet használnak a fizikai címben (MAXPHYADDR), és 48 bitet a logikai címben (</a:t>
            </a:r>
            <a:r>
              <a:rPr lang="hu-HU" baseline="0" dirty="0" err="1" smtClean="0"/>
              <a:t>linear</a:t>
            </a:r>
            <a:r>
              <a:rPr lang="hu-HU" baseline="0" dirty="0" smtClean="0"/>
              <a:t> </a:t>
            </a:r>
            <a:r>
              <a:rPr lang="hu-HU" baseline="0" dirty="0" err="1" smtClean="0"/>
              <a:t>address</a:t>
            </a:r>
            <a:r>
              <a:rPr lang="hu-HU" baseline="0" dirty="0" smtClean="0"/>
              <a:t> az Intel szóhasználatában).</a:t>
            </a:r>
          </a:p>
          <a:p>
            <a:pPr marL="171450" indent="-171450">
              <a:buFont typeface="Arial" pitchFamily="34" charset="0"/>
              <a:buChar char="•"/>
            </a:pPr>
            <a:r>
              <a:rPr lang="hu-HU" baseline="0" dirty="0" smtClean="0"/>
              <a:t>PTE: </a:t>
            </a:r>
            <a:r>
              <a:rPr lang="hu-HU" baseline="0" dirty="0" err="1" smtClean="0"/>
              <a:t>page</a:t>
            </a:r>
            <a:r>
              <a:rPr lang="hu-HU" baseline="0" dirty="0" smtClean="0"/>
              <a:t> </a:t>
            </a:r>
            <a:r>
              <a:rPr lang="hu-HU" baseline="0" dirty="0" err="1" smtClean="0"/>
              <a:t>table</a:t>
            </a:r>
            <a:r>
              <a:rPr lang="hu-HU" baseline="0" dirty="0" smtClean="0"/>
              <a:t> </a:t>
            </a:r>
            <a:r>
              <a:rPr lang="hu-HU" baseline="0" dirty="0" err="1" smtClean="0"/>
              <a:t>entry</a:t>
            </a:r>
            <a:r>
              <a:rPr lang="hu-HU" baseline="0" dirty="0" smtClean="0"/>
              <a:t>, PDE: </a:t>
            </a:r>
            <a:r>
              <a:rPr lang="hu-HU" baseline="0" dirty="0" err="1" smtClean="0"/>
              <a:t>page-directory</a:t>
            </a:r>
            <a:r>
              <a:rPr lang="hu-HU" baseline="0" dirty="0" smtClean="0"/>
              <a:t> </a:t>
            </a:r>
            <a:r>
              <a:rPr lang="hu-HU" baseline="0" dirty="0" err="1" smtClean="0"/>
              <a:t>entry</a:t>
            </a:r>
            <a:r>
              <a:rPr lang="hu-HU" baseline="0" dirty="0" smtClean="0"/>
              <a:t>, PDPTE: </a:t>
            </a:r>
            <a:r>
              <a:rPr lang="hu-HU" baseline="0" dirty="0" err="1" smtClean="0"/>
              <a:t>page-directory-pointer</a:t>
            </a:r>
            <a:r>
              <a:rPr lang="hu-HU" baseline="0" dirty="0" smtClean="0"/>
              <a:t> </a:t>
            </a:r>
            <a:r>
              <a:rPr lang="hu-HU" baseline="0" dirty="0" err="1" smtClean="0"/>
              <a:t>table</a:t>
            </a:r>
            <a:r>
              <a:rPr lang="hu-HU" baseline="0" dirty="0" smtClean="0"/>
              <a:t> </a:t>
            </a:r>
            <a:r>
              <a:rPr lang="hu-HU" baseline="0" dirty="0" err="1" smtClean="0"/>
              <a:t>entry</a:t>
            </a:r>
            <a:r>
              <a:rPr lang="hu-HU" baseline="0" dirty="0" smtClean="0"/>
              <a:t>, PML4E: </a:t>
            </a:r>
            <a:r>
              <a:rPr lang="hu-HU" dirty="0" err="1" smtClean="0"/>
              <a:t>Page</a:t>
            </a:r>
            <a:r>
              <a:rPr lang="hu-HU" dirty="0" smtClean="0"/>
              <a:t> Map </a:t>
            </a:r>
            <a:r>
              <a:rPr lang="hu-HU" dirty="0" err="1" smtClean="0"/>
              <a:t>Level</a:t>
            </a:r>
            <a:r>
              <a:rPr lang="hu-HU" dirty="0" smtClean="0"/>
              <a:t> 4 </a:t>
            </a:r>
            <a:r>
              <a:rPr lang="hu-HU" dirty="0" err="1" smtClean="0"/>
              <a:t>entry</a:t>
            </a:r>
            <a:endParaRPr lang="en-US" dirty="0"/>
          </a:p>
        </p:txBody>
      </p:sp>
      <p:sp>
        <p:nvSpPr>
          <p:cNvPr id="300035" name="Rectangle 3"/>
          <p:cNvSpPr>
            <a:spLocks noGrp="1" noRot="1" noChangeAspect="1" noChangeArrowheads="1" noTextEdit="1"/>
          </p:cNvSpPr>
          <p:nvPr>
            <p:ph type="sldImg"/>
          </p:nvPr>
        </p:nvSpPr>
        <p:spPr bwMode="auto">
          <a:xfrm>
            <a:off x="1303338" y="809625"/>
            <a:ext cx="4252912" cy="3189288"/>
          </a:xfrm>
          <a:prstGeom prst="rect">
            <a:avLst/>
          </a:prstGeom>
          <a:noFill/>
          <a:ln w="12700" cap="flat">
            <a:solidFill>
              <a:schemeClr val="tx1"/>
            </a:solidFill>
            <a:miter lim="800000"/>
            <a:headEnd/>
            <a:tailEnd/>
          </a:ln>
        </p:spPr>
      </p:sp>
    </p:spTree>
    <p:extLst>
      <p:ext uri="{BB962C8B-B14F-4D97-AF65-F5344CB8AC3E}">
        <p14:creationId xmlns:p14="http://schemas.microsoft.com/office/powerpoint/2010/main" val="67558788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hu-HU" dirty="0" smtClean="0"/>
              <a:t>Forrás: </a:t>
            </a:r>
            <a:r>
              <a:rPr lang="en-US" dirty="0" smtClean="0"/>
              <a:t>Intel 64 and IA-32 Architectures Software Developers Manual</a:t>
            </a:r>
            <a:r>
              <a:rPr lang="hu-HU" dirty="0" smtClean="0"/>
              <a:t>,</a:t>
            </a:r>
            <a:r>
              <a:rPr lang="hu-HU" baseline="0" dirty="0" smtClean="0"/>
              <a:t> http://www.intel.com/products/processor/manuals/</a:t>
            </a:r>
          </a:p>
          <a:p>
            <a:endParaRPr lang="hu-HU" dirty="0"/>
          </a:p>
        </p:txBody>
      </p:sp>
      <p:sp>
        <p:nvSpPr>
          <p:cNvPr id="4" name="Dia számának helye 3"/>
          <p:cNvSpPr>
            <a:spLocks noGrp="1"/>
          </p:cNvSpPr>
          <p:nvPr>
            <p:ph type="sldNum" sz="quarter" idx="10"/>
          </p:nvPr>
        </p:nvSpPr>
        <p:spPr/>
        <p:txBody>
          <a:bodyPr/>
          <a:lstStyle/>
          <a:p>
            <a:fld id="{3D86C690-4F62-4AFC-8745-06DC9BF07935}" type="slidenum">
              <a:rPr lang="hu-HU" smtClean="0"/>
              <a:pPr/>
              <a:t>16</a:t>
            </a:fld>
            <a:endParaRPr lang="hu-HU"/>
          </a:p>
        </p:txBody>
      </p:sp>
    </p:spTree>
    <p:extLst>
      <p:ext uri="{BB962C8B-B14F-4D97-AF65-F5344CB8AC3E}">
        <p14:creationId xmlns:p14="http://schemas.microsoft.com/office/powerpoint/2010/main" val="15088842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normAutofit fontScale="92500" lnSpcReduction="20000"/>
          </a:bodyPr>
          <a:lstStyle/>
          <a:p>
            <a:pPr marL="0" marR="0" indent="0" algn="l" defTabSz="914400" rtl="0" eaLnBrk="1" fontAlgn="auto" latinLnBrk="0" hangingPunct="1">
              <a:lnSpc>
                <a:spcPct val="100000"/>
              </a:lnSpc>
              <a:spcBef>
                <a:spcPts val="0"/>
              </a:spcBef>
              <a:spcAft>
                <a:spcPts val="0"/>
              </a:spcAft>
              <a:buClrTx/>
              <a:buSzTx/>
              <a:buFontTx/>
              <a:buNone/>
              <a:tabLst/>
              <a:defRPr/>
            </a:pPr>
            <a:r>
              <a:rPr lang="hu-HU" dirty="0" smtClean="0"/>
              <a:t>Local</a:t>
            </a:r>
            <a:r>
              <a:rPr lang="hu-HU" baseline="0" dirty="0" smtClean="0"/>
              <a:t> kernel </a:t>
            </a:r>
            <a:r>
              <a:rPr lang="hu-HU" baseline="0" dirty="0" err="1" smtClean="0"/>
              <a:t>debuggerben</a:t>
            </a:r>
            <a:endParaRPr lang="hu-HU"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hu-HU" dirty="0" smtClean="0"/>
              <a:t>!</a:t>
            </a:r>
            <a:r>
              <a:rPr lang="hu-HU" dirty="0" err="1" smtClean="0"/>
              <a:t>process</a:t>
            </a:r>
            <a:r>
              <a:rPr lang="hu-HU" baseline="0" dirty="0" smtClean="0"/>
              <a:t> 0 </a:t>
            </a:r>
            <a:r>
              <a:rPr lang="hu-HU" baseline="0" dirty="0" err="1" smtClean="0"/>
              <a:t>0</a:t>
            </a:r>
            <a:endParaRPr lang="hu-HU"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hu-HU" baseline="0" dirty="0" smtClean="0"/>
              <a:t>	keressük ki a </a:t>
            </a:r>
            <a:r>
              <a:rPr lang="hu-HU" baseline="0" dirty="0" err="1" smtClean="0"/>
              <a:t>windbg.exe-t</a:t>
            </a:r>
            <a:endParaRPr lang="hu-HU"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hu-HU" baseline="0" dirty="0" smtClean="0"/>
              <a:t>!</a:t>
            </a:r>
            <a:r>
              <a:rPr lang="hu-HU" baseline="0" dirty="0" err="1" smtClean="0"/>
              <a:t>process</a:t>
            </a:r>
            <a:r>
              <a:rPr lang="hu-HU" baseline="0" dirty="0" smtClean="0"/>
              <a:t> &lt;</a:t>
            </a:r>
            <a:r>
              <a:rPr lang="hu-HU" baseline="0" dirty="0" err="1" smtClean="0"/>
              <a:t>process</a:t>
            </a:r>
            <a:r>
              <a:rPr lang="hu-HU" baseline="0" dirty="0" smtClean="0"/>
              <a:t> </a:t>
            </a:r>
            <a:r>
              <a:rPr lang="hu-HU" baseline="0" dirty="0" err="1" smtClean="0"/>
              <a:t>address</a:t>
            </a:r>
            <a:r>
              <a:rPr lang="hu-HU" baseline="0" dirty="0" smtClean="0"/>
              <a:t>&gt;</a:t>
            </a:r>
          </a:p>
          <a:p>
            <a:pPr marL="0" marR="0" indent="0" algn="l" defTabSz="914400" rtl="0" eaLnBrk="1" fontAlgn="auto" latinLnBrk="0" hangingPunct="1">
              <a:lnSpc>
                <a:spcPct val="100000"/>
              </a:lnSpc>
              <a:spcBef>
                <a:spcPts val="0"/>
              </a:spcBef>
              <a:spcAft>
                <a:spcPts val="0"/>
              </a:spcAft>
              <a:buClrTx/>
              <a:buSzTx/>
              <a:buFontTx/>
              <a:buNone/>
              <a:tabLst/>
              <a:defRPr/>
            </a:pPr>
            <a:r>
              <a:rPr lang="hu-HU" baseline="0" dirty="0" smtClean="0"/>
              <a:t>	egyik szál start </a:t>
            </a:r>
            <a:r>
              <a:rPr lang="hu-HU" baseline="0" dirty="0" err="1" smtClean="0"/>
              <a:t>address</a:t>
            </a:r>
            <a:r>
              <a:rPr lang="hu-HU" baseline="0" dirty="0" smtClean="0"/>
              <a:t> mezőjét kikeresni</a:t>
            </a:r>
          </a:p>
          <a:p>
            <a:pPr marL="0" marR="0" indent="0" algn="l" defTabSz="914400" rtl="0" eaLnBrk="1" fontAlgn="auto" latinLnBrk="0" hangingPunct="1">
              <a:lnSpc>
                <a:spcPct val="100000"/>
              </a:lnSpc>
              <a:spcBef>
                <a:spcPts val="0"/>
              </a:spcBef>
              <a:spcAft>
                <a:spcPts val="0"/>
              </a:spcAft>
              <a:buClrTx/>
              <a:buSzTx/>
              <a:buFontTx/>
              <a:buNone/>
              <a:tabLst/>
              <a:defRPr/>
            </a:pPr>
            <a:r>
              <a:rPr lang="hu-HU" baseline="0" dirty="0" smtClean="0"/>
              <a:t>!</a:t>
            </a:r>
            <a:r>
              <a:rPr lang="hu-HU" baseline="0" dirty="0" err="1" smtClean="0"/>
              <a:t>vtop</a:t>
            </a:r>
            <a:r>
              <a:rPr lang="hu-HU" baseline="0" dirty="0" smtClean="0"/>
              <a:t> 0 &lt;start </a:t>
            </a:r>
            <a:r>
              <a:rPr lang="hu-HU" baseline="0" dirty="0" err="1" smtClean="0"/>
              <a:t>address</a:t>
            </a:r>
            <a:r>
              <a:rPr lang="hu-HU" baseline="0" dirty="0" smtClean="0"/>
              <a:t>&gt;</a:t>
            </a:r>
          </a:p>
          <a:p>
            <a:pPr marL="0" marR="0" indent="0" algn="l" defTabSz="914400" rtl="0" eaLnBrk="1" fontAlgn="auto" latinLnBrk="0" hangingPunct="1">
              <a:lnSpc>
                <a:spcPct val="100000"/>
              </a:lnSpc>
              <a:spcBef>
                <a:spcPts val="0"/>
              </a:spcBef>
              <a:spcAft>
                <a:spcPts val="0"/>
              </a:spcAft>
              <a:buClrTx/>
              <a:buSzTx/>
              <a:buFontTx/>
              <a:buNone/>
              <a:tabLst/>
              <a:defRPr/>
            </a:pPr>
            <a:r>
              <a:rPr lang="hu-HU" baseline="0" dirty="0" smtClean="0"/>
              <a:t>	hibát dob, mert rossz folyamat kontextusában próbáljuk meg a címfordítást</a:t>
            </a:r>
          </a:p>
          <a:p>
            <a:pPr marL="0" marR="0" indent="0" algn="l" defTabSz="914400" rtl="0" eaLnBrk="1" fontAlgn="auto" latinLnBrk="0" hangingPunct="1">
              <a:lnSpc>
                <a:spcPct val="100000"/>
              </a:lnSpc>
              <a:spcBef>
                <a:spcPts val="0"/>
              </a:spcBef>
              <a:spcAft>
                <a:spcPts val="0"/>
              </a:spcAft>
              <a:buClrTx/>
              <a:buSzTx/>
              <a:buFontTx/>
              <a:buNone/>
              <a:tabLst/>
              <a:defRPr/>
            </a:pPr>
            <a:r>
              <a:rPr lang="hu-HU" dirty="0" smtClean="0"/>
              <a:t>.</a:t>
            </a:r>
            <a:r>
              <a:rPr lang="hu-HU" dirty="0" err="1" smtClean="0"/>
              <a:t>process</a:t>
            </a:r>
            <a:r>
              <a:rPr lang="hu-HU" baseline="0" dirty="0" smtClean="0"/>
              <a:t> /p &lt;</a:t>
            </a:r>
            <a:r>
              <a:rPr lang="hu-HU" baseline="0" dirty="0" err="1" smtClean="0"/>
              <a:t>process</a:t>
            </a:r>
            <a:r>
              <a:rPr lang="hu-HU" baseline="0" dirty="0" smtClean="0"/>
              <a:t> </a:t>
            </a:r>
            <a:r>
              <a:rPr lang="hu-HU" baseline="0" dirty="0" err="1" smtClean="0"/>
              <a:t>address</a:t>
            </a:r>
            <a:r>
              <a:rPr lang="hu-HU" baseline="0" dirty="0" smtClean="0"/>
              <a:t>&gt;</a:t>
            </a:r>
          </a:p>
          <a:p>
            <a:pPr marL="0" marR="0" indent="0" algn="l" defTabSz="914400" rtl="0" eaLnBrk="1" fontAlgn="auto" latinLnBrk="0" hangingPunct="1">
              <a:lnSpc>
                <a:spcPct val="100000"/>
              </a:lnSpc>
              <a:spcBef>
                <a:spcPts val="0"/>
              </a:spcBef>
              <a:spcAft>
                <a:spcPts val="0"/>
              </a:spcAft>
              <a:buClrTx/>
              <a:buSzTx/>
              <a:buFontTx/>
              <a:buNone/>
              <a:tabLst/>
              <a:defRPr/>
            </a:pPr>
            <a:r>
              <a:rPr lang="hu-HU" baseline="0" dirty="0" smtClean="0"/>
              <a:t>!</a:t>
            </a:r>
            <a:r>
              <a:rPr lang="hu-HU" baseline="0" dirty="0" err="1" smtClean="0"/>
              <a:t>vtop</a:t>
            </a:r>
            <a:r>
              <a:rPr lang="hu-HU" baseline="0" dirty="0" smtClean="0"/>
              <a:t> 0 &lt;start </a:t>
            </a:r>
            <a:r>
              <a:rPr lang="hu-HU" baseline="0" dirty="0" err="1" smtClean="0"/>
              <a:t>address</a:t>
            </a:r>
            <a:r>
              <a:rPr lang="hu-HU" baseline="0" dirty="0" smtClean="0"/>
              <a:t>&gt;</a:t>
            </a:r>
          </a:p>
          <a:p>
            <a:pPr marL="0" marR="0" indent="0" algn="l" defTabSz="914400" rtl="0" eaLnBrk="1" fontAlgn="auto" latinLnBrk="0" hangingPunct="1">
              <a:lnSpc>
                <a:spcPct val="100000"/>
              </a:lnSpc>
              <a:spcBef>
                <a:spcPts val="0"/>
              </a:spcBef>
              <a:spcAft>
                <a:spcPts val="0"/>
              </a:spcAft>
              <a:buClrTx/>
              <a:buSzTx/>
              <a:buFontTx/>
              <a:buNone/>
              <a:tabLst/>
              <a:defRPr/>
            </a:pPr>
            <a:r>
              <a:rPr lang="hu-HU" dirty="0" smtClean="0"/>
              <a:t>	így már</a:t>
            </a:r>
            <a:r>
              <a:rPr lang="hu-HU" baseline="0" dirty="0" smtClean="0"/>
              <a:t> sikeres</a:t>
            </a:r>
          </a:p>
          <a:p>
            <a:pPr marL="0" marR="0" indent="0" algn="l" defTabSz="914400" rtl="0" eaLnBrk="1" fontAlgn="auto" latinLnBrk="0" hangingPunct="1">
              <a:lnSpc>
                <a:spcPct val="100000"/>
              </a:lnSpc>
              <a:spcBef>
                <a:spcPts val="0"/>
              </a:spcBef>
              <a:spcAft>
                <a:spcPts val="0"/>
              </a:spcAft>
              <a:buClrTx/>
              <a:buSzTx/>
              <a:buFontTx/>
              <a:buNone/>
              <a:tabLst/>
              <a:defRPr/>
            </a:pPr>
            <a:r>
              <a:rPr lang="hu-HU" baseline="0" dirty="0" smtClean="0"/>
              <a:t>db &lt;</a:t>
            </a:r>
            <a:r>
              <a:rPr lang="hu-HU" baseline="0" dirty="0" err="1" smtClean="0"/>
              <a:t>virtual</a:t>
            </a:r>
            <a:r>
              <a:rPr lang="hu-HU" baseline="0" dirty="0" smtClean="0"/>
              <a:t> </a:t>
            </a:r>
            <a:r>
              <a:rPr lang="hu-HU" baseline="0" dirty="0" err="1" smtClean="0"/>
              <a:t>address</a:t>
            </a:r>
            <a:r>
              <a:rPr lang="hu-HU" baseline="0" dirty="0" smtClean="0"/>
              <a:t>&gt;</a:t>
            </a:r>
          </a:p>
          <a:p>
            <a:pPr marL="0" marR="0" indent="0" algn="l" defTabSz="914400" rtl="0" eaLnBrk="1" fontAlgn="auto" latinLnBrk="0" hangingPunct="1">
              <a:lnSpc>
                <a:spcPct val="100000"/>
              </a:lnSpc>
              <a:spcBef>
                <a:spcPts val="0"/>
              </a:spcBef>
              <a:spcAft>
                <a:spcPts val="0"/>
              </a:spcAft>
              <a:buClrTx/>
              <a:buSzTx/>
              <a:buFontTx/>
              <a:buNone/>
              <a:tabLst/>
              <a:defRPr/>
            </a:pPr>
            <a:r>
              <a:rPr lang="hu-HU" baseline="0" dirty="0" smtClean="0"/>
              <a:t>!db &lt;</a:t>
            </a:r>
            <a:r>
              <a:rPr lang="hu-HU" baseline="0" dirty="0" err="1" smtClean="0"/>
              <a:t>physical</a:t>
            </a:r>
            <a:r>
              <a:rPr lang="hu-HU" baseline="0" dirty="0" smtClean="0"/>
              <a:t> </a:t>
            </a:r>
            <a:r>
              <a:rPr lang="hu-HU" baseline="0" dirty="0" err="1" smtClean="0"/>
              <a:t>address</a:t>
            </a:r>
            <a:r>
              <a:rPr lang="hu-HU" baseline="0" dirty="0" smtClean="0"/>
              <a:t>&gt;</a:t>
            </a:r>
          </a:p>
          <a:p>
            <a:pPr marL="0" marR="0" indent="0" algn="l" defTabSz="914400" rtl="0" eaLnBrk="1" fontAlgn="auto" latinLnBrk="0" hangingPunct="1">
              <a:lnSpc>
                <a:spcPct val="100000"/>
              </a:lnSpc>
              <a:spcBef>
                <a:spcPts val="0"/>
              </a:spcBef>
              <a:spcAft>
                <a:spcPts val="0"/>
              </a:spcAft>
              <a:buClrTx/>
              <a:buSzTx/>
              <a:buFontTx/>
              <a:buNone/>
              <a:tabLst/>
              <a:defRPr/>
            </a:pPr>
            <a:r>
              <a:rPr lang="hu-HU" baseline="0" dirty="0" smtClean="0"/>
              <a:t>	elvileg ugyanazt kell látni mindkét helyen</a:t>
            </a:r>
          </a:p>
          <a:p>
            <a:pPr marL="0" marR="0" indent="0" algn="l" defTabSz="914400" rtl="0" eaLnBrk="1" fontAlgn="auto" latinLnBrk="0" hangingPunct="1">
              <a:lnSpc>
                <a:spcPct val="100000"/>
              </a:lnSpc>
              <a:spcBef>
                <a:spcPts val="0"/>
              </a:spcBef>
              <a:spcAft>
                <a:spcPts val="0"/>
              </a:spcAft>
              <a:buClrTx/>
              <a:buSzTx/>
              <a:buFontTx/>
              <a:buNone/>
              <a:tabLst/>
              <a:defRPr/>
            </a:pPr>
            <a:r>
              <a:rPr lang="hu-HU" baseline="0" dirty="0" smtClean="0"/>
              <a:t>!</a:t>
            </a:r>
            <a:r>
              <a:rPr lang="hu-HU" baseline="0" dirty="0" err="1" smtClean="0"/>
              <a:t>pfn</a:t>
            </a:r>
            <a:r>
              <a:rPr lang="hu-HU" baseline="0" dirty="0" smtClean="0"/>
              <a:t> &lt;</a:t>
            </a:r>
            <a:r>
              <a:rPr lang="hu-HU" baseline="0" dirty="0" err="1" smtClean="0"/>
              <a:t>pfn</a:t>
            </a:r>
            <a:r>
              <a:rPr lang="hu-HU" baseline="0" dirty="0" smtClean="0"/>
              <a:t> </a:t>
            </a:r>
            <a:r>
              <a:rPr lang="hu-HU" baseline="0" dirty="0" err="1" smtClean="0"/>
              <a:t>from</a:t>
            </a:r>
            <a:r>
              <a:rPr lang="hu-HU" baseline="0" dirty="0" smtClean="0"/>
              <a:t> </a:t>
            </a:r>
            <a:r>
              <a:rPr lang="hu-HU" baseline="0" dirty="0" err="1" smtClean="0"/>
              <a:t>physical</a:t>
            </a:r>
            <a:r>
              <a:rPr lang="hu-HU" baseline="0" dirty="0" smtClean="0"/>
              <a:t> </a:t>
            </a:r>
            <a:r>
              <a:rPr lang="hu-HU" baseline="0" dirty="0" err="1" smtClean="0"/>
              <a:t>address</a:t>
            </a:r>
            <a:r>
              <a:rPr lang="hu-HU" baseline="0" dirty="0" smtClean="0"/>
              <a:t>&gt;</a:t>
            </a:r>
            <a:endParaRPr lang="hu-HU"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hu-HU"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hu-HU" b="1" dirty="0" smtClean="0"/>
              <a:t>Részletesebb</a:t>
            </a:r>
            <a:r>
              <a:rPr lang="hu-HU" b="1" baseline="0" dirty="0" smtClean="0"/>
              <a:t> leírás: </a:t>
            </a:r>
          </a:p>
          <a:p>
            <a:pPr marL="0" marR="0" indent="0" algn="l" defTabSz="914400" rtl="0" eaLnBrk="1" fontAlgn="auto" latinLnBrk="0" hangingPunct="1">
              <a:lnSpc>
                <a:spcPct val="100000"/>
              </a:lnSpc>
              <a:spcBef>
                <a:spcPts val="0"/>
              </a:spcBef>
              <a:spcAft>
                <a:spcPts val="0"/>
              </a:spcAft>
              <a:buClrTx/>
              <a:buSzTx/>
              <a:buFontTx/>
              <a:buNone/>
              <a:tabLst/>
              <a:defRPr/>
            </a:pPr>
            <a:r>
              <a:rPr lang="hu-HU" i="1" baseline="0" dirty="0" smtClean="0"/>
              <a:t>- Virtuális - fizikai címfordítás Windows alatt x64-en</a:t>
            </a:r>
            <a:r>
              <a:rPr lang="hu-HU" baseline="0" dirty="0" smtClean="0"/>
              <a:t>, http://micskeiz.wordpress.com/2009/05/09/virtualis-fizikai-cimforditas-windows-alatt-x64-en/</a:t>
            </a:r>
          </a:p>
          <a:p>
            <a:pPr marL="0" marR="0" indent="0" algn="l" defTabSz="914400" rtl="0" eaLnBrk="1" fontAlgn="auto" latinLnBrk="0" hangingPunct="1">
              <a:lnSpc>
                <a:spcPct val="100000"/>
              </a:lnSpc>
              <a:spcBef>
                <a:spcPts val="0"/>
              </a:spcBef>
              <a:spcAft>
                <a:spcPts val="0"/>
              </a:spcAft>
              <a:buClrTx/>
              <a:buSzTx/>
              <a:buFontTx/>
              <a:buNone/>
              <a:tabLst/>
              <a:defRPr/>
            </a:pPr>
            <a:endParaRPr lang="hu-HU" baseline="0" dirty="0" smtClean="0"/>
          </a:p>
          <a:p>
            <a:r>
              <a:rPr lang="hu-HU" baseline="0" dirty="0" smtClean="0"/>
              <a:t>Vagy itt: </a:t>
            </a:r>
          </a:p>
          <a:p>
            <a:pPr>
              <a:buFontTx/>
              <a:buChar char="-"/>
            </a:pPr>
            <a:r>
              <a:rPr lang="en-US" b="0" i="1" dirty="0" smtClean="0"/>
              <a:t>Understanding !PTE , Part 1: Let’s get physical</a:t>
            </a:r>
            <a:r>
              <a:rPr lang="hu-HU" b="0" dirty="0" smtClean="0"/>
              <a:t>,</a:t>
            </a:r>
            <a:r>
              <a:rPr lang="hu-HU" b="1" dirty="0" smtClean="0"/>
              <a:t> </a:t>
            </a:r>
            <a:r>
              <a:rPr lang="hu-HU" b="0" dirty="0" smtClean="0"/>
              <a:t>http://blogs.msdn.com/ntdebugging/archive/2010/02/05/understanding-pte-part-1-let-s-get-physical.aspx</a:t>
            </a:r>
          </a:p>
          <a:p>
            <a:pPr>
              <a:buFontTx/>
              <a:buChar char="-"/>
            </a:pPr>
            <a:r>
              <a:rPr lang="en-US" b="0" i="1" dirty="0" smtClean="0"/>
              <a:t>Understanding !PTE, Part2: Flags and Large Pages </a:t>
            </a:r>
            <a:r>
              <a:rPr lang="hu-HU" b="0" i="1" dirty="0" smtClean="0"/>
              <a:t>, </a:t>
            </a:r>
            <a:r>
              <a:rPr lang="hu-HU" b="0" dirty="0" smtClean="0"/>
              <a:t>http://blogs.msdn.com/ntdebugging/archive/2010/04/14/understanding-pte-part2-flags-and-large-pages.aspx</a:t>
            </a:r>
            <a:endParaRPr lang="hu-HU" b="0" baseline="0" dirty="0" smtClean="0"/>
          </a:p>
          <a:p>
            <a:endParaRPr lang="hu-HU" dirty="0" smtClean="0"/>
          </a:p>
        </p:txBody>
      </p:sp>
      <p:sp>
        <p:nvSpPr>
          <p:cNvPr id="4" name="Dia számának helye 3"/>
          <p:cNvSpPr>
            <a:spLocks noGrp="1"/>
          </p:cNvSpPr>
          <p:nvPr>
            <p:ph type="sldNum" sz="quarter" idx="10"/>
          </p:nvPr>
        </p:nvSpPr>
        <p:spPr/>
        <p:txBody>
          <a:bodyPr/>
          <a:lstStyle/>
          <a:p>
            <a:fld id="{3D86C690-4F62-4AFC-8745-06DC9BF07935}" type="slidenum">
              <a:rPr lang="hu-HU" smtClean="0"/>
              <a:pPr/>
              <a:t>17</a:t>
            </a:fld>
            <a:endParaRPr lang="hu-HU"/>
          </a:p>
        </p:txBody>
      </p:sp>
    </p:spTree>
    <p:extLst>
      <p:ext uri="{BB962C8B-B14F-4D97-AF65-F5344CB8AC3E}">
        <p14:creationId xmlns:p14="http://schemas.microsoft.com/office/powerpoint/2010/main" val="24960293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Slide Image Placeholder 1"/>
          <p:cNvSpPr>
            <a:spLocks noGrp="1" noRot="1" noChangeAspect="1"/>
          </p:cNvSpPr>
          <p:nvPr>
            <p:ph type="sldImg"/>
          </p:nvPr>
        </p:nvSpPr>
        <p:spPr>
          <a:xfrm>
            <a:off x="1306513" y="801688"/>
            <a:ext cx="4257675" cy="3194050"/>
          </a:xfrm>
          <a:ln/>
        </p:spPr>
      </p:sp>
      <p:sp>
        <p:nvSpPr>
          <p:cNvPr id="3" name="Notes Placeholder 2"/>
          <p:cNvSpPr>
            <a:spLocks noGrp="1"/>
          </p:cNvSpPr>
          <p:nvPr>
            <p:ph type="body" idx="1"/>
          </p:nvPr>
        </p:nvSpPr>
        <p:spPr/>
        <p:txBody>
          <a:bodyPr/>
          <a:lstStyle/>
          <a:p>
            <a:pPr marL="0" lvl="1">
              <a:defRPr/>
            </a:pPr>
            <a:r>
              <a:rPr lang="hu-HU" sz="1700" dirty="0" smtClean="0"/>
              <a:t>Working set: </a:t>
            </a:r>
            <a:r>
              <a:rPr lang="en-US" sz="1700" dirty="0" smtClean="0"/>
              <a:t>Implemented as array of working set list entries (WSLE)</a:t>
            </a:r>
          </a:p>
          <a:p>
            <a:pPr>
              <a:defRPr/>
            </a:pPr>
            <a:endParaRPr lang="hu-HU" dirty="0" smtClean="0"/>
          </a:p>
          <a:p>
            <a:pPr>
              <a:lnSpc>
                <a:spcPct val="90000"/>
              </a:lnSpc>
              <a:defRPr/>
            </a:pPr>
            <a:r>
              <a:rPr lang="en-US" dirty="0" smtClean="0"/>
              <a:t>Soft vs. Hard </a:t>
            </a:r>
            <a:r>
              <a:rPr lang="hu-HU" dirty="0" smtClean="0"/>
              <a:t>laphiba</a:t>
            </a:r>
            <a:r>
              <a:rPr lang="en-US" dirty="0" smtClean="0"/>
              <a:t>:</a:t>
            </a:r>
          </a:p>
          <a:p>
            <a:pPr lvl="1">
              <a:lnSpc>
                <a:spcPct val="90000"/>
              </a:lnSpc>
              <a:defRPr/>
            </a:pPr>
            <a:r>
              <a:rPr lang="en-US" dirty="0" smtClean="0"/>
              <a:t>Soft page fault</a:t>
            </a:r>
            <a:r>
              <a:rPr lang="hu-HU" dirty="0" smtClean="0"/>
              <a:t>:</a:t>
            </a:r>
            <a:r>
              <a:rPr lang="en-US" dirty="0" smtClean="0"/>
              <a:t> </a:t>
            </a:r>
            <a:r>
              <a:rPr lang="hu-HU" dirty="0" smtClean="0"/>
              <a:t>memóriában volt még a lap</a:t>
            </a:r>
            <a:endParaRPr lang="en-US" dirty="0" smtClean="0"/>
          </a:p>
          <a:p>
            <a:pPr lvl="1">
              <a:lnSpc>
                <a:spcPct val="90000"/>
              </a:lnSpc>
              <a:defRPr/>
            </a:pPr>
            <a:r>
              <a:rPr lang="en-US" dirty="0" smtClean="0"/>
              <a:t>Hard page fault</a:t>
            </a:r>
            <a:r>
              <a:rPr lang="hu-HU" dirty="0" smtClean="0"/>
              <a:t>:</a:t>
            </a:r>
            <a:r>
              <a:rPr lang="en-US" dirty="0" smtClean="0"/>
              <a:t> </a:t>
            </a:r>
            <a:r>
              <a:rPr lang="hu-HU" dirty="0" smtClean="0"/>
              <a:t>lemezről kell beolvasni</a:t>
            </a:r>
            <a:endParaRPr lang="en-US" sz="2200" dirty="0" smtClean="0"/>
          </a:p>
          <a:p>
            <a:pPr>
              <a:defRPr/>
            </a:pPr>
            <a:endParaRPr lang="hu-HU" dirty="0" smtClean="0"/>
          </a:p>
          <a:p>
            <a:pPr>
              <a:defRPr/>
            </a:pPr>
            <a:r>
              <a:rPr lang="hu-HU" dirty="0" err="1" smtClean="0"/>
              <a:t>Trimming</a:t>
            </a:r>
            <a:r>
              <a:rPr lang="hu-HU" dirty="0" smtClean="0"/>
              <a:t>: egy rendszer szál megvizsgálja</a:t>
            </a:r>
            <a:r>
              <a:rPr lang="hu-HU" baseline="0" dirty="0" smtClean="0"/>
              <a:t> a folyamatokat, és akinek sok fizikai memórialapja van vagy régóta nem használta őket, azoktól kezd elvenni párat. Ezt addig folyatja, amíg „elég” szabad memória nem lesz a rendszerben.</a:t>
            </a:r>
            <a:endParaRPr lang="hu-HU" dirty="0"/>
          </a:p>
        </p:txBody>
      </p:sp>
    </p:spTree>
    <p:extLst>
      <p:ext uri="{BB962C8B-B14F-4D97-AF65-F5344CB8AC3E}">
        <p14:creationId xmlns:p14="http://schemas.microsoft.com/office/powerpoint/2010/main" val="19912460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Slide Image Placeholder 1"/>
          <p:cNvSpPr>
            <a:spLocks noGrp="1" noRot="1" noChangeAspect="1"/>
          </p:cNvSpPr>
          <p:nvPr>
            <p:ph type="sldImg"/>
          </p:nvPr>
        </p:nvSpPr>
        <p:spPr>
          <a:xfrm>
            <a:off x="1306513" y="801688"/>
            <a:ext cx="4257675" cy="3194050"/>
          </a:xfrm>
          <a:ln/>
        </p:spPr>
      </p:sp>
      <p:sp>
        <p:nvSpPr>
          <p:cNvPr id="3" name="Notes Placeholder 2"/>
          <p:cNvSpPr>
            <a:spLocks noGrp="1"/>
          </p:cNvSpPr>
          <p:nvPr>
            <p:ph type="body" idx="1"/>
          </p:nvPr>
        </p:nvSpPr>
        <p:spPr/>
        <p:txBody>
          <a:bodyPr/>
          <a:lstStyle/>
          <a:p>
            <a:pPr eaLnBrk="1" hangingPunct="1">
              <a:defRPr/>
            </a:pPr>
            <a:r>
              <a:rPr lang="en-US" b="1" dirty="0" smtClean="0">
                <a:effectLst>
                  <a:outerShdw blurRad="50800" dist="38100" algn="tr" rotWithShape="0">
                    <a:prstClr val="black">
                      <a:alpha val="40000"/>
                    </a:prstClr>
                  </a:outerShdw>
                </a:effectLst>
              </a:rPr>
              <a:t>Status</a:t>
            </a:r>
            <a:r>
              <a:rPr lang="hu-HU" b="1" dirty="0" smtClean="0">
                <a:effectLst>
                  <a:outerShdw blurRad="50800" dist="38100" algn="tr" rotWithShape="0">
                    <a:prstClr val="black">
                      <a:alpha val="40000"/>
                    </a:prstClr>
                  </a:outerShdw>
                </a:effectLst>
              </a:rPr>
              <a:t> </a:t>
            </a:r>
            <a:r>
              <a:rPr lang="en-US" b="1" dirty="0" smtClean="0">
                <a:effectLst>
                  <a:outerShdw blurRad="50800" dist="38100" algn="tr" rotWithShape="0">
                    <a:prstClr val="black">
                      <a:alpha val="40000"/>
                    </a:prstClr>
                  </a:outerShdw>
                </a:effectLst>
              </a:rPr>
              <a:t>Description</a:t>
            </a:r>
            <a:endParaRPr lang="hu-HU" b="1" dirty="0" smtClean="0"/>
          </a:p>
          <a:p>
            <a:pPr eaLnBrk="1" hangingPunct="1">
              <a:defRPr/>
            </a:pPr>
            <a:r>
              <a:rPr lang="en-US" i="1" dirty="0" smtClean="0">
                <a:effectLst>
                  <a:outerShdw blurRad="50800" dist="38100" algn="tr" rotWithShape="0">
                    <a:prstClr val="black">
                      <a:alpha val="40000"/>
                    </a:prstClr>
                  </a:outerShdw>
                </a:effectLst>
              </a:rPr>
              <a:t>Active/valid</a:t>
            </a:r>
            <a:r>
              <a:rPr lang="hu-HU" dirty="0" smtClean="0">
                <a:effectLst>
                  <a:outerShdw blurRad="50800" dist="38100" algn="tr" rotWithShape="0">
                    <a:prstClr val="black">
                      <a:alpha val="40000"/>
                    </a:prstClr>
                  </a:outerShdw>
                </a:effectLst>
              </a:rPr>
              <a:t>: 	</a:t>
            </a:r>
            <a:r>
              <a:rPr lang="en-US" dirty="0" smtClean="0">
                <a:effectLst>
                  <a:outerShdw blurRad="50800" dist="38100" algn="tr" rotWithShape="0">
                    <a:prstClr val="black">
                      <a:alpha val="40000"/>
                    </a:prstClr>
                  </a:outerShdw>
                </a:effectLst>
              </a:rPr>
              <a:t>Page is part of working set (sys/proc), valid PTE points to it</a:t>
            </a:r>
            <a:endParaRPr lang="hu-HU" dirty="0" smtClean="0"/>
          </a:p>
          <a:p>
            <a:pPr eaLnBrk="1" hangingPunct="1">
              <a:defRPr/>
            </a:pPr>
            <a:r>
              <a:rPr lang="en-US" i="1" dirty="0" smtClean="0">
                <a:effectLst>
                  <a:outerShdw blurRad="50800" dist="38100" algn="tr" rotWithShape="0">
                    <a:prstClr val="black">
                      <a:alpha val="40000"/>
                    </a:prstClr>
                  </a:outerShdw>
                </a:effectLst>
              </a:rPr>
              <a:t>Transition</a:t>
            </a:r>
            <a:r>
              <a:rPr lang="hu-HU" dirty="0" smtClean="0">
                <a:effectLst>
                  <a:outerShdw blurRad="50800" dist="38100" algn="tr" rotWithShape="0">
                    <a:prstClr val="black">
                      <a:alpha val="40000"/>
                    </a:prstClr>
                  </a:outerShdw>
                </a:effectLst>
              </a:rPr>
              <a:t>: 	</a:t>
            </a:r>
            <a:r>
              <a:rPr lang="en-US" dirty="0" smtClean="0">
                <a:effectLst>
                  <a:outerShdw blurRad="50800" dist="38100" algn="tr" rotWithShape="0">
                    <a:prstClr val="black">
                      <a:alpha val="40000"/>
                    </a:prstClr>
                  </a:outerShdw>
                </a:effectLst>
              </a:rPr>
              <a:t>Page not owned by a working set, not on any paging list</a:t>
            </a:r>
            <a:r>
              <a:rPr lang="hu-HU" dirty="0" smtClean="0">
                <a:effectLst>
                  <a:outerShdw blurRad="50800" dist="38100" algn="tr" rotWithShape="0">
                    <a:prstClr val="black">
                      <a:alpha val="40000"/>
                    </a:prstClr>
                  </a:outerShdw>
                </a:effectLst>
              </a:rPr>
              <a:t>, </a:t>
            </a:r>
            <a:r>
              <a:rPr lang="en-US" dirty="0" smtClean="0">
                <a:effectLst>
                  <a:outerShdw blurRad="50800" dist="38100" algn="tr" rotWithShape="0">
                    <a:prstClr val="black">
                      <a:alpha val="40000"/>
                    </a:prstClr>
                  </a:outerShdw>
                </a:effectLst>
              </a:rPr>
              <a:t>I/O is in progress on this page</a:t>
            </a:r>
            <a:endParaRPr lang="hu-HU" dirty="0" smtClean="0"/>
          </a:p>
          <a:p>
            <a:pPr eaLnBrk="1" hangingPunct="1">
              <a:defRPr/>
            </a:pPr>
            <a:r>
              <a:rPr lang="en-US" i="1" dirty="0" smtClean="0">
                <a:effectLst>
                  <a:outerShdw blurRad="50800" dist="38100" algn="tr" rotWithShape="0">
                    <a:prstClr val="black">
                      <a:alpha val="40000"/>
                    </a:prstClr>
                  </a:outerShdw>
                </a:effectLst>
              </a:rPr>
              <a:t>Standby</a:t>
            </a:r>
            <a:r>
              <a:rPr lang="hu-HU" dirty="0" smtClean="0">
                <a:effectLst>
                  <a:outerShdw blurRad="50800" dist="38100" algn="tr" rotWithShape="0">
                    <a:prstClr val="black">
                      <a:alpha val="40000"/>
                    </a:prstClr>
                  </a:outerShdw>
                </a:effectLst>
              </a:rPr>
              <a:t>: 	</a:t>
            </a:r>
            <a:r>
              <a:rPr lang="en-US" dirty="0" smtClean="0">
                <a:effectLst>
                  <a:outerShdw blurRad="50800" dist="38100" algn="tr" rotWithShape="0">
                    <a:prstClr val="black">
                      <a:alpha val="40000"/>
                    </a:prstClr>
                  </a:outerShdw>
                </a:effectLst>
              </a:rPr>
              <a:t>Page belonged to a working set but was removed; not modified</a:t>
            </a:r>
            <a:endParaRPr lang="hu-HU" dirty="0" smtClean="0"/>
          </a:p>
          <a:p>
            <a:pPr eaLnBrk="1" hangingPunct="1">
              <a:defRPr/>
            </a:pPr>
            <a:r>
              <a:rPr lang="en-US" i="1" dirty="0" smtClean="0">
                <a:effectLst>
                  <a:outerShdw blurRad="50800" dist="38100" algn="tr" rotWithShape="0">
                    <a:prstClr val="black">
                      <a:alpha val="40000"/>
                    </a:prstClr>
                  </a:outerShdw>
                </a:effectLst>
              </a:rPr>
              <a:t>Modified</a:t>
            </a:r>
            <a:r>
              <a:rPr lang="hu-HU" dirty="0" smtClean="0">
                <a:effectLst>
                  <a:outerShdw blurRad="50800" dist="38100" algn="tr" rotWithShape="0">
                    <a:prstClr val="black">
                      <a:alpha val="40000"/>
                    </a:prstClr>
                  </a:outerShdw>
                </a:effectLst>
              </a:rPr>
              <a:t>: 	</a:t>
            </a:r>
            <a:r>
              <a:rPr lang="en-US" dirty="0" smtClean="0">
                <a:effectLst>
                  <a:outerShdw blurRad="50800" dist="38100" algn="tr" rotWithShape="0">
                    <a:prstClr val="black">
                      <a:alpha val="40000"/>
                    </a:prstClr>
                  </a:outerShdw>
                </a:effectLst>
              </a:rPr>
              <a:t>Removed from working set, modified, not yet written to disk</a:t>
            </a:r>
            <a:endParaRPr lang="hu-HU" dirty="0" smtClean="0"/>
          </a:p>
          <a:p>
            <a:pPr eaLnBrk="1" hangingPunct="1">
              <a:defRPr/>
            </a:pPr>
            <a:r>
              <a:rPr lang="en-US" i="1" dirty="0" smtClean="0">
                <a:effectLst>
                  <a:outerShdw blurRad="50800" dist="38100" algn="tr" rotWithShape="0">
                    <a:prstClr val="black">
                      <a:alpha val="40000"/>
                    </a:prstClr>
                  </a:outerShdw>
                </a:effectLst>
              </a:rPr>
              <a:t>Free</a:t>
            </a:r>
            <a:r>
              <a:rPr lang="hu-HU" dirty="0" smtClean="0">
                <a:effectLst>
                  <a:outerShdw blurRad="50800" dist="38100" algn="tr" rotWithShape="0">
                    <a:prstClr val="black">
                      <a:alpha val="40000"/>
                    </a:prstClr>
                  </a:outerShdw>
                </a:effectLst>
              </a:rPr>
              <a:t>: 	</a:t>
            </a:r>
            <a:r>
              <a:rPr lang="en-US" dirty="0" smtClean="0">
                <a:effectLst>
                  <a:outerShdw blurRad="50800" dist="38100" algn="tr" rotWithShape="0">
                    <a:prstClr val="black">
                      <a:alpha val="40000"/>
                    </a:prstClr>
                  </a:outerShdw>
                </a:effectLst>
              </a:rPr>
              <a:t>Page is free but has dirty data in it – cannot be given to user process – C2 security requirement</a:t>
            </a:r>
            <a:endParaRPr lang="hu-HU" dirty="0" smtClean="0"/>
          </a:p>
          <a:p>
            <a:pPr eaLnBrk="1" hangingPunct="1">
              <a:defRPr/>
            </a:pPr>
            <a:r>
              <a:rPr lang="en-US" i="1" dirty="0" smtClean="0">
                <a:effectLst>
                  <a:outerShdw blurRad="50800" dist="38100" algn="tr" rotWithShape="0">
                    <a:prstClr val="black">
                      <a:alpha val="40000"/>
                    </a:prstClr>
                  </a:outerShdw>
                </a:effectLst>
              </a:rPr>
              <a:t>Zeroed</a:t>
            </a:r>
            <a:r>
              <a:rPr lang="hu-HU" dirty="0" smtClean="0">
                <a:effectLst>
                  <a:outerShdw blurRad="50800" dist="38100" algn="tr" rotWithShape="0">
                    <a:prstClr val="black">
                      <a:alpha val="40000"/>
                    </a:prstClr>
                  </a:outerShdw>
                </a:effectLst>
              </a:rPr>
              <a:t>: 	</a:t>
            </a:r>
            <a:r>
              <a:rPr lang="en-US" dirty="0" smtClean="0">
                <a:effectLst>
                  <a:outerShdw blurRad="50800" dist="38100" algn="tr" rotWithShape="0">
                    <a:prstClr val="black">
                      <a:alpha val="40000"/>
                    </a:prstClr>
                  </a:outerShdw>
                </a:effectLst>
              </a:rPr>
              <a:t>Page is free and has been initialized by zero page thread</a:t>
            </a:r>
            <a:endParaRPr lang="hu-HU" dirty="0" smtClean="0"/>
          </a:p>
          <a:p>
            <a:pPr eaLnBrk="1" hangingPunct="1">
              <a:defRPr/>
            </a:pPr>
            <a:r>
              <a:rPr lang="en-US" i="1" dirty="0" smtClean="0">
                <a:effectLst>
                  <a:outerShdw blurRad="50800" dist="38100" algn="tr" rotWithShape="0">
                    <a:prstClr val="black">
                      <a:alpha val="40000"/>
                    </a:prstClr>
                  </a:outerShdw>
                </a:effectLst>
              </a:rPr>
              <a:t>Bad</a:t>
            </a:r>
            <a:r>
              <a:rPr lang="hu-HU" dirty="0" smtClean="0">
                <a:effectLst>
                  <a:outerShdw blurRad="50800" dist="38100" algn="tr" rotWithShape="0">
                    <a:prstClr val="black">
                      <a:alpha val="40000"/>
                    </a:prstClr>
                  </a:outerShdw>
                </a:effectLst>
              </a:rPr>
              <a:t>: 	</a:t>
            </a:r>
            <a:r>
              <a:rPr lang="en-US" dirty="0" smtClean="0">
                <a:effectLst>
                  <a:outerShdw blurRad="50800" dist="38100" algn="tr" rotWithShape="0">
                    <a:prstClr val="black">
                      <a:alpha val="40000"/>
                    </a:prstClr>
                  </a:outerShdw>
                </a:effectLst>
              </a:rPr>
              <a:t>Page has generated parity or other hardware errors</a:t>
            </a:r>
            <a:endParaRPr lang="hu-HU" dirty="0" smtClean="0"/>
          </a:p>
        </p:txBody>
      </p:sp>
    </p:spTree>
    <p:extLst>
      <p:ext uri="{BB962C8B-B14F-4D97-AF65-F5344CB8AC3E}">
        <p14:creationId xmlns:p14="http://schemas.microsoft.com/office/powerpoint/2010/main" val="23081914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hu-HU" dirty="0" smtClean="0"/>
              <a:t>A fóliák részben</a:t>
            </a:r>
            <a:r>
              <a:rPr lang="hu-HU" baseline="0" dirty="0" smtClean="0"/>
              <a:t> </a:t>
            </a:r>
            <a:r>
              <a:rPr lang="hu-HU" dirty="0" smtClean="0"/>
              <a:t>a Windows Operating</a:t>
            </a:r>
            <a:r>
              <a:rPr lang="hu-HU" baseline="0" dirty="0" smtClean="0"/>
              <a:t> System Internals Curriculum Development Kit alapján készültek.</a:t>
            </a:r>
            <a:endParaRPr lang="hu-HU" dirty="0"/>
          </a:p>
        </p:txBody>
      </p:sp>
    </p:spTree>
    <p:extLst>
      <p:ext uri="{BB962C8B-B14F-4D97-AF65-F5344CB8AC3E}">
        <p14:creationId xmlns:p14="http://schemas.microsoft.com/office/powerpoint/2010/main" val="361496966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Rectangle 7"/>
          <p:cNvSpPr>
            <a:spLocks noGrp="1" noChangeArrowheads="1"/>
          </p:cNvSpPr>
          <p:nvPr>
            <p:ph type="sldNum" sz="quarter" idx="4294967295"/>
          </p:nvPr>
        </p:nvSpPr>
        <p:spPr bwMode="auto">
          <a:xfrm>
            <a:off x="3884463" y="8685878"/>
            <a:ext cx="2972004" cy="456704"/>
          </a:xfrm>
          <a:prstGeom prst="rect">
            <a:avLst/>
          </a:prstGeom>
          <a:noFill/>
          <a:ln>
            <a:miter lim="800000"/>
            <a:headEnd/>
            <a:tailEnd/>
          </a:ln>
        </p:spPr>
        <p:txBody>
          <a:bodyPr lIns="87936" tIns="43968" rIns="87936" bIns="43968"/>
          <a:lstStyle/>
          <a:p>
            <a:pPr algn="ctr" defTabSz="879253" eaLnBrk="0" hangingPunct="0"/>
            <a:fld id="{97819E6A-1C53-459F-9FB1-0115F41ED2F4}" type="slidenum">
              <a:rPr lang="en-GB" sz="1600"/>
              <a:pPr algn="ctr" defTabSz="879253" eaLnBrk="0" hangingPunct="0"/>
              <a:t>20</a:t>
            </a:fld>
            <a:endParaRPr lang="en-GB" sz="1600" dirty="0"/>
          </a:p>
        </p:txBody>
      </p:sp>
      <p:sp>
        <p:nvSpPr>
          <p:cNvPr id="102402" name="Rectangle 2"/>
          <p:cNvSpPr>
            <a:spLocks noGrp="1" noRot="1" noChangeAspect="1" noChangeArrowheads="1" noTextEdit="1"/>
          </p:cNvSpPr>
          <p:nvPr>
            <p:ph type="sldImg"/>
          </p:nvPr>
        </p:nvSpPr>
        <p:spPr>
          <a:xfrm>
            <a:off x="1298575" y="801688"/>
            <a:ext cx="4260850" cy="3195637"/>
          </a:xfrm>
          <a:solidFill>
            <a:srgbClr val="FFFFFF"/>
          </a:solidFill>
          <a:ln/>
        </p:spPr>
      </p:sp>
      <p:sp>
        <p:nvSpPr>
          <p:cNvPr id="358403" name="Rectangle 3"/>
          <p:cNvSpPr>
            <a:spLocks noGrp="1" noChangeArrowheads="1"/>
          </p:cNvSpPr>
          <p:nvPr>
            <p:ph type="body" idx="1"/>
          </p:nvPr>
        </p:nvSpPr>
        <p:spPr>
          <a:xfrm>
            <a:off x="917058" y="4300389"/>
            <a:ext cx="5023884" cy="4256421"/>
          </a:xfrm>
          <a:solidFill>
            <a:srgbClr val="FFFFFF"/>
          </a:solidFill>
          <a:ln>
            <a:solidFill>
              <a:srgbClr val="000000"/>
            </a:solidFill>
          </a:ln>
        </p:spPr>
        <p:txBody>
          <a:bodyPr lIns="83291" tIns="41647" rIns="83291" bIns="41647"/>
          <a:lstStyle/>
          <a:p>
            <a:pPr>
              <a:defRPr/>
            </a:pPr>
            <a:r>
              <a:rPr lang="hu-HU" b="0" i="0" dirty="0" smtClean="0"/>
              <a:t>Lásd még</a:t>
            </a:r>
            <a:r>
              <a:rPr lang="hu-HU" b="0" i="1" dirty="0" smtClean="0"/>
              <a:t>: </a:t>
            </a:r>
            <a:r>
              <a:rPr lang="en-US" b="0" i="1" dirty="0" smtClean="0"/>
              <a:t>How to configure paging files for optimization and recovery in Windows XP</a:t>
            </a:r>
            <a:r>
              <a:rPr lang="hu-HU" b="1" dirty="0" smtClean="0"/>
              <a:t> </a:t>
            </a:r>
            <a:r>
              <a:rPr lang="hu-HU" dirty="0" smtClean="0"/>
              <a:t>(</a:t>
            </a:r>
            <a:r>
              <a:rPr lang="en-US" dirty="0" smtClean="0"/>
              <a:t>http://support.microsoft.com/kb/314482/en-us</a:t>
            </a:r>
            <a:r>
              <a:rPr lang="hu-HU" dirty="0" smtClean="0"/>
              <a:t>)</a:t>
            </a:r>
            <a:endParaRPr lang="en-US" dirty="0"/>
          </a:p>
        </p:txBody>
      </p:sp>
    </p:spTree>
    <p:extLst>
      <p:ext uri="{BB962C8B-B14F-4D97-AF65-F5344CB8AC3E}">
        <p14:creationId xmlns:p14="http://schemas.microsoft.com/office/powerpoint/2010/main" val="338349218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49" name="Slide Image Placeholder 1"/>
          <p:cNvSpPr>
            <a:spLocks noGrp="1" noRot="1" noChangeAspect="1"/>
          </p:cNvSpPr>
          <p:nvPr>
            <p:ph type="sldImg"/>
          </p:nvPr>
        </p:nvSpPr>
        <p:spPr>
          <a:xfrm>
            <a:off x="1306513" y="801688"/>
            <a:ext cx="4257675" cy="3194050"/>
          </a:xfrm>
          <a:ln/>
        </p:spPr>
      </p:sp>
      <p:sp>
        <p:nvSpPr>
          <p:cNvPr id="104450" name="Notes Placeholder 2"/>
          <p:cNvSpPr>
            <a:spLocks noGrp="1"/>
          </p:cNvSpPr>
          <p:nvPr>
            <p:ph type="body" idx="1"/>
          </p:nvPr>
        </p:nvSpPr>
        <p:spPr/>
        <p:txBody>
          <a:bodyPr/>
          <a:lstStyle/>
          <a:p>
            <a:r>
              <a:rPr lang="hu-HU" dirty="0" err="1" smtClean="0"/>
              <a:t>Lapozófájl</a:t>
            </a:r>
            <a:r>
              <a:rPr lang="hu-HU" dirty="0" smtClean="0"/>
              <a:t> állítása: GUI: System </a:t>
            </a:r>
            <a:r>
              <a:rPr lang="hu-HU" dirty="0" err="1" smtClean="0"/>
              <a:t>Properties</a:t>
            </a:r>
            <a:r>
              <a:rPr lang="hu-HU" dirty="0" smtClean="0"/>
              <a:t> / Advanced / Performance, </a:t>
            </a:r>
            <a:r>
              <a:rPr lang="hu-HU" dirty="0" err="1" smtClean="0"/>
              <a:t>Settings</a:t>
            </a:r>
            <a:r>
              <a:rPr lang="hu-HU" dirty="0" smtClean="0"/>
              <a:t> / Advanced / </a:t>
            </a:r>
            <a:r>
              <a:rPr lang="hu-HU" dirty="0" err="1" smtClean="0"/>
              <a:t>Virtual</a:t>
            </a:r>
            <a:r>
              <a:rPr lang="hu-HU" dirty="0" smtClean="0"/>
              <a:t> </a:t>
            </a:r>
            <a:r>
              <a:rPr lang="hu-HU" dirty="0" err="1" smtClean="0"/>
              <a:t>Memory</a:t>
            </a:r>
            <a:r>
              <a:rPr lang="hu-HU" dirty="0" smtClean="0"/>
              <a:t>, </a:t>
            </a:r>
            <a:r>
              <a:rPr lang="hu-HU" dirty="0" err="1" smtClean="0"/>
              <a:t>Settings</a:t>
            </a:r>
            <a:endParaRPr lang="hu-HU" dirty="0" smtClean="0"/>
          </a:p>
          <a:p>
            <a:r>
              <a:rPr lang="hu-HU" dirty="0" err="1" smtClean="0"/>
              <a:t>Registry</a:t>
            </a:r>
            <a:r>
              <a:rPr lang="hu-HU" dirty="0" smtClean="0"/>
              <a:t>: HKEY_LOCAL_MACHINE\SYSTEM\</a:t>
            </a:r>
            <a:r>
              <a:rPr lang="hu-HU" dirty="0" err="1" smtClean="0"/>
              <a:t>CurrentControlSet</a:t>
            </a:r>
            <a:r>
              <a:rPr lang="hu-HU" dirty="0" smtClean="0"/>
              <a:t>\</a:t>
            </a:r>
            <a:r>
              <a:rPr lang="hu-HU" dirty="0" err="1" smtClean="0"/>
              <a:t>Control</a:t>
            </a:r>
            <a:r>
              <a:rPr lang="hu-HU" dirty="0" smtClean="0"/>
              <a:t>\Session Manager\</a:t>
            </a:r>
            <a:r>
              <a:rPr lang="hu-HU" dirty="0" err="1" smtClean="0"/>
              <a:t>Memory</a:t>
            </a:r>
            <a:r>
              <a:rPr lang="hu-HU" dirty="0" smtClean="0"/>
              <a:t> Management</a:t>
            </a:r>
          </a:p>
        </p:txBody>
      </p:sp>
    </p:spTree>
    <p:extLst>
      <p:ext uri="{BB962C8B-B14F-4D97-AF65-F5344CB8AC3E}">
        <p14:creationId xmlns:p14="http://schemas.microsoft.com/office/powerpoint/2010/main" val="395279694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normAutofit/>
          </a:bodyPr>
          <a:lstStyle/>
          <a:p>
            <a:endParaRPr lang="hu-HU"/>
          </a:p>
        </p:txBody>
      </p:sp>
      <p:sp>
        <p:nvSpPr>
          <p:cNvPr id="4" name="Dia számának helye 3"/>
          <p:cNvSpPr>
            <a:spLocks noGrp="1"/>
          </p:cNvSpPr>
          <p:nvPr>
            <p:ph type="sldNum" sz="quarter" idx="10"/>
          </p:nvPr>
        </p:nvSpPr>
        <p:spPr/>
        <p:txBody>
          <a:bodyPr/>
          <a:lstStyle/>
          <a:p>
            <a:fld id="{3D86C690-4F62-4AFC-8745-06DC9BF07935}" type="slidenum">
              <a:rPr lang="hu-HU" smtClean="0"/>
              <a:pPr/>
              <a:t>22</a:t>
            </a:fld>
            <a:endParaRPr lang="hu-HU"/>
          </a:p>
        </p:txBody>
      </p:sp>
    </p:spTree>
    <p:extLst>
      <p:ext uri="{BB962C8B-B14F-4D97-AF65-F5344CB8AC3E}">
        <p14:creationId xmlns:p14="http://schemas.microsoft.com/office/powerpoint/2010/main" val="396354137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06513" y="801688"/>
            <a:ext cx="4257675" cy="3194050"/>
          </a:xfrm>
        </p:spPr>
      </p:sp>
      <p:sp>
        <p:nvSpPr>
          <p:cNvPr id="3" name="Notes Placeholder 2"/>
          <p:cNvSpPr>
            <a:spLocks noGrp="1"/>
          </p:cNvSpPr>
          <p:nvPr>
            <p:ph type="body" idx="1"/>
          </p:nvPr>
        </p:nvSpPr>
        <p:spPr/>
        <p:txBody>
          <a:bodyPr>
            <a:normAutofit/>
          </a:bodyPr>
          <a:lstStyle/>
          <a:p>
            <a:endParaRPr lang="hu-HU" dirty="0"/>
          </a:p>
        </p:txBody>
      </p:sp>
    </p:spTree>
    <p:extLst>
      <p:ext uri="{BB962C8B-B14F-4D97-AF65-F5344CB8AC3E}">
        <p14:creationId xmlns:p14="http://schemas.microsoft.com/office/powerpoint/2010/main" val="38621239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5" name="Slide Image Placeholder 1"/>
          <p:cNvSpPr>
            <a:spLocks noGrp="1" noRot="1" noChangeAspect="1"/>
          </p:cNvSpPr>
          <p:nvPr>
            <p:ph type="sldImg"/>
          </p:nvPr>
        </p:nvSpPr>
        <p:spPr>
          <a:xfrm>
            <a:off x="1306513" y="801688"/>
            <a:ext cx="4257675" cy="3194050"/>
          </a:xfrm>
          <a:ln/>
        </p:spPr>
      </p:sp>
      <p:sp>
        <p:nvSpPr>
          <p:cNvPr id="108546" name="Notes Placeholder 2"/>
          <p:cNvSpPr>
            <a:spLocks noGrp="1"/>
          </p:cNvSpPr>
          <p:nvPr>
            <p:ph type="body" idx="1"/>
          </p:nvPr>
        </p:nvSpPr>
        <p:spPr/>
        <p:txBody>
          <a:bodyPr/>
          <a:lstStyle/>
          <a:p>
            <a:r>
              <a:rPr lang="hu-HU" dirty="0" smtClean="0"/>
              <a:t>A megosztott lapok beleszámolása illetve nem számolása miatt állhat elő az, hogy egyes folyamatoknál:</a:t>
            </a:r>
          </a:p>
          <a:p>
            <a:pPr>
              <a:buFontTx/>
              <a:buChar char="•"/>
            </a:pPr>
            <a:r>
              <a:rPr lang="hu-HU" dirty="0" smtClean="0"/>
              <a:t> a virtuális memória a nagyobb (okai lehetnek: kevesebb megosztott memória használata; memóriaterülete kikerült a </a:t>
            </a:r>
            <a:r>
              <a:rPr lang="hu-HU" dirty="0" err="1" smtClean="0"/>
              <a:t>lapozófájlba</a:t>
            </a:r>
            <a:r>
              <a:rPr lang="hu-HU" dirty="0" smtClean="0"/>
              <a:t>; )</a:t>
            </a:r>
          </a:p>
          <a:p>
            <a:pPr>
              <a:buFontTx/>
              <a:buChar char="•"/>
            </a:pPr>
            <a:r>
              <a:rPr lang="hu-HU" dirty="0" smtClean="0"/>
              <a:t> a munkakészlet a nagyobb (pl. sok megosztott </a:t>
            </a:r>
            <a:r>
              <a:rPr lang="hu-HU" dirty="0" err="1" smtClean="0"/>
              <a:t>dll-t</a:t>
            </a:r>
            <a:r>
              <a:rPr lang="hu-HU" dirty="0" smtClean="0"/>
              <a:t> használata)</a:t>
            </a:r>
          </a:p>
          <a:p>
            <a:pPr>
              <a:buFontTx/>
              <a:buChar char="•"/>
            </a:pPr>
            <a:endParaRPr lang="hu-HU" dirty="0" smtClean="0"/>
          </a:p>
          <a:p>
            <a:pPr>
              <a:buFontTx/>
              <a:buChar char="•"/>
            </a:pPr>
            <a:r>
              <a:rPr lang="hu-HU" dirty="0" smtClean="0"/>
              <a:t> Ha összeadjuk a </a:t>
            </a:r>
            <a:r>
              <a:rPr lang="hu-HU" dirty="0" err="1" smtClean="0"/>
              <a:t>Mem</a:t>
            </a:r>
            <a:r>
              <a:rPr lang="hu-HU" dirty="0" smtClean="0"/>
              <a:t> </a:t>
            </a:r>
            <a:r>
              <a:rPr lang="hu-HU" dirty="0" err="1" smtClean="0"/>
              <a:t>usage</a:t>
            </a:r>
            <a:r>
              <a:rPr lang="hu-HU" dirty="0" smtClean="0"/>
              <a:t> oszlop tartalmát, az nem a folyamatok által használt tényleges fizikai memória lesz, mert az osztott lapokat többször számoltuk, és ebben nincs benne a kernel memória.</a:t>
            </a:r>
          </a:p>
        </p:txBody>
      </p:sp>
    </p:spTree>
    <p:extLst>
      <p:ext uri="{BB962C8B-B14F-4D97-AF65-F5344CB8AC3E}">
        <p14:creationId xmlns:p14="http://schemas.microsoft.com/office/powerpoint/2010/main" val="401419890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89" name="Slide Image Placeholder 1"/>
          <p:cNvSpPr>
            <a:spLocks noGrp="1" noRot="1" noChangeAspect="1"/>
          </p:cNvSpPr>
          <p:nvPr>
            <p:ph type="sldImg"/>
          </p:nvPr>
        </p:nvSpPr>
        <p:spPr>
          <a:xfrm>
            <a:off x="1306513" y="801688"/>
            <a:ext cx="4257675" cy="3194050"/>
          </a:xfrm>
          <a:ln/>
        </p:spPr>
      </p:sp>
      <p:sp>
        <p:nvSpPr>
          <p:cNvPr id="114690" name="Notes Placeholder 2"/>
          <p:cNvSpPr>
            <a:spLocks noGrp="1"/>
          </p:cNvSpPr>
          <p:nvPr>
            <p:ph type="body" idx="1"/>
          </p:nvPr>
        </p:nvSpPr>
        <p:spPr/>
        <p:txBody>
          <a:bodyPr/>
          <a:lstStyle/>
          <a:p>
            <a:r>
              <a:rPr lang="hu-HU" smtClean="0"/>
              <a:t>Process Explorer</a:t>
            </a:r>
          </a:p>
          <a:p>
            <a:endParaRPr lang="hu-HU" smtClean="0"/>
          </a:p>
          <a:p>
            <a:r>
              <a:rPr lang="hu-HU" smtClean="0"/>
              <a:t>Kernel debugger: !vm, !memusage</a:t>
            </a:r>
          </a:p>
        </p:txBody>
      </p:sp>
    </p:spTree>
    <p:extLst>
      <p:ext uri="{BB962C8B-B14F-4D97-AF65-F5344CB8AC3E}">
        <p14:creationId xmlns:p14="http://schemas.microsoft.com/office/powerpoint/2010/main" val="283259943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normAutofit/>
          </a:bodyPr>
          <a:lstStyle/>
          <a:p>
            <a:r>
              <a:rPr lang="hu-HU" dirty="0" smtClean="0"/>
              <a:t>A </a:t>
            </a:r>
            <a:r>
              <a:rPr lang="hu-HU" dirty="0" err="1" smtClean="0"/>
              <a:t>VMMap</a:t>
            </a:r>
            <a:r>
              <a:rPr lang="hu-HU" dirty="0" smtClean="0"/>
              <a:t> segítségével megnézhetjük, hogy egy adott folyamatnak milyen</a:t>
            </a:r>
            <a:r>
              <a:rPr lang="hu-HU" baseline="0" dirty="0" smtClean="0"/>
              <a:t> elemek vannak jelenleg a címterében:</a:t>
            </a:r>
          </a:p>
          <a:p>
            <a:pPr marL="171450" indent="-171450">
              <a:buFontTx/>
              <a:buChar char="-"/>
            </a:pPr>
            <a:r>
              <a:rPr lang="hu-HU" baseline="0" dirty="0" smtClean="0"/>
              <a:t>Hogy oszlik meg kód/adat/halom/verem között</a:t>
            </a:r>
          </a:p>
          <a:p>
            <a:pPr marL="171450" indent="-171450">
              <a:buFontTx/>
              <a:buChar char="-"/>
            </a:pPr>
            <a:r>
              <a:rPr lang="hu-HU" baseline="0" dirty="0" smtClean="0"/>
              <a:t>Adat esetén mennyi a </a:t>
            </a:r>
            <a:r>
              <a:rPr lang="hu-HU" baseline="0" dirty="0" err="1" smtClean="0"/>
              <a:t>reserved</a:t>
            </a:r>
            <a:r>
              <a:rPr lang="hu-HU" baseline="0" dirty="0" smtClean="0"/>
              <a:t> és mennyi a ténylegesen </a:t>
            </a:r>
            <a:r>
              <a:rPr lang="hu-HU" baseline="0" dirty="0" err="1" smtClean="0"/>
              <a:t>committed</a:t>
            </a:r>
            <a:r>
              <a:rPr lang="hu-HU" baseline="0" dirty="0" smtClean="0"/>
              <a:t>, majd ebből mennyi van aktuálisan a fizikai memóriában</a:t>
            </a:r>
          </a:p>
        </p:txBody>
      </p:sp>
      <p:sp>
        <p:nvSpPr>
          <p:cNvPr id="4" name="Dia számának helye 3"/>
          <p:cNvSpPr>
            <a:spLocks noGrp="1"/>
          </p:cNvSpPr>
          <p:nvPr>
            <p:ph type="sldNum" sz="quarter" idx="10"/>
          </p:nvPr>
        </p:nvSpPr>
        <p:spPr/>
        <p:txBody>
          <a:bodyPr/>
          <a:lstStyle/>
          <a:p>
            <a:fld id="{3D86C690-4F62-4AFC-8745-06DC9BF07935}" type="slidenum">
              <a:rPr lang="hu-HU" smtClean="0"/>
              <a:pPr/>
              <a:t>26</a:t>
            </a:fld>
            <a:endParaRPr lang="hu-HU"/>
          </a:p>
        </p:txBody>
      </p:sp>
    </p:spTree>
    <p:extLst>
      <p:ext uri="{BB962C8B-B14F-4D97-AF65-F5344CB8AC3E}">
        <p14:creationId xmlns:p14="http://schemas.microsoft.com/office/powerpoint/2010/main" val="71639154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3" name="Slide Image Placeholder 1"/>
          <p:cNvSpPr>
            <a:spLocks noGrp="1" noRot="1" noChangeAspect="1"/>
          </p:cNvSpPr>
          <p:nvPr>
            <p:ph type="sldImg"/>
          </p:nvPr>
        </p:nvSpPr>
        <p:spPr>
          <a:xfrm>
            <a:off x="1306513" y="801688"/>
            <a:ext cx="4257675" cy="3194050"/>
          </a:xfrm>
          <a:ln/>
        </p:spPr>
      </p:sp>
      <p:sp>
        <p:nvSpPr>
          <p:cNvPr id="3" name="Notes Placeholder 2"/>
          <p:cNvSpPr>
            <a:spLocks noGrp="1"/>
          </p:cNvSpPr>
          <p:nvPr>
            <p:ph type="body" idx="1"/>
          </p:nvPr>
        </p:nvSpPr>
        <p:spPr/>
        <p:txBody>
          <a:bodyPr/>
          <a:lstStyle/>
          <a:p>
            <a:pPr>
              <a:defRPr/>
            </a:pPr>
            <a:endParaRPr lang="hu-HU" dirty="0"/>
          </a:p>
        </p:txBody>
      </p:sp>
    </p:spTree>
    <p:extLst>
      <p:ext uri="{BB962C8B-B14F-4D97-AF65-F5344CB8AC3E}">
        <p14:creationId xmlns:p14="http://schemas.microsoft.com/office/powerpoint/2010/main" val="40479107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normAutofit/>
          </a:bodyPr>
          <a:lstStyle/>
          <a:p>
            <a:pPr marL="171450" indent="-171450">
              <a:buFontTx/>
              <a:buChar char="-"/>
            </a:pPr>
            <a:r>
              <a:rPr lang="hu-HU" dirty="0" smtClean="0"/>
              <a:t>Memórialapok eloszlása</a:t>
            </a:r>
          </a:p>
          <a:p>
            <a:pPr marL="171450" indent="-171450">
              <a:buFontTx/>
              <a:buChar char="-"/>
            </a:pPr>
            <a:r>
              <a:rPr lang="hu-HU" dirty="0" smtClean="0"/>
              <a:t>Indítsunk el egy </a:t>
            </a:r>
            <a:r>
              <a:rPr lang="hu-HU" dirty="0" err="1" smtClean="0"/>
              <a:t>memóriaintenzív</a:t>
            </a:r>
            <a:r>
              <a:rPr lang="hu-HU" baseline="0" dirty="0" smtClean="0"/>
              <a:t> alkalmazást (pl. virtuális gép), és nézzük, hogyan változik az eloszlás, hogyan nő közben a </a:t>
            </a:r>
            <a:r>
              <a:rPr lang="hu-HU" baseline="0" dirty="0" err="1" smtClean="0"/>
              <a:t>hard</a:t>
            </a:r>
            <a:r>
              <a:rPr lang="hu-HU" baseline="0" dirty="0" smtClean="0"/>
              <a:t> </a:t>
            </a:r>
            <a:r>
              <a:rPr lang="hu-HU" baseline="0" dirty="0" err="1" smtClean="0"/>
              <a:t>page</a:t>
            </a:r>
            <a:r>
              <a:rPr lang="hu-HU" baseline="0" dirty="0" smtClean="0"/>
              <a:t> fault / sec</a:t>
            </a:r>
            <a:endParaRPr lang="hu-HU" dirty="0"/>
          </a:p>
        </p:txBody>
      </p:sp>
      <p:sp>
        <p:nvSpPr>
          <p:cNvPr id="4" name="Dia számának helye 3"/>
          <p:cNvSpPr>
            <a:spLocks noGrp="1"/>
          </p:cNvSpPr>
          <p:nvPr>
            <p:ph type="sldNum" sz="quarter" idx="10"/>
          </p:nvPr>
        </p:nvSpPr>
        <p:spPr/>
        <p:txBody>
          <a:bodyPr/>
          <a:lstStyle/>
          <a:p>
            <a:fld id="{3D86C690-4F62-4AFC-8745-06DC9BF07935}" type="slidenum">
              <a:rPr lang="hu-HU" smtClean="0"/>
              <a:pPr/>
              <a:t>28</a:t>
            </a:fld>
            <a:endParaRPr lang="hu-HU"/>
          </a:p>
        </p:txBody>
      </p:sp>
    </p:spTree>
    <p:extLst>
      <p:ext uri="{BB962C8B-B14F-4D97-AF65-F5344CB8AC3E}">
        <p14:creationId xmlns:p14="http://schemas.microsoft.com/office/powerpoint/2010/main" val="6863867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3D86C690-4F62-4AFC-8745-06DC9BF07935}" type="slidenum">
              <a:rPr lang="hu-HU" smtClean="0"/>
              <a:pPr/>
              <a:t>30</a:t>
            </a:fld>
            <a:endParaRPr lang="hu-HU"/>
          </a:p>
        </p:txBody>
      </p:sp>
    </p:spTree>
    <p:extLst>
      <p:ext uri="{BB962C8B-B14F-4D97-AF65-F5344CB8AC3E}">
        <p14:creationId xmlns:p14="http://schemas.microsoft.com/office/powerpoint/2010/main" val="12960577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06513" y="801688"/>
            <a:ext cx="4257675" cy="3194050"/>
          </a:xfrm>
        </p:spPr>
      </p:sp>
      <p:sp>
        <p:nvSpPr>
          <p:cNvPr id="3" name="Notes Placeholder 2"/>
          <p:cNvSpPr>
            <a:spLocks noGrp="1"/>
          </p:cNvSpPr>
          <p:nvPr>
            <p:ph type="body" idx="1"/>
          </p:nvPr>
        </p:nvSpPr>
        <p:spPr/>
        <p:txBody>
          <a:bodyPr>
            <a:normAutofit/>
          </a:bodyPr>
          <a:lstStyle/>
          <a:p>
            <a:r>
              <a:rPr lang="hu-HU" dirty="0" smtClean="0"/>
              <a:t>Nem is olyan triviális</a:t>
            </a:r>
            <a:r>
              <a:rPr lang="hu-HU" baseline="0" dirty="0" smtClean="0"/>
              <a:t> megválaszolni!</a:t>
            </a:r>
          </a:p>
          <a:p>
            <a:r>
              <a:rPr lang="hu-HU" baseline="0" dirty="0" smtClean="0"/>
              <a:t>- Feladatkezelő számait óvatosan kell kezelni!</a:t>
            </a:r>
          </a:p>
          <a:p>
            <a:pPr>
              <a:buFontTx/>
              <a:buChar char="-"/>
            </a:pPr>
            <a:r>
              <a:rPr lang="hu-HU" baseline="0" dirty="0" smtClean="0"/>
              <a:t> Mit értek szabad alatt? </a:t>
            </a:r>
          </a:p>
          <a:p>
            <a:pPr>
              <a:buFontTx/>
              <a:buChar char="-"/>
            </a:pPr>
            <a:r>
              <a:rPr lang="hu-HU" baseline="0" dirty="0" smtClean="0"/>
              <a:t> Ha azt írja, hogy 10 MB van szabadon, akkor miért tudok elindítani egy olyan programot, ami 15 MB memóriát foglal le?</a:t>
            </a:r>
          </a:p>
          <a:p>
            <a:pPr>
              <a:buFontTx/>
              <a:buChar char="-"/>
            </a:pPr>
            <a:r>
              <a:rPr lang="hu-HU" baseline="0" dirty="0" smtClean="0"/>
              <a:t> Cache-nek használt memória hova számít?</a:t>
            </a:r>
          </a:p>
          <a:p>
            <a:pPr>
              <a:buFontTx/>
              <a:buChar char="-"/>
            </a:pPr>
            <a:r>
              <a:rPr lang="hu-HU" baseline="0" dirty="0" smtClean="0"/>
              <a:t> Ha a program, amit el akarok indítani, sok megosztott memóriát használ, akkor lehet, hogy sokkal kevesebbet foglalna most, mint akkor, ha csak egyedül fut.</a:t>
            </a:r>
            <a:endParaRPr lang="hu-HU" dirty="0"/>
          </a:p>
        </p:txBody>
      </p:sp>
    </p:spTree>
    <p:extLst>
      <p:ext uri="{BB962C8B-B14F-4D97-AF65-F5344CB8AC3E}">
        <p14:creationId xmlns:p14="http://schemas.microsoft.com/office/powerpoint/2010/main" val="414578874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5" name="Slide Image Placeholder 1"/>
          <p:cNvSpPr>
            <a:spLocks noGrp="1" noRot="1" noChangeAspect="1"/>
          </p:cNvSpPr>
          <p:nvPr>
            <p:ph type="sldImg"/>
          </p:nvPr>
        </p:nvSpPr>
        <p:spPr>
          <a:xfrm>
            <a:off x="1306513" y="801688"/>
            <a:ext cx="4257675" cy="3194050"/>
          </a:xfrm>
          <a:ln/>
        </p:spPr>
      </p:sp>
      <p:sp>
        <p:nvSpPr>
          <p:cNvPr id="118786" name="Notes Placeholder 2"/>
          <p:cNvSpPr>
            <a:spLocks noGrp="1"/>
          </p:cNvSpPr>
          <p:nvPr>
            <p:ph type="body" idx="1"/>
          </p:nvPr>
        </p:nvSpPr>
        <p:spPr/>
        <p:txBody>
          <a:bodyPr/>
          <a:lstStyle/>
          <a:p>
            <a:r>
              <a:rPr lang="hu-HU" dirty="0" smtClean="0"/>
              <a:t>A gondot az okozza, hogy </a:t>
            </a:r>
            <a:r>
              <a:rPr lang="hu-HU" dirty="0" err="1" smtClean="0"/>
              <a:t>prefetch</a:t>
            </a:r>
            <a:r>
              <a:rPr lang="hu-HU" dirty="0" smtClean="0"/>
              <a:t> nélkül először pár lapot az egyik fájlból, majd pár lapot a másik </a:t>
            </a:r>
            <a:r>
              <a:rPr lang="hu-HU" dirty="0" err="1" smtClean="0"/>
              <a:t>dll-ből</a:t>
            </a:r>
            <a:r>
              <a:rPr lang="hu-HU" dirty="0" smtClean="0"/>
              <a:t> tölt be (ahogy éppen az utasítások jönnek a program kódban), és így a merevlemezen a fejnek össze-vissza kell mozognia.</a:t>
            </a:r>
          </a:p>
          <a:p>
            <a:endParaRPr lang="hu-HU"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hu-HU" dirty="0" smtClean="0"/>
              <a:t>Részletek: </a:t>
            </a:r>
            <a:r>
              <a:rPr lang="en-US" dirty="0" smtClean="0"/>
              <a:t>Windows XP Kernel Improvements</a:t>
            </a:r>
            <a:r>
              <a:rPr lang="hu-HU" dirty="0" smtClean="0"/>
              <a:t>, </a:t>
            </a:r>
            <a:r>
              <a:rPr lang="hu-HU" b="0" dirty="0" smtClean="0"/>
              <a:t>http://msdn.microsoft.com/en-us/magazine/cc302206.aspx</a:t>
            </a:r>
          </a:p>
          <a:p>
            <a:endParaRPr lang="hu-HU" dirty="0" smtClean="0"/>
          </a:p>
        </p:txBody>
      </p:sp>
    </p:spTree>
    <p:extLst>
      <p:ext uri="{BB962C8B-B14F-4D97-AF65-F5344CB8AC3E}">
        <p14:creationId xmlns:p14="http://schemas.microsoft.com/office/powerpoint/2010/main" val="27687284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06513" y="801688"/>
            <a:ext cx="4257675" cy="3194050"/>
          </a:xfrm>
        </p:spPr>
      </p:sp>
      <p:sp>
        <p:nvSpPr>
          <p:cNvPr id="3" name="Notes Placeholder 2"/>
          <p:cNvSpPr>
            <a:spLocks noGrp="1"/>
          </p:cNvSpPr>
          <p:nvPr>
            <p:ph type="body" idx="1"/>
          </p:nvPr>
        </p:nvSpPr>
        <p:spPr/>
        <p:txBody>
          <a:bodyPr>
            <a:normAutofit fontScale="77500" lnSpcReduction="20000"/>
          </a:bodyPr>
          <a:lstStyle/>
          <a:p>
            <a:r>
              <a:rPr lang="hu-HU" dirty="0" smtClean="0"/>
              <a:t>-----------------</a:t>
            </a:r>
          </a:p>
          <a:p>
            <a:r>
              <a:rPr lang="hu-HU" dirty="0" smtClean="0"/>
              <a:t>Forrás: http://technet.microsoft.com/en-us/magazine/cc162480.aspx</a:t>
            </a:r>
          </a:p>
          <a:p>
            <a:endParaRPr lang="hu-HU" dirty="0" smtClean="0"/>
          </a:p>
          <a:p>
            <a:r>
              <a:rPr lang="en-US" dirty="0" smtClean="0"/>
              <a:t>A significant change to the Memory Manager is in the way that it manages physical memory. The Standby List management used by previous versions of Windows has two limitations. First, the prioritization of pages relies only on the recent past behavior of processes and does not anticipate their future memory requirements. Second, the data used for prioritization is limited to the list of pages owned by a process at any given point in time. These shortcomings can result in scenarios like the "after lunch syndrome," where you leave your computer for a while and a memory-intensive system application runs (such as an antivirus scan or disk defragmentation). This application forces the code and data that your active applications had cached in memory to be overwritten by the memory-intensive activities. When you return, you experience sluggish performance as applications have to request their data and code from disk.</a:t>
            </a:r>
          </a:p>
          <a:p>
            <a:r>
              <a:rPr lang="en-US" dirty="0" smtClean="0"/>
              <a:t>Windows XP introduced </a:t>
            </a:r>
            <a:r>
              <a:rPr lang="en-US" dirty="0" err="1" smtClean="0"/>
              <a:t>prefetching</a:t>
            </a:r>
            <a:r>
              <a:rPr lang="en-US" dirty="0" smtClean="0"/>
              <a:t> support that improved boot and application startup performance by performing large disk I/Os to preload memory with code and file system data that it expected, based on previous boots and application launches. Windows Vista goes a big step further with </a:t>
            </a:r>
            <a:r>
              <a:rPr lang="en-US" dirty="0" err="1" smtClean="0"/>
              <a:t>SuperFetch</a:t>
            </a:r>
            <a:r>
              <a:rPr lang="en-US" dirty="0" smtClean="0"/>
              <a:t>, a memory management scheme that enhances the least-recently accessed approach with historical information and proactive memory management.</a:t>
            </a:r>
          </a:p>
          <a:p>
            <a:r>
              <a:rPr lang="en-US" dirty="0" err="1" smtClean="0"/>
              <a:t>SuperFetch</a:t>
            </a:r>
            <a:r>
              <a:rPr lang="en-US" dirty="0" smtClean="0"/>
              <a:t> is implemented in %</a:t>
            </a:r>
            <a:r>
              <a:rPr lang="en-US" dirty="0" err="1" smtClean="0"/>
              <a:t>SystemRoot</a:t>
            </a:r>
            <a:r>
              <a:rPr lang="en-US" dirty="0" smtClean="0"/>
              <a:t>%\System32\Sysmain.dll as a Windows service that runs inside a Service Host process (%</a:t>
            </a:r>
            <a:r>
              <a:rPr lang="en-US" dirty="0" err="1" smtClean="0"/>
              <a:t>SystemRoot</a:t>
            </a:r>
            <a:r>
              <a:rPr lang="en-US" dirty="0" smtClean="0"/>
              <a:t>%\System32\Svchost.exe). The scheme relies on support from the Memory Manager so that it can retrieve page usage histories as well as direct the Memory Manager to preload data and code from files on disk or from a paging file into the Standby List and assign priorities to pages. The </a:t>
            </a:r>
            <a:r>
              <a:rPr lang="en-US" dirty="0" err="1" smtClean="0"/>
              <a:t>SuperFetch</a:t>
            </a:r>
            <a:r>
              <a:rPr lang="en-US" dirty="0" smtClean="0"/>
              <a:t> service essentially extends page-tracking to data and code that was once in memory, but that the Memory Manager has reused to make room for new data and code. It stores this information in scenario files with a .db extension in the %</a:t>
            </a:r>
            <a:r>
              <a:rPr lang="en-US" dirty="0" err="1" smtClean="0"/>
              <a:t>SystemRoot</a:t>
            </a:r>
            <a:r>
              <a:rPr lang="en-US" dirty="0" smtClean="0"/>
              <a:t>%\</a:t>
            </a:r>
            <a:r>
              <a:rPr lang="en-US" dirty="0" err="1" smtClean="0"/>
              <a:t>Prefetch</a:t>
            </a:r>
            <a:r>
              <a:rPr lang="en-US" dirty="0" smtClean="0"/>
              <a:t> directory alongside standard </a:t>
            </a:r>
            <a:r>
              <a:rPr lang="en-US" dirty="0" err="1" smtClean="0"/>
              <a:t>prefetch</a:t>
            </a:r>
            <a:r>
              <a:rPr lang="en-US" dirty="0" smtClean="0"/>
              <a:t> files used to optimize application launch. Using this deep knowledge of memory usage, </a:t>
            </a:r>
            <a:r>
              <a:rPr lang="en-US" dirty="0" err="1" smtClean="0"/>
              <a:t>SuperFetch</a:t>
            </a:r>
            <a:r>
              <a:rPr lang="en-US" dirty="0" smtClean="0"/>
              <a:t> can preload data and code when physical memory becomes available.</a:t>
            </a:r>
          </a:p>
          <a:p>
            <a:r>
              <a:rPr lang="en-US" dirty="0" smtClean="0"/>
              <a:t>Whenever memory becomes free-for example, when an application exits or releases memory-</a:t>
            </a:r>
            <a:r>
              <a:rPr lang="en-US" dirty="0" err="1" smtClean="0"/>
              <a:t>SuperFetch</a:t>
            </a:r>
            <a:r>
              <a:rPr lang="en-US" dirty="0" smtClean="0"/>
              <a:t> asks the Memory Manager to fetch data and code that was recently evicted. This is done at a rate of a few pages per second with Very Low priority I/Os so that the preloading does not impact the user or other active applications. Therefore, if you leave your computer to go to lunch and a memory-intensive background task causes the code and data from your active applications to be evicted from memory while you're gone, </a:t>
            </a:r>
            <a:r>
              <a:rPr lang="en-US" dirty="0" err="1" smtClean="0"/>
              <a:t>SuperFetch</a:t>
            </a:r>
            <a:r>
              <a:rPr lang="en-US" dirty="0" smtClean="0"/>
              <a:t> can often bring all or most of it back into memory before you return. </a:t>
            </a:r>
            <a:r>
              <a:rPr lang="en-US" dirty="0" err="1" smtClean="0"/>
              <a:t>SuperFetch</a:t>
            </a:r>
            <a:r>
              <a:rPr lang="en-US" dirty="0" smtClean="0"/>
              <a:t> also includes specific scenario support for hibernation, standby, Fast User Switching (FUS), and application launch. When the system hibernates, for example, </a:t>
            </a:r>
            <a:r>
              <a:rPr lang="en-US" dirty="0" err="1" smtClean="0"/>
              <a:t>SuperFetch</a:t>
            </a:r>
            <a:r>
              <a:rPr lang="en-US" dirty="0" smtClean="0"/>
              <a:t> stores data and code in the hibernation file that it expects (based on previous hibernations) will be accessed during the subsequent resume. In contrast, when you resume Windows XP, previously cached data must be reread from the disk when it is referenced.</a:t>
            </a:r>
          </a:p>
        </p:txBody>
      </p:sp>
    </p:spTree>
    <p:extLst>
      <p:ext uri="{BB962C8B-B14F-4D97-AF65-F5344CB8AC3E}">
        <p14:creationId xmlns:p14="http://schemas.microsoft.com/office/powerpoint/2010/main" val="71671641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3" name="Slide Image Placeholder 1"/>
          <p:cNvSpPr>
            <a:spLocks noGrp="1" noRot="1" noChangeAspect="1"/>
          </p:cNvSpPr>
          <p:nvPr>
            <p:ph type="sldImg"/>
          </p:nvPr>
        </p:nvSpPr>
        <p:spPr>
          <a:xfrm>
            <a:off x="1306513" y="801688"/>
            <a:ext cx="4257675" cy="3194050"/>
          </a:xfrm>
          <a:ln/>
        </p:spPr>
      </p:sp>
      <p:sp>
        <p:nvSpPr>
          <p:cNvPr id="120834" name="Notes Placeholder 2"/>
          <p:cNvSpPr>
            <a:spLocks noGrp="1"/>
          </p:cNvSpPr>
          <p:nvPr>
            <p:ph type="body" idx="1"/>
          </p:nvPr>
        </p:nvSpPr>
        <p:spPr/>
        <p:txBody>
          <a:bodyPr/>
          <a:lstStyle/>
          <a:p>
            <a:r>
              <a:rPr lang="en-US" smtClean="0"/>
              <a:t>defrag c: -b</a:t>
            </a:r>
            <a:endParaRPr lang="hu-HU" smtClean="0"/>
          </a:p>
          <a:p>
            <a:r>
              <a:rPr lang="hu-HU" smtClean="0"/>
              <a:t>Layout.ini-nek megfelelően az induláshoz szükséges fájlokat megpróbálja folyamatosa helyre rendezni, hogy gyorsabb legyen az indulás</a:t>
            </a:r>
          </a:p>
        </p:txBody>
      </p:sp>
    </p:spTree>
    <p:extLst>
      <p:ext uri="{BB962C8B-B14F-4D97-AF65-F5344CB8AC3E}">
        <p14:creationId xmlns:p14="http://schemas.microsoft.com/office/powerpoint/2010/main" val="337508158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06513" y="801688"/>
            <a:ext cx="4257675" cy="3194050"/>
          </a:xfrm>
        </p:spPr>
      </p:sp>
      <p:sp>
        <p:nvSpPr>
          <p:cNvPr id="3" name="Notes Placeholder 2"/>
          <p:cNvSpPr>
            <a:spLocks noGrp="1"/>
          </p:cNvSpPr>
          <p:nvPr>
            <p:ph type="body" idx="1"/>
          </p:nvPr>
        </p:nvSpPr>
        <p:spPr/>
        <p:txBody>
          <a:bodyPr>
            <a:normAutofit/>
          </a:bodyPr>
          <a:lstStyle/>
          <a:p>
            <a:r>
              <a:rPr lang="hu-HU" b="1" dirty="0" err="1" smtClean="0"/>
              <a:t>Technet</a:t>
            </a:r>
            <a:r>
              <a:rPr lang="hu-HU" b="1" dirty="0" smtClean="0"/>
              <a:t> HUN cikkek:</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hu-HU" b="0" dirty="0" smtClean="0"/>
              <a:t>Windows memóriakezelés - 1. rész - Memóriakezelési alapok, http://www.microsoft.com/hun/technet/article/?id=7870c80b-7d94-4732-8220-256b625a3061</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hu-HU" b="0" dirty="0" smtClean="0"/>
              <a:t>Windows memóriakezelés - 2. rész - A virtuális és a fizikai memória kapcsolata,</a:t>
            </a:r>
            <a:r>
              <a:rPr lang="hu-HU" b="0" baseline="0" dirty="0" smtClean="0"/>
              <a:t> http://www.microsoft.com/hun/technet/article/?id=d0da1b41-169a-4e8c-a793-d0af5dc31d37</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hu-HU" b="0" dirty="0" smtClean="0"/>
              <a:t>Windows memóriakezelés - 3. rész - </a:t>
            </a:r>
            <a:r>
              <a:rPr lang="hu-HU" b="0" dirty="0" err="1" smtClean="0"/>
              <a:t>Paged</a:t>
            </a:r>
            <a:r>
              <a:rPr lang="hu-HU" b="0" dirty="0" smtClean="0"/>
              <a:t> és </a:t>
            </a:r>
            <a:r>
              <a:rPr lang="hu-HU" b="0" dirty="0" err="1" smtClean="0"/>
              <a:t>Nonpaged</a:t>
            </a:r>
            <a:r>
              <a:rPr lang="hu-HU" b="0" dirty="0" smtClean="0"/>
              <a:t> </a:t>
            </a:r>
            <a:r>
              <a:rPr lang="hu-HU" b="0" dirty="0" err="1" smtClean="0"/>
              <a:t>Pool</a:t>
            </a:r>
            <a:r>
              <a:rPr lang="hu-HU" b="0" dirty="0" smtClean="0"/>
              <a:t>, http://www.microsoft.com/hun/technet/article/?id=d698795b-d9a0-4c78-bd65-3be12d0780dc</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hu-HU" b="0" dirty="0" smtClean="0"/>
              <a:t>Windows memóriakezelés - 4. rész - </a:t>
            </a:r>
            <a:r>
              <a:rPr lang="hu-HU" b="0" dirty="0" err="1" smtClean="0"/>
              <a:t>Page</a:t>
            </a:r>
            <a:r>
              <a:rPr lang="hu-HU" b="0" dirty="0" smtClean="0"/>
              <a:t> File és </a:t>
            </a:r>
            <a:r>
              <a:rPr lang="hu-HU" b="0" dirty="0" err="1" smtClean="0"/>
              <a:t>Working</a:t>
            </a:r>
            <a:r>
              <a:rPr lang="hu-HU" b="0" dirty="0" smtClean="0"/>
              <a:t> </a:t>
            </a:r>
            <a:r>
              <a:rPr lang="hu-HU" b="0" dirty="0" err="1" smtClean="0"/>
              <a:t>Set</a:t>
            </a:r>
            <a:r>
              <a:rPr lang="hu-HU" b="0" dirty="0" smtClean="0"/>
              <a:t>, http://www.microsoft.com/hun/technet/article/?id=dcf95237-3966-4213-a66c-88102d8d1cbf</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hu-HU" b="0" dirty="0" smtClean="0"/>
              <a:t>Windows memóriakezelés - 5. rész - Memóriakezelést gyorsító szolgáltatások, http://www.microsoft.com/hun/technet/article/?id=a93f3d98-a3ff-42fb-a57d-47e2387250aa</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endParaRPr lang="hu-HU" b="0"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hu-HU" b="0"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b="1" dirty="0" smtClean="0"/>
              <a:t>Inside the Windows Vista Kernel</a:t>
            </a:r>
            <a:endParaRPr lang="hu-HU" b="1" dirty="0" smtClean="0"/>
          </a:p>
          <a:p>
            <a:pPr marL="171450" marR="0" indent="-171450" algn="l" defTabSz="914400" rtl="0" eaLnBrk="1" fontAlgn="auto" latinLnBrk="0" hangingPunct="1">
              <a:lnSpc>
                <a:spcPct val="100000"/>
              </a:lnSpc>
              <a:spcBef>
                <a:spcPts val="0"/>
              </a:spcBef>
              <a:spcAft>
                <a:spcPts val="0"/>
              </a:spcAft>
              <a:buClrTx/>
              <a:buSzTx/>
              <a:buFontTx/>
              <a:buChar char="-"/>
              <a:tabLst/>
              <a:defRPr/>
            </a:pPr>
            <a:r>
              <a:rPr lang="hu-HU" b="0" dirty="0" smtClean="0"/>
              <a:t>Part 1: </a:t>
            </a:r>
            <a:r>
              <a:rPr lang="hu-HU" b="0" dirty="0" smtClean="0"/>
              <a:t>http://technet.microsoft.com/en-us/magazine/2007.02.vistakernel.aspx</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hu-HU" b="0" dirty="0" smtClean="0"/>
              <a:t>Part 2: http://technet.microsoft.com/en-us/magazine/2007.03.vistakernel.aspx</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hu-HU" b="0" dirty="0" smtClean="0"/>
              <a:t>Part </a:t>
            </a:r>
            <a:r>
              <a:rPr lang="hu-HU" b="0" dirty="0" smtClean="0"/>
              <a:t>3: http://technet.microsoft.com/en-us/magazine/2007.04.vistakernel.aspx</a:t>
            </a:r>
          </a:p>
          <a:p>
            <a:pPr marL="0" marR="0" indent="0" algn="l" defTabSz="914400" rtl="0" eaLnBrk="1" fontAlgn="auto" latinLnBrk="0" hangingPunct="1">
              <a:lnSpc>
                <a:spcPct val="100000"/>
              </a:lnSpc>
              <a:spcBef>
                <a:spcPts val="0"/>
              </a:spcBef>
              <a:spcAft>
                <a:spcPts val="0"/>
              </a:spcAft>
              <a:buClrTx/>
              <a:buSzTx/>
              <a:buFontTx/>
              <a:buNone/>
              <a:tabLst/>
              <a:defRPr/>
            </a:pPr>
            <a:endParaRPr lang="hu-HU" b="0" dirty="0" smtClean="0"/>
          </a:p>
          <a:p>
            <a:pPr marL="171450" indent="-171450">
              <a:buFont typeface="Arial" pitchFamily="34" charset="0"/>
              <a:buChar char="•"/>
            </a:pPr>
            <a:endParaRPr lang="hu-HU" dirty="0"/>
          </a:p>
        </p:txBody>
      </p:sp>
    </p:spTree>
    <p:extLst>
      <p:ext uri="{BB962C8B-B14F-4D97-AF65-F5344CB8AC3E}">
        <p14:creationId xmlns:p14="http://schemas.microsoft.com/office/powerpoint/2010/main" val="152395598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normAutofit/>
          </a:bodyPr>
          <a:lstStyle/>
          <a:p>
            <a:endParaRPr lang="hu-HU"/>
          </a:p>
        </p:txBody>
      </p:sp>
      <p:sp>
        <p:nvSpPr>
          <p:cNvPr id="4" name="Dia számának helye 3"/>
          <p:cNvSpPr>
            <a:spLocks noGrp="1"/>
          </p:cNvSpPr>
          <p:nvPr>
            <p:ph type="sldNum" sz="quarter" idx="10"/>
          </p:nvPr>
        </p:nvSpPr>
        <p:spPr/>
        <p:txBody>
          <a:bodyPr/>
          <a:lstStyle/>
          <a:p>
            <a:fld id="{3D86C690-4F62-4AFC-8745-06DC9BF07935}" type="slidenum">
              <a:rPr lang="hu-HU" smtClean="0"/>
              <a:pPr/>
              <a:t>35</a:t>
            </a:fld>
            <a:endParaRPr lang="hu-HU"/>
          </a:p>
        </p:txBody>
      </p:sp>
    </p:spTree>
    <p:extLst>
      <p:ext uri="{BB962C8B-B14F-4D97-AF65-F5344CB8AC3E}">
        <p14:creationId xmlns:p14="http://schemas.microsoft.com/office/powerpoint/2010/main" val="20077969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Slide Image Placeholder 1"/>
          <p:cNvSpPr>
            <a:spLocks noGrp="1" noRot="1" noChangeAspect="1"/>
          </p:cNvSpPr>
          <p:nvPr>
            <p:ph type="sldImg"/>
          </p:nvPr>
        </p:nvSpPr>
        <p:spPr>
          <a:xfrm>
            <a:off x="1306513" y="801688"/>
            <a:ext cx="4257675" cy="3194050"/>
          </a:xfrm>
          <a:ln/>
        </p:spPr>
      </p:sp>
      <p:sp>
        <p:nvSpPr>
          <p:cNvPr id="82946" name="Notes Placeholder 2"/>
          <p:cNvSpPr>
            <a:spLocks noGrp="1"/>
          </p:cNvSpPr>
          <p:nvPr>
            <p:ph type="body" idx="1"/>
          </p:nvPr>
        </p:nvSpPr>
        <p:spPr/>
        <p:txBody>
          <a:bodyPr/>
          <a:lstStyle/>
          <a:p>
            <a:r>
              <a:rPr lang="hu-HU" b="1" dirty="0" smtClean="0"/>
              <a:t>Laptáblák:</a:t>
            </a:r>
          </a:p>
          <a:p>
            <a:r>
              <a:rPr lang="hu-HU" dirty="0" smtClean="0"/>
              <a:t>- x86: 2 szintű laptáblák, x86 + PAE: 3</a:t>
            </a:r>
            <a:r>
              <a:rPr lang="hu-HU" baseline="0" dirty="0" smtClean="0"/>
              <a:t> szintű, x64: 4 szintű</a:t>
            </a:r>
            <a:endParaRPr lang="hu-HU" dirty="0" smtClean="0"/>
          </a:p>
          <a:p>
            <a:endParaRPr lang="hu-HU" dirty="0" smtClean="0"/>
          </a:p>
          <a:p>
            <a:r>
              <a:rPr lang="hu-HU" b="1" dirty="0" smtClean="0"/>
              <a:t>Lapozás:</a:t>
            </a:r>
          </a:p>
          <a:p>
            <a:pPr>
              <a:buFontTx/>
              <a:buChar char="-"/>
            </a:pPr>
            <a:r>
              <a:rPr lang="hu-HU" dirty="0" smtClean="0"/>
              <a:t> Kezdetben igény szerinti</a:t>
            </a:r>
            <a:r>
              <a:rPr lang="hu-HU" baseline="0" dirty="0" smtClean="0"/>
              <a:t> lapozás volt</a:t>
            </a:r>
          </a:p>
          <a:p>
            <a:pPr>
              <a:buFontTx/>
              <a:buChar char="-"/>
            </a:pPr>
            <a:r>
              <a:rPr lang="hu-HU" baseline="0" dirty="0" smtClean="0"/>
              <a:t> </a:t>
            </a:r>
            <a:r>
              <a:rPr lang="hu-HU" baseline="0" dirty="0" err="1" smtClean="0"/>
              <a:t>Clustering</a:t>
            </a:r>
            <a:r>
              <a:rPr lang="hu-HU" baseline="0" dirty="0" smtClean="0"/>
              <a:t>: ezt kiegészítették azzal, hogy a kért lap környékén lévő pár lapot is behozta (lokalitás elv)</a:t>
            </a:r>
          </a:p>
          <a:p>
            <a:pPr>
              <a:buFontTx/>
              <a:buChar char="-"/>
            </a:pPr>
            <a:r>
              <a:rPr lang="hu-HU" baseline="0" dirty="0" smtClean="0"/>
              <a:t> </a:t>
            </a:r>
            <a:r>
              <a:rPr lang="hu-HU" baseline="0" dirty="0" err="1" smtClean="0"/>
              <a:t>Prefetch</a:t>
            </a:r>
            <a:r>
              <a:rPr lang="hu-HU" baseline="0" dirty="0" smtClean="0"/>
              <a:t>: XP óta van egy </a:t>
            </a:r>
            <a:r>
              <a:rPr lang="hu-HU" baseline="0" dirty="0" err="1" smtClean="0"/>
              <a:t>prefetcher</a:t>
            </a:r>
            <a:r>
              <a:rPr lang="hu-HU" baseline="0" dirty="0" smtClean="0"/>
              <a:t>, ami rögzíti, hogy a programok induláskor miket szoktak igényelni, és azokat előre behozza (részletesebben lásd az előadás második felében)</a:t>
            </a:r>
          </a:p>
          <a:p>
            <a:pPr>
              <a:buFontTx/>
              <a:buChar char="-"/>
            </a:pPr>
            <a:r>
              <a:rPr lang="hu-HU" baseline="0" dirty="0" smtClean="0"/>
              <a:t> Vista óta további </a:t>
            </a:r>
            <a:r>
              <a:rPr lang="hu-HU" baseline="0" dirty="0" err="1" smtClean="0"/>
              <a:t>prefetch</a:t>
            </a:r>
            <a:r>
              <a:rPr lang="hu-HU" baseline="0" dirty="0" smtClean="0"/>
              <a:t> jellegű szolgáltatások (</a:t>
            </a:r>
            <a:r>
              <a:rPr lang="hu-HU" baseline="0" dirty="0" err="1" smtClean="0"/>
              <a:t>SuperFetch</a:t>
            </a:r>
            <a:r>
              <a:rPr lang="hu-HU" baseline="0" dirty="0" smtClean="0"/>
              <a:t>, </a:t>
            </a:r>
            <a:r>
              <a:rPr lang="hu-HU" baseline="0" dirty="0" err="1" smtClean="0"/>
              <a:t>ReadyBoost</a:t>
            </a:r>
            <a:r>
              <a:rPr lang="hu-HU" baseline="0" dirty="0" smtClean="0"/>
              <a:t>…)</a:t>
            </a:r>
            <a:endParaRPr lang="hu-HU" dirty="0" smtClean="0"/>
          </a:p>
        </p:txBody>
      </p:sp>
    </p:spTree>
    <p:extLst>
      <p:ext uri="{BB962C8B-B14F-4D97-AF65-F5344CB8AC3E}">
        <p14:creationId xmlns:p14="http://schemas.microsoft.com/office/powerpoint/2010/main" val="10803612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06513" y="801688"/>
            <a:ext cx="4257675" cy="3194050"/>
          </a:xfrm>
        </p:spPr>
      </p:sp>
      <p:sp>
        <p:nvSpPr>
          <p:cNvPr id="3" name="Notes Placeholder 2"/>
          <p:cNvSpPr>
            <a:spLocks noGrp="1"/>
          </p:cNvSpPr>
          <p:nvPr>
            <p:ph type="body" idx="1"/>
          </p:nvPr>
        </p:nvSpPr>
        <p:spPr/>
        <p:txBody>
          <a:bodyPr>
            <a:normAutofit/>
          </a:bodyPr>
          <a:lstStyle/>
          <a:p>
            <a:pPr>
              <a:buFontTx/>
              <a:buChar char="-"/>
            </a:pPr>
            <a:r>
              <a:rPr lang="hu-HU" dirty="0" smtClean="0"/>
              <a:t> 32 bites rendszereken (ahol nincs PAE), 4 GB fizikai memória esetén</a:t>
            </a:r>
            <a:r>
              <a:rPr lang="hu-HU" baseline="0" dirty="0" smtClean="0"/>
              <a:t> is néha kevesebbet lát az OS, mert a memóriatartomány felső részére I/O eszközöket szoktak berakni (pl. ha van egy nagy memóriájú videokártyánk, akkor lehet, hogy csak 3,5 GB-ot lát az OS).</a:t>
            </a:r>
          </a:p>
          <a:p>
            <a:pPr marL="0" marR="0" indent="0" algn="l" defTabSz="914400" rtl="0" eaLnBrk="1" fontAlgn="auto" latinLnBrk="0" hangingPunct="1">
              <a:lnSpc>
                <a:spcPct val="100000"/>
              </a:lnSpc>
              <a:spcBef>
                <a:spcPts val="0"/>
              </a:spcBef>
              <a:spcAft>
                <a:spcPts val="0"/>
              </a:spcAft>
              <a:buClrTx/>
              <a:buSzTx/>
              <a:buFontTx/>
              <a:buChar char="-"/>
              <a:tabLst/>
              <a:defRPr/>
            </a:pPr>
            <a:r>
              <a:rPr lang="hu-HU" dirty="0" smtClean="0"/>
              <a:t> </a:t>
            </a:r>
            <a:r>
              <a:rPr lang="hu-HU" i="1" dirty="0" err="1" smtClean="0"/>
              <a:t>Physical</a:t>
            </a:r>
            <a:r>
              <a:rPr lang="hu-HU" i="1" dirty="0" smtClean="0"/>
              <a:t> </a:t>
            </a:r>
            <a:r>
              <a:rPr lang="hu-HU" i="1" dirty="0" err="1" smtClean="0"/>
              <a:t>Address</a:t>
            </a:r>
            <a:r>
              <a:rPr lang="hu-HU" i="1" dirty="0" smtClean="0"/>
              <a:t> </a:t>
            </a:r>
            <a:r>
              <a:rPr lang="hu-HU" i="1" dirty="0" err="1" smtClean="0"/>
              <a:t>Extension</a:t>
            </a:r>
            <a:r>
              <a:rPr lang="hu-HU" i="1" baseline="0" dirty="0" smtClean="0"/>
              <a:t> </a:t>
            </a:r>
            <a:r>
              <a:rPr lang="hu-HU" baseline="0" dirty="0" smtClean="0"/>
              <a:t>(PAE): bizonyos 32 bites processzorokban meglévő támogatás, ilyenkor 32 helyett 36 címbit van. Ha ezt az operációs rendszer ki tudja használni, akkor képes 64 GB fizikai memóriát is kezelni. Figyelem: a folyamatok címtere továbbra is 32 bites marad, csak az OS tud több fizikai memórialapot kiosztani a különböző folyamatoknak.</a:t>
            </a:r>
          </a:p>
          <a:p>
            <a:pPr marL="457200" marR="0" lvl="1" indent="0" algn="l" defTabSz="914400" rtl="0" eaLnBrk="1" fontAlgn="auto" latinLnBrk="0" hangingPunct="1">
              <a:lnSpc>
                <a:spcPct val="100000"/>
              </a:lnSpc>
              <a:spcBef>
                <a:spcPts val="0"/>
              </a:spcBef>
              <a:spcAft>
                <a:spcPts val="0"/>
              </a:spcAft>
              <a:buClrTx/>
              <a:buSzTx/>
              <a:buFontTx/>
              <a:buChar char="-"/>
              <a:tabLst/>
              <a:defRPr/>
            </a:pPr>
            <a:r>
              <a:rPr lang="hu-HU" baseline="0" dirty="0" smtClean="0"/>
              <a:t> Kliens Windowsok nem használják a gépben lévő PAE támogatást, mert az a tapasztalat, hogy a kliensekben lévő eszközök meghajtói nem kezelik le rendesen a 4 GB-nál több fizikai memóriát.</a:t>
            </a:r>
          </a:p>
          <a:p>
            <a:pPr marL="457200" marR="0" lvl="1" indent="0" algn="l" defTabSz="914400" rtl="0" eaLnBrk="1" fontAlgn="auto" latinLnBrk="0" hangingPunct="1">
              <a:lnSpc>
                <a:spcPct val="100000"/>
              </a:lnSpc>
              <a:spcBef>
                <a:spcPts val="0"/>
              </a:spcBef>
              <a:spcAft>
                <a:spcPts val="0"/>
              </a:spcAft>
              <a:buClrTx/>
              <a:buSzTx/>
              <a:buFontTx/>
              <a:buChar char="-"/>
              <a:tabLst/>
              <a:defRPr/>
            </a:pPr>
            <a:r>
              <a:rPr lang="hu-HU" dirty="0" smtClean="0"/>
              <a:t> Lásd még: </a:t>
            </a:r>
            <a:r>
              <a:rPr lang="hu-HU" i="1" dirty="0" err="1" smtClean="0"/>
              <a:t>Physical</a:t>
            </a:r>
            <a:r>
              <a:rPr lang="hu-HU" i="1" dirty="0" smtClean="0"/>
              <a:t> </a:t>
            </a:r>
            <a:r>
              <a:rPr lang="hu-HU" i="1" dirty="0" err="1" smtClean="0"/>
              <a:t>Address</a:t>
            </a:r>
            <a:r>
              <a:rPr lang="hu-HU" i="1" dirty="0" smtClean="0"/>
              <a:t> </a:t>
            </a:r>
            <a:r>
              <a:rPr lang="hu-HU" i="1" dirty="0" err="1" smtClean="0"/>
              <a:t>Extension</a:t>
            </a:r>
            <a:r>
              <a:rPr lang="hu-HU" dirty="0" smtClean="0"/>
              <a:t>, http://msdn.microsoft.com/en-us/library/aa366796%28v=VS.85%29.aspx</a:t>
            </a:r>
          </a:p>
          <a:p>
            <a:endParaRPr lang="hu-HU" dirty="0" smtClean="0"/>
          </a:p>
          <a:p>
            <a:r>
              <a:rPr lang="hu-HU" dirty="0" smtClean="0"/>
              <a:t>Érdekességek:</a:t>
            </a:r>
          </a:p>
          <a:p>
            <a:r>
              <a:rPr lang="hu-HU" b="1" dirty="0" smtClean="0"/>
              <a:t>- </a:t>
            </a:r>
            <a:r>
              <a:rPr lang="en-US" b="0" i="1" dirty="0" smtClean="0"/>
              <a:t>Memory Limits for Windows Releases</a:t>
            </a:r>
            <a:r>
              <a:rPr lang="hu-HU" dirty="0" smtClean="0"/>
              <a:t>, http://msdn.microsoft.com/en-us/library/aa366778%28VS.85%29.aspx</a:t>
            </a:r>
          </a:p>
          <a:p>
            <a:r>
              <a:rPr lang="hu-HU" dirty="0" smtClean="0"/>
              <a:t>- </a:t>
            </a:r>
            <a:r>
              <a:rPr lang="en-US" b="0" i="1" dirty="0" smtClean="0"/>
              <a:t>Pushing the Limits of Windows: Physical Memory</a:t>
            </a:r>
            <a:r>
              <a:rPr lang="hu-HU" dirty="0" smtClean="0"/>
              <a:t>, http://blogs.technet.com/markrussinovich/archive/2008/07/21/3092070.aspx</a:t>
            </a:r>
          </a:p>
        </p:txBody>
      </p:sp>
    </p:spTree>
    <p:extLst>
      <p:ext uri="{BB962C8B-B14F-4D97-AF65-F5344CB8AC3E}">
        <p14:creationId xmlns:p14="http://schemas.microsoft.com/office/powerpoint/2010/main" val="25141143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Rectangle 7"/>
          <p:cNvSpPr>
            <a:spLocks noGrp="1" noChangeArrowheads="1"/>
          </p:cNvSpPr>
          <p:nvPr>
            <p:ph type="sldNum" sz="quarter" idx="4294967295"/>
          </p:nvPr>
        </p:nvSpPr>
        <p:spPr bwMode="auto">
          <a:xfrm>
            <a:off x="3884463" y="8685878"/>
            <a:ext cx="2972004" cy="456704"/>
          </a:xfrm>
          <a:prstGeom prst="rect">
            <a:avLst/>
          </a:prstGeom>
          <a:noFill/>
          <a:ln>
            <a:miter lim="800000"/>
            <a:headEnd/>
            <a:tailEnd/>
          </a:ln>
        </p:spPr>
        <p:txBody>
          <a:bodyPr lIns="87936" tIns="43968" rIns="87936" bIns="43968"/>
          <a:lstStyle/>
          <a:p>
            <a:pPr algn="ctr" defTabSz="879253" eaLnBrk="0" hangingPunct="0"/>
            <a:fld id="{D8E95339-F83F-457D-87B8-4D32DB735ACA}" type="slidenum">
              <a:rPr lang="en-GB" sz="1600"/>
              <a:pPr algn="ctr" defTabSz="879253" eaLnBrk="0" hangingPunct="0"/>
              <a:t>6</a:t>
            </a:fld>
            <a:endParaRPr lang="en-GB" sz="1600" dirty="0"/>
          </a:p>
        </p:txBody>
      </p:sp>
      <p:sp>
        <p:nvSpPr>
          <p:cNvPr id="86018" name="Rectangle 2"/>
          <p:cNvSpPr>
            <a:spLocks noChangeArrowheads="1"/>
          </p:cNvSpPr>
          <p:nvPr/>
        </p:nvSpPr>
        <p:spPr bwMode="auto">
          <a:xfrm>
            <a:off x="3885996" y="-2837"/>
            <a:ext cx="2972004" cy="459540"/>
          </a:xfrm>
          <a:prstGeom prst="rect">
            <a:avLst/>
          </a:prstGeom>
          <a:noFill/>
          <a:ln w="9525">
            <a:noFill/>
            <a:miter lim="800000"/>
            <a:headEnd/>
            <a:tailEnd/>
          </a:ln>
        </p:spPr>
        <p:txBody>
          <a:bodyPr wrap="none" lIns="87936" tIns="43968" rIns="87936" bIns="43968" anchor="ctr"/>
          <a:lstStyle/>
          <a:p>
            <a:pPr algn="ctr" defTabSz="879253" eaLnBrk="0" hangingPunct="0"/>
            <a:endParaRPr lang="hu-HU" sz="1600" dirty="0"/>
          </a:p>
        </p:txBody>
      </p:sp>
      <p:sp>
        <p:nvSpPr>
          <p:cNvPr id="86019" name="Rectangle 3"/>
          <p:cNvSpPr>
            <a:spLocks noChangeArrowheads="1"/>
          </p:cNvSpPr>
          <p:nvPr/>
        </p:nvSpPr>
        <p:spPr bwMode="auto">
          <a:xfrm>
            <a:off x="3885996" y="8685878"/>
            <a:ext cx="2972004" cy="459540"/>
          </a:xfrm>
          <a:prstGeom prst="rect">
            <a:avLst/>
          </a:prstGeom>
          <a:noFill/>
          <a:ln w="9525">
            <a:noFill/>
            <a:miter lim="800000"/>
            <a:headEnd/>
            <a:tailEnd/>
          </a:ln>
        </p:spPr>
        <p:txBody>
          <a:bodyPr lIns="18009" tIns="0" rIns="18009" bIns="0" anchor="b"/>
          <a:lstStyle/>
          <a:p>
            <a:pPr algn="r" defTabSz="882184" eaLnBrk="0" hangingPunct="0"/>
            <a:r>
              <a:rPr lang="en-US" sz="800" i="1" dirty="0"/>
              <a:t>7</a:t>
            </a:r>
          </a:p>
        </p:txBody>
      </p:sp>
      <p:sp>
        <p:nvSpPr>
          <p:cNvPr id="86020" name="Rectangle 4"/>
          <p:cNvSpPr>
            <a:spLocks noChangeArrowheads="1"/>
          </p:cNvSpPr>
          <p:nvPr/>
        </p:nvSpPr>
        <p:spPr bwMode="auto">
          <a:xfrm>
            <a:off x="1" y="8685878"/>
            <a:ext cx="2972004" cy="459540"/>
          </a:xfrm>
          <a:prstGeom prst="rect">
            <a:avLst/>
          </a:prstGeom>
          <a:noFill/>
          <a:ln w="9525">
            <a:noFill/>
            <a:miter lim="800000"/>
            <a:headEnd/>
            <a:tailEnd/>
          </a:ln>
        </p:spPr>
        <p:txBody>
          <a:bodyPr wrap="none" lIns="87936" tIns="43968" rIns="87936" bIns="43968" anchor="ctr"/>
          <a:lstStyle/>
          <a:p>
            <a:pPr algn="ctr" defTabSz="879253" eaLnBrk="0" hangingPunct="0"/>
            <a:endParaRPr lang="hu-HU" sz="1600" dirty="0"/>
          </a:p>
        </p:txBody>
      </p:sp>
      <p:sp>
        <p:nvSpPr>
          <p:cNvPr id="86021" name="Rectangle 5"/>
          <p:cNvSpPr>
            <a:spLocks noChangeArrowheads="1"/>
          </p:cNvSpPr>
          <p:nvPr/>
        </p:nvSpPr>
        <p:spPr bwMode="auto">
          <a:xfrm>
            <a:off x="1" y="-2837"/>
            <a:ext cx="2972004" cy="459540"/>
          </a:xfrm>
          <a:prstGeom prst="rect">
            <a:avLst/>
          </a:prstGeom>
          <a:noFill/>
          <a:ln w="9525">
            <a:noFill/>
            <a:miter lim="800000"/>
            <a:headEnd/>
            <a:tailEnd/>
          </a:ln>
        </p:spPr>
        <p:txBody>
          <a:bodyPr wrap="none" lIns="87936" tIns="43968" rIns="87936" bIns="43968" anchor="ctr"/>
          <a:lstStyle/>
          <a:p>
            <a:pPr algn="ctr" defTabSz="879253" eaLnBrk="0" hangingPunct="0"/>
            <a:endParaRPr lang="hu-HU" sz="1600" dirty="0"/>
          </a:p>
        </p:txBody>
      </p:sp>
      <p:sp>
        <p:nvSpPr>
          <p:cNvPr id="86022" name="Rectangle 6"/>
          <p:cNvSpPr>
            <a:spLocks noGrp="1" noRot="1" noChangeAspect="1" noChangeArrowheads="1" noTextEdit="1"/>
          </p:cNvSpPr>
          <p:nvPr>
            <p:ph type="sldImg"/>
          </p:nvPr>
        </p:nvSpPr>
        <p:spPr>
          <a:xfrm>
            <a:off x="1155700" y="700088"/>
            <a:ext cx="4548188" cy="3409950"/>
          </a:xfrm>
          <a:ln cap="flat"/>
        </p:spPr>
      </p:sp>
      <p:sp>
        <p:nvSpPr>
          <p:cNvPr id="86023" name="Rectangle 7"/>
          <p:cNvSpPr>
            <a:spLocks noGrp="1" noChangeArrowheads="1"/>
          </p:cNvSpPr>
          <p:nvPr>
            <p:ph type="body" idx="1"/>
          </p:nvPr>
        </p:nvSpPr>
        <p:spPr>
          <a:xfrm>
            <a:off x="929327" y="4300389"/>
            <a:ext cx="5000881" cy="4137281"/>
          </a:xfrm>
        </p:spPr>
        <p:txBody>
          <a:bodyPr lIns="87035" tIns="46520" rIns="87035" bIns="46520"/>
          <a:lstStyle/>
          <a:p>
            <a:pPr eaLnBrk="1" hangingPunct="1">
              <a:buFontTx/>
              <a:buChar char="-"/>
            </a:pPr>
            <a:r>
              <a:rPr lang="hu-HU" dirty="0" smtClean="0"/>
              <a:t> Alapesetben 32 bites rendszeren egy felhasználói folyamat maximum 2 GB-os címtartományt használhat fel a saját kódjának</a:t>
            </a:r>
            <a:r>
              <a:rPr lang="hu-HU" baseline="0" dirty="0" smtClean="0"/>
              <a:t> és adatának tárolására</a:t>
            </a:r>
            <a:r>
              <a:rPr lang="hu-HU" dirty="0" smtClean="0"/>
              <a:t>. A címtartomány másik részén mindig a rendszer memóriaterület látszik</a:t>
            </a:r>
            <a:r>
              <a:rPr lang="hu-HU" dirty="0" smtClean="0"/>
              <a:t>.</a:t>
            </a:r>
          </a:p>
          <a:p>
            <a:pPr eaLnBrk="1" hangingPunct="1">
              <a:buFontTx/>
              <a:buChar char="-"/>
            </a:pPr>
            <a:endParaRPr lang="hu-HU" dirty="0" smtClean="0"/>
          </a:p>
          <a:p>
            <a:pPr eaLnBrk="1" hangingPunct="1">
              <a:buFontTx/>
              <a:buNone/>
            </a:pPr>
            <a:r>
              <a:rPr lang="hu-HU" dirty="0" smtClean="0"/>
              <a:t>Érdekesség:</a:t>
            </a:r>
            <a:endParaRPr lang="hu-HU" dirty="0" smtClean="0"/>
          </a:p>
          <a:p>
            <a:pPr eaLnBrk="1" hangingPunct="1">
              <a:buFontTx/>
              <a:buChar char="-"/>
            </a:pPr>
            <a:r>
              <a:rPr lang="hu-HU" dirty="0" smtClean="0"/>
              <a:t> Ha a </a:t>
            </a:r>
            <a:r>
              <a:rPr lang="hu-HU" dirty="0" err="1" smtClean="0"/>
              <a:t>boot.ini-ben</a:t>
            </a:r>
            <a:r>
              <a:rPr lang="hu-HU" dirty="0" smtClean="0"/>
              <a:t>  bekapcsoljuk a /3GB kapcsolót, akkor az arány 3 GB – 1 GB-ra változik</a:t>
            </a:r>
            <a:r>
              <a:rPr lang="hu-HU" baseline="0" dirty="0" smtClean="0"/>
              <a:t> (ez egy kényszer megoldás volt, akkor került bele, amikor már kevés volt a 2 GB egy folyamatnak, pl. egy nagy adatbázis-kezelőnek, de még nem tértek át a 64 bites </a:t>
            </a:r>
            <a:r>
              <a:rPr lang="hu-HU" baseline="0" dirty="0" err="1" smtClean="0"/>
              <a:t>OS-re</a:t>
            </a:r>
            <a:r>
              <a:rPr lang="hu-HU" baseline="0" dirty="0" smtClean="0"/>
              <a:t>)</a:t>
            </a:r>
            <a:endParaRPr lang="hu-HU" baseline="0" dirty="0" smtClean="0"/>
          </a:p>
          <a:p>
            <a:pPr lvl="1" eaLnBrk="1" hangingPunct="1">
              <a:buFontTx/>
              <a:buChar char="-"/>
            </a:pPr>
            <a:r>
              <a:rPr lang="hu-HU" baseline="0" dirty="0" smtClean="0"/>
              <a:t> Vista </a:t>
            </a:r>
            <a:r>
              <a:rPr lang="hu-HU" baseline="0" dirty="0" smtClean="0"/>
              <a:t>óta ezt 4GT-nek hívják, lásd: </a:t>
            </a:r>
            <a:r>
              <a:rPr lang="hu-HU" i="1" baseline="0" dirty="0" smtClean="0"/>
              <a:t>4-Gigabyte </a:t>
            </a:r>
            <a:r>
              <a:rPr lang="hu-HU" i="1" baseline="0" dirty="0" err="1" smtClean="0"/>
              <a:t>Tuning</a:t>
            </a:r>
            <a:r>
              <a:rPr lang="hu-HU" baseline="0" dirty="0" smtClean="0"/>
              <a:t>, http://</a:t>
            </a:r>
            <a:r>
              <a:rPr lang="hu-HU" baseline="0" dirty="0" smtClean="0"/>
              <a:t>msdn.microsoft.com/en-us/library/bb613473%28VS.85%29.aspx</a:t>
            </a:r>
          </a:p>
          <a:p>
            <a:pPr lvl="1" eaLnBrk="1" hangingPunct="1">
              <a:buFontTx/>
              <a:buChar char="-"/>
            </a:pPr>
            <a:r>
              <a:rPr lang="hu-HU" baseline="0" dirty="0" smtClean="0"/>
              <a:t> A jelentősége egyre kisebb, amióta a 64 bites verziók egyre elterjedtebbek, hisz ott (még) nincs ilyen gond.</a:t>
            </a:r>
            <a:endParaRPr lang="en-US" dirty="0" smtClean="0"/>
          </a:p>
        </p:txBody>
      </p:sp>
    </p:spTree>
    <p:extLst>
      <p:ext uri="{BB962C8B-B14F-4D97-AF65-F5344CB8AC3E}">
        <p14:creationId xmlns:p14="http://schemas.microsoft.com/office/powerpoint/2010/main" val="42922820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Rectangle 7"/>
          <p:cNvSpPr>
            <a:spLocks noGrp="1" noChangeArrowheads="1"/>
          </p:cNvSpPr>
          <p:nvPr>
            <p:ph type="sldNum" sz="quarter" idx="4294967295"/>
          </p:nvPr>
        </p:nvSpPr>
        <p:spPr bwMode="auto">
          <a:xfrm>
            <a:off x="3884463" y="8685878"/>
            <a:ext cx="2972004" cy="456704"/>
          </a:xfrm>
          <a:prstGeom prst="rect">
            <a:avLst/>
          </a:prstGeom>
          <a:noFill/>
          <a:ln>
            <a:miter lim="800000"/>
            <a:headEnd/>
            <a:tailEnd/>
          </a:ln>
        </p:spPr>
        <p:txBody>
          <a:bodyPr lIns="87936" tIns="43968" rIns="87936" bIns="43968"/>
          <a:lstStyle/>
          <a:p>
            <a:pPr algn="ctr" defTabSz="879253" eaLnBrk="0" hangingPunct="0"/>
            <a:fld id="{4854CDA9-8A96-4768-8472-8829A22B83F5}" type="slidenum">
              <a:rPr lang="en-GB" sz="1600"/>
              <a:pPr algn="ctr" defTabSz="879253" eaLnBrk="0" hangingPunct="0"/>
              <a:t>7</a:t>
            </a:fld>
            <a:endParaRPr lang="en-GB" sz="1600" dirty="0"/>
          </a:p>
        </p:txBody>
      </p:sp>
      <p:sp>
        <p:nvSpPr>
          <p:cNvPr id="88066" name="Rectangle 2"/>
          <p:cNvSpPr>
            <a:spLocks noChangeArrowheads="1"/>
          </p:cNvSpPr>
          <p:nvPr/>
        </p:nvSpPr>
        <p:spPr bwMode="auto">
          <a:xfrm>
            <a:off x="3885996" y="-2837"/>
            <a:ext cx="2972004" cy="459540"/>
          </a:xfrm>
          <a:prstGeom prst="rect">
            <a:avLst/>
          </a:prstGeom>
          <a:noFill/>
          <a:ln w="9525">
            <a:noFill/>
            <a:miter lim="800000"/>
            <a:headEnd/>
            <a:tailEnd/>
          </a:ln>
        </p:spPr>
        <p:txBody>
          <a:bodyPr wrap="none" lIns="87936" tIns="43968" rIns="87936" bIns="43968" anchor="ctr"/>
          <a:lstStyle/>
          <a:p>
            <a:pPr algn="ctr" defTabSz="879253" eaLnBrk="0" hangingPunct="0"/>
            <a:endParaRPr lang="hu-HU" sz="1600" dirty="0"/>
          </a:p>
        </p:txBody>
      </p:sp>
      <p:sp>
        <p:nvSpPr>
          <p:cNvPr id="88067" name="Rectangle 3"/>
          <p:cNvSpPr>
            <a:spLocks noChangeArrowheads="1"/>
          </p:cNvSpPr>
          <p:nvPr/>
        </p:nvSpPr>
        <p:spPr bwMode="auto">
          <a:xfrm>
            <a:off x="3885996" y="8685878"/>
            <a:ext cx="2972004" cy="459540"/>
          </a:xfrm>
          <a:prstGeom prst="rect">
            <a:avLst/>
          </a:prstGeom>
          <a:noFill/>
          <a:ln w="9525">
            <a:noFill/>
            <a:miter lim="800000"/>
            <a:headEnd/>
            <a:tailEnd/>
          </a:ln>
        </p:spPr>
        <p:txBody>
          <a:bodyPr lIns="18009" tIns="0" rIns="18009" bIns="0" anchor="b"/>
          <a:lstStyle/>
          <a:p>
            <a:pPr algn="r" defTabSz="882184" eaLnBrk="0" hangingPunct="0"/>
            <a:r>
              <a:rPr lang="en-US" sz="800" i="1" dirty="0"/>
              <a:t>7</a:t>
            </a:r>
          </a:p>
        </p:txBody>
      </p:sp>
      <p:sp>
        <p:nvSpPr>
          <p:cNvPr id="88068" name="Rectangle 4"/>
          <p:cNvSpPr>
            <a:spLocks noChangeArrowheads="1"/>
          </p:cNvSpPr>
          <p:nvPr/>
        </p:nvSpPr>
        <p:spPr bwMode="auto">
          <a:xfrm>
            <a:off x="1" y="8685878"/>
            <a:ext cx="2972004" cy="459540"/>
          </a:xfrm>
          <a:prstGeom prst="rect">
            <a:avLst/>
          </a:prstGeom>
          <a:noFill/>
          <a:ln w="9525">
            <a:noFill/>
            <a:miter lim="800000"/>
            <a:headEnd/>
            <a:tailEnd/>
          </a:ln>
        </p:spPr>
        <p:txBody>
          <a:bodyPr wrap="none" lIns="87936" tIns="43968" rIns="87936" bIns="43968" anchor="ctr"/>
          <a:lstStyle/>
          <a:p>
            <a:pPr algn="ctr" defTabSz="879253" eaLnBrk="0" hangingPunct="0"/>
            <a:endParaRPr lang="hu-HU" sz="1600" dirty="0"/>
          </a:p>
        </p:txBody>
      </p:sp>
      <p:sp>
        <p:nvSpPr>
          <p:cNvPr id="88069" name="Rectangle 5"/>
          <p:cNvSpPr>
            <a:spLocks noChangeArrowheads="1"/>
          </p:cNvSpPr>
          <p:nvPr/>
        </p:nvSpPr>
        <p:spPr bwMode="auto">
          <a:xfrm>
            <a:off x="1" y="-2837"/>
            <a:ext cx="2972004" cy="459540"/>
          </a:xfrm>
          <a:prstGeom prst="rect">
            <a:avLst/>
          </a:prstGeom>
          <a:noFill/>
          <a:ln w="9525">
            <a:noFill/>
            <a:miter lim="800000"/>
            <a:headEnd/>
            <a:tailEnd/>
          </a:ln>
        </p:spPr>
        <p:txBody>
          <a:bodyPr wrap="none" lIns="87936" tIns="43968" rIns="87936" bIns="43968" anchor="ctr"/>
          <a:lstStyle/>
          <a:p>
            <a:pPr algn="ctr" defTabSz="879253" eaLnBrk="0" hangingPunct="0"/>
            <a:endParaRPr lang="hu-HU" sz="1600" dirty="0"/>
          </a:p>
        </p:txBody>
      </p:sp>
      <p:sp>
        <p:nvSpPr>
          <p:cNvPr id="88070" name="Rectangle 6"/>
          <p:cNvSpPr>
            <a:spLocks noGrp="1" noRot="1" noChangeAspect="1" noChangeArrowheads="1" noTextEdit="1"/>
          </p:cNvSpPr>
          <p:nvPr>
            <p:ph type="sldImg"/>
          </p:nvPr>
        </p:nvSpPr>
        <p:spPr>
          <a:xfrm>
            <a:off x="1155700" y="700088"/>
            <a:ext cx="4548188" cy="3409950"/>
          </a:xfrm>
          <a:noFill/>
          <a:ln cap="flat"/>
        </p:spPr>
      </p:sp>
      <p:sp>
        <p:nvSpPr>
          <p:cNvPr id="88071" name="Rectangle 7"/>
          <p:cNvSpPr>
            <a:spLocks noGrp="1" noChangeArrowheads="1"/>
          </p:cNvSpPr>
          <p:nvPr>
            <p:ph type="body" idx="1"/>
          </p:nvPr>
        </p:nvSpPr>
        <p:spPr>
          <a:xfrm>
            <a:off x="929327" y="4300389"/>
            <a:ext cx="5000881" cy="4137281"/>
          </a:xfrm>
          <a:noFill/>
          <a:ln/>
        </p:spPr>
        <p:txBody>
          <a:bodyPr lIns="87035" tIns="46520" rIns="87035" bIns="46520"/>
          <a:lstStyle/>
          <a:p>
            <a:r>
              <a:rPr lang="hu-HU" dirty="0" smtClean="0"/>
              <a:t>Látványosan</a:t>
            </a:r>
            <a:r>
              <a:rPr lang="hu-HU" baseline="0" dirty="0" smtClean="0"/>
              <a:t> nagyobb a címtér 64 bites esetén, ez a fő motivációja a 32 bitről áttérésnek</a:t>
            </a:r>
            <a:r>
              <a:rPr lang="hu-HU" baseline="0" dirty="0" smtClean="0"/>
              <a:t>.</a:t>
            </a:r>
          </a:p>
          <a:p>
            <a:endParaRPr lang="hu-HU" baseline="0" dirty="0" smtClean="0"/>
          </a:p>
          <a:p>
            <a:r>
              <a:rPr lang="hu-HU" baseline="0" dirty="0" smtClean="0"/>
              <a:t>Windows 8.1-ben ezt tovább növelték, ott már 128 TB mindkét rész, így elvileg a teljes 48 bites címtartomány használható.</a:t>
            </a:r>
            <a:endParaRPr lang="hu-HU" baseline="0" dirty="0" smtClean="0"/>
          </a:p>
        </p:txBody>
      </p:sp>
    </p:spTree>
    <p:extLst>
      <p:ext uri="{BB962C8B-B14F-4D97-AF65-F5344CB8AC3E}">
        <p14:creationId xmlns:p14="http://schemas.microsoft.com/office/powerpoint/2010/main" val="18302504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Rectangle 7"/>
          <p:cNvSpPr>
            <a:spLocks noGrp="1" noChangeArrowheads="1"/>
          </p:cNvSpPr>
          <p:nvPr>
            <p:ph type="sldNum" sz="quarter" idx="4294967295"/>
          </p:nvPr>
        </p:nvSpPr>
        <p:spPr bwMode="auto">
          <a:xfrm>
            <a:off x="3884463" y="8685878"/>
            <a:ext cx="2972004" cy="456704"/>
          </a:xfrm>
          <a:prstGeom prst="rect">
            <a:avLst/>
          </a:prstGeom>
          <a:noFill/>
          <a:ln>
            <a:miter lim="800000"/>
            <a:headEnd/>
            <a:tailEnd/>
          </a:ln>
        </p:spPr>
        <p:txBody>
          <a:bodyPr lIns="87936" tIns="43968" rIns="87936" bIns="43968"/>
          <a:lstStyle/>
          <a:p>
            <a:pPr algn="ctr" defTabSz="879253" eaLnBrk="0" hangingPunct="0"/>
            <a:fld id="{10A58EBA-B21A-44DB-A81B-E92AAD53CB65}" type="slidenum">
              <a:rPr lang="en-GB" sz="1600"/>
              <a:pPr algn="ctr" defTabSz="879253" eaLnBrk="0" hangingPunct="0"/>
              <a:t>8</a:t>
            </a:fld>
            <a:endParaRPr lang="en-GB" sz="1600" dirty="0"/>
          </a:p>
        </p:txBody>
      </p:sp>
      <p:sp>
        <p:nvSpPr>
          <p:cNvPr id="90114" name="Rectangle 2"/>
          <p:cNvSpPr>
            <a:spLocks noChangeArrowheads="1"/>
          </p:cNvSpPr>
          <p:nvPr/>
        </p:nvSpPr>
        <p:spPr bwMode="auto">
          <a:xfrm>
            <a:off x="3885996" y="-1418"/>
            <a:ext cx="2972004" cy="458122"/>
          </a:xfrm>
          <a:prstGeom prst="rect">
            <a:avLst/>
          </a:prstGeom>
          <a:noFill/>
          <a:ln w="9525">
            <a:noFill/>
            <a:miter lim="800000"/>
            <a:headEnd/>
            <a:tailEnd/>
          </a:ln>
        </p:spPr>
        <p:txBody>
          <a:bodyPr wrap="none" lIns="87936" tIns="43968" rIns="87936" bIns="43968" anchor="ctr"/>
          <a:lstStyle/>
          <a:p>
            <a:pPr algn="ctr" defTabSz="879253" eaLnBrk="0" hangingPunct="0"/>
            <a:endParaRPr lang="hu-HU" sz="1600" dirty="0"/>
          </a:p>
        </p:txBody>
      </p:sp>
      <p:sp>
        <p:nvSpPr>
          <p:cNvPr id="90115" name="Rectangle 3"/>
          <p:cNvSpPr>
            <a:spLocks noChangeArrowheads="1"/>
          </p:cNvSpPr>
          <p:nvPr/>
        </p:nvSpPr>
        <p:spPr bwMode="auto">
          <a:xfrm>
            <a:off x="3885996" y="8687297"/>
            <a:ext cx="2972004" cy="458121"/>
          </a:xfrm>
          <a:prstGeom prst="rect">
            <a:avLst/>
          </a:prstGeom>
          <a:noFill/>
          <a:ln w="9525">
            <a:noFill/>
            <a:miter lim="800000"/>
            <a:headEnd/>
            <a:tailEnd/>
          </a:ln>
        </p:spPr>
        <p:txBody>
          <a:bodyPr lIns="18211" tIns="0" rIns="18211" bIns="0" anchor="b"/>
          <a:lstStyle/>
          <a:p>
            <a:pPr algn="r" defTabSz="860203" eaLnBrk="0" hangingPunct="0"/>
            <a:r>
              <a:rPr lang="en-US" sz="800" i="1" dirty="0"/>
              <a:t>8</a:t>
            </a:r>
          </a:p>
        </p:txBody>
      </p:sp>
      <p:sp>
        <p:nvSpPr>
          <p:cNvPr id="90116" name="Rectangle 4"/>
          <p:cNvSpPr>
            <a:spLocks noChangeArrowheads="1"/>
          </p:cNvSpPr>
          <p:nvPr/>
        </p:nvSpPr>
        <p:spPr bwMode="auto">
          <a:xfrm>
            <a:off x="1" y="8687297"/>
            <a:ext cx="2972004" cy="458121"/>
          </a:xfrm>
          <a:prstGeom prst="rect">
            <a:avLst/>
          </a:prstGeom>
          <a:noFill/>
          <a:ln w="9525">
            <a:noFill/>
            <a:miter lim="800000"/>
            <a:headEnd/>
            <a:tailEnd/>
          </a:ln>
        </p:spPr>
        <p:txBody>
          <a:bodyPr wrap="none" lIns="87936" tIns="43968" rIns="87936" bIns="43968" anchor="ctr"/>
          <a:lstStyle/>
          <a:p>
            <a:pPr algn="ctr" defTabSz="879253" eaLnBrk="0" hangingPunct="0"/>
            <a:endParaRPr lang="hu-HU" sz="1600" dirty="0"/>
          </a:p>
        </p:txBody>
      </p:sp>
      <p:sp>
        <p:nvSpPr>
          <p:cNvPr id="90117" name="Rectangle 5"/>
          <p:cNvSpPr>
            <a:spLocks noChangeArrowheads="1"/>
          </p:cNvSpPr>
          <p:nvPr/>
        </p:nvSpPr>
        <p:spPr bwMode="auto">
          <a:xfrm>
            <a:off x="1" y="-1418"/>
            <a:ext cx="2972004" cy="458122"/>
          </a:xfrm>
          <a:prstGeom prst="rect">
            <a:avLst/>
          </a:prstGeom>
          <a:noFill/>
          <a:ln w="9525">
            <a:noFill/>
            <a:miter lim="800000"/>
            <a:headEnd/>
            <a:tailEnd/>
          </a:ln>
        </p:spPr>
        <p:txBody>
          <a:bodyPr wrap="none" lIns="87936" tIns="43968" rIns="87936" bIns="43968" anchor="ctr"/>
          <a:lstStyle/>
          <a:p>
            <a:pPr algn="ctr" defTabSz="879253" eaLnBrk="0" hangingPunct="0"/>
            <a:endParaRPr lang="hu-HU" sz="1600" dirty="0"/>
          </a:p>
        </p:txBody>
      </p:sp>
      <p:sp>
        <p:nvSpPr>
          <p:cNvPr id="90118" name="Rectangle 6"/>
          <p:cNvSpPr>
            <a:spLocks noGrp="1" noRot="1" noChangeAspect="1" noChangeArrowheads="1" noTextEdit="1"/>
          </p:cNvSpPr>
          <p:nvPr>
            <p:ph type="sldImg"/>
          </p:nvPr>
        </p:nvSpPr>
        <p:spPr>
          <a:xfrm>
            <a:off x="1155700" y="700088"/>
            <a:ext cx="4548188" cy="3409950"/>
          </a:xfrm>
          <a:noFill/>
          <a:ln cap="flat"/>
        </p:spPr>
      </p:sp>
      <p:sp>
        <p:nvSpPr>
          <p:cNvPr id="366599" name="Rectangle 7"/>
          <p:cNvSpPr>
            <a:spLocks noGrp="1" noChangeArrowheads="1"/>
          </p:cNvSpPr>
          <p:nvPr>
            <p:ph type="body" idx="1"/>
          </p:nvPr>
        </p:nvSpPr>
        <p:spPr>
          <a:xfrm>
            <a:off x="929327" y="4301808"/>
            <a:ext cx="5000881" cy="4137280"/>
          </a:xfrm>
          <a:noFill/>
          <a:ln/>
        </p:spPr>
        <p:txBody>
          <a:bodyPr lIns="84988" tIns="44012" rIns="84988" bIns="44012"/>
          <a:lstStyle/>
          <a:p>
            <a:pPr>
              <a:defRPr/>
            </a:pPr>
            <a:r>
              <a:rPr lang="hu-HU" dirty="0" smtClean="0"/>
              <a:t>A</a:t>
            </a:r>
            <a:r>
              <a:rPr lang="hu-HU" baseline="0" dirty="0" smtClean="0"/>
              <a:t> felhasználói módú virtuális címtartomány minden folyamatra különböző, minden folyamatnak saját címtere van. </a:t>
            </a:r>
            <a:endParaRPr lang="hu-HU" baseline="0" dirty="0" smtClean="0"/>
          </a:p>
          <a:p>
            <a:pPr>
              <a:defRPr/>
            </a:pPr>
            <a:r>
              <a:rPr lang="hu-HU" baseline="0" dirty="0" smtClean="0"/>
              <a:t>Másik </a:t>
            </a:r>
            <a:r>
              <a:rPr lang="hu-HU" baseline="0" dirty="0" smtClean="0"/>
              <a:t>folyamat címterét csak úgy érheti el, ha előbb a Windows biztonsági rendszere leellenőrzi, hogy van-e megfelelő jogosultsága rá.</a:t>
            </a:r>
            <a:endParaRPr lang="en-US" dirty="0"/>
          </a:p>
        </p:txBody>
      </p:sp>
    </p:spTree>
    <p:extLst>
      <p:ext uri="{BB962C8B-B14F-4D97-AF65-F5344CB8AC3E}">
        <p14:creationId xmlns:p14="http://schemas.microsoft.com/office/powerpoint/2010/main" val="23432803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Rectangle 7"/>
          <p:cNvSpPr>
            <a:spLocks noGrp="1" noChangeArrowheads="1"/>
          </p:cNvSpPr>
          <p:nvPr>
            <p:ph type="sldNum" sz="quarter" idx="4294967295"/>
          </p:nvPr>
        </p:nvSpPr>
        <p:spPr bwMode="auto">
          <a:xfrm>
            <a:off x="3884463" y="8685878"/>
            <a:ext cx="2972004" cy="456704"/>
          </a:xfrm>
          <a:prstGeom prst="rect">
            <a:avLst/>
          </a:prstGeom>
          <a:noFill/>
          <a:ln>
            <a:miter lim="800000"/>
            <a:headEnd/>
            <a:tailEnd/>
          </a:ln>
        </p:spPr>
        <p:txBody>
          <a:bodyPr lIns="87936" tIns="43968" rIns="87936" bIns="43968"/>
          <a:lstStyle/>
          <a:p>
            <a:pPr algn="ctr" defTabSz="879253" eaLnBrk="0" hangingPunct="0"/>
            <a:fld id="{10A58EBA-B21A-44DB-A81B-E92AAD53CB65}" type="slidenum">
              <a:rPr lang="en-GB" sz="1600"/>
              <a:pPr algn="ctr" defTabSz="879253" eaLnBrk="0" hangingPunct="0"/>
              <a:t>9</a:t>
            </a:fld>
            <a:endParaRPr lang="en-GB" sz="1600" dirty="0"/>
          </a:p>
        </p:txBody>
      </p:sp>
      <p:sp>
        <p:nvSpPr>
          <p:cNvPr id="90114" name="Rectangle 2"/>
          <p:cNvSpPr>
            <a:spLocks noChangeArrowheads="1"/>
          </p:cNvSpPr>
          <p:nvPr/>
        </p:nvSpPr>
        <p:spPr bwMode="auto">
          <a:xfrm>
            <a:off x="3885996" y="-1418"/>
            <a:ext cx="2972004" cy="458122"/>
          </a:xfrm>
          <a:prstGeom prst="rect">
            <a:avLst/>
          </a:prstGeom>
          <a:noFill/>
          <a:ln w="9525">
            <a:noFill/>
            <a:miter lim="800000"/>
            <a:headEnd/>
            <a:tailEnd/>
          </a:ln>
        </p:spPr>
        <p:txBody>
          <a:bodyPr wrap="none" lIns="87936" tIns="43968" rIns="87936" bIns="43968" anchor="ctr"/>
          <a:lstStyle/>
          <a:p>
            <a:pPr algn="ctr" defTabSz="879253" eaLnBrk="0" hangingPunct="0"/>
            <a:endParaRPr lang="hu-HU" sz="1600" dirty="0"/>
          </a:p>
        </p:txBody>
      </p:sp>
      <p:sp>
        <p:nvSpPr>
          <p:cNvPr id="90115" name="Rectangle 3"/>
          <p:cNvSpPr>
            <a:spLocks noChangeArrowheads="1"/>
          </p:cNvSpPr>
          <p:nvPr/>
        </p:nvSpPr>
        <p:spPr bwMode="auto">
          <a:xfrm>
            <a:off x="3885996" y="8687297"/>
            <a:ext cx="2972004" cy="458121"/>
          </a:xfrm>
          <a:prstGeom prst="rect">
            <a:avLst/>
          </a:prstGeom>
          <a:noFill/>
          <a:ln w="9525">
            <a:noFill/>
            <a:miter lim="800000"/>
            <a:headEnd/>
            <a:tailEnd/>
          </a:ln>
        </p:spPr>
        <p:txBody>
          <a:bodyPr lIns="18211" tIns="0" rIns="18211" bIns="0" anchor="b"/>
          <a:lstStyle/>
          <a:p>
            <a:pPr algn="r" defTabSz="860203" eaLnBrk="0" hangingPunct="0"/>
            <a:r>
              <a:rPr lang="en-US" sz="800" i="1" dirty="0"/>
              <a:t>8</a:t>
            </a:r>
          </a:p>
        </p:txBody>
      </p:sp>
      <p:sp>
        <p:nvSpPr>
          <p:cNvPr id="90116" name="Rectangle 4"/>
          <p:cNvSpPr>
            <a:spLocks noChangeArrowheads="1"/>
          </p:cNvSpPr>
          <p:nvPr/>
        </p:nvSpPr>
        <p:spPr bwMode="auto">
          <a:xfrm>
            <a:off x="1" y="8687297"/>
            <a:ext cx="2972004" cy="458121"/>
          </a:xfrm>
          <a:prstGeom prst="rect">
            <a:avLst/>
          </a:prstGeom>
          <a:noFill/>
          <a:ln w="9525">
            <a:noFill/>
            <a:miter lim="800000"/>
            <a:headEnd/>
            <a:tailEnd/>
          </a:ln>
        </p:spPr>
        <p:txBody>
          <a:bodyPr wrap="none" lIns="87936" tIns="43968" rIns="87936" bIns="43968" anchor="ctr"/>
          <a:lstStyle/>
          <a:p>
            <a:pPr algn="ctr" defTabSz="879253" eaLnBrk="0" hangingPunct="0"/>
            <a:endParaRPr lang="hu-HU" sz="1600" dirty="0"/>
          </a:p>
        </p:txBody>
      </p:sp>
      <p:sp>
        <p:nvSpPr>
          <p:cNvPr id="90117" name="Rectangle 5"/>
          <p:cNvSpPr>
            <a:spLocks noChangeArrowheads="1"/>
          </p:cNvSpPr>
          <p:nvPr/>
        </p:nvSpPr>
        <p:spPr bwMode="auto">
          <a:xfrm>
            <a:off x="1" y="-1418"/>
            <a:ext cx="2972004" cy="458122"/>
          </a:xfrm>
          <a:prstGeom prst="rect">
            <a:avLst/>
          </a:prstGeom>
          <a:noFill/>
          <a:ln w="9525">
            <a:noFill/>
            <a:miter lim="800000"/>
            <a:headEnd/>
            <a:tailEnd/>
          </a:ln>
        </p:spPr>
        <p:txBody>
          <a:bodyPr wrap="none" lIns="87936" tIns="43968" rIns="87936" bIns="43968" anchor="ctr"/>
          <a:lstStyle/>
          <a:p>
            <a:pPr algn="ctr" defTabSz="879253" eaLnBrk="0" hangingPunct="0"/>
            <a:endParaRPr lang="hu-HU" sz="1600" dirty="0"/>
          </a:p>
        </p:txBody>
      </p:sp>
      <p:sp>
        <p:nvSpPr>
          <p:cNvPr id="90118" name="Rectangle 6"/>
          <p:cNvSpPr>
            <a:spLocks noGrp="1" noRot="1" noChangeAspect="1" noChangeArrowheads="1" noTextEdit="1"/>
          </p:cNvSpPr>
          <p:nvPr>
            <p:ph type="sldImg"/>
          </p:nvPr>
        </p:nvSpPr>
        <p:spPr>
          <a:xfrm>
            <a:off x="1155700" y="700088"/>
            <a:ext cx="4548188" cy="3409950"/>
          </a:xfrm>
          <a:noFill/>
          <a:ln cap="flat"/>
        </p:spPr>
      </p:sp>
      <p:sp>
        <p:nvSpPr>
          <p:cNvPr id="366599" name="Rectangle 7"/>
          <p:cNvSpPr>
            <a:spLocks noGrp="1" noChangeArrowheads="1"/>
          </p:cNvSpPr>
          <p:nvPr>
            <p:ph type="body" idx="1"/>
          </p:nvPr>
        </p:nvSpPr>
        <p:spPr>
          <a:xfrm>
            <a:off x="929327" y="4301808"/>
            <a:ext cx="5000881" cy="4137280"/>
          </a:xfrm>
          <a:noFill/>
          <a:ln/>
        </p:spPr>
        <p:txBody>
          <a:bodyPr lIns="84988" tIns="44012" rIns="84988" bIns="44012">
            <a:normAutofit/>
          </a:bodyPr>
          <a:lstStyle/>
          <a:p>
            <a:pPr marL="211021" indent="-211021"/>
            <a:r>
              <a:rPr lang="en-US" sz="1500" dirty="0" smtClean="0"/>
              <a:t>No user process can touch kernel memory</a:t>
            </a:r>
          </a:p>
          <a:p>
            <a:pPr marL="211021" indent="-211021">
              <a:buFont typeface="Arial" pitchFamily="34" charset="0"/>
              <a:buChar char="•"/>
            </a:pPr>
            <a:r>
              <a:rPr lang="en-US" sz="1500" dirty="0" smtClean="0"/>
              <a:t>Page protection in process page tables prevent this</a:t>
            </a:r>
          </a:p>
          <a:p>
            <a:pPr marL="211021" indent="-211021">
              <a:buFont typeface="Arial" pitchFamily="34" charset="0"/>
              <a:buChar char="•"/>
            </a:pPr>
            <a:r>
              <a:rPr lang="en-US" sz="1500" dirty="0" smtClean="0"/>
              <a:t>OS pages only accessible from “kernel mode”</a:t>
            </a:r>
          </a:p>
          <a:p>
            <a:pPr marL="211021" indent="-211021">
              <a:buFont typeface="Arial" pitchFamily="34" charset="0"/>
              <a:buChar char="•"/>
            </a:pPr>
            <a:r>
              <a:rPr lang="en-US" sz="1500" dirty="0" smtClean="0"/>
              <a:t>Threads change from user to kernel mode and back (via a secure interface) to execute kernel code</a:t>
            </a:r>
            <a:r>
              <a:rPr lang="hu-HU" sz="1500" dirty="0" smtClean="0"/>
              <a:t>, </a:t>
            </a:r>
            <a:r>
              <a:rPr lang="hu-HU" sz="1500" dirty="0" err="1" smtClean="0"/>
              <a:t>this</a:t>
            </a:r>
            <a:r>
              <a:rPr lang="hu-HU" sz="1500" dirty="0" smtClean="0"/>
              <a:t> d</a:t>
            </a:r>
            <a:r>
              <a:rPr lang="en-US" sz="1500" dirty="0" err="1" smtClean="0"/>
              <a:t>oes</a:t>
            </a:r>
            <a:r>
              <a:rPr lang="en-US" sz="1500" dirty="0" smtClean="0"/>
              <a:t> not affect scheduling (not a context switch)</a:t>
            </a:r>
          </a:p>
          <a:p>
            <a:pPr marL="1055103" lvl="2" indent="-211021"/>
            <a:endParaRPr lang="hu-HU" sz="1500" dirty="0" smtClean="0"/>
          </a:p>
        </p:txBody>
      </p:sp>
    </p:spTree>
    <p:extLst>
      <p:ext uri="{BB962C8B-B14F-4D97-AF65-F5344CB8AC3E}">
        <p14:creationId xmlns:p14="http://schemas.microsoft.com/office/powerpoint/2010/main" val="344876234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Cím 1"/>
          <p:cNvSpPr>
            <a:spLocks noGrp="1"/>
          </p:cNvSpPr>
          <p:nvPr>
            <p:ph type="ctrTitle"/>
          </p:nvPr>
        </p:nvSpPr>
        <p:spPr>
          <a:xfrm>
            <a:off x="685800" y="1374767"/>
            <a:ext cx="7772400" cy="1470025"/>
          </a:xfrm>
        </p:spPr>
        <p:txBody>
          <a:bodyPr/>
          <a:lstStyle/>
          <a:p>
            <a:r>
              <a:rPr lang="hu-HU" smtClean="0"/>
              <a:t>Mintacím szerkesztése</a:t>
            </a:r>
            <a:endParaRPr lang="hu-HU" dirty="0"/>
          </a:p>
        </p:txBody>
      </p:sp>
      <p:sp>
        <p:nvSpPr>
          <p:cNvPr id="3" name="Alcím 2"/>
          <p:cNvSpPr>
            <a:spLocks noGrp="1"/>
          </p:cNvSpPr>
          <p:nvPr>
            <p:ph type="subTitle" idx="1"/>
          </p:nvPr>
        </p:nvSpPr>
        <p:spPr>
          <a:xfrm>
            <a:off x="1371600" y="3246435"/>
            <a:ext cx="6400800" cy="1277955"/>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u-HU" smtClean="0"/>
              <a:t>Alcím mintájának szerkesztése</a:t>
            </a:r>
            <a:endParaRPr lang="hu-HU" dirty="0"/>
          </a:p>
        </p:txBody>
      </p:sp>
      <p:sp>
        <p:nvSpPr>
          <p:cNvPr id="7" name="Rectangle 9"/>
          <p:cNvSpPr>
            <a:spLocks noChangeArrowheads="1"/>
          </p:cNvSpPr>
          <p:nvPr userDrawn="1"/>
        </p:nvSpPr>
        <p:spPr bwMode="auto">
          <a:xfrm>
            <a:off x="0" y="6356350"/>
            <a:ext cx="9144000" cy="501650"/>
          </a:xfrm>
          <a:prstGeom prst="rect">
            <a:avLst/>
          </a:prstGeom>
          <a:solidFill>
            <a:srgbClr val="762536"/>
          </a:solidFill>
          <a:ln w="12700">
            <a:noFill/>
            <a:miter lim="800000"/>
            <a:headEnd/>
            <a:tailEnd/>
          </a:ln>
          <a:effectLst/>
        </p:spPr>
        <p:txBody>
          <a:bodyPr wrap="none" anchor="ctr"/>
          <a:lstStyle/>
          <a:p>
            <a:endParaRPr lang="hu-HU"/>
          </a:p>
        </p:txBody>
      </p:sp>
      <p:sp>
        <p:nvSpPr>
          <p:cNvPr id="8" name="Text Box 10"/>
          <p:cNvSpPr txBox="1">
            <a:spLocks noChangeArrowheads="1"/>
          </p:cNvSpPr>
          <p:nvPr userDrawn="1"/>
        </p:nvSpPr>
        <p:spPr bwMode="auto">
          <a:xfrm>
            <a:off x="-17463" y="6413500"/>
            <a:ext cx="3649663" cy="396875"/>
          </a:xfrm>
          <a:prstGeom prst="rect">
            <a:avLst/>
          </a:prstGeom>
          <a:noFill/>
          <a:ln w="12700" algn="ctr">
            <a:noFill/>
            <a:miter lim="800000"/>
            <a:headEnd/>
            <a:tailEnd/>
          </a:ln>
          <a:effectLst/>
        </p:spPr>
        <p:txBody>
          <a:bodyPr>
            <a:spAutoFit/>
          </a:bodyPr>
          <a:lstStyle/>
          <a:p>
            <a:pPr algn="l" defTabSz="762000"/>
            <a:r>
              <a:rPr lang="hu-HU" sz="1000" b="1" dirty="0">
                <a:solidFill>
                  <a:schemeClr val="bg1"/>
                </a:solidFill>
                <a:latin typeface="+mn-lt"/>
              </a:rPr>
              <a:t>Budapesti Műszaki és Gazdaságtudományi Egyetem</a:t>
            </a:r>
          </a:p>
          <a:p>
            <a:pPr algn="l" defTabSz="762000"/>
            <a:r>
              <a:rPr lang="hu-HU" sz="1000" b="1" dirty="0">
                <a:solidFill>
                  <a:schemeClr val="bg1"/>
                </a:solidFill>
                <a:latin typeface="+mn-lt"/>
              </a:rPr>
              <a:t>Méréstechnika és Információs Rendszerek Tanszék</a:t>
            </a:r>
          </a:p>
        </p:txBody>
      </p:sp>
      <p:pic>
        <p:nvPicPr>
          <p:cNvPr id="9" name="Picture 18" descr="muegyetem_logo_bordo"/>
          <p:cNvPicPr>
            <a:picLocks noChangeAspect="1" noChangeArrowheads="1"/>
          </p:cNvPicPr>
          <p:nvPr userDrawn="1"/>
        </p:nvPicPr>
        <p:blipFill>
          <a:blip r:embed="rId2" cstate="print"/>
          <a:srcRect/>
          <a:stretch>
            <a:fillRect/>
          </a:stretch>
        </p:blipFill>
        <p:spPr bwMode="auto">
          <a:xfrm>
            <a:off x="7477125" y="6384925"/>
            <a:ext cx="1666875" cy="473075"/>
          </a:xfrm>
          <a:prstGeom prst="rect">
            <a:avLst/>
          </a:prstGeom>
          <a:noFill/>
        </p:spPr>
      </p:pic>
      <p:pic>
        <p:nvPicPr>
          <p:cNvPr id="10" name="Picture 2"/>
          <p:cNvPicPr>
            <a:picLocks noChangeAspect="1" noChangeArrowheads="1"/>
          </p:cNvPicPr>
          <p:nvPr userDrawn="1"/>
        </p:nvPicPr>
        <p:blipFill>
          <a:blip r:embed="rId3" cstate="print"/>
          <a:srcRect/>
          <a:stretch>
            <a:fillRect/>
          </a:stretch>
        </p:blipFill>
        <p:spPr bwMode="auto">
          <a:xfrm>
            <a:off x="3612622" y="5250846"/>
            <a:ext cx="1888860" cy="637307"/>
          </a:xfrm>
          <a:prstGeom prst="rect">
            <a:avLst/>
          </a:prstGeom>
          <a:noFill/>
          <a:ln w="9525">
            <a:noFill/>
            <a:miter lim="800000"/>
            <a:headEnd/>
            <a:tailEnd/>
          </a:ln>
          <a:effectLst/>
        </p:spPr>
      </p:pic>
      <p:sp>
        <p:nvSpPr>
          <p:cNvPr id="11" name="Rectangle 20"/>
          <p:cNvSpPr>
            <a:spLocks noChangeArrowheads="1"/>
          </p:cNvSpPr>
          <p:nvPr userDrawn="1"/>
        </p:nvSpPr>
        <p:spPr bwMode="auto">
          <a:xfrm>
            <a:off x="0" y="0"/>
            <a:ext cx="9144000" cy="501650"/>
          </a:xfrm>
          <a:prstGeom prst="rect">
            <a:avLst/>
          </a:prstGeom>
          <a:solidFill>
            <a:srgbClr val="762536"/>
          </a:solidFill>
          <a:ln w="12700">
            <a:noFill/>
            <a:miter lim="800000"/>
            <a:headEnd/>
            <a:tailEnd/>
          </a:ln>
          <a:effectLst/>
        </p:spPr>
        <p:txBody>
          <a:bodyPr wrap="none" anchor="ctr"/>
          <a:lstStyle/>
          <a:p>
            <a:endParaRPr lang="hu-H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idx="1"/>
          </p:nvPr>
        </p:nvSpPr>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ia számának helye 6"/>
          <p:cNvSpPr>
            <a:spLocks noGrp="1"/>
          </p:cNvSpPr>
          <p:nvPr>
            <p:ph type="sldNum" sz="quarter" idx="5"/>
          </p:nvPr>
        </p:nvSpPr>
        <p:spPr>
          <a:xfrm>
            <a:off x="3214678" y="6500834"/>
            <a:ext cx="2971800" cy="357166"/>
          </a:xfrm>
          <a:prstGeom prst="rect">
            <a:avLst/>
          </a:prstGeom>
        </p:spPr>
        <p:txBody>
          <a:bodyPr vert="horz" lIns="91440" tIns="45720" rIns="91440" bIns="45720" rtlCol="0" anchor="ctr"/>
          <a:lstStyle>
            <a:lvl1pPr algn="ctr">
              <a:defRPr sz="1200">
                <a:solidFill>
                  <a:schemeClr val="bg1"/>
                </a:solidFill>
              </a:defRPr>
            </a:lvl1pPr>
          </a:lstStyle>
          <a:p>
            <a:fld id="{3D86C690-4F62-4AFC-8745-06DC9BF07935}" type="slidenum">
              <a:rPr lang="hu-HU" smtClean="0"/>
              <a:pPr/>
              <a:t>‹#›</a:t>
            </a:fld>
            <a:endParaRPr lang="hu-H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p:cNvSpPr>
            <a:spLocks noGrp="1"/>
          </p:cNvSpPr>
          <p:nvPr>
            <p:ph type="title"/>
          </p:nvPr>
        </p:nvSpPr>
        <p:spPr>
          <a:xfrm>
            <a:off x="628596" y="2844792"/>
            <a:ext cx="7776000" cy="1362075"/>
          </a:xfrm>
        </p:spPr>
        <p:txBody>
          <a:bodyPr anchor="ctr"/>
          <a:lstStyle>
            <a:lvl1pPr algn="ctr">
              <a:defRPr sz="4000" b="1" cap="none" baseline="0"/>
            </a:lvl1pPr>
          </a:lstStyle>
          <a:p>
            <a:r>
              <a:rPr lang="hu-HU" smtClean="0"/>
              <a:t>Mintacím szerkesztése</a:t>
            </a:r>
            <a:endParaRPr lang="hu-HU" dirty="0"/>
          </a:p>
        </p:txBody>
      </p:sp>
      <p:sp>
        <p:nvSpPr>
          <p:cNvPr id="3" name="Szöveg helye 2"/>
          <p:cNvSpPr>
            <a:spLocks noGrp="1"/>
          </p:cNvSpPr>
          <p:nvPr>
            <p:ph type="body" idx="1"/>
          </p:nvPr>
        </p:nvSpPr>
        <p:spPr>
          <a:xfrm>
            <a:off x="628596" y="4195773"/>
            <a:ext cx="7772400" cy="1500187"/>
          </a:xfrm>
          <a:ln>
            <a:solidFill>
              <a:srgbClr val="000000"/>
            </a:solidFill>
          </a:ln>
        </p:spPr>
        <p:txBody>
          <a:bodyPr anchor="ctr">
            <a:normAutofit/>
          </a:bodyPr>
          <a:lstStyle>
            <a:lvl1pPr marL="0" indent="0" algn="ctr">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smtClean="0"/>
              <a:t>Mintaszöveg szerkesztése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sz="half" idx="1"/>
          </p:nvPr>
        </p:nvSpPr>
        <p:spPr>
          <a:xfrm>
            <a:off x="117414" y="836578"/>
            <a:ext cx="4378386" cy="55134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dirty="0"/>
          </a:p>
        </p:txBody>
      </p:sp>
      <p:sp>
        <p:nvSpPr>
          <p:cNvPr id="4" name="Tartalom helye 3"/>
          <p:cNvSpPr>
            <a:spLocks noGrp="1"/>
          </p:cNvSpPr>
          <p:nvPr>
            <p:ph sz="half" idx="2"/>
          </p:nvPr>
        </p:nvSpPr>
        <p:spPr>
          <a:xfrm>
            <a:off x="4648199" y="836577"/>
            <a:ext cx="4341873" cy="55134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Dia számának helye 6"/>
          <p:cNvSpPr>
            <a:spLocks noGrp="1"/>
          </p:cNvSpPr>
          <p:nvPr>
            <p:ph type="sldNum" sz="quarter" idx="5"/>
          </p:nvPr>
        </p:nvSpPr>
        <p:spPr>
          <a:xfrm>
            <a:off x="3214678" y="6500834"/>
            <a:ext cx="2971800" cy="357166"/>
          </a:xfrm>
          <a:prstGeom prst="rect">
            <a:avLst/>
          </a:prstGeom>
        </p:spPr>
        <p:txBody>
          <a:bodyPr vert="horz" lIns="91440" tIns="45720" rIns="91440" bIns="45720" rtlCol="0" anchor="ctr"/>
          <a:lstStyle>
            <a:lvl1pPr algn="ctr">
              <a:defRPr sz="1200">
                <a:solidFill>
                  <a:schemeClr val="bg1"/>
                </a:solidFill>
              </a:defRPr>
            </a:lvl1pPr>
          </a:lstStyle>
          <a:p>
            <a:fld id="{3D86C690-4F62-4AFC-8745-06DC9BF07935}" type="slidenum">
              <a:rPr lang="hu-HU" smtClean="0"/>
              <a:pPr/>
              <a:t>‹#›</a:t>
            </a:fld>
            <a:endParaRPr lang="hu-H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ia számának helye 6"/>
          <p:cNvSpPr>
            <a:spLocks noGrp="1"/>
          </p:cNvSpPr>
          <p:nvPr>
            <p:ph type="sldNum" sz="quarter" idx="5"/>
          </p:nvPr>
        </p:nvSpPr>
        <p:spPr>
          <a:xfrm>
            <a:off x="3214678" y="6500834"/>
            <a:ext cx="2971800" cy="357166"/>
          </a:xfrm>
          <a:prstGeom prst="rect">
            <a:avLst/>
          </a:prstGeom>
        </p:spPr>
        <p:txBody>
          <a:bodyPr vert="horz" lIns="91440" tIns="45720" rIns="91440" bIns="45720" rtlCol="0" anchor="ctr"/>
          <a:lstStyle>
            <a:lvl1pPr algn="ctr">
              <a:defRPr sz="1200">
                <a:solidFill>
                  <a:schemeClr val="bg1"/>
                </a:solidFill>
              </a:defRPr>
            </a:lvl1pPr>
          </a:lstStyle>
          <a:p>
            <a:fld id="{3D86C690-4F62-4AFC-8745-06DC9BF07935}" type="slidenum">
              <a:rPr lang="hu-HU" smtClean="0"/>
              <a:pPr/>
              <a:t>‹#›</a:t>
            </a:fld>
            <a:endParaRPr lang="hu-H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EMO">
    <p:spTree>
      <p:nvGrpSpPr>
        <p:cNvPr id="1" name=""/>
        <p:cNvGrpSpPr/>
        <p:nvPr/>
      </p:nvGrpSpPr>
      <p:grpSpPr>
        <a:xfrm>
          <a:off x="0" y="0"/>
          <a:ext cx="0" cy="0"/>
          <a:chOff x="0" y="0"/>
          <a:chExt cx="0" cy="0"/>
        </a:xfrm>
      </p:grpSpPr>
      <p:sp>
        <p:nvSpPr>
          <p:cNvPr id="3" name="Tartalom helye 2"/>
          <p:cNvSpPr>
            <a:spLocks noGrp="1"/>
          </p:cNvSpPr>
          <p:nvPr>
            <p:ph idx="1"/>
          </p:nvPr>
        </p:nvSpPr>
        <p:spPr>
          <a:xfrm>
            <a:off x="117413" y="1019142"/>
            <a:ext cx="8872659" cy="536741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Szöveg helye 3"/>
          <p:cNvSpPr>
            <a:spLocks noGrp="1"/>
          </p:cNvSpPr>
          <p:nvPr>
            <p:ph type="body" sz="half" idx="2"/>
          </p:nvPr>
        </p:nvSpPr>
        <p:spPr>
          <a:xfrm>
            <a:off x="1650960" y="0"/>
            <a:ext cx="7493040" cy="720000"/>
          </a:xfrm>
          <a:ln w="19050">
            <a:noFill/>
          </a:ln>
        </p:spPr>
        <p:txBody>
          <a:bodyPr anchor="ctr">
            <a:noAutofit/>
          </a:bodyPr>
          <a:lstStyle>
            <a:lvl1pPr marL="0" indent="0">
              <a:buNone/>
              <a:defRPr sz="4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Téglalap 4"/>
          <p:cNvSpPr/>
          <p:nvPr userDrawn="1"/>
        </p:nvSpPr>
        <p:spPr>
          <a:xfrm>
            <a:off x="0" y="0"/>
            <a:ext cx="1679597" cy="730260"/>
          </a:xfrm>
          <a:prstGeom prst="rect">
            <a:avLst/>
          </a:prstGeom>
          <a:solidFill>
            <a:srgbClr val="762536"/>
          </a:solidFill>
          <a:ln>
            <a:noFill/>
          </a:ln>
        </p:spPr>
        <p:style>
          <a:lnRef idx="2">
            <a:schemeClr val="dk1"/>
          </a:lnRef>
          <a:fillRef idx="1">
            <a:schemeClr val="lt1"/>
          </a:fillRef>
          <a:effectRef idx="0">
            <a:schemeClr val="dk1"/>
          </a:effectRef>
          <a:fontRef idx="minor">
            <a:schemeClr val="dk1"/>
          </a:fontRef>
        </p:style>
        <p:txBody>
          <a:bodyPr rtlCol="0" anchor="ctr"/>
          <a:lstStyle/>
          <a:p>
            <a:pPr marL="0" algn="ctr" defTabSz="914400" rtl="0" eaLnBrk="1" latinLnBrk="0" hangingPunct="1"/>
            <a:r>
              <a:rPr lang="hu-HU" sz="4000" dirty="0" smtClean="0">
                <a:solidFill>
                  <a:schemeClr val="bg1"/>
                </a:solidFill>
              </a:rPr>
              <a:t>DEMO</a:t>
            </a:r>
          </a:p>
        </p:txBody>
      </p:sp>
      <p:cxnSp>
        <p:nvCxnSpPr>
          <p:cNvPr id="7" name="Egyenes összekötő 6"/>
          <p:cNvCxnSpPr/>
          <p:nvPr userDrawn="1"/>
        </p:nvCxnSpPr>
        <p:spPr>
          <a:xfrm>
            <a:off x="0" y="727038"/>
            <a:ext cx="9136125" cy="158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Dia számának helye 6"/>
          <p:cNvSpPr>
            <a:spLocks noGrp="1"/>
          </p:cNvSpPr>
          <p:nvPr>
            <p:ph type="sldNum" sz="quarter" idx="5"/>
          </p:nvPr>
        </p:nvSpPr>
        <p:spPr>
          <a:xfrm>
            <a:off x="3214678" y="6500834"/>
            <a:ext cx="2971800" cy="357166"/>
          </a:xfrm>
          <a:prstGeom prst="rect">
            <a:avLst/>
          </a:prstGeom>
        </p:spPr>
        <p:txBody>
          <a:bodyPr vert="horz" lIns="91440" tIns="45720" rIns="91440" bIns="45720" rtlCol="0" anchor="ctr"/>
          <a:lstStyle>
            <a:lvl1pPr algn="ctr">
              <a:defRPr sz="1200">
                <a:solidFill>
                  <a:schemeClr val="bg1"/>
                </a:solidFill>
              </a:defRPr>
            </a:lvl1pPr>
          </a:lstStyle>
          <a:p>
            <a:fld id="{3D86C690-4F62-4AFC-8745-06DC9BF07935}" type="slidenum">
              <a:rPr lang="hu-HU" smtClean="0"/>
              <a:pPr/>
              <a:t>‹#›</a:t>
            </a:fld>
            <a:endParaRPr lang="hu-H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20663"/>
            <a:ext cx="8229600" cy="1143000"/>
          </a:xfrm>
        </p:spPr>
        <p:txBody>
          <a:bodyPr/>
          <a:lstStyle/>
          <a:p>
            <a:r>
              <a:rPr lang="en-US" smtClean="0"/>
              <a:t>Click to edit Master title style</a:t>
            </a:r>
            <a:endParaRPr lang="hu-HU"/>
          </a:p>
        </p:txBody>
      </p:sp>
      <p:sp>
        <p:nvSpPr>
          <p:cNvPr id="3" name="Text Placeholder 2"/>
          <p:cNvSpPr>
            <a:spLocks noGrp="1"/>
          </p:cNvSpPr>
          <p:nvPr>
            <p:ph type="body" sz="half" idx="1"/>
          </p:nvPr>
        </p:nvSpPr>
        <p:spPr>
          <a:xfrm>
            <a:off x="457200" y="1625600"/>
            <a:ext cx="4038600" cy="4602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u-HU"/>
          </a:p>
        </p:txBody>
      </p:sp>
      <p:sp>
        <p:nvSpPr>
          <p:cNvPr id="4" name="ClipArt Placeholder 3"/>
          <p:cNvSpPr>
            <a:spLocks noGrp="1"/>
          </p:cNvSpPr>
          <p:nvPr>
            <p:ph type="clipArt" sz="half" idx="2"/>
          </p:nvPr>
        </p:nvSpPr>
        <p:spPr>
          <a:xfrm>
            <a:off x="4648200" y="1625600"/>
            <a:ext cx="4038600" cy="4602163"/>
          </a:xfrm>
        </p:spPr>
        <p:txBody>
          <a:bodyPr/>
          <a:lstStyle/>
          <a:p>
            <a:pPr lvl="0"/>
            <a:endParaRPr lang="hu-HU" noProof="0"/>
          </a:p>
        </p:txBody>
      </p:sp>
      <p:sp>
        <p:nvSpPr>
          <p:cNvPr id="6" name="Slide Number Placeholder 5"/>
          <p:cNvSpPr>
            <a:spLocks noGrp="1"/>
          </p:cNvSpPr>
          <p:nvPr>
            <p:ph type="sldNum" sz="quarter" idx="11"/>
          </p:nvPr>
        </p:nvSpPr>
        <p:spPr>
          <a:xfrm>
            <a:off x="8763000" y="6629400"/>
            <a:ext cx="381000" cy="228600"/>
          </a:xfrm>
          <a:prstGeom prst="rect">
            <a:avLst/>
          </a:prstGeom>
        </p:spPr>
        <p:txBody>
          <a:bodyPr/>
          <a:lstStyle>
            <a:lvl1pPr algn="ctr" eaLnBrk="0" hangingPunct="0">
              <a:defRPr/>
            </a:lvl1pPr>
          </a:lstStyle>
          <a:p>
            <a:pPr>
              <a:defRPr/>
            </a:pPr>
            <a:fld id="{6FB6941D-B0F7-4368-8AB0-BC21839ABA44}" type="slidenum">
              <a:rPr lang="en-GB"/>
              <a:pPr>
                <a:defRPr/>
              </a:pPr>
              <a:t>‹#›</a:t>
            </a:fld>
            <a:endParaRPr lang="en-GB"/>
          </a:p>
        </p:txBody>
      </p:sp>
      <p:sp>
        <p:nvSpPr>
          <p:cNvPr id="7" name="Dia számának helye 6"/>
          <p:cNvSpPr txBox="1">
            <a:spLocks/>
          </p:cNvSpPr>
          <p:nvPr userDrawn="1"/>
        </p:nvSpPr>
        <p:spPr>
          <a:xfrm>
            <a:off x="3214678" y="6500834"/>
            <a:ext cx="2971800" cy="357166"/>
          </a:xfrm>
          <a:prstGeom prst="rect">
            <a:avLst/>
          </a:prstGeom>
        </p:spPr>
        <p:txBody>
          <a:bodyPr vert="horz" lIns="91440" tIns="45720" rIns="91440" bIns="45720" rtlCol="0" anchor="ctr"/>
          <a:lstStyle>
            <a:lvl1pPr algn="ctr">
              <a:defRPr sz="1200">
                <a:solidFill>
                  <a:schemeClr val="bg1"/>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3D86C690-4F62-4AFC-8745-06DC9BF07935}" type="slidenum">
              <a:rPr kumimoji="0" lang="hu-HU" sz="1200" b="0" i="0" u="none" strike="noStrike" kern="1200" cap="none" spc="0" normalizeH="0" baseline="0" noProof="0" smtClean="0">
                <a:ln>
                  <a:noFill/>
                </a:ln>
                <a:solidFill>
                  <a:schemeClr val="bg1"/>
                </a:solidFill>
                <a:effectLst/>
                <a:uLnTx/>
                <a:uFillTx/>
                <a:latin typeface="+mn-lt"/>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hu-HU" sz="1200" b="0" i="0" u="none" strike="noStrike" kern="1200" cap="none" spc="0" normalizeH="0" baseline="0" noProof="0">
              <a:ln>
                <a:noFill/>
              </a:ln>
              <a:solidFill>
                <a:schemeClr val="bg1"/>
              </a:solidFill>
              <a:effectLst/>
              <a:uLnTx/>
              <a:uFillTx/>
              <a:latin typeface="+mn-lt"/>
              <a:ea typeface="+mn-ea"/>
              <a:cs typeface="+mn-cs"/>
            </a:endParaRPr>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u-HU"/>
          </a:p>
        </p:txBody>
      </p:sp>
      <p:sp>
        <p:nvSpPr>
          <p:cNvPr id="3" name="Dia számának helye 6"/>
          <p:cNvSpPr>
            <a:spLocks noGrp="1"/>
          </p:cNvSpPr>
          <p:nvPr>
            <p:ph type="sldNum" sz="quarter" idx="5"/>
          </p:nvPr>
        </p:nvSpPr>
        <p:spPr>
          <a:xfrm>
            <a:off x="3214678" y="6500834"/>
            <a:ext cx="2971800" cy="357166"/>
          </a:xfrm>
          <a:prstGeom prst="rect">
            <a:avLst/>
          </a:prstGeom>
        </p:spPr>
        <p:txBody>
          <a:bodyPr vert="horz" lIns="91440" tIns="45720" rIns="91440" bIns="45720" rtlCol="0" anchor="ctr"/>
          <a:lstStyle>
            <a:lvl1pPr algn="ctr">
              <a:defRPr sz="1200">
                <a:solidFill>
                  <a:schemeClr val="bg1"/>
                </a:solidFill>
              </a:defRPr>
            </a:lvl1pPr>
          </a:lstStyle>
          <a:p>
            <a:fld id="{3D86C690-4F62-4AFC-8745-06DC9BF07935}" type="slidenum">
              <a:rPr lang="hu-HU" smtClean="0"/>
              <a:pPr/>
              <a:t>‹#›</a:t>
            </a:fld>
            <a:endParaRPr lang="hu-HU"/>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800" b="1"/>
            </a:lvl1pPr>
          </a:lstStyle>
          <a:p>
            <a:r>
              <a:rPr lang="en-US" dirty="0" smtClean="0"/>
              <a:t>Click to edit Master title style</a:t>
            </a:r>
            <a:endParaRPr lang="hu-HU" dirty="0"/>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u-H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ia számának helye 6"/>
          <p:cNvSpPr>
            <a:spLocks noGrp="1"/>
          </p:cNvSpPr>
          <p:nvPr>
            <p:ph type="sldNum" sz="quarter" idx="5"/>
          </p:nvPr>
        </p:nvSpPr>
        <p:spPr>
          <a:xfrm>
            <a:off x="3214678" y="6500834"/>
            <a:ext cx="2971800" cy="357166"/>
          </a:xfrm>
          <a:prstGeom prst="rect">
            <a:avLst/>
          </a:prstGeom>
        </p:spPr>
        <p:txBody>
          <a:bodyPr vert="horz" lIns="91440" tIns="45720" rIns="91440" bIns="45720" rtlCol="0" anchor="ctr"/>
          <a:lstStyle>
            <a:lvl1pPr algn="ctr">
              <a:defRPr sz="1200">
                <a:solidFill>
                  <a:schemeClr val="bg1"/>
                </a:solidFill>
              </a:defRPr>
            </a:lvl1pPr>
          </a:lstStyle>
          <a:p>
            <a:fld id="{3D86C690-4F62-4AFC-8745-06DC9BF07935}" type="slidenum">
              <a:rPr lang="hu-HU" smtClean="0"/>
              <a:pPr/>
              <a:t>‹#›</a:t>
            </a:fld>
            <a:endParaRPr lang="hu-HU"/>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ím helye 1"/>
          <p:cNvSpPr>
            <a:spLocks noGrp="1"/>
          </p:cNvSpPr>
          <p:nvPr>
            <p:ph type="title"/>
          </p:nvPr>
        </p:nvSpPr>
        <p:spPr>
          <a:xfrm>
            <a:off x="0" y="0"/>
            <a:ext cx="9144000" cy="720000"/>
          </a:xfrm>
          <a:prstGeom prst="rect">
            <a:avLst/>
          </a:prstGeom>
          <a:solidFill>
            <a:srgbClr val="762536"/>
          </a:solidFill>
        </p:spPr>
        <p:txBody>
          <a:bodyPr vert="horz" lIns="91440" tIns="45720" rIns="91440" bIns="45720" rtlCol="0" anchor="ctr">
            <a:normAutofit/>
          </a:bodyPr>
          <a:lstStyle/>
          <a:p>
            <a:r>
              <a:rPr lang="hu-HU" dirty="0" smtClean="0"/>
              <a:t>Mintacím szerkesztése</a:t>
            </a:r>
            <a:endParaRPr lang="hu-HU" dirty="0"/>
          </a:p>
        </p:txBody>
      </p:sp>
      <p:sp>
        <p:nvSpPr>
          <p:cNvPr id="3" name="Szöveg helye 2"/>
          <p:cNvSpPr>
            <a:spLocks noGrp="1"/>
          </p:cNvSpPr>
          <p:nvPr>
            <p:ph type="body" idx="1"/>
          </p:nvPr>
        </p:nvSpPr>
        <p:spPr>
          <a:xfrm>
            <a:off x="142844" y="857232"/>
            <a:ext cx="8858312" cy="5529321"/>
          </a:xfrm>
          <a:prstGeom prst="rect">
            <a:avLst/>
          </a:prstGeom>
        </p:spPr>
        <p:txBody>
          <a:bodyPr vert="horz" lIns="91440" tIns="45720" rIns="91440" bIns="45720" rtlCol="0">
            <a:normAutofit/>
          </a:bodyPr>
          <a:lstStyle/>
          <a:p>
            <a:pPr lvl="0"/>
            <a:r>
              <a:rPr lang="hu-HU" dirty="0" smtClean="0"/>
              <a:t>Mintaszöveg szerkesztése</a:t>
            </a:r>
          </a:p>
          <a:p>
            <a:pPr lvl="1"/>
            <a:r>
              <a:rPr lang="hu-HU" dirty="0" smtClean="0"/>
              <a:t>Második szint</a:t>
            </a:r>
          </a:p>
          <a:p>
            <a:pPr lvl="2"/>
            <a:r>
              <a:rPr lang="hu-HU" dirty="0" smtClean="0"/>
              <a:t>Harmadik szint</a:t>
            </a:r>
          </a:p>
          <a:p>
            <a:pPr lvl="3"/>
            <a:r>
              <a:rPr lang="hu-HU" dirty="0" smtClean="0"/>
              <a:t>Negyedik szint</a:t>
            </a:r>
          </a:p>
          <a:p>
            <a:pPr lvl="4"/>
            <a:r>
              <a:rPr lang="hu-HU" dirty="0" smtClean="0"/>
              <a:t>Ötödik szint</a:t>
            </a:r>
            <a:endParaRPr lang="hu-HU" dirty="0"/>
          </a:p>
        </p:txBody>
      </p:sp>
      <p:sp>
        <p:nvSpPr>
          <p:cNvPr id="7" name="Rectangle 22"/>
          <p:cNvSpPr>
            <a:spLocks noChangeArrowheads="1"/>
          </p:cNvSpPr>
          <p:nvPr/>
        </p:nvSpPr>
        <p:spPr bwMode="auto">
          <a:xfrm>
            <a:off x="0" y="6477000"/>
            <a:ext cx="9144000" cy="381000"/>
          </a:xfrm>
          <a:prstGeom prst="rect">
            <a:avLst/>
          </a:prstGeom>
          <a:gradFill flip="none" rotWithShape="1">
            <a:gsLst>
              <a:gs pos="0">
                <a:srgbClr val="762536"/>
              </a:gs>
              <a:gs pos="50000">
                <a:srgbClr val="762536"/>
              </a:gs>
              <a:gs pos="100000">
                <a:srgbClr val="A3334B"/>
              </a:gs>
            </a:gsLst>
            <a:lin ang="0" scaled="1"/>
            <a:tileRect/>
          </a:gradFill>
          <a:ln w="9525">
            <a:noFill/>
            <a:miter lim="800000"/>
            <a:headEnd/>
            <a:tailEnd/>
          </a:ln>
          <a:effectLst/>
        </p:spPr>
        <p:txBody>
          <a:bodyPr wrap="none" anchor="ctr"/>
          <a:lstStyle/>
          <a:p>
            <a:endParaRPr lang="hu-HU" dirty="0"/>
          </a:p>
        </p:txBody>
      </p:sp>
      <p:pic>
        <p:nvPicPr>
          <p:cNvPr id="8" name="Picture 41" descr="muegyetem_logo_bordo"/>
          <p:cNvPicPr>
            <a:picLocks noChangeAspect="1" noChangeArrowheads="1"/>
          </p:cNvPicPr>
          <p:nvPr/>
        </p:nvPicPr>
        <p:blipFill>
          <a:blip r:embed="rId11" cstate="print"/>
          <a:srcRect/>
          <a:stretch>
            <a:fillRect/>
          </a:stretch>
        </p:blipFill>
        <p:spPr bwMode="auto">
          <a:xfrm>
            <a:off x="0" y="6486299"/>
            <a:ext cx="1269711" cy="360000"/>
          </a:xfrm>
          <a:prstGeom prst="rect">
            <a:avLst/>
          </a:prstGeom>
          <a:noFill/>
        </p:spPr>
      </p:pic>
      <p:pic>
        <p:nvPicPr>
          <p:cNvPr id="9" name="Kép 8" descr="ftsrg_logo_new-transparent.png"/>
          <p:cNvPicPr>
            <a:picLocks noChangeAspect="1"/>
          </p:cNvPicPr>
          <p:nvPr/>
        </p:nvPicPr>
        <p:blipFill>
          <a:blip r:embed="rId12" cstate="print"/>
          <a:stretch>
            <a:fillRect/>
          </a:stretch>
        </p:blipFill>
        <p:spPr>
          <a:xfrm>
            <a:off x="8040735" y="6498024"/>
            <a:ext cx="1066973" cy="360000"/>
          </a:xfrm>
          <a:prstGeom prst="rect">
            <a:avLst/>
          </a:prstGeom>
        </p:spPr>
      </p:pic>
      <p:sp>
        <p:nvSpPr>
          <p:cNvPr id="10" name="Dia számának helye 6"/>
          <p:cNvSpPr>
            <a:spLocks noGrp="1"/>
          </p:cNvSpPr>
          <p:nvPr>
            <p:ph type="sldNum" sz="quarter" idx="4"/>
          </p:nvPr>
        </p:nvSpPr>
        <p:spPr>
          <a:xfrm>
            <a:off x="3214678" y="6500834"/>
            <a:ext cx="2971800" cy="357166"/>
          </a:xfrm>
          <a:prstGeom prst="rect">
            <a:avLst/>
          </a:prstGeom>
        </p:spPr>
        <p:txBody>
          <a:bodyPr vert="horz" lIns="91440" tIns="45720" rIns="91440" bIns="45720" rtlCol="0" anchor="ctr"/>
          <a:lstStyle>
            <a:lvl1pPr algn="ctr">
              <a:defRPr sz="1200">
                <a:solidFill>
                  <a:schemeClr val="bg1"/>
                </a:solidFill>
              </a:defRPr>
            </a:lvl1pPr>
          </a:lstStyle>
          <a:p>
            <a:fld id="{3D86C690-4F62-4AFC-8745-06DC9BF07935}" type="slidenum">
              <a:rPr lang="hu-HU" smtClean="0"/>
              <a:pPr/>
              <a:t>‹#›</a:t>
            </a:fld>
            <a:endParaRPr lang="hu-H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5" r:id="rId5"/>
    <p:sldLayoutId id="2147483656" r:id="rId6"/>
    <p:sldLayoutId id="2147483657" r:id="rId7"/>
    <p:sldLayoutId id="2147483658" r:id="rId8"/>
    <p:sldLayoutId id="2147483659" r:id="rId9"/>
  </p:sldLayoutIdLst>
  <p:hf hdr="0" ftr="0" dt="0"/>
  <p:txStyles>
    <p:titleStyle>
      <a:lvl1pPr algn="ctr" defTabSz="914400" rtl="0" eaLnBrk="1" latinLnBrk="0" hangingPunct="1">
        <a:spcBef>
          <a:spcPct val="0"/>
        </a:spcBef>
        <a:buNone/>
        <a:defRPr sz="4000" kern="1200">
          <a:solidFill>
            <a:srgbClr val="F8F8F8"/>
          </a:solidFill>
          <a:latin typeface="+mj-lt"/>
          <a:ea typeface="+mj-ea"/>
          <a:cs typeface="+mj-cs"/>
        </a:defRPr>
      </a:lvl1pPr>
    </p:titleStyle>
    <p:bodyStyle>
      <a:lvl1pPr marL="342900" indent="-342900" algn="l" defTabSz="914400" rtl="0" eaLnBrk="1" latinLnBrk="0" hangingPunct="1">
        <a:spcBef>
          <a:spcPct val="20000"/>
        </a:spcBef>
        <a:buClr>
          <a:srgbClr val="762536"/>
        </a:buClr>
        <a:buFont typeface="Wingdings" pitchFamily="2" charset="2"/>
        <a:buChar char="§"/>
        <a:defRPr sz="3200" kern="1200">
          <a:solidFill>
            <a:schemeClr val="tx1"/>
          </a:solidFill>
          <a:latin typeface="+mn-lt"/>
          <a:ea typeface="+mn-ea"/>
          <a:cs typeface="+mn-cs"/>
        </a:defRPr>
      </a:lvl1pPr>
      <a:lvl2pPr marL="742950" indent="-285750" algn="l" defTabSz="914400" rtl="0" eaLnBrk="1" latinLnBrk="0" hangingPunct="1">
        <a:spcBef>
          <a:spcPct val="20000"/>
        </a:spcBef>
        <a:buClr>
          <a:srgbClr val="762536"/>
        </a:buClr>
        <a:buFont typeface="Courier New" pitchFamily="49" charset="0"/>
        <a:buChar char="o"/>
        <a:defRPr sz="2800" kern="1200">
          <a:solidFill>
            <a:schemeClr val="tx1"/>
          </a:solidFill>
          <a:latin typeface="+mn-lt"/>
          <a:ea typeface="+mn-ea"/>
          <a:cs typeface="+mn-cs"/>
        </a:defRPr>
      </a:lvl2pPr>
      <a:lvl3pPr marL="1143000" indent="-228600" algn="l" defTabSz="914400" rtl="0" eaLnBrk="1" latinLnBrk="0" hangingPunct="1">
        <a:spcBef>
          <a:spcPct val="20000"/>
        </a:spcBef>
        <a:buClr>
          <a:srgbClr val="762536"/>
        </a:buClr>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Clr>
          <a:srgbClr val="762536"/>
        </a:buClr>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Clr>
          <a:srgbClr val="762536"/>
        </a:buClr>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hyperlink" Target="http://www.academicresourcecenter.net/curriculum/pfv.aspx?ID=6191"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2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8.xml"/><Relationship Id="rId1" Type="http://schemas.openxmlformats.org/officeDocument/2006/relationships/slideLayout" Target="../slideLayouts/slideLayout6.xml"/><Relationship Id="rId4" Type="http://schemas.openxmlformats.org/officeDocument/2006/relationships/image" Target="../media/image17.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29.xml"/><Relationship Id="rId1" Type="http://schemas.openxmlformats.org/officeDocument/2006/relationships/slideLayout" Target="../slideLayouts/slideLayout2.xml"/><Relationship Id="rId4" Type="http://schemas.openxmlformats.org/officeDocument/2006/relationships/image" Target="../media/image19.png"/></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3" Type="http://schemas.openxmlformats.org/officeDocument/2006/relationships/hyperlink" Target="http://www.microsoft.com/hun/technet/article/?id=7870c80b-7d94-4732-8220-256b625a3061" TargetMode="External"/><Relationship Id="rId2" Type="http://schemas.openxmlformats.org/officeDocument/2006/relationships/notesSlide" Target="../notesSlides/notesSlide33.xml"/><Relationship Id="rId1" Type="http://schemas.openxmlformats.org/officeDocument/2006/relationships/slideLayout" Target="../slideLayouts/slideLayout2.xml"/><Relationship Id="rId5" Type="http://schemas.openxmlformats.org/officeDocument/2006/relationships/hyperlink" Target="http://www.microsoft.com/technet/technetmag/issues/2007/02/VistaKernel/default.aspx" TargetMode="External"/><Relationship Id="rId4" Type="http://schemas.openxmlformats.org/officeDocument/2006/relationships/hyperlink" Target="http://msdn.microsoft.com/msdnmag/issues/01/12/XPKernel/default.aspx" TargetMode="Externa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ubtitle 5"/>
          <p:cNvSpPr>
            <a:spLocks noGrp="1"/>
          </p:cNvSpPr>
          <p:nvPr>
            <p:ph type="subTitle" idx="1"/>
          </p:nvPr>
        </p:nvSpPr>
        <p:spPr>
          <a:xfrm>
            <a:off x="1371600" y="3124792"/>
            <a:ext cx="6400800" cy="1752600"/>
          </a:xfrm>
        </p:spPr>
        <p:txBody>
          <a:bodyPr/>
          <a:lstStyle/>
          <a:p>
            <a:r>
              <a:rPr lang="hu-HU" sz="2400" smtClean="0"/>
              <a:t>dr. Micskei</a:t>
            </a:r>
            <a:r>
              <a:rPr lang="hu-HU" smtClean="0"/>
              <a:t> </a:t>
            </a:r>
            <a:r>
              <a:rPr lang="hu-HU" sz="2400" dirty="0" smtClean="0"/>
              <a:t>Zoltán</a:t>
            </a:r>
          </a:p>
          <a:p>
            <a:endParaRPr lang="hu-HU" sz="2000" dirty="0" smtClean="0"/>
          </a:p>
          <a:p>
            <a:r>
              <a:rPr lang="hu-HU" sz="2000" dirty="0" smtClean="0"/>
              <a:t>http://mit.bme.hu/~micskeiz</a:t>
            </a:r>
          </a:p>
        </p:txBody>
      </p:sp>
      <p:sp>
        <p:nvSpPr>
          <p:cNvPr id="4" name="TextBox 3"/>
          <p:cNvSpPr txBox="1"/>
          <p:nvPr/>
        </p:nvSpPr>
        <p:spPr>
          <a:xfrm>
            <a:off x="0" y="35512"/>
            <a:ext cx="9144000" cy="400110"/>
          </a:xfrm>
          <a:prstGeom prst="rect">
            <a:avLst/>
          </a:prstGeom>
          <a:noFill/>
        </p:spPr>
        <p:txBody>
          <a:bodyPr wrap="square" rtlCol="0">
            <a:noAutofit/>
          </a:bodyPr>
          <a:lstStyle/>
          <a:p>
            <a:pPr algn="ctr"/>
            <a:r>
              <a:rPr lang="hu-HU" sz="2000" dirty="0" smtClean="0">
                <a:solidFill>
                  <a:schemeClr val="bg1"/>
                </a:solidFill>
                <a:latin typeface="+mn-lt"/>
              </a:rPr>
              <a:t>Operációs rendszerek (vimia219)</a:t>
            </a:r>
          </a:p>
          <a:p>
            <a:endParaRPr lang="hu-HU" sz="2000" dirty="0">
              <a:solidFill>
                <a:schemeClr val="bg1"/>
              </a:solidFill>
              <a:latin typeface="+mn-lt"/>
            </a:endParaRPr>
          </a:p>
        </p:txBody>
      </p:sp>
      <p:sp>
        <p:nvSpPr>
          <p:cNvPr id="5" name="Rectangle 2"/>
          <p:cNvSpPr txBox="1">
            <a:spLocks noChangeArrowheads="1"/>
          </p:cNvSpPr>
          <p:nvPr/>
        </p:nvSpPr>
        <p:spPr bwMode="auto">
          <a:xfrm>
            <a:off x="785034" y="1011056"/>
            <a:ext cx="7772400" cy="1470025"/>
          </a:xfrm>
          <a:prstGeom prst="rect">
            <a:avLst/>
          </a:prstGeom>
          <a:solidFill>
            <a:schemeClr val="accent4"/>
          </a:solidFill>
          <a:ln w="12700">
            <a:noFill/>
            <a:miter lim="800000"/>
            <a:headEnd/>
            <a:tailEnd/>
          </a:ln>
        </p:spPr>
        <p:txBody>
          <a:bodyPr vert="horz" wrap="square" lIns="90488" tIns="44450" rIns="90488" bIns="44450" numCol="1" anchor="ctr" anchorCtr="0" compatLnSpc="1">
            <a:prstTxWarp prst="textNoShape">
              <a:avLst/>
            </a:prstTxWarp>
          </a:bodyPr>
          <a:lstStyle/>
          <a:p>
            <a:pPr algn="ctr" defTabSz="762000"/>
            <a:r>
              <a:rPr lang="hu-HU" sz="4000" kern="0" dirty="0" smtClean="0">
                <a:solidFill>
                  <a:schemeClr val="bg1"/>
                </a:solidFill>
                <a:latin typeface="+mj-lt"/>
                <a:ea typeface="+mj-ea"/>
                <a:cs typeface="+mj-cs"/>
              </a:rPr>
              <a:t>Memóriakezelés a Windowsban</a:t>
            </a:r>
            <a:endParaRPr kumimoji="0" lang="hu-HU" sz="4000" b="0" i="0" u="none" strike="noStrike" kern="0" cap="none" spc="0" normalizeH="0" baseline="0" noProof="0" dirty="0">
              <a:ln>
                <a:noFill/>
              </a:ln>
              <a:solidFill>
                <a:schemeClr val="bg1"/>
              </a:solidFill>
              <a:effectLst/>
              <a:uLnTx/>
              <a:uFillTx/>
              <a:latin typeface="+mj-lt"/>
              <a:ea typeface="+mj-ea"/>
              <a:cs typeface="+mj-cs"/>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Title 1"/>
          <p:cNvSpPr>
            <a:spLocks noGrp="1"/>
          </p:cNvSpPr>
          <p:nvPr>
            <p:ph type="title"/>
          </p:nvPr>
        </p:nvSpPr>
        <p:spPr/>
        <p:txBody>
          <a:bodyPr/>
          <a:lstStyle/>
          <a:p>
            <a:r>
              <a:rPr lang="hu-HU" dirty="0" smtClean="0"/>
              <a:t>Folyamatok memóriafoglalása</a:t>
            </a:r>
          </a:p>
        </p:txBody>
      </p:sp>
      <p:sp>
        <p:nvSpPr>
          <p:cNvPr id="93186" name="Content Placeholder 2"/>
          <p:cNvSpPr>
            <a:spLocks noGrp="1"/>
          </p:cNvSpPr>
          <p:nvPr>
            <p:ph idx="1"/>
          </p:nvPr>
        </p:nvSpPr>
        <p:spPr/>
        <p:txBody>
          <a:bodyPr/>
          <a:lstStyle/>
          <a:p>
            <a:endParaRPr lang="hu-HU" dirty="0" smtClean="0"/>
          </a:p>
          <a:p>
            <a:pPr marL="0" indent="0">
              <a:buNone/>
            </a:pPr>
            <a:r>
              <a:rPr lang="hu-HU" dirty="0" smtClean="0"/>
              <a:t>Két lépésben:</a:t>
            </a:r>
          </a:p>
          <a:p>
            <a:r>
              <a:rPr lang="hu-HU" b="1" dirty="0" err="1" smtClean="0"/>
              <a:t>Reserve</a:t>
            </a:r>
            <a:r>
              <a:rPr lang="hu-HU" dirty="0" smtClean="0"/>
              <a:t>: virtuális címtartomány lefoglalása</a:t>
            </a:r>
          </a:p>
          <a:p>
            <a:r>
              <a:rPr lang="hu-HU" b="1" dirty="0" err="1" smtClean="0"/>
              <a:t>Commit</a:t>
            </a:r>
            <a:r>
              <a:rPr lang="hu-HU" dirty="0" smtClean="0"/>
              <a:t>: virtuális memória lefoglalása</a:t>
            </a:r>
          </a:p>
          <a:p>
            <a:endParaRPr lang="hu-HU" dirty="0" smtClean="0"/>
          </a:p>
          <a:p>
            <a:pPr marL="0" indent="0">
              <a:buNone/>
            </a:pPr>
            <a:r>
              <a:rPr lang="hu-HU" dirty="0" smtClean="0"/>
              <a:t>Előny:</a:t>
            </a:r>
          </a:p>
          <a:p>
            <a:r>
              <a:rPr lang="hu-HU" dirty="0" smtClean="0"/>
              <a:t>Csak annyit foglal, amennyi ténylegesen </a:t>
            </a:r>
            <a:r>
              <a:rPr lang="hu-HU" dirty="0" smtClean="0"/>
              <a:t>kell</a:t>
            </a:r>
            <a:endParaRPr lang="hu-HU" dirty="0" smtClean="0"/>
          </a:p>
          <a:p>
            <a:endParaRPr lang="hu-HU" dirty="0" smtClean="0"/>
          </a:p>
        </p:txBody>
      </p:sp>
      <p:sp>
        <p:nvSpPr>
          <p:cNvPr id="4" name="Dia számának helye 3"/>
          <p:cNvSpPr>
            <a:spLocks noGrp="1"/>
          </p:cNvSpPr>
          <p:nvPr>
            <p:ph type="sldNum" sz="quarter" idx="5"/>
          </p:nvPr>
        </p:nvSpPr>
        <p:spPr/>
        <p:txBody>
          <a:bodyPr/>
          <a:lstStyle/>
          <a:p>
            <a:fld id="{3D86C690-4F62-4AFC-8745-06DC9BF07935}" type="slidenum">
              <a:rPr lang="hu-HU" smtClean="0"/>
              <a:pPr/>
              <a:t>10</a:t>
            </a:fld>
            <a:endParaRPr lang="hu-HU"/>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fontScale="90000"/>
          </a:bodyPr>
          <a:lstStyle/>
          <a:p>
            <a:r>
              <a:rPr lang="hu-HU" dirty="0" smtClean="0"/>
              <a:t>Logikai és fizikai címek közötti leképzés (</a:t>
            </a:r>
            <a:r>
              <a:rPr lang="hu-HU" dirty="0" err="1" smtClean="0"/>
              <a:t>ism</a:t>
            </a:r>
            <a:r>
              <a:rPr lang="hu-HU" dirty="0" smtClean="0"/>
              <a:t>.)</a:t>
            </a:r>
            <a:endParaRPr lang="hu-HU" dirty="0"/>
          </a:p>
        </p:txBody>
      </p:sp>
      <p:sp>
        <p:nvSpPr>
          <p:cNvPr id="5" name="Téglalap 4"/>
          <p:cNvSpPr/>
          <p:nvPr/>
        </p:nvSpPr>
        <p:spPr>
          <a:xfrm>
            <a:off x="428596" y="1500174"/>
            <a:ext cx="1285884" cy="428628"/>
          </a:xfrm>
          <a:prstGeom prst="rect">
            <a:avLst/>
          </a:prstGeom>
          <a:solidFill>
            <a:schemeClr val="accent6"/>
          </a:solidFill>
          <a:ln w="38100">
            <a:solidFill>
              <a:schemeClr val="tx1"/>
            </a:solid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hu-HU" sz="2400" dirty="0" smtClean="0">
              <a:solidFill>
                <a:schemeClr val="bg1"/>
              </a:solidFill>
            </a:endParaRPr>
          </a:p>
        </p:txBody>
      </p:sp>
      <p:sp>
        <p:nvSpPr>
          <p:cNvPr id="6" name="Téglalap 5"/>
          <p:cNvSpPr/>
          <p:nvPr/>
        </p:nvSpPr>
        <p:spPr>
          <a:xfrm>
            <a:off x="428596" y="1928802"/>
            <a:ext cx="1285884" cy="428628"/>
          </a:xfrm>
          <a:prstGeom prst="rect">
            <a:avLst/>
          </a:prstGeom>
          <a:solidFill>
            <a:schemeClr val="accent2"/>
          </a:solidFill>
          <a:ln w="38100">
            <a:solidFill>
              <a:schemeClr val="tx1"/>
            </a:solid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hu-HU" sz="2400" dirty="0" smtClean="0">
              <a:solidFill>
                <a:schemeClr val="bg1"/>
              </a:solidFill>
            </a:endParaRPr>
          </a:p>
        </p:txBody>
      </p:sp>
      <p:sp>
        <p:nvSpPr>
          <p:cNvPr id="7" name="Téglalap 6"/>
          <p:cNvSpPr/>
          <p:nvPr/>
        </p:nvSpPr>
        <p:spPr>
          <a:xfrm>
            <a:off x="428596" y="2357430"/>
            <a:ext cx="1285884" cy="428628"/>
          </a:xfrm>
          <a:prstGeom prst="rect">
            <a:avLst/>
          </a:prstGeom>
          <a:solidFill>
            <a:schemeClr val="accent6"/>
          </a:solidFill>
          <a:ln w="38100">
            <a:solidFill>
              <a:schemeClr val="tx1"/>
            </a:solid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hu-HU" sz="2400" dirty="0" smtClean="0">
              <a:solidFill>
                <a:schemeClr val="bg1"/>
              </a:solidFill>
            </a:endParaRPr>
          </a:p>
        </p:txBody>
      </p:sp>
      <p:sp>
        <p:nvSpPr>
          <p:cNvPr id="8" name="Téglalap 7"/>
          <p:cNvSpPr/>
          <p:nvPr/>
        </p:nvSpPr>
        <p:spPr>
          <a:xfrm>
            <a:off x="428596" y="2786058"/>
            <a:ext cx="1285884" cy="428628"/>
          </a:xfrm>
          <a:prstGeom prst="rect">
            <a:avLst/>
          </a:prstGeom>
          <a:solidFill>
            <a:schemeClr val="accent2"/>
          </a:solidFill>
          <a:ln w="38100">
            <a:solidFill>
              <a:schemeClr val="tx1"/>
            </a:solid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hu-HU" sz="2400" dirty="0" smtClean="0">
              <a:solidFill>
                <a:schemeClr val="bg1"/>
              </a:solidFill>
            </a:endParaRPr>
          </a:p>
        </p:txBody>
      </p:sp>
      <p:sp>
        <p:nvSpPr>
          <p:cNvPr id="9" name="Téglalap 8"/>
          <p:cNvSpPr/>
          <p:nvPr/>
        </p:nvSpPr>
        <p:spPr>
          <a:xfrm>
            <a:off x="428596" y="4214818"/>
            <a:ext cx="1285884" cy="428628"/>
          </a:xfrm>
          <a:prstGeom prst="rect">
            <a:avLst/>
          </a:prstGeom>
          <a:solidFill>
            <a:schemeClr val="accent6"/>
          </a:solidFill>
          <a:ln w="38100">
            <a:solidFill>
              <a:schemeClr val="tx1"/>
            </a:solid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hu-HU" sz="2400" dirty="0" smtClean="0">
              <a:solidFill>
                <a:schemeClr val="bg1"/>
              </a:solidFill>
            </a:endParaRPr>
          </a:p>
        </p:txBody>
      </p:sp>
      <p:sp>
        <p:nvSpPr>
          <p:cNvPr id="10" name="Téglalap 9"/>
          <p:cNvSpPr/>
          <p:nvPr/>
        </p:nvSpPr>
        <p:spPr>
          <a:xfrm>
            <a:off x="428596" y="4643446"/>
            <a:ext cx="1285884" cy="428628"/>
          </a:xfrm>
          <a:prstGeom prst="rect">
            <a:avLst/>
          </a:prstGeom>
          <a:solidFill>
            <a:schemeClr val="accent2"/>
          </a:solidFill>
          <a:ln w="38100">
            <a:solidFill>
              <a:schemeClr val="tx1"/>
            </a:solid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hu-HU" sz="2400" dirty="0" smtClean="0">
              <a:solidFill>
                <a:schemeClr val="bg1"/>
              </a:solidFill>
            </a:endParaRPr>
          </a:p>
        </p:txBody>
      </p:sp>
      <p:sp>
        <p:nvSpPr>
          <p:cNvPr id="11" name="Téglalap 10"/>
          <p:cNvSpPr/>
          <p:nvPr/>
        </p:nvSpPr>
        <p:spPr>
          <a:xfrm>
            <a:off x="428596" y="5072074"/>
            <a:ext cx="1285884" cy="428628"/>
          </a:xfrm>
          <a:prstGeom prst="rect">
            <a:avLst/>
          </a:prstGeom>
          <a:solidFill>
            <a:schemeClr val="accent2"/>
          </a:solidFill>
          <a:ln w="38100">
            <a:solidFill>
              <a:schemeClr val="tx1"/>
            </a:solid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hu-HU" sz="2400" dirty="0" smtClean="0">
              <a:solidFill>
                <a:schemeClr val="bg1"/>
              </a:solidFill>
            </a:endParaRPr>
          </a:p>
        </p:txBody>
      </p:sp>
      <p:sp>
        <p:nvSpPr>
          <p:cNvPr id="12" name="Téglalap 11"/>
          <p:cNvSpPr/>
          <p:nvPr/>
        </p:nvSpPr>
        <p:spPr>
          <a:xfrm>
            <a:off x="428596" y="5500702"/>
            <a:ext cx="1285884" cy="428628"/>
          </a:xfrm>
          <a:prstGeom prst="rect">
            <a:avLst/>
          </a:prstGeom>
          <a:solidFill>
            <a:schemeClr val="accent6"/>
          </a:solidFill>
          <a:ln w="38100">
            <a:solidFill>
              <a:schemeClr val="tx1"/>
            </a:solid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hu-HU" sz="2400" dirty="0" smtClean="0">
              <a:solidFill>
                <a:schemeClr val="bg1"/>
              </a:solidFill>
            </a:endParaRPr>
          </a:p>
        </p:txBody>
      </p:sp>
      <p:sp>
        <p:nvSpPr>
          <p:cNvPr id="13" name="Szövegdoboz 12"/>
          <p:cNvSpPr txBox="1"/>
          <p:nvPr/>
        </p:nvSpPr>
        <p:spPr>
          <a:xfrm>
            <a:off x="142844" y="857232"/>
            <a:ext cx="2000232" cy="461665"/>
          </a:xfrm>
          <a:prstGeom prst="rect">
            <a:avLst/>
          </a:prstGeom>
          <a:noFill/>
        </p:spPr>
        <p:txBody>
          <a:bodyPr wrap="square" rtlCol="0">
            <a:spAutoFit/>
          </a:bodyPr>
          <a:lstStyle/>
          <a:p>
            <a:r>
              <a:rPr lang="hu-HU" sz="2400" dirty="0" smtClean="0"/>
              <a:t>Folyamat 1</a:t>
            </a:r>
            <a:endParaRPr lang="hu-HU" sz="2400" dirty="0"/>
          </a:p>
        </p:txBody>
      </p:sp>
      <p:sp>
        <p:nvSpPr>
          <p:cNvPr id="14" name="Szövegdoboz 13"/>
          <p:cNvSpPr txBox="1"/>
          <p:nvPr/>
        </p:nvSpPr>
        <p:spPr>
          <a:xfrm>
            <a:off x="142844" y="3643314"/>
            <a:ext cx="2000232" cy="461665"/>
          </a:xfrm>
          <a:prstGeom prst="rect">
            <a:avLst/>
          </a:prstGeom>
          <a:noFill/>
        </p:spPr>
        <p:txBody>
          <a:bodyPr wrap="square" rtlCol="0">
            <a:spAutoFit/>
          </a:bodyPr>
          <a:lstStyle/>
          <a:p>
            <a:r>
              <a:rPr lang="hu-HU" sz="2400" dirty="0" smtClean="0"/>
              <a:t>Folyamat 2</a:t>
            </a:r>
            <a:endParaRPr lang="hu-HU" sz="2400" dirty="0"/>
          </a:p>
        </p:txBody>
      </p:sp>
      <p:sp>
        <p:nvSpPr>
          <p:cNvPr id="15" name="Téglalap 14"/>
          <p:cNvSpPr/>
          <p:nvPr/>
        </p:nvSpPr>
        <p:spPr>
          <a:xfrm>
            <a:off x="3071802" y="1928802"/>
            <a:ext cx="857256" cy="142876"/>
          </a:xfrm>
          <a:prstGeom prst="rect">
            <a:avLst/>
          </a:prstGeom>
          <a:solidFill>
            <a:schemeClr val="accent1"/>
          </a:solidFill>
          <a:ln w="38100">
            <a:solidFill>
              <a:schemeClr val="tx1"/>
            </a:solid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hu-HU" sz="2400" dirty="0" smtClean="0">
              <a:solidFill>
                <a:schemeClr val="bg1"/>
              </a:solidFill>
            </a:endParaRPr>
          </a:p>
        </p:txBody>
      </p:sp>
      <p:sp>
        <p:nvSpPr>
          <p:cNvPr id="16" name="Téglalap 15"/>
          <p:cNvSpPr/>
          <p:nvPr/>
        </p:nvSpPr>
        <p:spPr>
          <a:xfrm>
            <a:off x="3071802" y="2081202"/>
            <a:ext cx="857256" cy="142876"/>
          </a:xfrm>
          <a:prstGeom prst="rect">
            <a:avLst/>
          </a:prstGeom>
          <a:solidFill>
            <a:schemeClr val="accent1"/>
          </a:solidFill>
          <a:ln w="38100">
            <a:solidFill>
              <a:schemeClr val="tx1"/>
            </a:solid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hu-HU" sz="2400" dirty="0" smtClean="0">
              <a:solidFill>
                <a:schemeClr val="bg1"/>
              </a:solidFill>
            </a:endParaRPr>
          </a:p>
        </p:txBody>
      </p:sp>
      <p:sp>
        <p:nvSpPr>
          <p:cNvPr id="17" name="Téglalap 16"/>
          <p:cNvSpPr/>
          <p:nvPr/>
        </p:nvSpPr>
        <p:spPr>
          <a:xfrm>
            <a:off x="3071802" y="2214554"/>
            <a:ext cx="857256" cy="142876"/>
          </a:xfrm>
          <a:prstGeom prst="rect">
            <a:avLst/>
          </a:prstGeom>
          <a:solidFill>
            <a:schemeClr val="accent1"/>
          </a:solidFill>
          <a:ln w="38100">
            <a:solidFill>
              <a:schemeClr val="tx1"/>
            </a:solid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hu-HU" sz="2400" dirty="0" smtClean="0">
              <a:solidFill>
                <a:schemeClr val="bg1"/>
              </a:solidFill>
            </a:endParaRPr>
          </a:p>
        </p:txBody>
      </p:sp>
      <p:sp>
        <p:nvSpPr>
          <p:cNvPr id="20" name="Téglalap 19"/>
          <p:cNvSpPr/>
          <p:nvPr/>
        </p:nvSpPr>
        <p:spPr>
          <a:xfrm>
            <a:off x="3071802" y="4643446"/>
            <a:ext cx="857256" cy="142876"/>
          </a:xfrm>
          <a:prstGeom prst="rect">
            <a:avLst/>
          </a:prstGeom>
          <a:solidFill>
            <a:schemeClr val="accent1"/>
          </a:solidFill>
          <a:ln w="38100">
            <a:solidFill>
              <a:schemeClr val="tx1"/>
            </a:solid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hu-HU" sz="2400" dirty="0" smtClean="0">
              <a:solidFill>
                <a:schemeClr val="bg1"/>
              </a:solidFill>
            </a:endParaRPr>
          </a:p>
        </p:txBody>
      </p:sp>
      <p:sp>
        <p:nvSpPr>
          <p:cNvPr id="21" name="Téglalap 20"/>
          <p:cNvSpPr/>
          <p:nvPr/>
        </p:nvSpPr>
        <p:spPr>
          <a:xfrm>
            <a:off x="3071802" y="4795846"/>
            <a:ext cx="857256" cy="142876"/>
          </a:xfrm>
          <a:prstGeom prst="rect">
            <a:avLst/>
          </a:prstGeom>
          <a:solidFill>
            <a:schemeClr val="accent1"/>
          </a:solidFill>
          <a:ln w="38100">
            <a:solidFill>
              <a:schemeClr val="tx1"/>
            </a:solid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hu-HU" sz="2400" dirty="0" smtClean="0">
              <a:solidFill>
                <a:schemeClr val="bg1"/>
              </a:solidFill>
            </a:endParaRPr>
          </a:p>
        </p:txBody>
      </p:sp>
      <p:sp>
        <p:nvSpPr>
          <p:cNvPr id="22" name="Téglalap 21"/>
          <p:cNvSpPr/>
          <p:nvPr/>
        </p:nvSpPr>
        <p:spPr>
          <a:xfrm>
            <a:off x="3071802" y="4929198"/>
            <a:ext cx="857256" cy="142876"/>
          </a:xfrm>
          <a:prstGeom prst="rect">
            <a:avLst/>
          </a:prstGeom>
          <a:solidFill>
            <a:schemeClr val="accent1"/>
          </a:solidFill>
          <a:ln w="38100">
            <a:solidFill>
              <a:schemeClr val="tx1"/>
            </a:solid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hu-HU" sz="2400" dirty="0" smtClean="0">
              <a:solidFill>
                <a:schemeClr val="bg1"/>
              </a:solidFill>
            </a:endParaRPr>
          </a:p>
        </p:txBody>
      </p:sp>
      <p:sp>
        <p:nvSpPr>
          <p:cNvPr id="23" name="Téglalap 22"/>
          <p:cNvSpPr/>
          <p:nvPr/>
        </p:nvSpPr>
        <p:spPr>
          <a:xfrm>
            <a:off x="3071802" y="5072074"/>
            <a:ext cx="857256" cy="142876"/>
          </a:xfrm>
          <a:prstGeom prst="rect">
            <a:avLst/>
          </a:prstGeom>
          <a:solidFill>
            <a:schemeClr val="accent1"/>
          </a:solidFill>
          <a:ln w="38100">
            <a:solidFill>
              <a:schemeClr val="tx1"/>
            </a:solid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hu-HU" sz="2400" dirty="0" smtClean="0">
              <a:solidFill>
                <a:schemeClr val="bg1"/>
              </a:solidFill>
            </a:endParaRPr>
          </a:p>
        </p:txBody>
      </p:sp>
      <p:sp>
        <p:nvSpPr>
          <p:cNvPr id="24" name="Téglalap 23"/>
          <p:cNvSpPr/>
          <p:nvPr/>
        </p:nvSpPr>
        <p:spPr>
          <a:xfrm>
            <a:off x="3071802" y="5214950"/>
            <a:ext cx="857256" cy="142876"/>
          </a:xfrm>
          <a:prstGeom prst="rect">
            <a:avLst/>
          </a:prstGeom>
          <a:solidFill>
            <a:schemeClr val="accent1"/>
          </a:solidFill>
          <a:ln w="38100">
            <a:solidFill>
              <a:schemeClr val="tx1"/>
            </a:solid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hu-HU" sz="2400" dirty="0" smtClean="0">
              <a:solidFill>
                <a:schemeClr val="bg1"/>
              </a:solidFill>
            </a:endParaRPr>
          </a:p>
        </p:txBody>
      </p:sp>
      <p:sp>
        <p:nvSpPr>
          <p:cNvPr id="25" name="Szövegdoboz 24"/>
          <p:cNvSpPr txBox="1"/>
          <p:nvPr/>
        </p:nvSpPr>
        <p:spPr>
          <a:xfrm>
            <a:off x="2643206" y="857232"/>
            <a:ext cx="2000232" cy="461665"/>
          </a:xfrm>
          <a:prstGeom prst="rect">
            <a:avLst/>
          </a:prstGeom>
          <a:noFill/>
        </p:spPr>
        <p:txBody>
          <a:bodyPr wrap="square" rtlCol="0">
            <a:spAutoFit/>
          </a:bodyPr>
          <a:lstStyle/>
          <a:p>
            <a:r>
              <a:rPr lang="hu-HU" sz="2400" dirty="0" smtClean="0"/>
              <a:t>Laptáblák</a:t>
            </a:r>
            <a:endParaRPr lang="hu-HU" sz="2400" dirty="0"/>
          </a:p>
        </p:txBody>
      </p:sp>
      <p:sp>
        <p:nvSpPr>
          <p:cNvPr id="29" name="Szövegdoboz 28"/>
          <p:cNvSpPr txBox="1"/>
          <p:nvPr/>
        </p:nvSpPr>
        <p:spPr>
          <a:xfrm>
            <a:off x="6215074" y="895633"/>
            <a:ext cx="2571768" cy="461665"/>
          </a:xfrm>
          <a:prstGeom prst="rect">
            <a:avLst/>
          </a:prstGeom>
          <a:noFill/>
        </p:spPr>
        <p:txBody>
          <a:bodyPr wrap="square" rtlCol="0">
            <a:spAutoFit/>
          </a:bodyPr>
          <a:lstStyle/>
          <a:p>
            <a:r>
              <a:rPr lang="hu-HU" sz="2400" dirty="0" smtClean="0"/>
              <a:t>Fizikai memória</a:t>
            </a:r>
            <a:endParaRPr lang="hu-HU" sz="2400" dirty="0"/>
          </a:p>
        </p:txBody>
      </p:sp>
      <p:pic>
        <p:nvPicPr>
          <p:cNvPr id="1027" name="Picture 3"/>
          <p:cNvPicPr>
            <a:picLocks noChangeAspect="1" noChangeArrowheads="1"/>
          </p:cNvPicPr>
          <p:nvPr/>
        </p:nvPicPr>
        <p:blipFill>
          <a:blip r:embed="rId3" cstate="print"/>
          <a:srcRect/>
          <a:stretch>
            <a:fillRect/>
          </a:stretch>
        </p:blipFill>
        <p:spPr bwMode="auto">
          <a:xfrm>
            <a:off x="6286512" y="3786190"/>
            <a:ext cx="2114550" cy="2114550"/>
          </a:xfrm>
          <a:prstGeom prst="rect">
            <a:avLst/>
          </a:prstGeom>
          <a:noFill/>
          <a:ln w="9525">
            <a:noFill/>
            <a:miter lim="800000"/>
            <a:headEnd/>
            <a:tailEnd/>
          </a:ln>
          <a:effectLst/>
        </p:spPr>
      </p:pic>
      <p:sp>
        <p:nvSpPr>
          <p:cNvPr id="30" name="Szövegdoboz 29"/>
          <p:cNvSpPr txBox="1"/>
          <p:nvPr/>
        </p:nvSpPr>
        <p:spPr>
          <a:xfrm>
            <a:off x="6286512" y="3286124"/>
            <a:ext cx="2571768" cy="461665"/>
          </a:xfrm>
          <a:prstGeom prst="rect">
            <a:avLst/>
          </a:prstGeom>
          <a:noFill/>
        </p:spPr>
        <p:txBody>
          <a:bodyPr wrap="square" rtlCol="0">
            <a:spAutoFit/>
          </a:bodyPr>
          <a:lstStyle/>
          <a:p>
            <a:r>
              <a:rPr lang="hu-HU" sz="2400" dirty="0" err="1" smtClean="0"/>
              <a:t>Lapozófájl</a:t>
            </a:r>
            <a:endParaRPr lang="hu-HU" sz="2400" dirty="0"/>
          </a:p>
        </p:txBody>
      </p:sp>
      <p:sp>
        <p:nvSpPr>
          <p:cNvPr id="31" name="Téglalap 30"/>
          <p:cNvSpPr/>
          <p:nvPr/>
        </p:nvSpPr>
        <p:spPr>
          <a:xfrm>
            <a:off x="6715140" y="4572008"/>
            <a:ext cx="1285884" cy="428628"/>
          </a:xfrm>
          <a:prstGeom prst="rect">
            <a:avLst/>
          </a:prstGeom>
          <a:solidFill>
            <a:schemeClr val="accent5"/>
          </a:solidFill>
          <a:ln w="38100">
            <a:solidFill>
              <a:schemeClr val="tx1"/>
            </a:solid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hu-HU" sz="2400" dirty="0" smtClean="0">
              <a:solidFill>
                <a:schemeClr val="bg1"/>
              </a:solidFill>
            </a:endParaRPr>
          </a:p>
        </p:txBody>
      </p:sp>
      <p:sp>
        <p:nvSpPr>
          <p:cNvPr id="32" name="Téglalap 31"/>
          <p:cNvSpPr/>
          <p:nvPr/>
        </p:nvSpPr>
        <p:spPr>
          <a:xfrm>
            <a:off x="6715140" y="5000636"/>
            <a:ext cx="1285884" cy="428628"/>
          </a:xfrm>
          <a:prstGeom prst="rect">
            <a:avLst/>
          </a:prstGeom>
          <a:solidFill>
            <a:schemeClr val="accent5">
              <a:lumMod val="40000"/>
              <a:lumOff val="60000"/>
            </a:schemeClr>
          </a:solidFill>
          <a:ln w="38100">
            <a:solidFill>
              <a:schemeClr val="tx1"/>
            </a:solid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hu-HU" sz="2400" dirty="0" smtClean="0">
              <a:solidFill>
                <a:schemeClr val="bg1"/>
              </a:solidFill>
            </a:endParaRPr>
          </a:p>
        </p:txBody>
      </p:sp>
      <p:cxnSp>
        <p:nvCxnSpPr>
          <p:cNvPr id="35" name="Egyenes összekötő nyíllal 34"/>
          <p:cNvCxnSpPr>
            <a:stCxn id="6" idx="3"/>
            <a:endCxn id="15" idx="1"/>
          </p:cNvCxnSpPr>
          <p:nvPr/>
        </p:nvCxnSpPr>
        <p:spPr>
          <a:xfrm flipV="1">
            <a:off x="1714480" y="2000240"/>
            <a:ext cx="1357322" cy="142876"/>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38" name="Egyenes összekötő nyíllal 37"/>
          <p:cNvCxnSpPr>
            <a:stCxn id="17" idx="3"/>
            <a:endCxn id="28" idx="1"/>
          </p:cNvCxnSpPr>
          <p:nvPr/>
        </p:nvCxnSpPr>
        <p:spPr>
          <a:xfrm>
            <a:off x="3929058" y="2285992"/>
            <a:ext cx="2500330" cy="642942"/>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40" name="Egyenes összekötő nyíllal 39"/>
          <p:cNvCxnSpPr>
            <a:endCxn id="20" idx="1"/>
          </p:cNvCxnSpPr>
          <p:nvPr/>
        </p:nvCxnSpPr>
        <p:spPr>
          <a:xfrm flipV="1">
            <a:off x="1714480" y="4714884"/>
            <a:ext cx="1357322" cy="142876"/>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43" name="Egyenes összekötő nyíllal 42"/>
          <p:cNvCxnSpPr>
            <a:endCxn id="22" idx="1"/>
          </p:cNvCxnSpPr>
          <p:nvPr/>
        </p:nvCxnSpPr>
        <p:spPr>
          <a:xfrm flipV="1">
            <a:off x="1714480" y="5000636"/>
            <a:ext cx="1357322" cy="285752"/>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45" name="Egyenes összekötő nyíllal 44"/>
          <p:cNvCxnSpPr>
            <a:endCxn id="28" idx="1"/>
          </p:cNvCxnSpPr>
          <p:nvPr/>
        </p:nvCxnSpPr>
        <p:spPr>
          <a:xfrm flipV="1">
            <a:off x="3929058" y="2928934"/>
            <a:ext cx="2500330" cy="178595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47" name="Egyenes összekötő nyíllal 46"/>
          <p:cNvCxnSpPr>
            <a:endCxn id="31" idx="1"/>
          </p:cNvCxnSpPr>
          <p:nvPr/>
        </p:nvCxnSpPr>
        <p:spPr>
          <a:xfrm flipV="1">
            <a:off x="3929058" y="4786322"/>
            <a:ext cx="2786082" cy="214314"/>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36" name="Dia számának helye 35"/>
          <p:cNvSpPr>
            <a:spLocks noGrp="1"/>
          </p:cNvSpPr>
          <p:nvPr>
            <p:ph type="sldNum" sz="quarter" idx="5"/>
          </p:nvPr>
        </p:nvSpPr>
        <p:spPr/>
        <p:txBody>
          <a:bodyPr/>
          <a:lstStyle/>
          <a:p>
            <a:fld id="{3D86C690-4F62-4AFC-8745-06DC9BF07935}" type="slidenum">
              <a:rPr lang="hu-HU" smtClean="0"/>
              <a:pPr/>
              <a:t>11</a:t>
            </a:fld>
            <a:endParaRPr lang="hu-HU"/>
          </a:p>
        </p:txBody>
      </p:sp>
      <p:cxnSp>
        <p:nvCxnSpPr>
          <p:cNvPr id="37" name="Egyenes összekötő nyíllal 36"/>
          <p:cNvCxnSpPr>
            <a:stCxn id="15" idx="3"/>
            <a:endCxn id="26" idx="1"/>
          </p:cNvCxnSpPr>
          <p:nvPr/>
        </p:nvCxnSpPr>
        <p:spPr>
          <a:xfrm flipV="1">
            <a:off x="3929058" y="1714488"/>
            <a:ext cx="2500330" cy="285752"/>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26" name="Téglalap 25"/>
          <p:cNvSpPr/>
          <p:nvPr/>
        </p:nvSpPr>
        <p:spPr>
          <a:xfrm>
            <a:off x="6429388" y="1500174"/>
            <a:ext cx="1285884" cy="428628"/>
          </a:xfrm>
          <a:prstGeom prst="rect">
            <a:avLst/>
          </a:prstGeom>
          <a:solidFill>
            <a:schemeClr val="accent5"/>
          </a:solidFill>
          <a:ln w="38100">
            <a:solidFill>
              <a:schemeClr val="tx1"/>
            </a:solid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hu-HU" sz="2400" dirty="0" smtClean="0">
              <a:solidFill>
                <a:schemeClr val="bg1"/>
              </a:solidFill>
            </a:endParaRPr>
          </a:p>
        </p:txBody>
      </p:sp>
      <p:sp>
        <p:nvSpPr>
          <p:cNvPr id="41" name="Téglalap 40"/>
          <p:cNvSpPr/>
          <p:nvPr/>
        </p:nvSpPr>
        <p:spPr>
          <a:xfrm>
            <a:off x="6429388" y="1857364"/>
            <a:ext cx="1285884" cy="428628"/>
          </a:xfrm>
          <a:prstGeom prst="rect">
            <a:avLst/>
          </a:prstGeom>
          <a:solidFill>
            <a:schemeClr val="accent5">
              <a:lumMod val="40000"/>
              <a:lumOff val="60000"/>
            </a:schemeClr>
          </a:solidFill>
          <a:ln w="38100">
            <a:solidFill>
              <a:schemeClr val="tx1"/>
            </a:solid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hu-HU" sz="2400" dirty="0" smtClean="0">
              <a:solidFill>
                <a:schemeClr val="bg1"/>
              </a:solidFill>
            </a:endParaRPr>
          </a:p>
        </p:txBody>
      </p:sp>
      <p:sp>
        <p:nvSpPr>
          <p:cNvPr id="27" name="Téglalap 26"/>
          <p:cNvSpPr/>
          <p:nvPr/>
        </p:nvSpPr>
        <p:spPr>
          <a:xfrm>
            <a:off x="6429388" y="2285992"/>
            <a:ext cx="1285884" cy="428628"/>
          </a:xfrm>
          <a:prstGeom prst="rect">
            <a:avLst/>
          </a:prstGeom>
          <a:solidFill>
            <a:schemeClr val="accent5">
              <a:lumMod val="40000"/>
              <a:lumOff val="60000"/>
            </a:schemeClr>
          </a:solidFill>
          <a:ln w="38100">
            <a:solidFill>
              <a:schemeClr val="tx1"/>
            </a:solid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hu-HU" sz="2400" dirty="0" smtClean="0">
              <a:solidFill>
                <a:schemeClr val="bg1"/>
              </a:solidFill>
            </a:endParaRPr>
          </a:p>
        </p:txBody>
      </p:sp>
      <p:sp>
        <p:nvSpPr>
          <p:cNvPr id="28" name="Téglalap 27"/>
          <p:cNvSpPr/>
          <p:nvPr/>
        </p:nvSpPr>
        <p:spPr>
          <a:xfrm>
            <a:off x="6429388" y="2714620"/>
            <a:ext cx="1285884" cy="428628"/>
          </a:xfrm>
          <a:prstGeom prst="rect">
            <a:avLst/>
          </a:prstGeom>
          <a:solidFill>
            <a:schemeClr val="accent5"/>
          </a:solidFill>
          <a:ln w="38100">
            <a:solidFill>
              <a:schemeClr val="tx1"/>
            </a:solid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hu-HU" sz="2400" dirty="0" smtClean="0">
              <a:solidFill>
                <a:schemeClr val="bg1"/>
              </a:solidFill>
            </a:endParaRPr>
          </a:p>
        </p:txBody>
      </p:sp>
      <p:cxnSp>
        <p:nvCxnSpPr>
          <p:cNvPr id="48" name="Egyenes összekötő nyíllal 47"/>
          <p:cNvCxnSpPr>
            <a:stCxn id="8" idx="3"/>
            <a:endCxn id="17" idx="1"/>
          </p:cNvCxnSpPr>
          <p:nvPr/>
        </p:nvCxnSpPr>
        <p:spPr>
          <a:xfrm flipV="1">
            <a:off x="1714480" y="2285992"/>
            <a:ext cx="1357322" cy="71438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0"/>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02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0"/>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1"/>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2"/>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3"/>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4"/>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5"/>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37"/>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38"/>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48"/>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40"/>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43"/>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47"/>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4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17" grpId="0" animBg="1"/>
      <p:bldP spid="20" grpId="0" animBg="1"/>
      <p:bldP spid="21" grpId="0" animBg="1"/>
      <p:bldP spid="22" grpId="0" animBg="1"/>
      <p:bldP spid="23" grpId="0" animBg="1"/>
      <p:bldP spid="24" grpId="0" animBg="1"/>
      <p:bldP spid="25" grpId="0"/>
      <p:bldP spid="29" grpId="0"/>
      <p:bldP spid="30" grpId="0"/>
      <p:bldP spid="31" grpId="0" animBg="1"/>
      <p:bldP spid="32" grpId="0" animBg="1"/>
      <p:bldP spid="26" grpId="0" animBg="1"/>
      <p:bldP spid="41" grpId="0" animBg="1"/>
      <p:bldP spid="27" grpId="0" animBg="1"/>
      <p:bldP spid="2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x86 címfordítás (PAE nélkül)</a:t>
            </a:r>
            <a:endParaRPr lang="hu-HU" dirty="0"/>
          </a:p>
        </p:txBody>
      </p:sp>
      <p:sp>
        <p:nvSpPr>
          <p:cNvPr id="4" name="Dia számának helye 3"/>
          <p:cNvSpPr>
            <a:spLocks noGrp="1"/>
          </p:cNvSpPr>
          <p:nvPr>
            <p:ph type="sldNum" sz="quarter" idx="5"/>
          </p:nvPr>
        </p:nvSpPr>
        <p:spPr/>
        <p:txBody>
          <a:bodyPr/>
          <a:lstStyle/>
          <a:p>
            <a:fld id="{3D86C690-4F62-4AFC-8745-06DC9BF07935}" type="slidenum">
              <a:rPr lang="hu-HU" smtClean="0"/>
              <a:pPr/>
              <a:t>12</a:t>
            </a:fld>
            <a:endParaRPr lang="hu-HU"/>
          </a:p>
        </p:txBody>
      </p:sp>
      <p:pic>
        <p:nvPicPr>
          <p:cNvPr id="1026" name="Picture 2"/>
          <p:cNvPicPr>
            <a:picLocks noChangeAspect="1" noChangeArrowheads="1"/>
          </p:cNvPicPr>
          <p:nvPr/>
        </p:nvPicPr>
        <p:blipFill>
          <a:blip r:embed="rId3" cstate="print"/>
          <a:srcRect/>
          <a:stretch>
            <a:fillRect/>
          </a:stretch>
        </p:blipFill>
        <p:spPr bwMode="auto">
          <a:xfrm>
            <a:off x="214282" y="971553"/>
            <a:ext cx="8686261" cy="5100653"/>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x86 PAE címfordítás</a:t>
            </a:r>
            <a:endParaRPr lang="hu-HU" dirty="0"/>
          </a:p>
        </p:txBody>
      </p:sp>
      <p:sp>
        <p:nvSpPr>
          <p:cNvPr id="4" name="Dia számának helye 3"/>
          <p:cNvSpPr>
            <a:spLocks noGrp="1"/>
          </p:cNvSpPr>
          <p:nvPr>
            <p:ph type="sldNum" sz="quarter" idx="5"/>
          </p:nvPr>
        </p:nvSpPr>
        <p:spPr/>
        <p:txBody>
          <a:bodyPr/>
          <a:lstStyle/>
          <a:p>
            <a:fld id="{3D86C690-4F62-4AFC-8745-06DC9BF07935}" type="slidenum">
              <a:rPr lang="hu-HU" smtClean="0"/>
              <a:pPr/>
              <a:t>13</a:t>
            </a:fld>
            <a:endParaRPr lang="hu-HU"/>
          </a:p>
        </p:txBody>
      </p:sp>
      <p:pic>
        <p:nvPicPr>
          <p:cNvPr id="2050" name="Picture 2"/>
          <p:cNvPicPr>
            <a:picLocks noChangeAspect="1" noChangeArrowheads="1"/>
          </p:cNvPicPr>
          <p:nvPr/>
        </p:nvPicPr>
        <p:blipFill>
          <a:blip r:embed="rId3" cstate="print"/>
          <a:srcRect/>
          <a:stretch>
            <a:fillRect/>
          </a:stretch>
        </p:blipFill>
        <p:spPr bwMode="auto">
          <a:xfrm>
            <a:off x="71406" y="723460"/>
            <a:ext cx="8932097" cy="5657868"/>
          </a:xfrm>
          <a:prstGeom prst="rect">
            <a:avLst/>
          </a:prstGeom>
          <a:noFill/>
          <a:ln w="9525">
            <a:noFill/>
            <a:miter lim="800000"/>
            <a:headEnd/>
            <a:tailEnd/>
          </a:ln>
        </p:spPr>
      </p:pic>
      <p:sp>
        <p:nvSpPr>
          <p:cNvPr id="3" name="Szövegdoboz 2"/>
          <p:cNvSpPr txBox="1"/>
          <p:nvPr/>
        </p:nvSpPr>
        <p:spPr>
          <a:xfrm>
            <a:off x="4788024" y="6135107"/>
            <a:ext cx="4176464" cy="246221"/>
          </a:xfrm>
          <a:prstGeom prst="rect">
            <a:avLst/>
          </a:prstGeom>
          <a:noFill/>
        </p:spPr>
        <p:txBody>
          <a:bodyPr wrap="square" rtlCol="0">
            <a:spAutoFit/>
          </a:bodyPr>
          <a:lstStyle/>
          <a:p>
            <a:r>
              <a:rPr lang="hu-HU" sz="1000" dirty="0" smtClean="0"/>
              <a:t>Forrás: </a:t>
            </a:r>
            <a:r>
              <a:rPr lang="en-US" sz="1000" dirty="0"/>
              <a:t>Intel 64 and IA-32 Architectures Software Developers </a:t>
            </a:r>
            <a:r>
              <a:rPr lang="en-US" sz="1000" dirty="0" smtClean="0"/>
              <a:t>Manual</a:t>
            </a:r>
            <a:r>
              <a:rPr lang="hu-HU" sz="1000" dirty="0" smtClean="0"/>
              <a:t>, </a:t>
            </a:r>
            <a:r>
              <a:rPr lang="hu-HU" sz="1000" dirty="0" err="1" smtClean="0"/>
              <a:t>Vol</a:t>
            </a:r>
            <a:r>
              <a:rPr lang="hu-HU" sz="1000" dirty="0" smtClean="0"/>
              <a:t>. 3A</a:t>
            </a:r>
            <a:endParaRPr lang="hu-HU" sz="100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x86 PAE esetén a PTE</a:t>
            </a:r>
            <a:endParaRPr lang="hu-HU" dirty="0"/>
          </a:p>
        </p:txBody>
      </p:sp>
      <p:sp>
        <p:nvSpPr>
          <p:cNvPr id="3" name="Tartalom helye 2"/>
          <p:cNvSpPr>
            <a:spLocks noGrp="1"/>
          </p:cNvSpPr>
          <p:nvPr>
            <p:ph idx="1"/>
          </p:nvPr>
        </p:nvSpPr>
        <p:spPr>
          <a:xfrm>
            <a:off x="142844" y="3571876"/>
            <a:ext cx="8858312" cy="2814677"/>
          </a:xfrm>
        </p:spPr>
        <p:txBody>
          <a:bodyPr numCol="1"/>
          <a:lstStyle/>
          <a:p>
            <a:endParaRPr lang="hu-HU" dirty="0" smtClean="0"/>
          </a:p>
          <a:p>
            <a:r>
              <a:rPr lang="hu-HU" dirty="0" smtClean="0"/>
              <a:t>64 bites, 24 bit a lap címének</a:t>
            </a:r>
          </a:p>
          <a:p>
            <a:r>
              <a:rPr lang="hu-HU" dirty="0" err="1" smtClean="0"/>
              <a:t>Flagek</a:t>
            </a:r>
            <a:r>
              <a:rPr lang="hu-HU" dirty="0" smtClean="0"/>
              <a:t>:</a:t>
            </a:r>
          </a:p>
          <a:p>
            <a:pPr lvl="1"/>
            <a:r>
              <a:rPr lang="hu-HU" dirty="0" smtClean="0"/>
              <a:t>P – </a:t>
            </a:r>
            <a:r>
              <a:rPr lang="hu-HU" dirty="0" err="1" smtClean="0"/>
              <a:t>present</a:t>
            </a:r>
            <a:r>
              <a:rPr lang="hu-HU" dirty="0" smtClean="0"/>
              <a:t>, A – </a:t>
            </a:r>
            <a:r>
              <a:rPr lang="hu-HU" dirty="0" err="1" smtClean="0"/>
              <a:t>access</a:t>
            </a:r>
            <a:r>
              <a:rPr lang="hu-HU" dirty="0" smtClean="0"/>
              <a:t>, D – </a:t>
            </a:r>
            <a:r>
              <a:rPr lang="hu-HU" dirty="0" err="1" smtClean="0"/>
              <a:t>dirty</a:t>
            </a:r>
            <a:r>
              <a:rPr lang="hu-HU" dirty="0" smtClean="0"/>
              <a:t>, U/S – </a:t>
            </a:r>
            <a:r>
              <a:rPr lang="hu-HU" dirty="0" err="1" smtClean="0"/>
              <a:t>user</a:t>
            </a:r>
            <a:r>
              <a:rPr lang="hu-HU" dirty="0" smtClean="0"/>
              <a:t>/</a:t>
            </a:r>
            <a:r>
              <a:rPr lang="hu-HU" dirty="0" err="1" smtClean="0"/>
              <a:t>system</a:t>
            </a:r>
            <a:r>
              <a:rPr lang="hu-HU" dirty="0" smtClean="0"/>
              <a:t>, R/W – </a:t>
            </a:r>
            <a:r>
              <a:rPr lang="hu-HU" dirty="0" err="1" smtClean="0"/>
              <a:t>read</a:t>
            </a:r>
            <a:r>
              <a:rPr lang="hu-HU" dirty="0" smtClean="0"/>
              <a:t>/</a:t>
            </a:r>
            <a:r>
              <a:rPr lang="hu-HU" dirty="0" err="1" smtClean="0"/>
              <a:t>write</a:t>
            </a:r>
            <a:r>
              <a:rPr lang="hu-HU" dirty="0" smtClean="0"/>
              <a:t>…</a:t>
            </a:r>
            <a:endParaRPr lang="hu-HU" dirty="0"/>
          </a:p>
        </p:txBody>
      </p:sp>
      <p:sp>
        <p:nvSpPr>
          <p:cNvPr id="4" name="Dia számának helye 3"/>
          <p:cNvSpPr>
            <a:spLocks noGrp="1"/>
          </p:cNvSpPr>
          <p:nvPr>
            <p:ph type="sldNum" sz="quarter" idx="5"/>
          </p:nvPr>
        </p:nvSpPr>
        <p:spPr/>
        <p:txBody>
          <a:bodyPr/>
          <a:lstStyle/>
          <a:p>
            <a:fld id="{3D86C690-4F62-4AFC-8745-06DC9BF07935}" type="slidenum">
              <a:rPr lang="hu-HU" smtClean="0"/>
              <a:pPr/>
              <a:t>14</a:t>
            </a:fld>
            <a:endParaRPr lang="hu-HU"/>
          </a:p>
        </p:txBody>
      </p:sp>
      <p:pic>
        <p:nvPicPr>
          <p:cNvPr id="2050" name="Picture 2"/>
          <p:cNvPicPr>
            <a:picLocks noChangeAspect="1" noChangeArrowheads="1"/>
          </p:cNvPicPr>
          <p:nvPr/>
        </p:nvPicPr>
        <p:blipFill>
          <a:blip r:embed="rId3" cstate="print"/>
          <a:srcRect/>
          <a:stretch>
            <a:fillRect/>
          </a:stretch>
        </p:blipFill>
        <p:spPr bwMode="auto">
          <a:xfrm>
            <a:off x="57168" y="714355"/>
            <a:ext cx="9086832" cy="2711393"/>
          </a:xfrm>
          <a:prstGeom prst="rect">
            <a:avLst/>
          </a:prstGeom>
          <a:noFill/>
          <a:ln w="9525">
            <a:noFill/>
            <a:miter lim="800000"/>
            <a:headEnd/>
            <a:tailEnd/>
          </a:ln>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show="0">
  <p:cSld>
    <p:spTree>
      <p:nvGrpSpPr>
        <p:cNvPr id="1" name=""/>
        <p:cNvGrpSpPr/>
        <p:nvPr/>
      </p:nvGrpSpPr>
      <p:grpSpPr>
        <a:xfrm>
          <a:off x="0" y="0"/>
          <a:ext cx="0" cy="0"/>
          <a:chOff x="0" y="0"/>
          <a:chExt cx="0" cy="0"/>
        </a:xfrm>
      </p:grpSpPr>
      <p:sp>
        <p:nvSpPr>
          <p:cNvPr id="299014" name="Rectangle 6"/>
          <p:cNvSpPr>
            <a:spLocks noGrp="1" noChangeArrowheads="1"/>
          </p:cNvSpPr>
          <p:nvPr>
            <p:ph type="title"/>
          </p:nvPr>
        </p:nvSpPr>
        <p:spPr>
          <a:solidFill>
            <a:schemeClr val="accent4"/>
          </a:solidFill>
          <a:ln/>
        </p:spPr>
        <p:txBody>
          <a:bodyPr lIns="92075" tIns="46038" rIns="92075" bIns="46038" anchor="ctr"/>
          <a:lstStyle/>
          <a:p>
            <a:r>
              <a:rPr lang="hu-HU" dirty="0" smtClean="0"/>
              <a:t>x64 címfordítás</a:t>
            </a:r>
            <a:endParaRPr lang="en-US" sz="3200" dirty="0"/>
          </a:p>
        </p:txBody>
      </p:sp>
      <p:sp>
        <p:nvSpPr>
          <p:cNvPr id="53" name="Dia számának helye 52"/>
          <p:cNvSpPr>
            <a:spLocks noGrp="1"/>
          </p:cNvSpPr>
          <p:nvPr>
            <p:ph type="sldNum" sz="quarter" idx="5"/>
          </p:nvPr>
        </p:nvSpPr>
        <p:spPr/>
        <p:txBody>
          <a:bodyPr/>
          <a:lstStyle/>
          <a:p>
            <a:fld id="{3D86C690-4F62-4AFC-8745-06DC9BF07935}" type="slidenum">
              <a:rPr lang="hu-HU" smtClean="0"/>
              <a:pPr/>
              <a:t>15</a:t>
            </a:fld>
            <a:endParaRPr lang="hu-HU"/>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7584" y="779123"/>
            <a:ext cx="7691958" cy="55502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x64: PTE szerkezete </a:t>
            </a:r>
            <a:endParaRPr lang="hu-HU" dirty="0"/>
          </a:p>
        </p:txBody>
      </p:sp>
      <p:sp>
        <p:nvSpPr>
          <p:cNvPr id="5" name="Tartalom helye 4"/>
          <p:cNvSpPr>
            <a:spLocks noGrp="1"/>
          </p:cNvSpPr>
          <p:nvPr>
            <p:ph idx="1"/>
          </p:nvPr>
        </p:nvSpPr>
        <p:spPr>
          <a:xfrm>
            <a:off x="142844" y="3356992"/>
            <a:ext cx="8858312" cy="3029561"/>
          </a:xfrm>
        </p:spPr>
        <p:txBody>
          <a:bodyPr/>
          <a:lstStyle/>
          <a:p>
            <a:pPr>
              <a:buFont typeface="Arial" pitchFamily="34" charset="0"/>
              <a:buChar char="•"/>
            </a:pPr>
            <a:r>
              <a:rPr lang="hu-HU" dirty="0"/>
              <a:t>64 bites, 40 bit a lap címének</a:t>
            </a:r>
          </a:p>
          <a:p>
            <a:pPr>
              <a:buFont typeface="Arial" pitchFamily="34" charset="0"/>
              <a:buChar char="•"/>
            </a:pPr>
            <a:r>
              <a:rPr lang="hu-HU" dirty="0" err="1"/>
              <a:t>Flagek</a:t>
            </a:r>
            <a:r>
              <a:rPr lang="hu-HU" dirty="0"/>
              <a:t>:</a:t>
            </a:r>
          </a:p>
          <a:p>
            <a:pPr lvl="1">
              <a:buFont typeface="Arial" pitchFamily="34" charset="0"/>
              <a:buChar char="•"/>
            </a:pPr>
            <a:r>
              <a:rPr lang="hu-HU" dirty="0"/>
              <a:t>P – </a:t>
            </a:r>
            <a:r>
              <a:rPr lang="hu-HU" dirty="0" err="1"/>
              <a:t>present</a:t>
            </a:r>
            <a:r>
              <a:rPr lang="hu-HU" dirty="0"/>
              <a:t>, R/W – </a:t>
            </a:r>
            <a:r>
              <a:rPr lang="hu-HU" dirty="0" err="1"/>
              <a:t>read</a:t>
            </a:r>
            <a:r>
              <a:rPr lang="hu-HU" dirty="0"/>
              <a:t>/</a:t>
            </a:r>
            <a:r>
              <a:rPr lang="hu-HU" dirty="0" err="1"/>
              <a:t>write</a:t>
            </a:r>
            <a:r>
              <a:rPr lang="hu-HU" dirty="0"/>
              <a:t>, U/S – </a:t>
            </a:r>
            <a:r>
              <a:rPr lang="hu-HU" dirty="0" err="1"/>
              <a:t>user</a:t>
            </a:r>
            <a:r>
              <a:rPr lang="hu-HU" dirty="0"/>
              <a:t>/</a:t>
            </a:r>
            <a:r>
              <a:rPr lang="hu-HU" dirty="0" err="1"/>
              <a:t>supervisor</a:t>
            </a:r>
            <a:r>
              <a:rPr lang="hu-HU" dirty="0"/>
              <a:t>, A – </a:t>
            </a:r>
            <a:r>
              <a:rPr lang="hu-HU" dirty="0" err="1"/>
              <a:t>accessed</a:t>
            </a:r>
            <a:r>
              <a:rPr lang="hu-HU" dirty="0"/>
              <a:t>, D – </a:t>
            </a:r>
            <a:r>
              <a:rPr lang="hu-HU" dirty="0" err="1"/>
              <a:t>dirty</a:t>
            </a:r>
            <a:r>
              <a:rPr lang="hu-HU" dirty="0"/>
              <a:t>, XD – </a:t>
            </a:r>
            <a:r>
              <a:rPr lang="hu-HU" dirty="0" err="1"/>
              <a:t>execute-disable</a:t>
            </a:r>
            <a:r>
              <a:rPr lang="hu-HU" dirty="0"/>
              <a:t>…</a:t>
            </a:r>
          </a:p>
          <a:p>
            <a:endParaRPr lang="hu-HU" dirty="0"/>
          </a:p>
        </p:txBody>
      </p:sp>
      <p:sp>
        <p:nvSpPr>
          <p:cNvPr id="4" name="Dia számának helye 3"/>
          <p:cNvSpPr>
            <a:spLocks noGrp="1"/>
          </p:cNvSpPr>
          <p:nvPr>
            <p:ph type="sldNum" sz="quarter" idx="5"/>
          </p:nvPr>
        </p:nvSpPr>
        <p:spPr/>
        <p:txBody>
          <a:bodyPr/>
          <a:lstStyle/>
          <a:p>
            <a:fld id="{3D86C690-4F62-4AFC-8745-06DC9BF07935}" type="slidenum">
              <a:rPr lang="hu-HU" smtClean="0"/>
              <a:pPr/>
              <a:t>16</a:t>
            </a:fld>
            <a:endParaRPr lang="hu-HU"/>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124744"/>
            <a:ext cx="9143389" cy="18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Tartalom helye 61"/>
          <p:cNvSpPr>
            <a:spLocks noGrp="1"/>
          </p:cNvSpPr>
          <p:nvPr>
            <p:ph idx="1"/>
          </p:nvPr>
        </p:nvSpPr>
        <p:spPr/>
        <p:txBody>
          <a:bodyPr/>
          <a:lstStyle/>
          <a:p>
            <a:r>
              <a:rPr lang="hu-HU" dirty="0" err="1" smtClean="0"/>
              <a:t>WinDbg</a:t>
            </a:r>
            <a:r>
              <a:rPr lang="hu-HU" dirty="0" smtClean="0"/>
              <a:t>, kernel </a:t>
            </a:r>
            <a:r>
              <a:rPr lang="hu-HU" dirty="0" err="1" smtClean="0"/>
              <a:t>debugging</a:t>
            </a:r>
            <a:endParaRPr lang="hu-HU" dirty="0" smtClean="0"/>
          </a:p>
          <a:p>
            <a:pPr lvl="1"/>
            <a:r>
              <a:rPr lang="hu-HU" dirty="0" smtClean="0"/>
              <a:t>folyamat kikeresése</a:t>
            </a:r>
          </a:p>
          <a:p>
            <a:pPr lvl="1"/>
            <a:r>
              <a:rPr lang="hu-HU" dirty="0" err="1" smtClean="0"/>
              <a:t>BaseDir</a:t>
            </a:r>
            <a:r>
              <a:rPr lang="hu-HU" dirty="0" smtClean="0"/>
              <a:t> címének kikeresése</a:t>
            </a:r>
          </a:p>
          <a:p>
            <a:pPr lvl="1"/>
            <a:r>
              <a:rPr lang="hu-HU" dirty="0" smtClean="0"/>
              <a:t>!</a:t>
            </a:r>
            <a:r>
              <a:rPr lang="hu-HU" dirty="0" err="1" smtClean="0"/>
              <a:t>vtop</a:t>
            </a:r>
            <a:r>
              <a:rPr lang="hu-HU" dirty="0" smtClean="0"/>
              <a:t>: címfordítás</a:t>
            </a:r>
          </a:p>
          <a:p>
            <a:pPr lvl="1"/>
            <a:r>
              <a:rPr lang="hu-HU" dirty="0" smtClean="0"/>
              <a:t>!</a:t>
            </a:r>
            <a:r>
              <a:rPr lang="hu-HU" dirty="0" err="1" smtClean="0"/>
              <a:t>pte</a:t>
            </a:r>
            <a:r>
              <a:rPr lang="hu-HU" dirty="0" smtClean="0"/>
              <a:t>: laptábla elemeinek megnézése</a:t>
            </a:r>
          </a:p>
          <a:p>
            <a:endParaRPr lang="hu-HU" dirty="0"/>
          </a:p>
        </p:txBody>
      </p:sp>
      <p:sp>
        <p:nvSpPr>
          <p:cNvPr id="5" name="Szöveg helye 4"/>
          <p:cNvSpPr>
            <a:spLocks noGrp="1"/>
          </p:cNvSpPr>
          <p:nvPr>
            <p:ph type="body" sz="half" idx="2"/>
          </p:nvPr>
        </p:nvSpPr>
        <p:spPr/>
        <p:txBody>
          <a:bodyPr/>
          <a:lstStyle/>
          <a:p>
            <a:r>
              <a:rPr lang="hu-HU" dirty="0" smtClean="0"/>
              <a:t> Címfordítás megfigyelése </a:t>
            </a:r>
            <a:endParaRPr lang="hu-HU" dirty="0"/>
          </a:p>
        </p:txBody>
      </p:sp>
      <p:sp>
        <p:nvSpPr>
          <p:cNvPr id="6" name="Dia számának helye 5"/>
          <p:cNvSpPr>
            <a:spLocks noGrp="1"/>
          </p:cNvSpPr>
          <p:nvPr>
            <p:ph type="sldNum" sz="quarter" idx="5"/>
          </p:nvPr>
        </p:nvSpPr>
        <p:spPr/>
        <p:txBody>
          <a:bodyPr/>
          <a:lstStyle/>
          <a:p>
            <a:fld id="{3D86C690-4F62-4AFC-8745-06DC9BF07935}" type="slidenum">
              <a:rPr lang="hu-HU" smtClean="0"/>
              <a:pPr/>
              <a:t>17</a:t>
            </a:fld>
            <a:endParaRPr lang="hu-HU"/>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Rectangle 2"/>
          <p:cNvSpPr>
            <a:spLocks noGrp="1" noChangeArrowheads="1"/>
          </p:cNvSpPr>
          <p:nvPr>
            <p:ph type="title"/>
          </p:nvPr>
        </p:nvSpPr>
        <p:spPr/>
        <p:txBody>
          <a:bodyPr/>
          <a:lstStyle/>
          <a:p>
            <a:r>
              <a:rPr lang="hu-HU" dirty="0" smtClean="0"/>
              <a:t>Munkakészlet (</a:t>
            </a:r>
            <a:r>
              <a:rPr lang="en-US" dirty="0" smtClean="0"/>
              <a:t>Working Set</a:t>
            </a:r>
            <a:r>
              <a:rPr lang="hu-HU" dirty="0" smtClean="0"/>
              <a:t>)</a:t>
            </a:r>
            <a:endParaRPr lang="en-US" dirty="0" smtClean="0"/>
          </a:p>
        </p:txBody>
      </p:sp>
      <p:sp>
        <p:nvSpPr>
          <p:cNvPr id="536579" name="Rectangle 3"/>
          <p:cNvSpPr>
            <a:spLocks noGrp="1" noChangeArrowheads="1"/>
          </p:cNvSpPr>
          <p:nvPr>
            <p:ph idx="1"/>
          </p:nvPr>
        </p:nvSpPr>
        <p:spPr>
          <a:xfrm>
            <a:off x="0" y="762000"/>
            <a:ext cx="9144000" cy="5562600"/>
          </a:xfrm>
        </p:spPr>
        <p:txBody>
          <a:bodyPr/>
          <a:lstStyle/>
          <a:p>
            <a:pPr>
              <a:lnSpc>
                <a:spcPct val="90000"/>
              </a:lnSpc>
            </a:pPr>
            <a:endParaRPr lang="hu-HU" dirty="0" smtClean="0"/>
          </a:p>
          <a:p>
            <a:pPr>
              <a:lnSpc>
                <a:spcPct val="90000"/>
              </a:lnSpc>
            </a:pPr>
            <a:r>
              <a:rPr lang="en-US" dirty="0" smtClean="0">
                <a:solidFill>
                  <a:schemeClr val="accent2"/>
                </a:solidFill>
              </a:rPr>
              <a:t>Working</a:t>
            </a:r>
            <a:r>
              <a:rPr lang="en-US" sz="2800" dirty="0" smtClean="0">
                <a:solidFill>
                  <a:schemeClr val="accent2"/>
                </a:solidFill>
              </a:rPr>
              <a:t> </a:t>
            </a:r>
            <a:r>
              <a:rPr lang="en-US" dirty="0" smtClean="0">
                <a:solidFill>
                  <a:schemeClr val="accent2"/>
                </a:solidFill>
              </a:rPr>
              <a:t>Set</a:t>
            </a:r>
            <a:r>
              <a:rPr lang="en-US" dirty="0" smtClean="0"/>
              <a:t>:</a:t>
            </a:r>
          </a:p>
          <a:p>
            <a:pPr lvl="1">
              <a:lnSpc>
                <a:spcPct val="90000"/>
              </a:lnSpc>
            </a:pPr>
            <a:r>
              <a:rPr lang="hu-HU" dirty="0" smtClean="0"/>
              <a:t>Egy folyamathoz tartozó fizikai memóriában lévő lapok</a:t>
            </a:r>
            <a:endParaRPr lang="en-US" dirty="0" smtClean="0"/>
          </a:p>
          <a:p>
            <a:pPr lvl="1">
              <a:lnSpc>
                <a:spcPct val="90000"/>
              </a:lnSpc>
            </a:pPr>
            <a:r>
              <a:rPr lang="hu-HU" dirty="0" smtClean="0"/>
              <a:t>Ezeket éri el laphiba nélkül</a:t>
            </a:r>
          </a:p>
          <a:p>
            <a:pPr>
              <a:lnSpc>
                <a:spcPct val="90000"/>
              </a:lnSpc>
            </a:pPr>
            <a:endParaRPr lang="hu-HU" dirty="0" smtClean="0"/>
          </a:p>
          <a:p>
            <a:pPr>
              <a:lnSpc>
                <a:spcPct val="90000"/>
              </a:lnSpc>
            </a:pPr>
            <a:r>
              <a:rPr lang="en-US" dirty="0" smtClean="0">
                <a:solidFill>
                  <a:schemeClr val="accent2"/>
                </a:solidFill>
              </a:rPr>
              <a:t>Working set </a:t>
            </a:r>
            <a:r>
              <a:rPr lang="hu-HU" dirty="0" smtClean="0">
                <a:solidFill>
                  <a:schemeClr val="accent2"/>
                </a:solidFill>
              </a:rPr>
              <a:t>limit</a:t>
            </a:r>
            <a:r>
              <a:rPr lang="en-US" dirty="0" smtClean="0"/>
              <a:t>:  </a:t>
            </a:r>
            <a:endParaRPr lang="hu-HU" dirty="0" smtClean="0"/>
          </a:p>
          <a:p>
            <a:pPr lvl="1">
              <a:lnSpc>
                <a:spcPct val="90000"/>
              </a:lnSpc>
            </a:pPr>
            <a:r>
              <a:rPr lang="hu-HU" dirty="0" smtClean="0"/>
              <a:t>Ennyi fizikai memóriát birtokolhat egyszerre</a:t>
            </a:r>
          </a:p>
          <a:p>
            <a:pPr lvl="1">
              <a:lnSpc>
                <a:spcPct val="90000"/>
              </a:lnSpc>
            </a:pPr>
            <a:r>
              <a:rPr lang="hu-HU" dirty="0" smtClean="0"/>
              <a:t>Ha eléri, lapcsere kell</a:t>
            </a:r>
          </a:p>
          <a:p>
            <a:pPr lvl="2">
              <a:lnSpc>
                <a:spcPct val="90000"/>
              </a:lnSpc>
            </a:pPr>
            <a:r>
              <a:rPr lang="en-US" sz="2000" dirty="0" smtClean="0"/>
              <a:t>NT 4.0: </a:t>
            </a:r>
            <a:r>
              <a:rPr lang="hu-HU" sz="2000" dirty="0" smtClean="0"/>
              <a:t>módosított </a:t>
            </a:r>
            <a:r>
              <a:rPr lang="en-US" sz="2000" dirty="0" smtClean="0"/>
              <a:t>FIFO</a:t>
            </a:r>
            <a:r>
              <a:rPr lang="hu-HU" sz="2000" dirty="0" smtClean="0"/>
              <a:t> algoritmus</a:t>
            </a:r>
            <a:endParaRPr lang="en-US" sz="2000" dirty="0" smtClean="0"/>
          </a:p>
          <a:p>
            <a:pPr lvl="2">
              <a:lnSpc>
                <a:spcPct val="90000"/>
              </a:lnSpc>
            </a:pPr>
            <a:r>
              <a:rPr lang="en-US" sz="2000" dirty="0" smtClean="0"/>
              <a:t>Windows 2000: Least Recently Used (</a:t>
            </a:r>
            <a:r>
              <a:rPr lang="hu-HU" sz="2000" dirty="0" smtClean="0"/>
              <a:t>UP rendszereknél</a:t>
            </a:r>
            <a:r>
              <a:rPr lang="en-US" sz="2000" dirty="0" smtClean="0"/>
              <a:t>)</a:t>
            </a:r>
            <a:endParaRPr lang="hu-HU" sz="2000" dirty="0" smtClean="0"/>
          </a:p>
          <a:p>
            <a:pPr lvl="1">
              <a:lnSpc>
                <a:spcPct val="90000"/>
              </a:lnSpc>
            </a:pPr>
            <a:r>
              <a:rPr lang="hu-HU" dirty="0" smtClean="0"/>
              <a:t>Ha a szabad memória lecsökken: </a:t>
            </a:r>
            <a:r>
              <a:rPr lang="hu-HU" i="1" dirty="0" err="1" smtClean="0"/>
              <a:t>trimming</a:t>
            </a:r>
            <a:endParaRPr lang="en-US" i="1" dirty="0" smtClean="0"/>
          </a:p>
        </p:txBody>
      </p:sp>
      <p:sp>
        <p:nvSpPr>
          <p:cNvPr id="97283" name="Slide Number Placeholder 4"/>
          <p:cNvSpPr>
            <a:spLocks noGrp="1"/>
          </p:cNvSpPr>
          <p:nvPr>
            <p:ph type="sldNum" sz="quarter" idx="5"/>
          </p:nvPr>
        </p:nvSpPr>
        <p:spPr bwMode="auto">
          <a:xfrm>
            <a:off x="8763000" y="6629400"/>
            <a:ext cx="381000" cy="228600"/>
          </a:xfrm>
          <a:prstGeom prst="rect">
            <a:avLst/>
          </a:prstGeom>
          <a:noFill/>
          <a:ln>
            <a:miter lim="800000"/>
            <a:headEnd/>
            <a:tailEnd/>
          </a:ln>
        </p:spPr>
        <p:txBody>
          <a:bodyPr/>
          <a:lstStyle/>
          <a:p>
            <a:pPr algn="ctr" eaLnBrk="0" hangingPunct="0"/>
            <a:fld id="{94DF439F-77E0-436B-8BAB-092F9EB96432}" type="slidenum">
              <a:rPr lang="en-GB"/>
              <a:pPr algn="ctr" eaLnBrk="0" hangingPunct="0"/>
              <a:t>18</a:t>
            </a:fld>
            <a:endParaRPr lang="en-GB"/>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36579">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36579">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36579">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36579">
                                            <p:txEl>
                                              <p:pRg st="5" end="5"/>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36579">
                                            <p:txEl>
                                              <p:pRg st="6" end="6"/>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36579">
                                            <p:txEl>
                                              <p:pRg st="7" end="7"/>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36579">
                                            <p:txEl>
                                              <p:pRg st="8" end="8"/>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536579">
                                            <p:txEl>
                                              <p:pRg st="9" end="9"/>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36579">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6579"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lstStyle/>
          <a:p>
            <a:r>
              <a:rPr lang="hu-HU" smtClean="0"/>
              <a:t>Fizikai memórialapok életciklusa</a:t>
            </a:r>
            <a:endParaRPr lang="en-US" smtClean="0"/>
          </a:p>
        </p:txBody>
      </p:sp>
      <p:sp>
        <p:nvSpPr>
          <p:cNvPr id="380931" name="Rectangle 3"/>
          <p:cNvSpPr>
            <a:spLocks noChangeArrowheads="1"/>
          </p:cNvSpPr>
          <p:nvPr/>
        </p:nvSpPr>
        <p:spPr bwMode="auto">
          <a:xfrm>
            <a:off x="2990850" y="2309813"/>
            <a:ext cx="858838" cy="954087"/>
          </a:xfrm>
          <a:prstGeom prst="rect">
            <a:avLst/>
          </a:prstGeom>
          <a:solidFill>
            <a:srgbClr val="FFCC99"/>
          </a:solidFill>
          <a:ln w="12700">
            <a:solidFill>
              <a:schemeClr val="tx1"/>
            </a:solidFill>
            <a:miter lim="800000"/>
            <a:headEnd/>
            <a:tailEnd/>
          </a:ln>
          <a:effectLst/>
        </p:spPr>
        <p:txBody>
          <a:bodyPr wrap="none" lIns="92075" tIns="46038" rIns="92075" bIns="46038" anchor="ctr"/>
          <a:lstStyle/>
          <a:p>
            <a:pPr algn="ctr" eaLnBrk="0" hangingPunct="0">
              <a:defRPr/>
            </a:pPr>
            <a:r>
              <a:rPr lang="en-US" sz="1400" b="1">
                <a:solidFill>
                  <a:schemeClr val="accent4"/>
                </a:solidFill>
                <a:latin typeface="+mn-lt"/>
              </a:rPr>
              <a:t>Standby</a:t>
            </a:r>
          </a:p>
          <a:p>
            <a:pPr algn="ctr" eaLnBrk="0" hangingPunct="0">
              <a:defRPr/>
            </a:pPr>
            <a:r>
              <a:rPr lang="en-US" sz="1400" b="1">
                <a:solidFill>
                  <a:schemeClr val="accent4"/>
                </a:solidFill>
                <a:latin typeface="+mn-lt"/>
              </a:rPr>
              <a:t>Page</a:t>
            </a:r>
            <a:br>
              <a:rPr lang="en-US" sz="1400" b="1">
                <a:solidFill>
                  <a:schemeClr val="accent4"/>
                </a:solidFill>
                <a:latin typeface="+mn-lt"/>
              </a:rPr>
            </a:br>
            <a:r>
              <a:rPr lang="en-US" sz="1400" b="1">
                <a:solidFill>
                  <a:schemeClr val="accent4"/>
                </a:solidFill>
                <a:latin typeface="+mn-lt"/>
              </a:rPr>
              <a:t>List</a:t>
            </a:r>
          </a:p>
        </p:txBody>
      </p:sp>
      <p:sp>
        <p:nvSpPr>
          <p:cNvPr id="380932" name="Rectangle 4"/>
          <p:cNvSpPr>
            <a:spLocks noChangeArrowheads="1"/>
          </p:cNvSpPr>
          <p:nvPr/>
        </p:nvSpPr>
        <p:spPr bwMode="auto">
          <a:xfrm>
            <a:off x="7186613" y="2324100"/>
            <a:ext cx="620712" cy="3335338"/>
          </a:xfrm>
          <a:prstGeom prst="rect">
            <a:avLst/>
          </a:prstGeom>
          <a:solidFill>
            <a:srgbClr val="FFCCFF"/>
          </a:solidFill>
          <a:ln w="12700">
            <a:solidFill>
              <a:schemeClr val="tx1"/>
            </a:solidFill>
            <a:miter lim="800000"/>
            <a:headEnd/>
            <a:tailEnd/>
          </a:ln>
          <a:effectLst/>
        </p:spPr>
        <p:txBody>
          <a:bodyPr wrap="none" lIns="92075" tIns="46038" rIns="92075" bIns="46038" anchor="ctr"/>
          <a:lstStyle/>
          <a:p>
            <a:pPr algn="ctr" eaLnBrk="0" hangingPunct="0">
              <a:defRPr/>
            </a:pPr>
            <a:r>
              <a:rPr lang="en-US" sz="1400" b="1" dirty="0">
                <a:solidFill>
                  <a:schemeClr val="accent4"/>
                </a:solidFill>
                <a:latin typeface="+mn-lt"/>
              </a:rPr>
              <a:t>Zero</a:t>
            </a:r>
          </a:p>
          <a:p>
            <a:pPr algn="ctr" eaLnBrk="0" hangingPunct="0">
              <a:defRPr/>
            </a:pPr>
            <a:r>
              <a:rPr lang="en-US" sz="1400" b="1" dirty="0">
                <a:solidFill>
                  <a:schemeClr val="accent4"/>
                </a:solidFill>
                <a:latin typeface="+mn-lt"/>
              </a:rPr>
              <a:t>Page</a:t>
            </a:r>
          </a:p>
          <a:p>
            <a:pPr algn="ctr" eaLnBrk="0" hangingPunct="0">
              <a:defRPr/>
            </a:pPr>
            <a:r>
              <a:rPr lang="en-US" sz="1400" b="1" dirty="0">
                <a:solidFill>
                  <a:schemeClr val="accent4"/>
                </a:solidFill>
                <a:latin typeface="+mn-lt"/>
              </a:rPr>
              <a:t>List</a:t>
            </a:r>
          </a:p>
        </p:txBody>
      </p:sp>
      <p:sp>
        <p:nvSpPr>
          <p:cNvPr id="380933" name="Rectangle 5"/>
          <p:cNvSpPr>
            <a:spLocks noChangeArrowheads="1"/>
          </p:cNvSpPr>
          <p:nvPr/>
        </p:nvSpPr>
        <p:spPr bwMode="auto">
          <a:xfrm>
            <a:off x="5076825" y="2324100"/>
            <a:ext cx="663575" cy="3340100"/>
          </a:xfrm>
          <a:prstGeom prst="rect">
            <a:avLst/>
          </a:prstGeom>
          <a:solidFill>
            <a:srgbClr val="DDDDDD"/>
          </a:solidFill>
          <a:ln w="12700">
            <a:solidFill>
              <a:schemeClr val="tx1"/>
            </a:solidFill>
            <a:miter lim="800000"/>
            <a:headEnd/>
            <a:tailEnd/>
          </a:ln>
          <a:effectLst/>
        </p:spPr>
        <p:txBody>
          <a:bodyPr wrap="none" lIns="92075" tIns="46038" rIns="92075" bIns="46038" anchor="ctr"/>
          <a:lstStyle/>
          <a:p>
            <a:pPr algn="ctr" eaLnBrk="0" hangingPunct="0">
              <a:defRPr/>
            </a:pPr>
            <a:r>
              <a:rPr lang="en-US" sz="1400" b="1">
                <a:solidFill>
                  <a:schemeClr val="accent4"/>
                </a:solidFill>
                <a:latin typeface="+mn-lt"/>
              </a:rPr>
              <a:t>Free</a:t>
            </a:r>
          </a:p>
          <a:p>
            <a:pPr algn="ctr" eaLnBrk="0" hangingPunct="0">
              <a:defRPr/>
            </a:pPr>
            <a:r>
              <a:rPr lang="en-US" sz="1400" b="1">
                <a:solidFill>
                  <a:schemeClr val="accent4"/>
                </a:solidFill>
                <a:latin typeface="+mn-lt"/>
              </a:rPr>
              <a:t>Page</a:t>
            </a:r>
            <a:br>
              <a:rPr lang="en-US" sz="1400" b="1">
                <a:solidFill>
                  <a:schemeClr val="accent4"/>
                </a:solidFill>
                <a:latin typeface="+mn-lt"/>
              </a:rPr>
            </a:br>
            <a:r>
              <a:rPr lang="en-US" sz="1400" b="1">
                <a:solidFill>
                  <a:schemeClr val="accent4"/>
                </a:solidFill>
                <a:latin typeface="+mn-lt"/>
              </a:rPr>
              <a:t>List</a:t>
            </a:r>
          </a:p>
        </p:txBody>
      </p:sp>
      <p:sp>
        <p:nvSpPr>
          <p:cNvPr id="380934" name="Rectangle 6"/>
          <p:cNvSpPr>
            <a:spLocks noChangeArrowheads="1"/>
          </p:cNvSpPr>
          <p:nvPr/>
        </p:nvSpPr>
        <p:spPr bwMode="auto">
          <a:xfrm>
            <a:off x="504825" y="2862263"/>
            <a:ext cx="873125" cy="1530350"/>
          </a:xfrm>
          <a:prstGeom prst="rect">
            <a:avLst/>
          </a:prstGeom>
          <a:solidFill>
            <a:srgbClr val="FFCCFF"/>
          </a:solidFill>
          <a:ln w="12700">
            <a:solidFill>
              <a:schemeClr val="tx1"/>
            </a:solidFill>
            <a:miter lim="800000"/>
            <a:headEnd/>
            <a:tailEnd/>
          </a:ln>
          <a:effectLst/>
        </p:spPr>
        <p:txBody>
          <a:bodyPr wrap="none" anchor="ctr"/>
          <a:lstStyle/>
          <a:p>
            <a:pPr algn="ctr" eaLnBrk="0" hangingPunct="0">
              <a:defRPr/>
            </a:pPr>
            <a:endParaRPr lang="hu-HU">
              <a:solidFill>
                <a:schemeClr val="accent4"/>
              </a:solidFill>
              <a:latin typeface="+mn-lt"/>
            </a:endParaRPr>
          </a:p>
        </p:txBody>
      </p:sp>
      <p:sp>
        <p:nvSpPr>
          <p:cNvPr id="380935" name="Rectangle 7"/>
          <p:cNvSpPr>
            <a:spLocks noChangeArrowheads="1"/>
          </p:cNvSpPr>
          <p:nvPr/>
        </p:nvSpPr>
        <p:spPr bwMode="auto">
          <a:xfrm>
            <a:off x="657225" y="3014663"/>
            <a:ext cx="873125" cy="1530350"/>
          </a:xfrm>
          <a:prstGeom prst="rect">
            <a:avLst/>
          </a:prstGeom>
          <a:solidFill>
            <a:srgbClr val="FFCCFF"/>
          </a:solidFill>
          <a:ln w="12700">
            <a:solidFill>
              <a:schemeClr val="tx1"/>
            </a:solidFill>
            <a:miter lim="800000"/>
            <a:headEnd/>
            <a:tailEnd/>
          </a:ln>
          <a:effectLst/>
        </p:spPr>
        <p:txBody>
          <a:bodyPr wrap="none" anchor="ctr"/>
          <a:lstStyle/>
          <a:p>
            <a:pPr algn="ctr" eaLnBrk="0" hangingPunct="0">
              <a:defRPr/>
            </a:pPr>
            <a:endParaRPr lang="hu-HU">
              <a:solidFill>
                <a:schemeClr val="accent4"/>
              </a:solidFill>
              <a:latin typeface="+mn-lt"/>
            </a:endParaRPr>
          </a:p>
        </p:txBody>
      </p:sp>
      <p:sp>
        <p:nvSpPr>
          <p:cNvPr id="380936" name="Rectangle 8"/>
          <p:cNvSpPr>
            <a:spLocks noChangeArrowheads="1"/>
          </p:cNvSpPr>
          <p:nvPr/>
        </p:nvSpPr>
        <p:spPr bwMode="auto">
          <a:xfrm>
            <a:off x="809625" y="3167063"/>
            <a:ext cx="873125" cy="1530350"/>
          </a:xfrm>
          <a:prstGeom prst="rect">
            <a:avLst/>
          </a:prstGeom>
          <a:solidFill>
            <a:srgbClr val="FFCCFF"/>
          </a:solidFill>
          <a:ln w="12700">
            <a:solidFill>
              <a:schemeClr val="tx1"/>
            </a:solidFill>
            <a:miter lim="800000"/>
            <a:headEnd/>
            <a:tailEnd/>
          </a:ln>
          <a:effectLst/>
        </p:spPr>
        <p:txBody>
          <a:bodyPr wrap="none" lIns="92075" tIns="46038" rIns="92075" bIns="46038" anchor="ctr"/>
          <a:lstStyle/>
          <a:p>
            <a:pPr algn="ctr" eaLnBrk="0" hangingPunct="0">
              <a:defRPr/>
            </a:pPr>
            <a:r>
              <a:rPr lang="en-US" sz="1400" b="1" dirty="0">
                <a:solidFill>
                  <a:schemeClr val="accent4"/>
                </a:solidFill>
                <a:latin typeface="+mn-lt"/>
              </a:rPr>
              <a:t>Process</a:t>
            </a:r>
          </a:p>
          <a:p>
            <a:pPr algn="ctr" eaLnBrk="0" hangingPunct="0">
              <a:defRPr/>
            </a:pPr>
            <a:r>
              <a:rPr lang="en-US" sz="1400" b="1" dirty="0">
                <a:solidFill>
                  <a:schemeClr val="accent4"/>
                </a:solidFill>
                <a:latin typeface="+mn-lt"/>
              </a:rPr>
              <a:t>Working</a:t>
            </a:r>
          </a:p>
          <a:p>
            <a:pPr algn="ctr" eaLnBrk="0" hangingPunct="0">
              <a:defRPr/>
            </a:pPr>
            <a:r>
              <a:rPr lang="en-US" sz="1400" b="1" dirty="0" smtClean="0">
                <a:solidFill>
                  <a:schemeClr val="accent4"/>
                </a:solidFill>
                <a:latin typeface="+mn-lt"/>
              </a:rPr>
              <a:t>Sets</a:t>
            </a:r>
            <a:endParaRPr lang="hu-HU" sz="1400" b="1" dirty="0" smtClean="0">
              <a:solidFill>
                <a:schemeClr val="accent4"/>
              </a:solidFill>
              <a:latin typeface="+mn-lt"/>
            </a:endParaRPr>
          </a:p>
          <a:p>
            <a:pPr algn="ctr" eaLnBrk="0" hangingPunct="0">
              <a:defRPr/>
            </a:pPr>
            <a:r>
              <a:rPr lang="hu-HU" sz="1400" b="1" dirty="0" smtClean="0">
                <a:solidFill>
                  <a:schemeClr val="accent4"/>
                </a:solidFill>
              </a:rPr>
              <a:t>(</a:t>
            </a:r>
            <a:r>
              <a:rPr lang="hu-HU" sz="1400" b="1" dirty="0" err="1" smtClean="0">
                <a:solidFill>
                  <a:schemeClr val="accent4"/>
                </a:solidFill>
              </a:rPr>
              <a:t>Active</a:t>
            </a:r>
            <a:r>
              <a:rPr lang="hu-HU" sz="1400" b="1" dirty="0" smtClean="0">
                <a:solidFill>
                  <a:schemeClr val="accent4"/>
                </a:solidFill>
              </a:rPr>
              <a:t>)</a:t>
            </a:r>
            <a:endParaRPr lang="en-US" sz="1400" b="1" dirty="0">
              <a:solidFill>
                <a:schemeClr val="accent4"/>
              </a:solidFill>
              <a:latin typeface="+mn-lt"/>
            </a:endParaRPr>
          </a:p>
        </p:txBody>
      </p:sp>
      <p:sp>
        <p:nvSpPr>
          <p:cNvPr id="380937" name="Arc 9"/>
          <p:cNvSpPr>
            <a:spLocks/>
          </p:cNvSpPr>
          <p:nvPr/>
        </p:nvSpPr>
        <p:spPr bwMode="auto">
          <a:xfrm>
            <a:off x="4041775" y="1670050"/>
            <a:ext cx="1257300" cy="62547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tx1"/>
            </a:solidFill>
            <a:round/>
            <a:headEnd type="none" w="sm" len="sm"/>
            <a:tailEnd type="none" w="sm" len="sm"/>
          </a:ln>
          <a:effectLst/>
        </p:spPr>
        <p:txBody>
          <a:bodyPr wrap="none" anchor="ctr"/>
          <a:lstStyle/>
          <a:p>
            <a:pPr algn="ctr" eaLnBrk="0" hangingPunct="0">
              <a:defRPr/>
            </a:pPr>
            <a:endParaRPr lang="hu-HU">
              <a:solidFill>
                <a:schemeClr val="accent4"/>
              </a:solidFill>
              <a:latin typeface="+mn-lt"/>
            </a:endParaRPr>
          </a:p>
        </p:txBody>
      </p:sp>
      <p:sp>
        <p:nvSpPr>
          <p:cNvPr id="380938" name="Arc 10"/>
          <p:cNvSpPr>
            <a:spLocks/>
          </p:cNvSpPr>
          <p:nvPr/>
        </p:nvSpPr>
        <p:spPr bwMode="auto">
          <a:xfrm>
            <a:off x="1108075" y="1670050"/>
            <a:ext cx="2911475" cy="1139825"/>
          </a:xfrm>
          <a:custGeom>
            <a:avLst/>
            <a:gdLst>
              <a:gd name="G0" fmla="+- 21600 0 0"/>
              <a:gd name="G1" fmla="+- 21600 0 0"/>
              <a:gd name="G2" fmla="+- 21600 0 0"/>
              <a:gd name="T0" fmla="*/ 0 w 21971"/>
              <a:gd name="T1" fmla="*/ 21600 h 21600"/>
              <a:gd name="T2" fmla="*/ 21971 w 21971"/>
              <a:gd name="T3" fmla="*/ 3 h 21600"/>
              <a:gd name="T4" fmla="*/ 21600 w 21971"/>
              <a:gd name="T5" fmla="*/ 21600 h 21600"/>
            </a:gdLst>
            <a:ahLst/>
            <a:cxnLst>
              <a:cxn ang="0">
                <a:pos x="T0" y="T1"/>
              </a:cxn>
              <a:cxn ang="0">
                <a:pos x="T2" y="T3"/>
              </a:cxn>
              <a:cxn ang="0">
                <a:pos x="T4" y="T5"/>
              </a:cxn>
            </a:cxnLst>
            <a:rect l="0" t="0" r="r" b="b"/>
            <a:pathLst>
              <a:path w="21971" h="21600" fill="none" extrusionOk="0">
                <a:moveTo>
                  <a:pt x="0" y="21600"/>
                </a:moveTo>
                <a:cubicBezTo>
                  <a:pt x="0" y="9670"/>
                  <a:pt x="9670" y="0"/>
                  <a:pt x="21600" y="0"/>
                </a:cubicBezTo>
                <a:cubicBezTo>
                  <a:pt x="21723" y="0"/>
                  <a:pt x="21847" y="1"/>
                  <a:pt x="21970" y="3"/>
                </a:cubicBezTo>
              </a:path>
              <a:path w="21971" h="21600" stroke="0" extrusionOk="0">
                <a:moveTo>
                  <a:pt x="0" y="21600"/>
                </a:moveTo>
                <a:cubicBezTo>
                  <a:pt x="0" y="9670"/>
                  <a:pt x="9670" y="0"/>
                  <a:pt x="21600" y="0"/>
                </a:cubicBezTo>
                <a:cubicBezTo>
                  <a:pt x="21723" y="0"/>
                  <a:pt x="21847" y="1"/>
                  <a:pt x="21970" y="3"/>
                </a:cubicBezTo>
                <a:lnTo>
                  <a:pt x="21600" y="21600"/>
                </a:lnTo>
                <a:close/>
              </a:path>
            </a:pathLst>
          </a:custGeom>
          <a:noFill/>
          <a:ln w="12700" cap="rnd">
            <a:solidFill>
              <a:schemeClr val="tx1"/>
            </a:solidFill>
            <a:round/>
            <a:headEnd type="stealth" w="med" len="lg"/>
            <a:tailEnd type="none" w="sm" len="sm"/>
          </a:ln>
          <a:effectLst/>
        </p:spPr>
        <p:txBody>
          <a:bodyPr wrap="none" anchor="ctr"/>
          <a:lstStyle/>
          <a:p>
            <a:pPr algn="ctr" eaLnBrk="0" hangingPunct="0">
              <a:defRPr/>
            </a:pPr>
            <a:endParaRPr lang="hu-HU">
              <a:solidFill>
                <a:schemeClr val="accent4"/>
              </a:solidFill>
              <a:latin typeface="+mn-lt"/>
            </a:endParaRPr>
          </a:p>
        </p:txBody>
      </p:sp>
      <p:sp>
        <p:nvSpPr>
          <p:cNvPr id="380939" name="Rectangle 11"/>
          <p:cNvSpPr>
            <a:spLocks noChangeArrowheads="1"/>
          </p:cNvSpPr>
          <p:nvPr/>
        </p:nvSpPr>
        <p:spPr bwMode="gray">
          <a:xfrm>
            <a:off x="2667000" y="1371600"/>
            <a:ext cx="1219200" cy="557213"/>
          </a:xfrm>
          <a:prstGeom prst="rect">
            <a:avLst/>
          </a:prstGeom>
          <a:solidFill>
            <a:srgbClr val="FFFF66"/>
          </a:solidFill>
          <a:ln w="9525">
            <a:solidFill>
              <a:schemeClr val="tx1"/>
            </a:solidFill>
            <a:miter lim="800000"/>
            <a:headEnd/>
            <a:tailEnd/>
          </a:ln>
          <a:effectLst/>
        </p:spPr>
        <p:txBody>
          <a:bodyPr lIns="46038" tIns="0" rIns="46038" bIns="0">
            <a:spAutoFit/>
          </a:bodyPr>
          <a:lstStyle/>
          <a:p>
            <a:pPr algn="ctr" eaLnBrk="0" hangingPunct="0">
              <a:spcBef>
                <a:spcPct val="50000"/>
              </a:spcBef>
              <a:defRPr/>
            </a:pPr>
            <a:r>
              <a:rPr lang="en-US" sz="1200" b="1">
                <a:solidFill>
                  <a:schemeClr val="accent4"/>
                </a:solidFill>
                <a:latin typeface="+mn-lt"/>
              </a:rPr>
              <a:t>page read from disk or kernel allocations</a:t>
            </a:r>
          </a:p>
        </p:txBody>
      </p:sp>
      <p:sp>
        <p:nvSpPr>
          <p:cNvPr id="380940" name="Arc 12"/>
          <p:cNvSpPr>
            <a:spLocks/>
          </p:cNvSpPr>
          <p:nvPr/>
        </p:nvSpPr>
        <p:spPr bwMode="auto">
          <a:xfrm>
            <a:off x="871538" y="1143000"/>
            <a:ext cx="3171825" cy="1657350"/>
          </a:xfrm>
          <a:custGeom>
            <a:avLst/>
            <a:gdLst>
              <a:gd name="G0" fmla="+- 21600 0 0"/>
              <a:gd name="G1" fmla="+- 21600 0 0"/>
              <a:gd name="G2" fmla="+- 21600 0 0"/>
              <a:gd name="T0" fmla="*/ 0 w 21600"/>
              <a:gd name="T1" fmla="*/ 21600 h 21600"/>
              <a:gd name="T2" fmla="*/ 21589 w 21600"/>
              <a:gd name="T3" fmla="*/ 0 h 21600"/>
              <a:gd name="T4" fmla="*/ 21600 w 21600"/>
              <a:gd name="T5" fmla="*/ 21600 h 21600"/>
            </a:gdLst>
            <a:ahLst/>
            <a:cxnLst>
              <a:cxn ang="0">
                <a:pos x="T0" y="T1"/>
              </a:cxn>
              <a:cxn ang="0">
                <a:pos x="T2" y="T3"/>
              </a:cxn>
              <a:cxn ang="0">
                <a:pos x="T4" y="T5"/>
              </a:cxn>
            </a:cxnLst>
            <a:rect l="0" t="0" r="r" b="b"/>
            <a:pathLst>
              <a:path w="21600" h="21600" fill="none" extrusionOk="0">
                <a:moveTo>
                  <a:pt x="0" y="21600"/>
                </a:moveTo>
                <a:cubicBezTo>
                  <a:pt x="0" y="9674"/>
                  <a:pt x="9663" y="6"/>
                  <a:pt x="21589" y="0"/>
                </a:cubicBezTo>
              </a:path>
              <a:path w="21600" h="21600" stroke="0" extrusionOk="0">
                <a:moveTo>
                  <a:pt x="0" y="21600"/>
                </a:moveTo>
                <a:cubicBezTo>
                  <a:pt x="0" y="9674"/>
                  <a:pt x="9663" y="6"/>
                  <a:pt x="21589" y="0"/>
                </a:cubicBezTo>
                <a:lnTo>
                  <a:pt x="21600" y="21600"/>
                </a:lnTo>
                <a:close/>
              </a:path>
            </a:pathLst>
          </a:custGeom>
          <a:noFill/>
          <a:ln w="12700" cap="rnd">
            <a:solidFill>
              <a:schemeClr val="tx1"/>
            </a:solidFill>
            <a:round/>
            <a:headEnd type="stealth" w="med" len="lg"/>
            <a:tailEnd type="none" w="sm" len="sm"/>
          </a:ln>
          <a:effectLst/>
        </p:spPr>
        <p:txBody>
          <a:bodyPr wrap="none" anchor="ctr"/>
          <a:lstStyle/>
          <a:p>
            <a:pPr algn="ctr" eaLnBrk="0" hangingPunct="0">
              <a:defRPr/>
            </a:pPr>
            <a:endParaRPr lang="hu-HU">
              <a:solidFill>
                <a:schemeClr val="accent4"/>
              </a:solidFill>
              <a:latin typeface="+mn-lt"/>
            </a:endParaRPr>
          </a:p>
        </p:txBody>
      </p:sp>
      <p:sp>
        <p:nvSpPr>
          <p:cNvPr id="380941" name="Arc 13"/>
          <p:cNvSpPr>
            <a:spLocks/>
          </p:cNvSpPr>
          <p:nvPr/>
        </p:nvSpPr>
        <p:spPr bwMode="auto">
          <a:xfrm>
            <a:off x="4041775" y="1143000"/>
            <a:ext cx="3471863" cy="100965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tx1"/>
            </a:solidFill>
            <a:round/>
            <a:headEnd type="none" w="sm" len="sm"/>
            <a:tailEnd type="none" w="sm" len="sm"/>
          </a:ln>
          <a:effectLst/>
        </p:spPr>
        <p:txBody>
          <a:bodyPr wrap="none" anchor="ctr"/>
          <a:lstStyle/>
          <a:p>
            <a:pPr algn="ctr" eaLnBrk="0" hangingPunct="0">
              <a:defRPr/>
            </a:pPr>
            <a:endParaRPr lang="hu-HU">
              <a:solidFill>
                <a:schemeClr val="accent4"/>
              </a:solidFill>
              <a:latin typeface="+mn-lt"/>
            </a:endParaRPr>
          </a:p>
        </p:txBody>
      </p:sp>
      <p:sp>
        <p:nvSpPr>
          <p:cNvPr id="380942" name="Rectangle 14"/>
          <p:cNvSpPr>
            <a:spLocks noChangeArrowheads="1"/>
          </p:cNvSpPr>
          <p:nvPr/>
        </p:nvSpPr>
        <p:spPr bwMode="gray">
          <a:xfrm>
            <a:off x="441325" y="1292225"/>
            <a:ext cx="1158875" cy="466725"/>
          </a:xfrm>
          <a:prstGeom prst="rect">
            <a:avLst/>
          </a:prstGeom>
          <a:solidFill>
            <a:srgbClr val="FFFF66"/>
          </a:solidFill>
          <a:ln w="9525">
            <a:solidFill>
              <a:schemeClr val="tx1"/>
            </a:solidFill>
            <a:miter lim="800000"/>
            <a:headEnd/>
            <a:tailEnd/>
          </a:ln>
          <a:effectLst/>
        </p:spPr>
        <p:txBody>
          <a:bodyPr lIns="92075" tIns="46038" rIns="92075" bIns="46038">
            <a:spAutoFit/>
          </a:bodyPr>
          <a:lstStyle/>
          <a:p>
            <a:pPr algn="ctr" eaLnBrk="0" hangingPunct="0">
              <a:spcBef>
                <a:spcPct val="50000"/>
              </a:spcBef>
              <a:defRPr/>
            </a:pPr>
            <a:r>
              <a:rPr lang="en-US" sz="1200" b="1">
                <a:solidFill>
                  <a:schemeClr val="accent4"/>
                </a:solidFill>
                <a:latin typeface="+mn-lt"/>
              </a:rPr>
              <a:t>demand zero page faults</a:t>
            </a:r>
          </a:p>
        </p:txBody>
      </p:sp>
      <p:sp>
        <p:nvSpPr>
          <p:cNvPr id="380943" name="Arc 15"/>
          <p:cNvSpPr>
            <a:spLocks/>
          </p:cNvSpPr>
          <p:nvPr/>
        </p:nvSpPr>
        <p:spPr bwMode="auto">
          <a:xfrm>
            <a:off x="1295400" y="4781550"/>
            <a:ext cx="1619250" cy="1231900"/>
          </a:xfrm>
          <a:custGeom>
            <a:avLst/>
            <a:gdLst>
              <a:gd name="G0" fmla="+- 21600 0 0"/>
              <a:gd name="G1" fmla="+- 0 0 0"/>
              <a:gd name="G2" fmla="+- 21600 0 0"/>
              <a:gd name="T0" fmla="*/ 21600 w 21600"/>
              <a:gd name="T1" fmla="*/ 21600 h 21600"/>
              <a:gd name="T2" fmla="*/ 0 w 21600"/>
              <a:gd name="T3" fmla="*/ 0 h 21600"/>
              <a:gd name="T4" fmla="*/ 21600 w 21600"/>
              <a:gd name="T5" fmla="*/ 0 h 21600"/>
            </a:gdLst>
            <a:ahLst/>
            <a:cxnLst>
              <a:cxn ang="0">
                <a:pos x="T0" y="T1"/>
              </a:cxn>
              <a:cxn ang="0">
                <a:pos x="T2" y="T3"/>
              </a:cxn>
              <a:cxn ang="0">
                <a:pos x="T4" y="T5"/>
              </a:cxn>
            </a:cxnLst>
            <a:rect l="0" t="0" r="r" b="b"/>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2700" cap="rnd">
            <a:solidFill>
              <a:schemeClr val="tx1"/>
            </a:solidFill>
            <a:round/>
            <a:headEnd type="none" w="sm" len="sm"/>
            <a:tailEnd type="none" w="sm" len="sm"/>
          </a:ln>
          <a:effectLst/>
        </p:spPr>
        <p:txBody>
          <a:bodyPr wrap="none" anchor="ctr"/>
          <a:lstStyle/>
          <a:p>
            <a:pPr algn="ctr" eaLnBrk="0" hangingPunct="0">
              <a:defRPr/>
            </a:pPr>
            <a:endParaRPr lang="hu-HU">
              <a:solidFill>
                <a:schemeClr val="accent4"/>
              </a:solidFill>
              <a:latin typeface="+mn-lt"/>
            </a:endParaRPr>
          </a:p>
        </p:txBody>
      </p:sp>
      <p:sp>
        <p:nvSpPr>
          <p:cNvPr id="380944" name="Rectangle 16"/>
          <p:cNvSpPr>
            <a:spLocks noChangeArrowheads="1"/>
          </p:cNvSpPr>
          <p:nvPr/>
        </p:nvSpPr>
        <p:spPr bwMode="gray">
          <a:xfrm>
            <a:off x="1511300" y="5213350"/>
            <a:ext cx="1265238" cy="466725"/>
          </a:xfrm>
          <a:prstGeom prst="rect">
            <a:avLst/>
          </a:prstGeom>
          <a:solidFill>
            <a:srgbClr val="FFFF66"/>
          </a:solidFill>
          <a:ln w="9525">
            <a:solidFill>
              <a:schemeClr val="tx1"/>
            </a:solidFill>
            <a:miter lim="800000"/>
            <a:headEnd/>
            <a:tailEnd/>
          </a:ln>
          <a:effectLst/>
        </p:spPr>
        <p:txBody>
          <a:bodyPr lIns="92075" tIns="46038" rIns="92075" bIns="46038" anchorCtr="1">
            <a:spAutoFit/>
          </a:bodyPr>
          <a:lstStyle/>
          <a:p>
            <a:pPr algn="ctr" eaLnBrk="0" hangingPunct="0">
              <a:spcBef>
                <a:spcPct val="50000"/>
              </a:spcBef>
              <a:defRPr/>
            </a:pPr>
            <a:r>
              <a:rPr lang="en-US" sz="1200" b="1" dirty="0">
                <a:solidFill>
                  <a:schemeClr val="accent4"/>
                </a:solidFill>
                <a:latin typeface="+mn-lt"/>
              </a:rPr>
              <a:t>working set replacement</a:t>
            </a:r>
          </a:p>
        </p:txBody>
      </p:sp>
      <p:grpSp>
        <p:nvGrpSpPr>
          <p:cNvPr id="2" name="Group 17"/>
          <p:cNvGrpSpPr>
            <a:grpSpLocks/>
          </p:cNvGrpSpPr>
          <p:nvPr/>
        </p:nvGrpSpPr>
        <p:grpSpPr bwMode="auto">
          <a:xfrm>
            <a:off x="2914650" y="3297238"/>
            <a:ext cx="1155700" cy="2717800"/>
            <a:chOff x="1836" y="2145"/>
            <a:chExt cx="728" cy="1712"/>
          </a:xfrm>
        </p:grpSpPr>
        <p:grpSp>
          <p:nvGrpSpPr>
            <p:cNvPr id="3" name="Group 18"/>
            <p:cNvGrpSpPr>
              <a:grpSpLocks/>
            </p:cNvGrpSpPr>
            <p:nvPr/>
          </p:nvGrpSpPr>
          <p:grpSpPr bwMode="auto">
            <a:xfrm>
              <a:off x="2033" y="2145"/>
              <a:ext cx="531" cy="1392"/>
              <a:chOff x="1985" y="2125"/>
              <a:chExt cx="531" cy="1392"/>
            </a:xfrm>
          </p:grpSpPr>
          <p:sp>
            <p:nvSpPr>
              <p:cNvPr id="380947" name="Arc 19"/>
              <p:cNvSpPr>
                <a:spLocks/>
              </p:cNvSpPr>
              <p:nvPr/>
            </p:nvSpPr>
            <p:spPr bwMode="auto">
              <a:xfrm>
                <a:off x="1985" y="2125"/>
                <a:ext cx="531" cy="488"/>
              </a:xfrm>
              <a:custGeom>
                <a:avLst/>
                <a:gdLst>
                  <a:gd name="G0" fmla="+- 0 0 0"/>
                  <a:gd name="G1" fmla="+- 15814 0 0"/>
                  <a:gd name="G2" fmla="+- 21600 0 0"/>
                  <a:gd name="T0" fmla="*/ 14713 w 21600"/>
                  <a:gd name="T1" fmla="*/ 0 h 15814"/>
                  <a:gd name="T2" fmla="*/ 21600 w 21600"/>
                  <a:gd name="T3" fmla="*/ 15814 h 15814"/>
                  <a:gd name="T4" fmla="*/ 0 w 21600"/>
                  <a:gd name="T5" fmla="*/ 15814 h 15814"/>
                </a:gdLst>
                <a:ahLst/>
                <a:cxnLst>
                  <a:cxn ang="0">
                    <a:pos x="T0" y="T1"/>
                  </a:cxn>
                  <a:cxn ang="0">
                    <a:pos x="T2" y="T3"/>
                  </a:cxn>
                  <a:cxn ang="0">
                    <a:pos x="T4" y="T5"/>
                  </a:cxn>
                </a:cxnLst>
                <a:rect l="0" t="0" r="r" b="b"/>
                <a:pathLst>
                  <a:path w="21600" h="15814" fill="none" extrusionOk="0">
                    <a:moveTo>
                      <a:pt x="14713" y="-1"/>
                    </a:moveTo>
                    <a:cubicBezTo>
                      <a:pt x="19105" y="4086"/>
                      <a:pt x="21600" y="9814"/>
                      <a:pt x="21600" y="15814"/>
                    </a:cubicBezTo>
                  </a:path>
                  <a:path w="21600" h="15814" stroke="0" extrusionOk="0">
                    <a:moveTo>
                      <a:pt x="14713" y="-1"/>
                    </a:moveTo>
                    <a:cubicBezTo>
                      <a:pt x="19105" y="4086"/>
                      <a:pt x="21600" y="9814"/>
                      <a:pt x="21600" y="15814"/>
                    </a:cubicBezTo>
                    <a:lnTo>
                      <a:pt x="0" y="15814"/>
                    </a:lnTo>
                    <a:close/>
                  </a:path>
                </a:pathLst>
              </a:custGeom>
              <a:noFill/>
              <a:ln w="12700" cap="rnd">
                <a:solidFill>
                  <a:schemeClr val="tx1"/>
                </a:solidFill>
                <a:round/>
                <a:headEnd type="stealth" w="med" len="lg"/>
                <a:tailEnd type="none" w="sm" len="sm"/>
              </a:ln>
              <a:effectLst/>
            </p:spPr>
            <p:txBody>
              <a:bodyPr wrap="none" anchor="ctr"/>
              <a:lstStyle/>
              <a:p>
                <a:pPr algn="ctr" eaLnBrk="0" hangingPunct="0">
                  <a:defRPr/>
                </a:pPr>
                <a:endParaRPr lang="hu-HU">
                  <a:solidFill>
                    <a:schemeClr val="accent4"/>
                  </a:solidFill>
                  <a:latin typeface="+mn-lt"/>
                </a:endParaRPr>
              </a:p>
            </p:txBody>
          </p:sp>
          <p:sp>
            <p:nvSpPr>
              <p:cNvPr id="380948" name="Line 20"/>
              <p:cNvSpPr>
                <a:spLocks noChangeShapeType="1"/>
              </p:cNvSpPr>
              <p:nvPr/>
            </p:nvSpPr>
            <p:spPr bwMode="auto">
              <a:xfrm>
                <a:off x="2514" y="2609"/>
                <a:ext cx="0" cy="908"/>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hu-HU">
                  <a:solidFill>
                    <a:schemeClr val="accent4"/>
                  </a:solidFill>
                  <a:latin typeface="+mn-lt"/>
                </a:endParaRPr>
              </a:p>
            </p:txBody>
          </p:sp>
        </p:grpSp>
        <p:grpSp>
          <p:nvGrpSpPr>
            <p:cNvPr id="4" name="Group 21"/>
            <p:cNvGrpSpPr>
              <a:grpSpLocks/>
            </p:cNvGrpSpPr>
            <p:nvPr/>
          </p:nvGrpSpPr>
          <p:grpSpPr bwMode="auto">
            <a:xfrm>
              <a:off x="1836" y="3541"/>
              <a:ext cx="728" cy="316"/>
              <a:chOff x="1788" y="3521"/>
              <a:chExt cx="728" cy="316"/>
            </a:xfrm>
          </p:grpSpPr>
          <p:sp>
            <p:nvSpPr>
              <p:cNvPr id="380950" name="Arc 22"/>
              <p:cNvSpPr>
                <a:spLocks/>
              </p:cNvSpPr>
              <p:nvPr/>
            </p:nvSpPr>
            <p:spPr bwMode="auto">
              <a:xfrm>
                <a:off x="1788" y="3603"/>
                <a:ext cx="322" cy="233"/>
              </a:xfrm>
              <a:custGeom>
                <a:avLst/>
                <a:gdLst>
                  <a:gd name="G0" fmla="+- 0 0 0"/>
                  <a:gd name="G1" fmla="+- 0 0 0"/>
                  <a:gd name="G2" fmla="+- 21600 0 0"/>
                  <a:gd name="T0" fmla="*/ 21600 w 21600"/>
                  <a:gd name="T1" fmla="*/ 0 h 21600"/>
                  <a:gd name="T2" fmla="*/ 0 w 21600"/>
                  <a:gd name="T3" fmla="*/ 21600 h 21600"/>
                  <a:gd name="T4" fmla="*/ 0 w 21600"/>
                  <a:gd name="T5" fmla="*/ 0 h 21600"/>
                </a:gdLst>
                <a:ahLst/>
                <a:cxnLst>
                  <a:cxn ang="0">
                    <a:pos x="T0" y="T1"/>
                  </a:cxn>
                  <a:cxn ang="0">
                    <a:pos x="T2" y="T3"/>
                  </a:cxn>
                  <a:cxn ang="0">
                    <a:pos x="T4" y="T5"/>
                  </a:cxn>
                </a:cxnLst>
                <a:rect l="0" t="0" r="r" b="b"/>
                <a:pathLst>
                  <a:path w="21600" h="21600" fill="none" extrusionOk="0">
                    <a:moveTo>
                      <a:pt x="21600" y="0"/>
                    </a:moveTo>
                    <a:cubicBezTo>
                      <a:pt x="21600" y="11929"/>
                      <a:pt x="11929" y="21599"/>
                      <a:pt x="0" y="21600"/>
                    </a:cubicBezTo>
                  </a:path>
                  <a:path w="21600" h="21600" stroke="0" extrusionOk="0">
                    <a:moveTo>
                      <a:pt x="21600" y="0"/>
                    </a:moveTo>
                    <a:cubicBezTo>
                      <a:pt x="21600" y="11929"/>
                      <a:pt x="11929" y="21599"/>
                      <a:pt x="0" y="21600"/>
                    </a:cubicBezTo>
                    <a:lnTo>
                      <a:pt x="0" y="0"/>
                    </a:lnTo>
                    <a:close/>
                  </a:path>
                </a:pathLst>
              </a:custGeom>
              <a:noFill/>
              <a:ln w="12700" cap="rnd">
                <a:solidFill>
                  <a:schemeClr val="tx1"/>
                </a:solidFill>
                <a:round/>
                <a:headEnd type="stealth" w="med" len="lg"/>
                <a:tailEnd type="none" w="sm" len="sm"/>
              </a:ln>
              <a:effectLst/>
            </p:spPr>
            <p:txBody>
              <a:bodyPr wrap="none" anchor="ctr"/>
              <a:lstStyle/>
              <a:p>
                <a:pPr algn="ctr" eaLnBrk="0" hangingPunct="0">
                  <a:defRPr/>
                </a:pPr>
                <a:endParaRPr lang="hu-HU">
                  <a:solidFill>
                    <a:schemeClr val="accent4"/>
                  </a:solidFill>
                  <a:latin typeface="+mn-lt"/>
                </a:endParaRPr>
              </a:p>
            </p:txBody>
          </p:sp>
          <p:sp>
            <p:nvSpPr>
              <p:cNvPr id="380951" name="Arc 23"/>
              <p:cNvSpPr>
                <a:spLocks/>
              </p:cNvSpPr>
              <p:nvPr/>
            </p:nvSpPr>
            <p:spPr bwMode="auto">
              <a:xfrm>
                <a:off x="1806" y="3521"/>
                <a:ext cx="710" cy="316"/>
              </a:xfrm>
              <a:custGeom>
                <a:avLst/>
                <a:gdLst>
                  <a:gd name="G0" fmla="+- 0 0 0"/>
                  <a:gd name="G1" fmla="+- 0 0 0"/>
                  <a:gd name="G2" fmla="+- 21600 0 0"/>
                  <a:gd name="T0" fmla="*/ 21600 w 21600"/>
                  <a:gd name="T1" fmla="*/ 0 h 21600"/>
                  <a:gd name="T2" fmla="*/ 0 w 21600"/>
                  <a:gd name="T3" fmla="*/ 21600 h 21600"/>
                  <a:gd name="T4" fmla="*/ 0 w 21600"/>
                  <a:gd name="T5" fmla="*/ 0 h 21600"/>
                </a:gdLst>
                <a:ahLst/>
                <a:cxnLst>
                  <a:cxn ang="0">
                    <a:pos x="T0" y="T1"/>
                  </a:cxn>
                  <a:cxn ang="0">
                    <a:pos x="T2" y="T3"/>
                  </a:cxn>
                  <a:cxn ang="0">
                    <a:pos x="T4" y="T5"/>
                  </a:cxn>
                </a:cxnLst>
                <a:rect l="0" t="0" r="r" b="b"/>
                <a:pathLst>
                  <a:path w="21600" h="21600" fill="none" extrusionOk="0">
                    <a:moveTo>
                      <a:pt x="21600" y="0"/>
                    </a:moveTo>
                    <a:cubicBezTo>
                      <a:pt x="21600" y="11929"/>
                      <a:pt x="11929" y="21599"/>
                      <a:pt x="0" y="21600"/>
                    </a:cubicBezTo>
                  </a:path>
                  <a:path w="21600" h="21600" stroke="0" extrusionOk="0">
                    <a:moveTo>
                      <a:pt x="21600" y="0"/>
                    </a:moveTo>
                    <a:cubicBezTo>
                      <a:pt x="21600" y="11929"/>
                      <a:pt x="11929" y="21599"/>
                      <a:pt x="0" y="21600"/>
                    </a:cubicBezTo>
                    <a:lnTo>
                      <a:pt x="0" y="0"/>
                    </a:lnTo>
                    <a:close/>
                  </a:path>
                </a:pathLst>
              </a:custGeom>
              <a:noFill/>
              <a:ln w="12700" cap="rnd">
                <a:solidFill>
                  <a:schemeClr val="tx1"/>
                </a:solidFill>
                <a:round/>
                <a:headEnd type="none" w="sm" len="sm"/>
                <a:tailEnd type="none" w="sm" len="sm"/>
              </a:ln>
              <a:effectLst/>
            </p:spPr>
            <p:txBody>
              <a:bodyPr wrap="none" anchor="ctr"/>
              <a:lstStyle/>
              <a:p>
                <a:pPr algn="ctr" eaLnBrk="0" hangingPunct="0">
                  <a:defRPr/>
                </a:pPr>
                <a:endParaRPr lang="hu-HU">
                  <a:solidFill>
                    <a:schemeClr val="accent4"/>
                  </a:solidFill>
                  <a:latin typeface="+mn-lt"/>
                </a:endParaRPr>
              </a:p>
            </p:txBody>
          </p:sp>
        </p:grpSp>
      </p:grpSp>
      <p:sp>
        <p:nvSpPr>
          <p:cNvPr id="380952" name="Rectangle 24"/>
          <p:cNvSpPr>
            <a:spLocks noChangeArrowheads="1"/>
          </p:cNvSpPr>
          <p:nvPr/>
        </p:nvSpPr>
        <p:spPr bwMode="auto">
          <a:xfrm>
            <a:off x="2986088" y="4676775"/>
            <a:ext cx="858837" cy="860425"/>
          </a:xfrm>
          <a:prstGeom prst="rect">
            <a:avLst/>
          </a:prstGeom>
          <a:solidFill>
            <a:srgbClr val="FFCC99"/>
          </a:solidFill>
          <a:ln w="12700">
            <a:solidFill>
              <a:schemeClr val="tx1"/>
            </a:solidFill>
            <a:miter lim="800000"/>
            <a:headEnd/>
            <a:tailEnd/>
          </a:ln>
          <a:effectLst/>
        </p:spPr>
        <p:txBody>
          <a:bodyPr wrap="none" lIns="92075" tIns="46038" rIns="92075" bIns="46038" anchor="ctr"/>
          <a:lstStyle/>
          <a:p>
            <a:pPr algn="ctr" eaLnBrk="0" hangingPunct="0">
              <a:defRPr/>
            </a:pPr>
            <a:r>
              <a:rPr lang="en-US" sz="1400" b="1">
                <a:solidFill>
                  <a:schemeClr val="accent4"/>
                </a:solidFill>
                <a:latin typeface="+mn-lt"/>
              </a:rPr>
              <a:t>Modified</a:t>
            </a:r>
          </a:p>
          <a:p>
            <a:pPr algn="ctr" eaLnBrk="0" hangingPunct="0">
              <a:defRPr/>
            </a:pPr>
            <a:r>
              <a:rPr lang="en-US" sz="1400" b="1">
                <a:solidFill>
                  <a:schemeClr val="accent4"/>
                </a:solidFill>
                <a:latin typeface="+mn-lt"/>
              </a:rPr>
              <a:t>Page</a:t>
            </a:r>
            <a:br>
              <a:rPr lang="en-US" sz="1400" b="1">
                <a:solidFill>
                  <a:schemeClr val="accent4"/>
                </a:solidFill>
                <a:latin typeface="+mn-lt"/>
              </a:rPr>
            </a:br>
            <a:r>
              <a:rPr lang="en-US" sz="1400" b="1">
                <a:solidFill>
                  <a:schemeClr val="accent4"/>
                </a:solidFill>
                <a:latin typeface="+mn-lt"/>
              </a:rPr>
              <a:t>List</a:t>
            </a:r>
          </a:p>
        </p:txBody>
      </p:sp>
      <p:grpSp>
        <p:nvGrpSpPr>
          <p:cNvPr id="5" name="Group 25"/>
          <p:cNvGrpSpPr>
            <a:grpSpLocks/>
          </p:cNvGrpSpPr>
          <p:nvPr/>
        </p:nvGrpSpPr>
        <p:grpSpPr bwMode="auto">
          <a:xfrm>
            <a:off x="2952750" y="3298825"/>
            <a:ext cx="968375" cy="1381125"/>
            <a:chOff x="1860" y="2146"/>
            <a:chExt cx="610" cy="870"/>
          </a:xfrm>
        </p:grpSpPr>
        <p:sp>
          <p:nvSpPr>
            <p:cNvPr id="380954" name="AutoShape 26"/>
            <p:cNvSpPr>
              <a:spLocks noChangeArrowheads="1"/>
            </p:cNvSpPr>
            <p:nvPr/>
          </p:nvSpPr>
          <p:spPr bwMode="blackWhite">
            <a:xfrm>
              <a:off x="1860" y="2314"/>
              <a:ext cx="610" cy="528"/>
            </a:xfrm>
            <a:prstGeom prst="hexagon">
              <a:avLst>
                <a:gd name="adj" fmla="val 28877"/>
                <a:gd name="vf" fmla="val 115470"/>
              </a:avLst>
            </a:prstGeom>
            <a:solidFill>
              <a:srgbClr val="CCFF99"/>
            </a:solidFill>
            <a:ln w="12700">
              <a:solidFill>
                <a:schemeClr val="tx1"/>
              </a:solidFill>
              <a:miter lim="800000"/>
              <a:headEnd/>
              <a:tailEnd/>
            </a:ln>
            <a:effectLst/>
          </p:spPr>
          <p:txBody>
            <a:bodyPr wrap="none" lIns="92075" tIns="46038" rIns="92075" bIns="46038" anchor="ctr"/>
            <a:lstStyle/>
            <a:p>
              <a:pPr algn="ctr" eaLnBrk="0" hangingPunct="0">
                <a:defRPr/>
              </a:pPr>
              <a:r>
                <a:rPr lang="en-US" sz="1200" b="1">
                  <a:solidFill>
                    <a:schemeClr val="accent4"/>
                  </a:solidFill>
                  <a:latin typeface="+mn-lt"/>
                </a:rPr>
                <a:t>modified</a:t>
              </a:r>
            </a:p>
            <a:p>
              <a:pPr algn="ctr" eaLnBrk="0" hangingPunct="0">
                <a:defRPr/>
              </a:pPr>
              <a:r>
                <a:rPr lang="en-US" sz="1200" b="1">
                  <a:solidFill>
                    <a:schemeClr val="accent4"/>
                  </a:solidFill>
                  <a:latin typeface="+mn-lt"/>
                </a:rPr>
                <a:t>page</a:t>
              </a:r>
            </a:p>
            <a:p>
              <a:pPr algn="ctr" eaLnBrk="0" hangingPunct="0">
                <a:defRPr/>
              </a:pPr>
              <a:r>
                <a:rPr lang="en-US" sz="1200" b="1">
                  <a:solidFill>
                    <a:schemeClr val="accent4"/>
                  </a:solidFill>
                  <a:latin typeface="+mn-lt"/>
                </a:rPr>
                <a:t>writer</a:t>
              </a:r>
            </a:p>
          </p:txBody>
        </p:sp>
        <p:sp>
          <p:nvSpPr>
            <p:cNvPr id="380955" name="Line 27"/>
            <p:cNvSpPr>
              <a:spLocks noChangeShapeType="1"/>
            </p:cNvSpPr>
            <p:nvPr/>
          </p:nvSpPr>
          <p:spPr bwMode="auto">
            <a:xfrm>
              <a:off x="2159" y="2146"/>
              <a:ext cx="0" cy="173"/>
            </a:xfrm>
            <a:prstGeom prst="line">
              <a:avLst/>
            </a:prstGeom>
            <a:noFill/>
            <a:ln w="12700">
              <a:solidFill>
                <a:schemeClr val="tx1"/>
              </a:solidFill>
              <a:round/>
              <a:headEnd type="stealth" w="med" len="lg"/>
              <a:tailEnd type="none" w="sm" len="sm"/>
            </a:ln>
            <a:effectLst/>
          </p:spPr>
          <p:txBody>
            <a:bodyPr wrap="none" anchor="ctr"/>
            <a:lstStyle/>
            <a:p>
              <a:pPr algn="ctr" eaLnBrk="0" hangingPunct="0">
                <a:defRPr/>
              </a:pPr>
              <a:endParaRPr lang="hu-HU">
                <a:solidFill>
                  <a:schemeClr val="accent4"/>
                </a:solidFill>
                <a:latin typeface="+mn-lt"/>
              </a:endParaRPr>
            </a:p>
          </p:txBody>
        </p:sp>
        <p:sp>
          <p:nvSpPr>
            <p:cNvPr id="380956" name="Line 28"/>
            <p:cNvSpPr>
              <a:spLocks noChangeShapeType="1"/>
            </p:cNvSpPr>
            <p:nvPr/>
          </p:nvSpPr>
          <p:spPr bwMode="auto">
            <a:xfrm>
              <a:off x="2156" y="2855"/>
              <a:ext cx="0" cy="161"/>
            </a:xfrm>
            <a:prstGeom prst="line">
              <a:avLst/>
            </a:prstGeom>
            <a:noFill/>
            <a:ln w="12700">
              <a:solidFill>
                <a:schemeClr val="tx1"/>
              </a:solidFill>
              <a:round/>
              <a:headEnd type="stealth" w="med" len="lg"/>
              <a:tailEnd type="none" w="sm" len="sm"/>
            </a:ln>
            <a:effectLst/>
          </p:spPr>
          <p:txBody>
            <a:bodyPr wrap="none" anchor="ctr"/>
            <a:lstStyle/>
            <a:p>
              <a:pPr algn="ctr" eaLnBrk="0" hangingPunct="0">
                <a:defRPr/>
              </a:pPr>
              <a:endParaRPr lang="hu-HU">
                <a:solidFill>
                  <a:schemeClr val="accent4"/>
                </a:solidFill>
                <a:latin typeface="+mn-lt"/>
              </a:endParaRPr>
            </a:p>
          </p:txBody>
        </p:sp>
      </p:grpSp>
      <p:grpSp>
        <p:nvGrpSpPr>
          <p:cNvPr id="6" name="Group 29"/>
          <p:cNvGrpSpPr>
            <a:grpSpLocks/>
          </p:cNvGrpSpPr>
          <p:nvPr/>
        </p:nvGrpSpPr>
        <p:grpSpPr bwMode="auto">
          <a:xfrm>
            <a:off x="3429000" y="1970088"/>
            <a:ext cx="1981200" cy="4089400"/>
            <a:chOff x="2112" y="1289"/>
            <a:chExt cx="1165" cy="2576"/>
          </a:xfrm>
        </p:grpSpPr>
        <p:sp>
          <p:nvSpPr>
            <p:cNvPr id="380958" name="Arc 30"/>
            <p:cNvSpPr>
              <a:spLocks/>
            </p:cNvSpPr>
            <p:nvPr/>
          </p:nvSpPr>
          <p:spPr bwMode="auto">
            <a:xfrm>
              <a:off x="2408" y="1290"/>
              <a:ext cx="378" cy="123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tx1"/>
              </a:solidFill>
              <a:round/>
              <a:headEnd type="none" w="sm" len="sm"/>
              <a:tailEnd type="none" w="sm" len="sm"/>
            </a:ln>
            <a:effectLst/>
          </p:spPr>
          <p:txBody>
            <a:bodyPr wrap="none" anchor="ctr"/>
            <a:lstStyle/>
            <a:p>
              <a:pPr algn="ctr" eaLnBrk="0" hangingPunct="0">
                <a:defRPr/>
              </a:pPr>
              <a:endParaRPr lang="hu-HU">
                <a:solidFill>
                  <a:schemeClr val="accent4"/>
                </a:solidFill>
                <a:latin typeface="+mn-lt"/>
              </a:endParaRPr>
            </a:p>
          </p:txBody>
        </p:sp>
        <p:sp>
          <p:nvSpPr>
            <p:cNvPr id="380959" name="Arc 31"/>
            <p:cNvSpPr>
              <a:spLocks/>
            </p:cNvSpPr>
            <p:nvPr/>
          </p:nvSpPr>
          <p:spPr bwMode="auto">
            <a:xfrm>
              <a:off x="2112" y="1289"/>
              <a:ext cx="286" cy="206"/>
            </a:xfrm>
            <a:custGeom>
              <a:avLst/>
              <a:gdLst>
                <a:gd name="G0" fmla="+- 21600 0 0"/>
                <a:gd name="G1" fmla="+- 21600 0 0"/>
                <a:gd name="G2" fmla="+- 21600 0 0"/>
                <a:gd name="T0" fmla="*/ 0 w 21600"/>
                <a:gd name="T1" fmla="*/ 21600 h 21600"/>
                <a:gd name="T2" fmla="*/ 21524 w 21600"/>
                <a:gd name="T3" fmla="*/ 0 h 21600"/>
                <a:gd name="T4" fmla="*/ 21600 w 21600"/>
                <a:gd name="T5" fmla="*/ 21600 h 21600"/>
              </a:gdLst>
              <a:ahLst/>
              <a:cxnLst>
                <a:cxn ang="0">
                  <a:pos x="T0" y="T1"/>
                </a:cxn>
                <a:cxn ang="0">
                  <a:pos x="T2" y="T3"/>
                </a:cxn>
                <a:cxn ang="0">
                  <a:pos x="T4" y="T5"/>
                </a:cxn>
              </a:cxnLst>
              <a:rect l="0" t="0" r="r" b="b"/>
              <a:pathLst>
                <a:path w="21600" h="21600" fill="none" extrusionOk="0">
                  <a:moveTo>
                    <a:pt x="0" y="21600"/>
                  </a:moveTo>
                  <a:cubicBezTo>
                    <a:pt x="0" y="9700"/>
                    <a:pt x="9624" y="42"/>
                    <a:pt x="21524" y="0"/>
                  </a:cubicBezTo>
                </a:path>
                <a:path w="21600" h="21600" stroke="0" extrusionOk="0">
                  <a:moveTo>
                    <a:pt x="0" y="21600"/>
                  </a:moveTo>
                  <a:cubicBezTo>
                    <a:pt x="0" y="9700"/>
                    <a:pt x="9624" y="42"/>
                    <a:pt x="21524" y="0"/>
                  </a:cubicBezTo>
                  <a:lnTo>
                    <a:pt x="21600" y="21600"/>
                  </a:lnTo>
                  <a:close/>
                </a:path>
              </a:pathLst>
            </a:custGeom>
            <a:noFill/>
            <a:ln w="12700" cap="rnd">
              <a:solidFill>
                <a:schemeClr val="tx1"/>
              </a:solidFill>
              <a:round/>
              <a:headEnd type="none" w="sm" len="sm"/>
              <a:tailEnd type="none" w="sm" len="sm"/>
            </a:ln>
            <a:effectLst/>
          </p:spPr>
          <p:txBody>
            <a:bodyPr wrap="none" anchor="ctr"/>
            <a:lstStyle/>
            <a:p>
              <a:pPr algn="ctr" eaLnBrk="0" hangingPunct="0">
                <a:defRPr/>
              </a:pPr>
              <a:endParaRPr lang="hu-HU">
                <a:solidFill>
                  <a:schemeClr val="accent4"/>
                </a:solidFill>
                <a:latin typeface="+mn-lt"/>
              </a:endParaRPr>
            </a:p>
          </p:txBody>
        </p:sp>
        <p:sp>
          <p:nvSpPr>
            <p:cNvPr id="380960" name="Arc 32"/>
            <p:cNvSpPr>
              <a:spLocks/>
            </p:cNvSpPr>
            <p:nvPr/>
          </p:nvSpPr>
          <p:spPr bwMode="auto">
            <a:xfrm>
              <a:off x="2785" y="2497"/>
              <a:ext cx="331" cy="1368"/>
            </a:xfrm>
            <a:custGeom>
              <a:avLst/>
              <a:gdLst>
                <a:gd name="G0" fmla="+- 21600 0 0"/>
                <a:gd name="G1" fmla="+- 0 0 0"/>
                <a:gd name="G2" fmla="+- 21600 0 0"/>
                <a:gd name="T0" fmla="*/ 21600 w 21600"/>
                <a:gd name="T1" fmla="*/ 21600 h 21600"/>
                <a:gd name="T2" fmla="*/ 0 w 21600"/>
                <a:gd name="T3" fmla="*/ 0 h 21600"/>
                <a:gd name="T4" fmla="*/ 21600 w 21600"/>
                <a:gd name="T5" fmla="*/ 0 h 21600"/>
              </a:gdLst>
              <a:ahLst/>
              <a:cxnLst>
                <a:cxn ang="0">
                  <a:pos x="T0" y="T1"/>
                </a:cxn>
                <a:cxn ang="0">
                  <a:pos x="T2" y="T3"/>
                </a:cxn>
                <a:cxn ang="0">
                  <a:pos x="T4" y="T5"/>
                </a:cxn>
              </a:cxnLst>
              <a:rect l="0" t="0" r="r" b="b"/>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2700" cap="rnd">
              <a:solidFill>
                <a:schemeClr val="tx1"/>
              </a:solidFill>
              <a:round/>
              <a:headEnd type="none" w="sm" len="sm"/>
              <a:tailEnd type="none" w="sm" len="sm"/>
            </a:ln>
            <a:effectLst/>
          </p:spPr>
          <p:txBody>
            <a:bodyPr wrap="none" anchor="ctr"/>
            <a:lstStyle/>
            <a:p>
              <a:pPr algn="ctr" eaLnBrk="0" hangingPunct="0">
                <a:defRPr/>
              </a:pPr>
              <a:endParaRPr lang="hu-HU">
                <a:solidFill>
                  <a:schemeClr val="accent4"/>
                </a:solidFill>
                <a:latin typeface="+mn-lt"/>
              </a:endParaRPr>
            </a:p>
          </p:txBody>
        </p:sp>
        <p:sp>
          <p:nvSpPr>
            <p:cNvPr id="380961" name="Arc 33"/>
            <p:cNvSpPr>
              <a:spLocks/>
            </p:cNvSpPr>
            <p:nvPr/>
          </p:nvSpPr>
          <p:spPr bwMode="auto">
            <a:xfrm>
              <a:off x="3118" y="3662"/>
              <a:ext cx="159" cy="203"/>
            </a:xfrm>
            <a:custGeom>
              <a:avLst/>
              <a:gdLst>
                <a:gd name="G0" fmla="+- 0 0 0"/>
                <a:gd name="G1" fmla="+- 0 0 0"/>
                <a:gd name="G2" fmla="+- 21600 0 0"/>
                <a:gd name="T0" fmla="*/ 21600 w 21600"/>
                <a:gd name="T1" fmla="*/ 0 h 21600"/>
                <a:gd name="T2" fmla="*/ 0 w 21600"/>
                <a:gd name="T3" fmla="*/ 21600 h 21600"/>
                <a:gd name="T4" fmla="*/ 0 w 21600"/>
                <a:gd name="T5" fmla="*/ 0 h 21600"/>
              </a:gdLst>
              <a:ahLst/>
              <a:cxnLst>
                <a:cxn ang="0">
                  <a:pos x="T0" y="T1"/>
                </a:cxn>
                <a:cxn ang="0">
                  <a:pos x="T2" y="T3"/>
                </a:cxn>
                <a:cxn ang="0">
                  <a:pos x="T4" y="T5"/>
                </a:cxn>
              </a:cxnLst>
              <a:rect l="0" t="0" r="r" b="b"/>
              <a:pathLst>
                <a:path w="21600" h="21600" fill="none" extrusionOk="0">
                  <a:moveTo>
                    <a:pt x="21600" y="0"/>
                  </a:moveTo>
                  <a:cubicBezTo>
                    <a:pt x="21600" y="11929"/>
                    <a:pt x="11929" y="21599"/>
                    <a:pt x="0" y="21600"/>
                  </a:cubicBezTo>
                </a:path>
                <a:path w="21600" h="21600" stroke="0" extrusionOk="0">
                  <a:moveTo>
                    <a:pt x="21600" y="0"/>
                  </a:moveTo>
                  <a:cubicBezTo>
                    <a:pt x="21600" y="11929"/>
                    <a:pt x="11929" y="21599"/>
                    <a:pt x="0" y="21600"/>
                  </a:cubicBezTo>
                  <a:lnTo>
                    <a:pt x="0" y="0"/>
                  </a:lnTo>
                  <a:close/>
                </a:path>
              </a:pathLst>
            </a:custGeom>
            <a:noFill/>
            <a:ln w="12700" cap="rnd">
              <a:solidFill>
                <a:schemeClr val="tx1"/>
              </a:solidFill>
              <a:round/>
              <a:headEnd type="stealth" w="med" len="lg"/>
              <a:tailEnd type="none" w="sm" len="sm"/>
            </a:ln>
            <a:effectLst/>
          </p:spPr>
          <p:txBody>
            <a:bodyPr wrap="none" anchor="ctr"/>
            <a:lstStyle/>
            <a:p>
              <a:pPr algn="ctr" eaLnBrk="0" hangingPunct="0">
                <a:defRPr/>
              </a:pPr>
              <a:endParaRPr lang="hu-HU">
                <a:solidFill>
                  <a:schemeClr val="accent4"/>
                </a:solidFill>
                <a:latin typeface="+mn-lt"/>
              </a:endParaRPr>
            </a:p>
          </p:txBody>
        </p:sp>
      </p:grpSp>
      <p:sp>
        <p:nvSpPr>
          <p:cNvPr id="380962" name="AutoShape 34"/>
          <p:cNvSpPr>
            <a:spLocks noChangeArrowheads="1"/>
          </p:cNvSpPr>
          <p:nvPr/>
        </p:nvSpPr>
        <p:spPr bwMode="blackWhite">
          <a:xfrm>
            <a:off x="6019800" y="3548063"/>
            <a:ext cx="844550" cy="801687"/>
          </a:xfrm>
          <a:prstGeom prst="hexagon">
            <a:avLst>
              <a:gd name="adj" fmla="val 26332"/>
              <a:gd name="vf" fmla="val 115470"/>
            </a:avLst>
          </a:prstGeom>
          <a:solidFill>
            <a:srgbClr val="CCFF99"/>
          </a:solidFill>
          <a:ln w="12700">
            <a:solidFill>
              <a:schemeClr val="tx1"/>
            </a:solidFill>
            <a:miter lim="800000"/>
            <a:headEnd/>
            <a:tailEnd/>
          </a:ln>
          <a:effectLst/>
        </p:spPr>
        <p:txBody>
          <a:bodyPr wrap="none" lIns="92075" tIns="46038" rIns="92075" bIns="46038" anchor="ctr"/>
          <a:lstStyle/>
          <a:p>
            <a:pPr algn="ctr" eaLnBrk="0" hangingPunct="0">
              <a:defRPr/>
            </a:pPr>
            <a:r>
              <a:rPr lang="en-US" sz="1200" b="1" dirty="0">
                <a:solidFill>
                  <a:schemeClr val="accent4"/>
                </a:solidFill>
                <a:latin typeface="+mn-lt"/>
              </a:rPr>
              <a:t>zero</a:t>
            </a:r>
          </a:p>
          <a:p>
            <a:pPr algn="ctr" eaLnBrk="0" hangingPunct="0">
              <a:defRPr/>
            </a:pPr>
            <a:r>
              <a:rPr lang="en-US" sz="1200" b="1" dirty="0">
                <a:solidFill>
                  <a:schemeClr val="accent4"/>
                </a:solidFill>
                <a:latin typeface="+mn-lt"/>
              </a:rPr>
              <a:t>page</a:t>
            </a:r>
          </a:p>
          <a:p>
            <a:pPr algn="ctr" eaLnBrk="0" hangingPunct="0">
              <a:defRPr/>
            </a:pPr>
            <a:r>
              <a:rPr lang="en-US" sz="1200" b="1" dirty="0">
                <a:solidFill>
                  <a:schemeClr val="accent4"/>
                </a:solidFill>
                <a:latin typeface="+mn-lt"/>
              </a:rPr>
              <a:t>thread</a:t>
            </a:r>
          </a:p>
        </p:txBody>
      </p:sp>
      <p:sp>
        <p:nvSpPr>
          <p:cNvPr id="380963" name="Arc 35"/>
          <p:cNvSpPr>
            <a:spLocks/>
          </p:cNvSpPr>
          <p:nvPr/>
        </p:nvSpPr>
        <p:spPr bwMode="auto">
          <a:xfrm>
            <a:off x="5813425" y="2014538"/>
            <a:ext cx="628650" cy="147161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tx1"/>
            </a:solidFill>
            <a:round/>
            <a:headEnd type="none" w="sm" len="sm"/>
            <a:tailEnd type="stealth" w="med" len="lg"/>
          </a:ln>
          <a:effectLst/>
        </p:spPr>
        <p:txBody>
          <a:bodyPr wrap="none" anchor="ctr"/>
          <a:lstStyle/>
          <a:p>
            <a:pPr algn="ctr" eaLnBrk="0" hangingPunct="0">
              <a:defRPr/>
            </a:pPr>
            <a:endParaRPr lang="hu-HU">
              <a:solidFill>
                <a:schemeClr val="accent4"/>
              </a:solidFill>
              <a:latin typeface="+mn-lt"/>
            </a:endParaRPr>
          </a:p>
        </p:txBody>
      </p:sp>
      <p:sp>
        <p:nvSpPr>
          <p:cNvPr id="380964" name="Arc 36"/>
          <p:cNvSpPr>
            <a:spLocks/>
          </p:cNvSpPr>
          <p:nvPr/>
        </p:nvSpPr>
        <p:spPr bwMode="auto">
          <a:xfrm>
            <a:off x="6440488" y="4384675"/>
            <a:ext cx="627062" cy="1727200"/>
          </a:xfrm>
          <a:custGeom>
            <a:avLst/>
            <a:gdLst>
              <a:gd name="G0" fmla="+- 21600 0 0"/>
              <a:gd name="G1" fmla="+- 0 0 0"/>
              <a:gd name="G2" fmla="+- 21600 0 0"/>
              <a:gd name="T0" fmla="*/ 21600 w 21600"/>
              <a:gd name="T1" fmla="*/ 21600 h 21600"/>
              <a:gd name="T2" fmla="*/ 0 w 21600"/>
              <a:gd name="T3" fmla="*/ 0 h 21600"/>
              <a:gd name="T4" fmla="*/ 21600 w 21600"/>
              <a:gd name="T5" fmla="*/ 0 h 21600"/>
            </a:gdLst>
            <a:ahLst/>
            <a:cxnLst>
              <a:cxn ang="0">
                <a:pos x="T0" y="T1"/>
              </a:cxn>
              <a:cxn ang="0">
                <a:pos x="T2" y="T3"/>
              </a:cxn>
              <a:cxn ang="0">
                <a:pos x="T4" y="T5"/>
              </a:cxn>
            </a:cxnLst>
            <a:rect l="0" t="0" r="r" b="b"/>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2700" cap="rnd">
            <a:solidFill>
              <a:schemeClr val="tx1"/>
            </a:solidFill>
            <a:round/>
            <a:headEnd/>
            <a:tailEnd/>
          </a:ln>
          <a:effectLst/>
        </p:spPr>
        <p:txBody>
          <a:bodyPr wrap="none" anchor="ctr"/>
          <a:lstStyle/>
          <a:p>
            <a:pPr algn="ctr" eaLnBrk="0" hangingPunct="0">
              <a:defRPr/>
            </a:pPr>
            <a:endParaRPr lang="hu-HU">
              <a:solidFill>
                <a:schemeClr val="accent4"/>
              </a:solidFill>
              <a:latin typeface="+mn-lt"/>
            </a:endParaRPr>
          </a:p>
        </p:txBody>
      </p:sp>
      <p:sp>
        <p:nvSpPr>
          <p:cNvPr id="380965" name="Arc 37"/>
          <p:cNvSpPr>
            <a:spLocks/>
          </p:cNvSpPr>
          <p:nvPr/>
        </p:nvSpPr>
        <p:spPr bwMode="auto">
          <a:xfrm>
            <a:off x="7070725" y="5737225"/>
            <a:ext cx="422275" cy="376238"/>
          </a:xfrm>
          <a:custGeom>
            <a:avLst/>
            <a:gdLst>
              <a:gd name="G0" fmla="+- 0 0 0"/>
              <a:gd name="G1" fmla="+- 0 0 0"/>
              <a:gd name="G2" fmla="+- 21600 0 0"/>
              <a:gd name="T0" fmla="*/ 21600 w 21600"/>
              <a:gd name="T1" fmla="*/ 0 h 21600"/>
              <a:gd name="T2" fmla="*/ 0 w 21600"/>
              <a:gd name="T3" fmla="*/ 21600 h 21600"/>
              <a:gd name="T4" fmla="*/ 0 w 21600"/>
              <a:gd name="T5" fmla="*/ 0 h 21600"/>
            </a:gdLst>
            <a:ahLst/>
            <a:cxnLst>
              <a:cxn ang="0">
                <a:pos x="T0" y="T1"/>
              </a:cxn>
              <a:cxn ang="0">
                <a:pos x="T2" y="T3"/>
              </a:cxn>
              <a:cxn ang="0">
                <a:pos x="T4" y="T5"/>
              </a:cxn>
            </a:cxnLst>
            <a:rect l="0" t="0" r="r" b="b"/>
            <a:pathLst>
              <a:path w="21600" h="21600" fill="none" extrusionOk="0">
                <a:moveTo>
                  <a:pt x="21600" y="0"/>
                </a:moveTo>
                <a:cubicBezTo>
                  <a:pt x="21600" y="11929"/>
                  <a:pt x="11929" y="21599"/>
                  <a:pt x="0" y="21600"/>
                </a:cubicBezTo>
              </a:path>
              <a:path w="21600" h="21600" stroke="0" extrusionOk="0">
                <a:moveTo>
                  <a:pt x="21600" y="0"/>
                </a:moveTo>
                <a:cubicBezTo>
                  <a:pt x="21600" y="11929"/>
                  <a:pt x="11929" y="21599"/>
                  <a:pt x="0" y="21600"/>
                </a:cubicBezTo>
                <a:lnTo>
                  <a:pt x="0" y="0"/>
                </a:lnTo>
                <a:close/>
              </a:path>
            </a:pathLst>
          </a:custGeom>
          <a:noFill/>
          <a:ln w="12700" cap="rnd">
            <a:solidFill>
              <a:schemeClr val="tx1"/>
            </a:solidFill>
            <a:round/>
            <a:headEnd type="stealth" w="med" len="lg"/>
            <a:tailEnd type="none" w="sm" len="sm"/>
          </a:ln>
          <a:effectLst/>
        </p:spPr>
        <p:txBody>
          <a:bodyPr wrap="none" anchor="ctr"/>
          <a:lstStyle/>
          <a:p>
            <a:pPr algn="ctr" eaLnBrk="0" hangingPunct="0">
              <a:defRPr/>
            </a:pPr>
            <a:endParaRPr lang="hu-HU">
              <a:solidFill>
                <a:schemeClr val="accent4"/>
              </a:solidFill>
              <a:latin typeface="+mn-lt"/>
            </a:endParaRPr>
          </a:p>
        </p:txBody>
      </p:sp>
      <p:sp>
        <p:nvSpPr>
          <p:cNvPr id="380966" name="Arc 38"/>
          <p:cNvSpPr>
            <a:spLocks/>
          </p:cNvSpPr>
          <p:nvPr/>
        </p:nvSpPr>
        <p:spPr bwMode="auto">
          <a:xfrm>
            <a:off x="5514975" y="2014538"/>
            <a:ext cx="280988" cy="279400"/>
          </a:xfrm>
          <a:custGeom>
            <a:avLst/>
            <a:gdLst>
              <a:gd name="G0" fmla="+- 21600 0 0"/>
              <a:gd name="G1" fmla="+- 21600 0 0"/>
              <a:gd name="G2" fmla="+- 21600 0 0"/>
              <a:gd name="T0" fmla="*/ 0 w 21600"/>
              <a:gd name="T1" fmla="*/ 21600 h 21600"/>
              <a:gd name="T2" fmla="*/ 21478 w 21600"/>
              <a:gd name="T3" fmla="*/ 0 h 21600"/>
              <a:gd name="T4" fmla="*/ 21600 w 21600"/>
              <a:gd name="T5" fmla="*/ 21600 h 21600"/>
            </a:gdLst>
            <a:ahLst/>
            <a:cxnLst>
              <a:cxn ang="0">
                <a:pos x="T0" y="T1"/>
              </a:cxn>
              <a:cxn ang="0">
                <a:pos x="T2" y="T3"/>
              </a:cxn>
              <a:cxn ang="0">
                <a:pos x="T4" y="T5"/>
              </a:cxn>
            </a:cxnLst>
            <a:rect l="0" t="0" r="r" b="b"/>
            <a:pathLst>
              <a:path w="21600" h="21600" fill="none" extrusionOk="0">
                <a:moveTo>
                  <a:pt x="0" y="21600"/>
                </a:moveTo>
                <a:cubicBezTo>
                  <a:pt x="0" y="9718"/>
                  <a:pt x="9596" y="67"/>
                  <a:pt x="21478" y="0"/>
                </a:cubicBezTo>
              </a:path>
              <a:path w="21600" h="21600" stroke="0" extrusionOk="0">
                <a:moveTo>
                  <a:pt x="0" y="21600"/>
                </a:moveTo>
                <a:cubicBezTo>
                  <a:pt x="0" y="9718"/>
                  <a:pt x="9596" y="67"/>
                  <a:pt x="21478" y="0"/>
                </a:cubicBezTo>
                <a:lnTo>
                  <a:pt x="21600" y="21600"/>
                </a:lnTo>
                <a:close/>
              </a:path>
            </a:pathLst>
          </a:custGeom>
          <a:noFill/>
          <a:ln w="12700" cap="rnd">
            <a:solidFill>
              <a:schemeClr val="tx1"/>
            </a:solidFill>
            <a:round/>
            <a:headEnd type="none" w="sm" len="sm"/>
            <a:tailEnd type="none" w="sm" len="sm"/>
          </a:ln>
          <a:effectLst/>
        </p:spPr>
        <p:txBody>
          <a:bodyPr wrap="none" anchor="ctr"/>
          <a:lstStyle/>
          <a:p>
            <a:pPr algn="ctr" eaLnBrk="0" hangingPunct="0">
              <a:defRPr/>
            </a:pPr>
            <a:endParaRPr lang="hu-HU">
              <a:solidFill>
                <a:schemeClr val="accent4"/>
              </a:solidFill>
              <a:latin typeface="+mn-lt"/>
            </a:endParaRPr>
          </a:p>
        </p:txBody>
      </p:sp>
      <p:grpSp>
        <p:nvGrpSpPr>
          <p:cNvPr id="7" name="Group 39"/>
          <p:cNvGrpSpPr>
            <a:grpSpLocks/>
          </p:cNvGrpSpPr>
          <p:nvPr/>
        </p:nvGrpSpPr>
        <p:grpSpPr bwMode="auto">
          <a:xfrm>
            <a:off x="1812925" y="2813050"/>
            <a:ext cx="1085850" cy="2328863"/>
            <a:chOff x="1142" y="1840"/>
            <a:chExt cx="684" cy="1467"/>
          </a:xfrm>
        </p:grpSpPr>
        <p:sp>
          <p:nvSpPr>
            <p:cNvPr id="380968" name="Line 40"/>
            <p:cNvSpPr>
              <a:spLocks noChangeShapeType="1"/>
            </p:cNvSpPr>
            <p:nvPr/>
          </p:nvSpPr>
          <p:spPr bwMode="gray">
            <a:xfrm flipV="1">
              <a:off x="1142" y="1840"/>
              <a:ext cx="684" cy="432"/>
            </a:xfrm>
            <a:prstGeom prst="line">
              <a:avLst/>
            </a:prstGeom>
            <a:noFill/>
            <a:ln w="12700">
              <a:solidFill>
                <a:schemeClr val="tx1"/>
              </a:solidFill>
              <a:round/>
              <a:headEnd type="stealth" w="med" len="lg"/>
              <a:tailEnd type="none" w="sm" len="sm"/>
            </a:ln>
            <a:effectLst/>
          </p:spPr>
          <p:txBody>
            <a:bodyPr wrap="none" anchor="ctr"/>
            <a:lstStyle/>
            <a:p>
              <a:pPr algn="ctr" eaLnBrk="0" hangingPunct="0">
                <a:defRPr/>
              </a:pPr>
              <a:endParaRPr lang="hu-HU">
                <a:solidFill>
                  <a:schemeClr val="accent4"/>
                </a:solidFill>
                <a:latin typeface="+mn-lt"/>
              </a:endParaRPr>
            </a:p>
          </p:txBody>
        </p:sp>
        <p:sp>
          <p:nvSpPr>
            <p:cNvPr id="380969" name="Line 41"/>
            <p:cNvSpPr>
              <a:spLocks noChangeShapeType="1"/>
            </p:cNvSpPr>
            <p:nvPr/>
          </p:nvSpPr>
          <p:spPr bwMode="gray">
            <a:xfrm flipV="1">
              <a:off x="1178" y="2011"/>
              <a:ext cx="639" cy="360"/>
            </a:xfrm>
            <a:prstGeom prst="line">
              <a:avLst/>
            </a:prstGeom>
            <a:noFill/>
            <a:ln w="12700">
              <a:solidFill>
                <a:schemeClr val="tx1"/>
              </a:solidFill>
              <a:round/>
              <a:headEnd type="stealth" w="med" len="lg"/>
              <a:tailEnd type="none" w="sm" len="sm"/>
            </a:ln>
            <a:effectLst/>
          </p:spPr>
          <p:txBody>
            <a:bodyPr wrap="none" anchor="ctr"/>
            <a:lstStyle/>
            <a:p>
              <a:pPr algn="ctr" eaLnBrk="0" hangingPunct="0">
                <a:defRPr/>
              </a:pPr>
              <a:endParaRPr lang="hu-HU">
                <a:solidFill>
                  <a:schemeClr val="accent4"/>
                </a:solidFill>
                <a:latin typeface="+mn-lt"/>
              </a:endParaRPr>
            </a:p>
          </p:txBody>
        </p:sp>
        <p:sp>
          <p:nvSpPr>
            <p:cNvPr id="380970" name="Line 42"/>
            <p:cNvSpPr>
              <a:spLocks noChangeShapeType="1"/>
            </p:cNvSpPr>
            <p:nvPr/>
          </p:nvSpPr>
          <p:spPr bwMode="gray">
            <a:xfrm>
              <a:off x="1178" y="2776"/>
              <a:ext cx="612" cy="306"/>
            </a:xfrm>
            <a:prstGeom prst="line">
              <a:avLst/>
            </a:prstGeom>
            <a:noFill/>
            <a:ln w="12700">
              <a:solidFill>
                <a:schemeClr val="tx1"/>
              </a:solidFill>
              <a:round/>
              <a:headEnd type="stealth" w="med" len="lg"/>
              <a:tailEnd type="none" w="sm" len="sm"/>
            </a:ln>
            <a:effectLst/>
          </p:spPr>
          <p:txBody>
            <a:bodyPr wrap="none" anchor="ctr"/>
            <a:lstStyle/>
            <a:p>
              <a:pPr algn="ctr" eaLnBrk="0" hangingPunct="0">
                <a:defRPr/>
              </a:pPr>
              <a:endParaRPr lang="hu-HU">
                <a:solidFill>
                  <a:schemeClr val="accent4"/>
                </a:solidFill>
                <a:latin typeface="+mn-lt"/>
              </a:endParaRPr>
            </a:p>
          </p:txBody>
        </p:sp>
        <p:sp>
          <p:nvSpPr>
            <p:cNvPr id="380971" name="Rectangle 43"/>
            <p:cNvSpPr>
              <a:spLocks noChangeArrowheads="1"/>
            </p:cNvSpPr>
            <p:nvPr/>
          </p:nvSpPr>
          <p:spPr bwMode="gray">
            <a:xfrm>
              <a:off x="1301" y="2349"/>
              <a:ext cx="357" cy="408"/>
            </a:xfrm>
            <a:prstGeom prst="rect">
              <a:avLst/>
            </a:prstGeom>
            <a:solidFill>
              <a:srgbClr val="FFFF66"/>
            </a:solidFill>
            <a:ln w="9525">
              <a:solidFill>
                <a:schemeClr val="tx1"/>
              </a:solidFill>
              <a:miter lim="800000"/>
              <a:headEnd/>
              <a:tailEnd/>
            </a:ln>
            <a:effectLst/>
          </p:spPr>
          <p:txBody>
            <a:bodyPr wrap="none" lIns="92075" tIns="46038" rIns="92075" bIns="46038" anchorCtr="1">
              <a:spAutoFit/>
            </a:bodyPr>
            <a:lstStyle/>
            <a:p>
              <a:pPr algn="ctr" eaLnBrk="0" hangingPunct="0">
                <a:defRPr/>
              </a:pPr>
              <a:r>
                <a:rPr lang="en-US" sz="1200" b="1">
                  <a:solidFill>
                    <a:schemeClr val="accent4"/>
                  </a:solidFill>
                  <a:latin typeface="+mn-lt"/>
                </a:rPr>
                <a:t>“soft”</a:t>
              </a:r>
            </a:p>
            <a:p>
              <a:pPr algn="ctr" eaLnBrk="0" hangingPunct="0">
                <a:defRPr/>
              </a:pPr>
              <a:r>
                <a:rPr lang="en-US" sz="1200" b="1">
                  <a:solidFill>
                    <a:schemeClr val="accent4"/>
                  </a:solidFill>
                  <a:latin typeface="+mn-lt"/>
                </a:rPr>
                <a:t>page</a:t>
              </a:r>
            </a:p>
            <a:p>
              <a:pPr algn="ctr" eaLnBrk="0" hangingPunct="0">
                <a:defRPr/>
              </a:pPr>
              <a:r>
                <a:rPr lang="en-US" sz="1200" b="1">
                  <a:solidFill>
                    <a:schemeClr val="accent4"/>
                  </a:solidFill>
                  <a:latin typeface="+mn-lt"/>
                </a:rPr>
                <a:t>faults</a:t>
              </a:r>
            </a:p>
          </p:txBody>
        </p:sp>
        <p:sp>
          <p:nvSpPr>
            <p:cNvPr id="380972" name="Line 44"/>
            <p:cNvSpPr>
              <a:spLocks noChangeShapeType="1"/>
            </p:cNvSpPr>
            <p:nvPr/>
          </p:nvSpPr>
          <p:spPr bwMode="gray">
            <a:xfrm>
              <a:off x="1184" y="2944"/>
              <a:ext cx="615" cy="363"/>
            </a:xfrm>
            <a:prstGeom prst="line">
              <a:avLst/>
            </a:prstGeom>
            <a:noFill/>
            <a:ln w="12700">
              <a:solidFill>
                <a:schemeClr val="tx1"/>
              </a:solidFill>
              <a:round/>
              <a:headEnd type="stealth" w="med" len="lg"/>
              <a:tailEnd type="none" w="sm" len="sm"/>
            </a:ln>
            <a:effectLst/>
          </p:spPr>
          <p:txBody>
            <a:bodyPr wrap="none" anchor="ctr"/>
            <a:lstStyle/>
            <a:p>
              <a:pPr algn="ctr" eaLnBrk="0" hangingPunct="0">
                <a:defRPr/>
              </a:pPr>
              <a:endParaRPr lang="hu-HU">
                <a:solidFill>
                  <a:schemeClr val="accent4"/>
                </a:solidFill>
                <a:latin typeface="+mn-lt"/>
              </a:endParaRPr>
            </a:p>
          </p:txBody>
        </p:sp>
      </p:grpSp>
      <p:sp>
        <p:nvSpPr>
          <p:cNvPr id="380973" name="Rectangle 45"/>
          <p:cNvSpPr>
            <a:spLocks noChangeArrowheads="1"/>
          </p:cNvSpPr>
          <p:nvPr/>
        </p:nvSpPr>
        <p:spPr bwMode="auto">
          <a:xfrm>
            <a:off x="8293100" y="2998788"/>
            <a:ext cx="622300" cy="2238375"/>
          </a:xfrm>
          <a:prstGeom prst="rect">
            <a:avLst/>
          </a:prstGeom>
          <a:solidFill>
            <a:srgbClr val="CCFFFF"/>
          </a:solidFill>
          <a:ln w="12700">
            <a:solidFill>
              <a:schemeClr val="tx1"/>
            </a:solidFill>
            <a:miter lim="800000"/>
            <a:headEnd/>
            <a:tailEnd/>
          </a:ln>
          <a:effectLst/>
        </p:spPr>
        <p:txBody>
          <a:bodyPr wrap="none" lIns="92075" tIns="46038" rIns="92075" bIns="46038" anchor="ctr"/>
          <a:lstStyle/>
          <a:p>
            <a:pPr algn="ctr" eaLnBrk="0" hangingPunct="0">
              <a:defRPr/>
            </a:pPr>
            <a:r>
              <a:rPr lang="en-US" sz="1400" b="1">
                <a:solidFill>
                  <a:schemeClr val="accent4"/>
                </a:solidFill>
                <a:latin typeface="+mn-lt"/>
              </a:rPr>
              <a:t>Bad</a:t>
            </a:r>
          </a:p>
          <a:p>
            <a:pPr algn="ctr" eaLnBrk="0" hangingPunct="0">
              <a:defRPr/>
            </a:pPr>
            <a:r>
              <a:rPr lang="en-US" sz="1400" b="1">
                <a:solidFill>
                  <a:schemeClr val="accent4"/>
                </a:solidFill>
                <a:latin typeface="+mn-lt"/>
              </a:rPr>
              <a:t>Page</a:t>
            </a:r>
          </a:p>
          <a:p>
            <a:pPr algn="ctr" eaLnBrk="0" hangingPunct="0">
              <a:defRPr/>
            </a:pPr>
            <a:r>
              <a:rPr lang="en-US" sz="1400" b="1">
                <a:solidFill>
                  <a:schemeClr val="accent4"/>
                </a:solidFill>
                <a:latin typeface="+mn-lt"/>
              </a:rPr>
              <a:t>List</a:t>
            </a:r>
          </a:p>
        </p:txBody>
      </p:sp>
      <p:sp>
        <p:nvSpPr>
          <p:cNvPr id="380974" name="Freeform 46"/>
          <p:cNvSpPr>
            <a:spLocks/>
          </p:cNvSpPr>
          <p:nvPr/>
        </p:nvSpPr>
        <p:spPr bwMode="auto">
          <a:xfrm>
            <a:off x="539750" y="4724400"/>
            <a:ext cx="5259388" cy="1644650"/>
          </a:xfrm>
          <a:custGeom>
            <a:avLst/>
            <a:gdLst/>
            <a:ahLst/>
            <a:cxnLst>
              <a:cxn ang="0">
                <a:pos x="284" y="0"/>
              </a:cxn>
              <a:cxn ang="0">
                <a:pos x="428" y="864"/>
              </a:cxn>
              <a:cxn ang="0">
                <a:pos x="2853" y="1031"/>
              </a:cxn>
              <a:cxn ang="0">
                <a:pos x="3189" y="876"/>
              </a:cxn>
              <a:cxn ang="0">
                <a:pos x="3180" y="667"/>
              </a:cxn>
            </a:cxnLst>
            <a:rect l="0" t="0" r="r" b="b"/>
            <a:pathLst>
              <a:path w="3313" h="1036">
                <a:moveTo>
                  <a:pt x="284" y="0"/>
                </a:moveTo>
                <a:cubicBezTo>
                  <a:pt x="164" y="348"/>
                  <a:pt x="0" y="692"/>
                  <a:pt x="428" y="864"/>
                </a:cubicBezTo>
                <a:cubicBezTo>
                  <a:pt x="856" y="1036"/>
                  <a:pt x="2393" y="1029"/>
                  <a:pt x="2853" y="1031"/>
                </a:cubicBezTo>
                <a:cubicBezTo>
                  <a:pt x="3313" y="1033"/>
                  <a:pt x="3135" y="936"/>
                  <a:pt x="3189" y="876"/>
                </a:cubicBezTo>
                <a:cubicBezTo>
                  <a:pt x="3243" y="816"/>
                  <a:pt x="3184" y="716"/>
                  <a:pt x="3180" y="667"/>
                </a:cubicBezTo>
              </a:path>
            </a:pathLst>
          </a:custGeom>
          <a:noFill/>
          <a:ln w="12700" cap="flat" cmpd="sng">
            <a:solidFill>
              <a:schemeClr val="tx1"/>
            </a:solidFill>
            <a:prstDash val="solid"/>
            <a:round/>
            <a:headEnd type="none" w="med" len="med"/>
            <a:tailEnd type="triangle" w="med" len="med"/>
          </a:ln>
          <a:effectLst/>
        </p:spPr>
        <p:txBody>
          <a:bodyPr wrap="none" tIns="0" anchor="ctr"/>
          <a:lstStyle/>
          <a:p>
            <a:pPr algn="ctr" eaLnBrk="0" hangingPunct="0">
              <a:defRPr/>
            </a:pPr>
            <a:endParaRPr lang="hu-HU">
              <a:solidFill>
                <a:schemeClr val="accent4"/>
              </a:solidFill>
              <a:latin typeface="+mn-lt"/>
            </a:endParaRPr>
          </a:p>
        </p:txBody>
      </p:sp>
      <p:sp>
        <p:nvSpPr>
          <p:cNvPr id="380975" name="Rectangle 47"/>
          <p:cNvSpPr>
            <a:spLocks noChangeArrowheads="1"/>
          </p:cNvSpPr>
          <p:nvPr/>
        </p:nvSpPr>
        <p:spPr bwMode="gray">
          <a:xfrm>
            <a:off x="457200" y="5867400"/>
            <a:ext cx="1295400" cy="466725"/>
          </a:xfrm>
          <a:prstGeom prst="rect">
            <a:avLst/>
          </a:prstGeom>
          <a:solidFill>
            <a:srgbClr val="FFFF66"/>
          </a:solidFill>
          <a:ln w="9525">
            <a:solidFill>
              <a:schemeClr val="tx1"/>
            </a:solidFill>
            <a:miter lim="800000"/>
            <a:headEnd/>
            <a:tailEnd/>
          </a:ln>
          <a:effectLst/>
        </p:spPr>
        <p:txBody>
          <a:bodyPr lIns="92075" tIns="46038" rIns="92075" bIns="46038" anchorCtr="1">
            <a:spAutoFit/>
          </a:bodyPr>
          <a:lstStyle/>
          <a:p>
            <a:pPr algn="ctr" eaLnBrk="0" hangingPunct="0">
              <a:spcBef>
                <a:spcPct val="50000"/>
              </a:spcBef>
              <a:defRPr/>
            </a:pPr>
            <a:r>
              <a:rPr lang="en-US" sz="1200" b="1">
                <a:solidFill>
                  <a:schemeClr val="accent4"/>
                </a:solidFill>
                <a:latin typeface="+mn-lt"/>
              </a:rPr>
              <a:t>Private pages at process exit</a:t>
            </a:r>
          </a:p>
        </p:txBody>
      </p:sp>
      <p:sp>
        <p:nvSpPr>
          <p:cNvPr id="48" name="Dia számának helye 47"/>
          <p:cNvSpPr>
            <a:spLocks noGrp="1"/>
          </p:cNvSpPr>
          <p:nvPr>
            <p:ph type="sldNum" sz="quarter" idx="5"/>
          </p:nvPr>
        </p:nvSpPr>
        <p:spPr/>
        <p:txBody>
          <a:bodyPr/>
          <a:lstStyle/>
          <a:p>
            <a:fld id="{3D86C690-4F62-4AFC-8745-06DC9BF07935}" type="slidenum">
              <a:rPr lang="hu-HU" smtClean="0"/>
              <a:pPr/>
              <a:t>19</a:t>
            </a:fld>
            <a:endParaRPr lang="hu-HU"/>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8093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8093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8093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80944"/>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8094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8095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80931"/>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5"/>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7"/>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6"/>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8093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80975"/>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80974"/>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380937"/>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380939"/>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380938"/>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380963"/>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380962"/>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380964"/>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380932"/>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380965"/>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380966"/>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380941"/>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380942"/>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380940"/>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38097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0931" grpId="0" animBg="1"/>
      <p:bldP spid="380932" grpId="0" animBg="1"/>
      <p:bldP spid="380933" grpId="0" animBg="1"/>
      <p:bldP spid="380934" grpId="0" animBg="1"/>
      <p:bldP spid="380935" grpId="0" animBg="1"/>
      <p:bldP spid="380936" grpId="0" animBg="1"/>
      <p:bldP spid="380937" grpId="0" animBg="1"/>
      <p:bldP spid="380938" grpId="0" animBg="1"/>
      <p:bldP spid="380939" grpId="0" animBg="1"/>
      <p:bldP spid="380940" grpId="0" animBg="1"/>
      <p:bldP spid="380941" grpId="0" animBg="1"/>
      <p:bldP spid="380942" grpId="0" animBg="1"/>
      <p:bldP spid="380943" grpId="0" animBg="1"/>
      <p:bldP spid="380944" grpId="0" animBg="1"/>
      <p:bldP spid="380952" grpId="0" animBg="1"/>
      <p:bldP spid="380962" grpId="0" animBg="1"/>
      <p:bldP spid="380963" grpId="0" animBg="1"/>
      <p:bldP spid="380964" grpId="0" animBg="1"/>
      <p:bldP spid="380965" grpId="0" animBg="1"/>
      <p:bldP spid="380966" grpId="0" animBg="1"/>
      <p:bldP spid="380973" grpId="0" animBg="1"/>
      <p:bldP spid="380974" grpId="0" animBg="1"/>
      <p:bldP spid="38097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Rectangle 2"/>
          <p:cNvSpPr>
            <a:spLocks noGrp="1" noChangeArrowheads="1"/>
          </p:cNvSpPr>
          <p:nvPr>
            <p:ph type="title"/>
          </p:nvPr>
        </p:nvSpPr>
        <p:spPr/>
        <p:txBody>
          <a:bodyPr/>
          <a:lstStyle/>
          <a:p>
            <a:pPr eaLnBrk="1" hangingPunct="1">
              <a:defRPr/>
            </a:pPr>
            <a:r>
              <a:rPr lang="en-US" dirty="0" smtClean="0"/>
              <a:t>Copyright Notice</a:t>
            </a:r>
            <a:endParaRPr lang="en-US" sz="1800" dirty="0" smtClean="0"/>
          </a:p>
        </p:txBody>
      </p:sp>
      <p:sp>
        <p:nvSpPr>
          <p:cNvPr id="272387" name="Rectangle 3"/>
          <p:cNvSpPr>
            <a:spLocks noGrp="1" noChangeArrowheads="1"/>
          </p:cNvSpPr>
          <p:nvPr>
            <p:ph idx="1"/>
          </p:nvPr>
        </p:nvSpPr>
        <p:spPr/>
        <p:txBody>
          <a:bodyPr/>
          <a:lstStyle/>
          <a:p>
            <a:pPr eaLnBrk="1" hangingPunct="1">
              <a:defRPr/>
            </a:pPr>
            <a:endParaRPr lang="hu-HU" sz="2400" dirty="0" smtClean="0"/>
          </a:p>
          <a:p>
            <a:pPr eaLnBrk="1" hangingPunct="1">
              <a:defRPr/>
            </a:pPr>
            <a:r>
              <a:rPr lang="en-US" sz="2400" dirty="0" smtClean="0"/>
              <a:t>These materials are part of the </a:t>
            </a:r>
            <a:r>
              <a:rPr lang="en-US" sz="2400" i="1" dirty="0" smtClean="0"/>
              <a:t>Windows Operating System Internals Curriculum Development Kit,</a:t>
            </a:r>
            <a:r>
              <a:rPr lang="en-US" sz="2400" dirty="0" smtClean="0"/>
              <a:t> developed by David A. Solomon and Mark E. </a:t>
            </a:r>
            <a:r>
              <a:rPr lang="en-US" sz="2400" dirty="0" err="1" smtClean="0"/>
              <a:t>Russinovich</a:t>
            </a:r>
            <a:r>
              <a:rPr lang="en-US" sz="2400" dirty="0" smtClean="0"/>
              <a:t> with Andreas </a:t>
            </a:r>
            <a:r>
              <a:rPr lang="en-US" sz="2400" dirty="0" err="1" smtClean="0"/>
              <a:t>Polze</a:t>
            </a:r>
            <a:endParaRPr lang="en-US" sz="2400" dirty="0" smtClean="0"/>
          </a:p>
          <a:p>
            <a:pPr eaLnBrk="1" hangingPunct="1">
              <a:defRPr/>
            </a:pPr>
            <a:r>
              <a:rPr lang="en-US" sz="2400" dirty="0" smtClean="0"/>
              <a:t>Microsoft has licensed these materials from David Solomon Expert Seminars, Inc. for distribution to academic organizations solely for use in academic environments (and not for commercial use)</a:t>
            </a:r>
            <a:endParaRPr lang="hu-HU" sz="2400" dirty="0" smtClean="0"/>
          </a:p>
          <a:p>
            <a:pPr>
              <a:defRPr/>
            </a:pPr>
            <a:endParaRPr lang="hu-HU" sz="2400" dirty="0" smtClean="0"/>
          </a:p>
          <a:p>
            <a:pPr>
              <a:defRPr/>
            </a:pPr>
            <a:r>
              <a:rPr lang="hu-HU" sz="2000" dirty="0">
                <a:hlinkClick r:id="rId3"/>
              </a:rPr>
              <a:t>http://www.academicresourcecenter.net/curriculum/pfv.aspx?ID=6191</a:t>
            </a:r>
            <a:endParaRPr lang="hu-HU" sz="2000" dirty="0"/>
          </a:p>
          <a:p>
            <a:pPr>
              <a:defRPr/>
            </a:pPr>
            <a:endParaRPr lang="hu-HU" sz="2400" dirty="0" smtClean="0"/>
          </a:p>
          <a:p>
            <a:pPr>
              <a:defRPr/>
            </a:pPr>
            <a:r>
              <a:rPr lang="en-US" sz="2400" dirty="0" smtClean="0"/>
              <a:t>© </a:t>
            </a:r>
            <a:r>
              <a:rPr lang="en-US" sz="2400" dirty="0"/>
              <a:t>2000-2005 David A. Solomon and Mark </a:t>
            </a:r>
            <a:r>
              <a:rPr lang="en-US" sz="2400" dirty="0" err="1"/>
              <a:t>Russinovich</a:t>
            </a:r>
            <a:endParaRPr lang="en-US" sz="2400" dirty="0" smtClean="0"/>
          </a:p>
        </p:txBody>
      </p:sp>
      <p:sp>
        <p:nvSpPr>
          <p:cNvPr id="4" name="Dia számának helye 3"/>
          <p:cNvSpPr>
            <a:spLocks noGrp="1"/>
          </p:cNvSpPr>
          <p:nvPr>
            <p:ph type="sldNum" sz="quarter" idx="5"/>
          </p:nvPr>
        </p:nvSpPr>
        <p:spPr/>
        <p:txBody>
          <a:bodyPr/>
          <a:lstStyle/>
          <a:p>
            <a:fld id="{3D86C690-4F62-4AFC-8745-06DC9BF07935}" type="slidenum">
              <a:rPr lang="hu-HU" smtClean="0"/>
              <a:pPr/>
              <a:t>2</a:t>
            </a:fld>
            <a:endParaRPr lang="hu-HU"/>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Rectangle 2"/>
          <p:cNvSpPr>
            <a:spLocks noGrp="1" noChangeArrowheads="1"/>
          </p:cNvSpPr>
          <p:nvPr>
            <p:ph type="title"/>
          </p:nvPr>
        </p:nvSpPr>
        <p:spPr/>
        <p:txBody>
          <a:bodyPr/>
          <a:lstStyle/>
          <a:p>
            <a:r>
              <a:rPr lang="hu-HU" smtClean="0"/>
              <a:t>Lapozófájl (page file)</a:t>
            </a:r>
            <a:endParaRPr lang="en-US" smtClean="0"/>
          </a:p>
        </p:txBody>
      </p:sp>
      <p:sp>
        <p:nvSpPr>
          <p:cNvPr id="357379" name="Rectangle 3"/>
          <p:cNvSpPr>
            <a:spLocks noGrp="1" noChangeArrowheads="1"/>
          </p:cNvSpPr>
          <p:nvPr>
            <p:ph idx="1"/>
          </p:nvPr>
        </p:nvSpPr>
        <p:spPr/>
        <p:txBody>
          <a:bodyPr/>
          <a:lstStyle/>
          <a:p>
            <a:pPr marL="457200" indent="-457200">
              <a:defRPr/>
            </a:pPr>
            <a:r>
              <a:rPr lang="hu-HU" sz="2800" dirty="0" smtClean="0">
                <a:solidFill>
                  <a:schemeClr val="accent2"/>
                </a:solidFill>
              </a:rPr>
              <a:t>Mi kerül bele</a:t>
            </a:r>
            <a:r>
              <a:rPr lang="en-US" sz="2800" dirty="0" smtClean="0">
                <a:solidFill>
                  <a:schemeClr val="accent2"/>
                </a:solidFill>
              </a:rPr>
              <a:t>?</a:t>
            </a:r>
          </a:p>
          <a:p>
            <a:pPr marL="800100" lvl="1" indent="-342900">
              <a:defRPr/>
            </a:pPr>
            <a:r>
              <a:rPr lang="hu-HU" sz="2400" dirty="0" smtClean="0"/>
              <a:t>Csak a </a:t>
            </a:r>
            <a:r>
              <a:rPr lang="hu-HU" sz="2400" i="1" dirty="0" smtClean="0"/>
              <a:t>módosított</a:t>
            </a:r>
            <a:r>
              <a:rPr lang="hu-HU" sz="2400" dirty="0" smtClean="0"/>
              <a:t> adat, kód nem</a:t>
            </a:r>
            <a:endParaRPr lang="en-US" sz="2400" dirty="0" smtClean="0"/>
          </a:p>
          <a:p>
            <a:pPr marL="457200" indent="-457200">
              <a:defRPr/>
            </a:pPr>
            <a:r>
              <a:rPr lang="hu-HU" sz="2800" dirty="0" smtClean="0">
                <a:solidFill>
                  <a:schemeClr val="accent2"/>
                </a:solidFill>
              </a:rPr>
              <a:t>Mikor kerül bele</a:t>
            </a:r>
            <a:r>
              <a:rPr lang="en-US" sz="2800" dirty="0" smtClean="0">
                <a:solidFill>
                  <a:schemeClr val="accent2"/>
                </a:solidFill>
              </a:rPr>
              <a:t>?</a:t>
            </a:r>
          </a:p>
          <a:p>
            <a:pPr marL="800100" lvl="1" indent="-342900">
              <a:defRPr/>
            </a:pPr>
            <a:r>
              <a:rPr lang="hu-HU" sz="2400" dirty="0" smtClean="0"/>
              <a:t>Ha van szabad memória, akkor is lehet</a:t>
            </a:r>
          </a:p>
          <a:p>
            <a:pPr marL="800100" lvl="1" indent="-342900">
              <a:defRPr/>
            </a:pPr>
            <a:r>
              <a:rPr lang="hu-HU" sz="2400" dirty="0" smtClean="0"/>
              <a:t>Folyamatok nem foglalhatnak bármennyi memóriát</a:t>
            </a:r>
          </a:p>
          <a:p>
            <a:pPr marL="800100" lvl="1" indent="-342900">
              <a:defRPr/>
            </a:pPr>
            <a:r>
              <a:rPr lang="hu-HU" sz="2400" dirty="0" smtClean="0"/>
              <a:t>Tartalék az új/többi folyamatnak</a:t>
            </a:r>
            <a:endParaRPr lang="hu-HU" dirty="0" smtClean="0"/>
          </a:p>
          <a:p>
            <a:pPr marL="457200" indent="-457200">
              <a:defRPr/>
            </a:pPr>
            <a:r>
              <a:rPr lang="hu-HU" sz="2800" dirty="0" smtClean="0">
                <a:solidFill>
                  <a:schemeClr val="accent2"/>
                </a:solidFill>
              </a:rPr>
              <a:t>Meghajtónként egy darab</a:t>
            </a:r>
          </a:p>
          <a:p>
            <a:pPr marL="857250" lvl="1" indent="-457200">
              <a:defRPr/>
            </a:pPr>
            <a:r>
              <a:rPr lang="hu-HU" sz="2400" dirty="0" smtClean="0"/>
              <a:t>Ajánlott nem a rendszerlemezre rakni</a:t>
            </a:r>
          </a:p>
          <a:p>
            <a:pPr marL="857250" lvl="1" indent="-457200">
              <a:defRPr/>
            </a:pPr>
            <a:r>
              <a:rPr lang="hu-HU" sz="2400" dirty="0" smtClean="0"/>
              <a:t>De maradjon egy kicsi ott is a memory dumpnak</a:t>
            </a:r>
          </a:p>
          <a:p>
            <a:pPr marL="457200" indent="-457200">
              <a:defRPr/>
            </a:pPr>
            <a:r>
              <a:rPr lang="hu-HU" sz="2800" dirty="0" smtClean="0">
                <a:solidFill>
                  <a:schemeClr val="accent2"/>
                </a:solidFill>
              </a:rPr>
              <a:t>Ajánlott méret</a:t>
            </a:r>
          </a:p>
          <a:p>
            <a:pPr marL="857250" lvl="1" indent="-457200">
              <a:defRPr/>
            </a:pPr>
            <a:r>
              <a:rPr lang="hu-HU" sz="2400" dirty="0" smtClean="0"/>
              <a:t>1 vagy 1,5-szer a fizikai memória (?), Fix méret (?)</a:t>
            </a:r>
          </a:p>
          <a:p>
            <a:pPr marL="400050">
              <a:defRPr/>
            </a:pPr>
            <a:endParaRPr lang="en-US" dirty="0"/>
          </a:p>
          <a:p>
            <a:pPr marL="800100" lvl="1" indent="-342900">
              <a:defRPr/>
            </a:pPr>
            <a:endParaRPr lang="en-US" sz="2400" dirty="0"/>
          </a:p>
        </p:txBody>
      </p:sp>
      <p:sp>
        <p:nvSpPr>
          <p:cNvPr id="101379" name="Slide Number Placeholder 4"/>
          <p:cNvSpPr>
            <a:spLocks noGrp="1"/>
          </p:cNvSpPr>
          <p:nvPr>
            <p:ph type="sldNum" sz="quarter" idx="5"/>
          </p:nvPr>
        </p:nvSpPr>
        <p:spPr bwMode="auto">
          <a:xfrm>
            <a:off x="8763000" y="6629400"/>
            <a:ext cx="381000" cy="228600"/>
          </a:xfrm>
          <a:prstGeom prst="rect">
            <a:avLst/>
          </a:prstGeom>
          <a:noFill/>
          <a:ln>
            <a:miter lim="800000"/>
            <a:headEnd/>
            <a:tailEnd/>
          </a:ln>
        </p:spPr>
        <p:txBody>
          <a:bodyPr/>
          <a:lstStyle/>
          <a:p>
            <a:pPr algn="ctr" eaLnBrk="0" hangingPunct="0"/>
            <a:fld id="{FC6CBB62-8F4F-43F5-8CEE-BB5389B6F84C}" type="slidenum">
              <a:rPr lang="en-GB"/>
              <a:pPr algn="ctr" eaLnBrk="0" hangingPunct="0"/>
              <a:t>20</a:t>
            </a:fld>
            <a:endParaRPr lang="en-GB"/>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573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573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57379">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57379">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57379">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57379">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57379">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57379">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57379">
                                            <p:txEl>
                                              <p:pRg st="8" end="8"/>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57379">
                                            <p:txEl>
                                              <p:pRg st="9" end="9"/>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57379">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7379"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Content Placeholder 4"/>
          <p:cNvSpPr>
            <a:spLocks noGrp="1"/>
          </p:cNvSpPr>
          <p:nvPr>
            <p:ph idx="1"/>
          </p:nvPr>
        </p:nvSpPr>
        <p:spPr/>
        <p:txBody>
          <a:bodyPr/>
          <a:lstStyle/>
          <a:p>
            <a:r>
              <a:rPr lang="hu-HU" dirty="0" err="1" smtClean="0"/>
              <a:t>Process</a:t>
            </a:r>
            <a:r>
              <a:rPr lang="hu-HU" dirty="0" smtClean="0"/>
              <a:t> Explorer / System </a:t>
            </a:r>
            <a:r>
              <a:rPr lang="hu-HU" dirty="0" err="1" smtClean="0"/>
              <a:t>information</a:t>
            </a:r>
            <a:endParaRPr lang="hu-HU" dirty="0" smtClean="0"/>
          </a:p>
          <a:p>
            <a:pPr lvl="1"/>
            <a:r>
              <a:rPr lang="hu-HU" dirty="0" err="1" smtClean="0"/>
              <a:t>Paging</a:t>
            </a:r>
            <a:r>
              <a:rPr lang="hu-HU" dirty="0" smtClean="0"/>
              <a:t> </a:t>
            </a:r>
            <a:r>
              <a:rPr lang="hu-HU" dirty="0" err="1" smtClean="0"/>
              <a:t>Lists</a:t>
            </a:r>
            <a:endParaRPr lang="hu-HU" dirty="0" smtClean="0"/>
          </a:p>
          <a:p>
            <a:pPr lvl="1"/>
            <a:r>
              <a:rPr lang="hu-HU" dirty="0" err="1" smtClean="0"/>
              <a:t>Page</a:t>
            </a:r>
            <a:r>
              <a:rPr lang="hu-HU" dirty="0" smtClean="0"/>
              <a:t> Fault Delta</a:t>
            </a:r>
          </a:p>
          <a:p>
            <a:endParaRPr lang="hu-HU" dirty="0" smtClean="0"/>
          </a:p>
          <a:p>
            <a:r>
              <a:rPr lang="hu-HU" dirty="0" err="1" smtClean="0"/>
              <a:t>Lapozófájl</a:t>
            </a:r>
            <a:r>
              <a:rPr lang="hu-HU" dirty="0" smtClean="0"/>
              <a:t> méretének állítása</a:t>
            </a:r>
          </a:p>
          <a:p>
            <a:pPr lvl="1"/>
            <a:r>
              <a:rPr lang="hu-HU" dirty="0" smtClean="0"/>
              <a:t>GUI</a:t>
            </a:r>
          </a:p>
          <a:p>
            <a:pPr lvl="1"/>
            <a:r>
              <a:rPr lang="hu-HU" dirty="0" err="1" smtClean="0"/>
              <a:t>regedit</a:t>
            </a:r>
            <a:endParaRPr lang="hu-HU" dirty="0" smtClean="0"/>
          </a:p>
          <a:p>
            <a:endParaRPr lang="hu-HU" dirty="0" smtClean="0"/>
          </a:p>
          <a:p>
            <a:r>
              <a:rPr lang="hu-HU" dirty="0" err="1" smtClean="0"/>
              <a:t>Perfmon</a:t>
            </a:r>
            <a:r>
              <a:rPr lang="hu-HU" dirty="0" smtClean="0"/>
              <a:t>: </a:t>
            </a:r>
            <a:r>
              <a:rPr lang="hu-HU" dirty="0" err="1" smtClean="0"/>
              <a:t>Lapozófájl</a:t>
            </a:r>
            <a:r>
              <a:rPr lang="hu-HU" dirty="0" smtClean="0"/>
              <a:t> kihasználtság (%)</a:t>
            </a:r>
          </a:p>
          <a:p>
            <a:endParaRPr lang="hu-HU" dirty="0" smtClean="0"/>
          </a:p>
        </p:txBody>
      </p:sp>
      <p:sp>
        <p:nvSpPr>
          <p:cNvPr id="103427" name="Text Placeholder 5"/>
          <p:cNvSpPr>
            <a:spLocks noGrp="1"/>
          </p:cNvSpPr>
          <p:nvPr>
            <p:ph type="body" sz="half" idx="2"/>
          </p:nvPr>
        </p:nvSpPr>
        <p:spPr/>
        <p:txBody>
          <a:bodyPr/>
          <a:lstStyle/>
          <a:p>
            <a:r>
              <a:rPr lang="hu-HU" dirty="0" smtClean="0"/>
              <a:t> Fizikai memória, </a:t>
            </a:r>
            <a:r>
              <a:rPr lang="hu-HU" dirty="0" err="1" smtClean="0"/>
              <a:t>lapozófájl</a:t>
            </a:r>
            <a:endParaRPr lang="hu-HU" dirty="0" smtClean="0"/>
          </a:p>
        </p:txBody>
      </p:sp>
      <p:sp>
        <p:nvSpPr>
          <p:cNvPr id="4" name="Dia számának helye 3"/>
          <p:cNvSpPr>
            <a:spLocks noGrp="1"/>
          </p:cNvSpPr>
          <p:nvPr>
            <p:ph type="sldNum" sz="quarter" idx="5"/>
          </p:nvPr>
        </p:nvSpPr>
        <p:spPr/>
        <p:txBody>
          <a:bodyPr/>
          <a:lstStyle/>
          <a:p>
            <a:fld id="{3D86C690-4F62-4AFC-8745-06DC9BF07935}" type="slidenum">
              <a:rPr lang="hu-HU" smtClean="0"/>
              <a:pPr/>
              <a:t>21</a:t>
            </a:fld>
            <a:endParaRPr lang="hu-HU"/>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Title 4"/>
          <p:cNvSpPr>
            <a:spLocks noGrp="1"/>
          </p:cNvSpPr>
          <p:nvPr>
            <p:ph type="title"/>
          </p:nvPr>
        </p:nvSpPr>
        <p:spPr/>
        <p:txBody>
          <a:bodyPr/>
          <a:lstStyle/>
          <a:p>
            <a:r>
              <a:rPr lang="hu-HU" dirty="0" smtClean="0"/>
              <a:t>Memóriahasználat megfigyelése</a:t>
            </a:r>
            <a:endParaRPr lang="hu-HU" dirty="0" smtClean="0"/>
          </a:p>
        </p:txBody>
      </p:sp>
      <p:sp>
        <p:nvSpPr>
          <p:cNvPr id="105474" name="Content Placeholder 5"/>
          <p:cNvSpPr>
            <a:spLocks noGrp="1"/>
          </p:cNvSpPr>
          <p:nvPr>
            <p:ph type="body" idx="1"/>
          </p:nvPr>
        </p:nvSpPr>
        <p:spPr/>
        <p:txBody>
          <a:bodyPr>
            <a:normAutofit/>
          </a:bodyPr>
          <a:lstStyle/>
          <a:p>
            <a:pPr algn="ctr">
              <a:buNone/>
            </a:pPr>
            <a:r>
              <a:rPr lang="hu-HU" sz="2800" i="1" dirty="0" smtClean="0"/>
              <a:t>Egyszerűnek </a:t>
            </a:r>
            <a:r>
              <a:rPr lang="hu-HU" sz="2800" i="1" dirty="0" smtClean="0"/>
              <a:t>tűnő kérdés</a:t>
            </a:r>
            <a:r>
              <a:rPr lang="hu-HU" sz="2800" dirty="0" smtClean="0"/>
              <a:t>:</a:t>
            </a:r>
          </a:p>
          <a:p>
            <a:pPr algn="ctr">
              <a:buNone/>
            </a:pPr>
            <a:r>
              <a:rPr lang="hu-HU" dirty="0" smtClean="0"/>
              <a:t>Mi mennyi memóriát foglal a gépen?</a:t>
            </a:r>
          </a:p>
        </p:txBody>
      </p:sp>
      <p:sp>
        <p:nvSpPr>
          <p:cNvPr id="4" name="Dia számának helye 3"/>
          <p:cNvSpPr>
            <a:spLocks noGrp="1"/>
          </p:cNvSpPr>
          <p:nvPr>
            <p:ph type="sldNum" sz="quarter" idx="4294967295"/>
          </p:nvPr>
        </p:nvSpPr>
        <p:spPr>
          <a:xfrm>
            <a:off x="6172200" y="6500813"/>
            <a:ext cx="2971800" cy="357187"/>
          </a:xfrm>
        </p:spPr>
        <p:txBody>
          <a:bodyPr/>
          <a:lstStyle/>
          <a:p>
            <a:fld id="{3D86C690-4F62-4AFC-8745-06DC9BF07935}" type="slidenum">
              <a:rPr lang="hu-HU" smtClean="0"/>
              <a:pPr/>
              <a:t>22</a:t>
            </a:fld>
            <a:endParaRPr lang="hu-HU"/>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Title 4"/>
          <p:cNvSpPr>
            <a:spLocks noGrp="1"/>
          </p:cNvSpPr>
          <p:nvPr>
            <p:ph type="title"/>
          </p:nvPr>
        </p:nvSpPr>
        <p:spPr/>
        <p:txBody>
          <a:bodyPr/>
          <a:lstStyle/>
          <a:p>
            <a:r>
              <a:rPr lang="hu-HU" dirty="0" smtClean="0"/>
              <a:t>Folyamat memóriahasználata </a:t>
            </a:r>
            <a:r>
              <a:rPr lang="hu-HU" dirty="0"/>
              <a:t>-</a:t>
            </a:r>
            <a:r>
              <a:rPr lang="hu-HU" dirty="0" smtClean="0"/>
              <a:t> 0</a:t>
            </a:r>
          </a:p>
        </p:txBody>
      </p:sp>
      <p:sp>
        <p:nvSpPr>
          <p:cNvPr id="106498" name="Content Placeholder 5"/>
          <p:cNvSpPr>
            <a:spLocks noGrp="1"/>
          </p:cNvSpPr>
          <p:nvPr>
            <p:ph idx="1"/>
          </p:nvPr>
        </p:nvSpPr>
        <p:spPr>
          <a:xfrm>
            <a:off x="304800" y="762000"/>
            <a:ext cx="4930775" cy="5562600"/>
          </a:xfrm>
        </p:spPr>
        <p:txBody>
          <a:bodyPr/>
          <a:lstStyle/>
          <a:p>
            <a:r>
              <a:rPr lang="hu-HU" smtClean="0"/>
              <a:t>Feladatkezelő oszlopai</a:t>
            </a:r>
          </a:p>
        </p:txBody>
      </p:sp>
      <p:sp>
        <p:nvSpPr>
          <p:cNvPr id="9" name="Content Placeholder 5"/>
          <p:cNvSpPr txBox="1">
            <a:spLocks/>
          </p:cNvSpPr>
          <p:nvPr/>
        </p:nvSpPr>
        <p:spPr bwMode="auto">
          <a:xfrm>
            <a:off x="5019675" y="1416050"/>
            <a:ext cx="4124325" cy="3841750"/>
          </a:xfrm>
          <a:prstGeom prst="rect">
            <a:avLst/>
          </a:prstGeom>
          <a:noFill/>
          <a:ln w="12700">
            <a:noFill/>
            <a:miter lim="800000"/>
            <a:headEnd/>
            <a:tailEnd/>
          </a:ln>
          <a:effectLst/>
        </p:spPr>
        <p:txBody>
          <a:bodyPr lIns="90488" tIns="44450" rIns="90488" bIns="44450"/>
          <a:lstStyle/>
          <a:p>
            <a:pPr marL="342900" indent="-342900">
              <a:spcBef>
                <a:spcPct val="20000"/>
              </a:spcBef>
              <a:buClr>
                <a:srgbClr val="762536"/>
              </a:buClr>
              <a:buFont typeface="Wingdings 2" pitchFamily="18" charset="2"/>
              <a:buChar char="¡"/>
              <a:defRPr/>
            </a:pPr>
            <a:r>
              <a:rPr lang="hu-HU" sz="3200" kern="0" dirty="0">
                <a:solidFill>
                  <a:srgbClr val="000000"/>
                </a:solidFill>
                <a:latin typeface="+mn-lt"/>
              </a:rPr>
              <a:t>Frissítés gyakorisága</a:t>
            </a:r>
          </a:p>
        </p:txBody>
      </p:sp>
      <p:sp>
        <p:nvSpPr>
          <p:cNvPr id="7" name="Dia számának helye 6"/>
          <p:cNvSpPr>
            <a:spLocks noGrp="1"/>
          </p:cNvSpPr>
          <p:nvPr>
            <p:ph type="sldNum" sz="quarter" idx="5"/>
          </p:nvPr>
        </p:nvSpPr>
        <p:spPr/>
        <p:txBody>
          <a:bodyPr/>
          <a:lstStyle/>
          <a:p>
            <a:fld id="{3D86C690-4F62-4AFC-8745-06DC9BF07935}" type="slidenum">
              <a:rPr lang="hu-HU" smtClean="0"/>
              <a:pPr/>
              <a:t>23</a:t>
            </a:fld>
            <a:endParaRPr lang="hu-HU"/>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0816" y="1623206"/>
            <a:ext cx="4313726" cy="44643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19675" y="2512363"/>
            <a:ext cx="4032282" cy="1947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7409" y="1220335"/>
            <a:ext cx="8410836" cy="23526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7521" name="Title 4"/>
          <p:cNvSpPr>
            <a:spLocks noGrp="1"/>
          </p:cNvSpPr>
          <p:nvPr>
            <p:ph type="title"/>
          </p:nvPr>
        </p:nvSpPr>
        <p:spPr/>
        <p:txBody>
          <a:bodyPr/>
          <a:lstStyle/>
          <a:p>
            <a:r>
              <a:rPr lang="hu-HU" dirty="0" smtClean="0"/>
              <a:t>Folyamat memóriahasználata - 1</a:t>
            </a:r>
          </a:p>
        </p:txBody>
      </p:sp>
      <p:sp>
        <p:nvSpPr>
          <p:cNvPr id="8" name="Oval 7"/>
          <p:cNvSpPr>
            <a:spLocks noChangeArrowheads="1"/>
          </p:cNvSpPr>
          <p:nvPr/>
        </p:nvSpPr>
        <p:spPr bwMode="auto">
          <a:xfrm>
            <a:off x="2857488" y="748060"/>
            <a:ext cx="457200" cy="520700"/>
          </a:xfrm>
          <a:prstGeom prst="ellipse">
            <a:avLst/>
          </a:prstGeom>
          <a:solidFill>
            <a:srgbClr val="762536"/>
          </a:solidFill>
          <a:ln w="19050" algn="ctr">
            <a:solidFill>
              <a:schemeClr val="tx1"/>
            </a:solidFill>
            <a:round/>
            <a:headEnd/>
            <a:tailEnd/>
          </a:ln>
        </p:spPr>
        <p:txBody>
          <a:bodyPr wrap="none">
            <a:spAutoFit/>
          </a:bodyPr>
          <a:lstStyle/>
          <a:p>
            <a:pPr algn="ctr" defTabSz="762000" eaLnBrk="0" hangingPunct="0"/>
            <a:r>
              <a:rPr lang="hu-HU" sz="1800" b="1" dirty="0">
                <a:solidFill>
                  <a:schemeClr val="bg2"/>
                </a:solidFill>
              </a:rPr>
              <a:t>1</a:t>
            </a:r>
          </a:p>
        </p:txBody>
      </p:sp>
      <p:sp>
        <p:nvSpPr>
          <p:cNvPr id="9" name="Oval 8"/>
          <p:cNvSpPr>
            <a:spLocks noChangeArrowheads="1"/>
          </p:cNvSpPr>
          <p:nvPr/>
        </p:nvSpPr>
        <p:spPr bwMode="auto">
          <a:xfrm>
            <a:off x="4857752" y="764704"/>
            <a:ext cx="458788" cy="520700"/>
          </a:xfrm>
          <a:prstGeom prst="ellipse">
            <a:avLst/>
          </a:prstGeom>
          <a:solidFill>
            <a:srgbClr val="762536"/>
          </a:solidFill>
          <a:ln w="19050" algn="ctr">
            <a:solidFill>
              <a:schemeClr val="tx1"/>
            </a:solidFill>
            <a:round/>
            <a:headEnd/>
            <a:tailEnd/>
          </a:ln>
        </p:spPr>
        <p:txBody>
          <a:bodyPr wrap="none">
            <a:spAutoFit/>
          </a:bodyPr>
          <a:lstStyle/>
          <a:p>
            <a:pPr algn="ctr" defTabSz="762000" eaLnBrk="0" hangingPunct="0"/>
            <a:r>
              <a:rPr lang="hu-HU" sz="1800" b="1" dirty="0">
                <a:solidFill>
                  <a:schemeClr val="bg2"/>
                </a:solidFill>
              </a:rPr>
              <a:t>2</a:t>
            </a:r>
          </a:p>
        </p:txBody>
      </p:sp>
      <p:sp>
        <p:nvSpPr>
          <p:cNvPr id="10" name="Oval 9"/>
          <p:cNvSpPr>
            <a:spLocks noChangeArrowheads="1"/>
          </p:cNvSpPr>
          <p:nvPr/>
        </p:nvSpPr>
        <p:spPr bwMode="auto">
          <a:xfrm>
            <a:off x="141767" y="3841640"/>
            <a:ext cx="458788" cy="519112"/>
          </a:xfrm>
          <a:prstGeom prst="ellipse">
            <a:avLst/>
          </a:prstGeom>
          <a:solidFill>
            <a:srgbClr val="762536"/>
          </a:solidFill>
          <a:ln w="19050" algn="ctr">
            <a:solidFill>
              <a:schemeClr val="tx1"/>
            </a:solidFill>
            <a:round/>
            <a:headEnd/>
            <a:tailEnd/>
          </a:ln>
        </p:spPr>
        <p:txBody>
          <a:bodyPr wrap="none">
            <a:spAutoFit/>
          </a:bodyPr>
          <a:lstStyle/>
          <a:p>
            <a:pPr algn="ctr" defTabSz="762000" eaLnBrk="0" hangingPunct="0"/>
            <a:r>
              <a:rPr lang="hu-HU" sz="1800" b="1" dirty="0">
                <a:solidFill>
                  <a:schemeClr val="bg2"/>
                </a:solidFill>
              </a:rPr>
              <a:t>1</a:t>
            </a:r>
          </a:p>
        </p:txBody>
      </p:sp>
      <p:sp>
        <p:nvSpPr>
          <p:cNvPr id="11" name="TextBox 10"/>
          <p:cNvSpPr txBox="1">
            <a:spLocks noChangeArrowheads="1"/>
          </p:cNvSpPr>
          <p:nvPr/>
        </p:nvSpPr>
        <p:spPr bwMode="auto">
          <a:xfrm>
            <a:off x="781354" y="3517458"/>
            <a:ext cx="7193074" cy="1569660"/>
          </a:xfrm>
          <a:prstGeom prst="rect">
            <a:avLst/>
          </a:prstGeom>
          <a:noFill/>
          <a:ln w="9525">
            <a:noFill/>
            <a:miter lim="800000"/>
            <a:headEnd/>
            <a:tailEnd/>
          </a:ln>
        </p:spPr>
        <p:txBody>
          <a:bodyPr wrap="square">
            <a:spAutoFit/>
          </a:bodyPr>
          <a:lstStyle/>
          <a:p>
            <a:pPr eaLnBrk="0" hangingPunct="0"/>
            <a:r>
              <a:rPr lang="hu-HU" sz="2400" dirty="0" smtClean="0">
                <a:latin typeface="+mn-lt"/>
              </a:rPr>
              <a:t>Fizikai </a:t>
            </a:r>
            <a:r>
              <a:rPr lang="hu-HU" sz="2400" dirty="0">
                <a:latin typeface="+mn-lt"/>
              </a:rPr>
              <a:t>memória használat = </a:t>
            </a:r>
            <a:r>
              <a:rPr lang="hu-HU" sz="2400" dirty="0" smtClean="0">
                <a:latin typeface="+mn-lt"/>
              </a:rPr>
              <a:t>munkakészlet (</a:t>
            </a:r>
            <a:r>
              <a:rPr lang="hu-HU" sz="2400" dirty="0" err="1" smtClean="0">
                <a:latin typeface="+mn-lt"/>
              </a:rPr>
              <a:t>working</a:t>
            </a:r>
            <a:r>
              <a:rPr lang="hu-HU" sz="2400" dirty="0" smtClean="0">
                <a:latin typeface="+mn-lt"/>
              </a:rPr>
              <a:t> </a:t>
            </a:r>
            <a:r>
              <a:rPr lang="hu-HU" sz="2400" dirty="0" err="1" smtClean="0">
                <a:latin typeface="+mn-lt"/>
              </a:rPr>
              <a:t>set</a:t>
            </a:r>
            <a:r>
              <a:rPr lang="hu-HU" sz="2400" dirty="0" smtClean="0">
                <a:latin typeface="+mn-lt"/>
              </a:rPr>
              <a:t>)</a:t>
            </a:r>
            <a:endParaRPr lang="hu-HU" sz="2400" dirty="0">
              <a:latin typeface="+mn-lt"/>
            </a:endParaRPr>
          </a:p>
          <a:p>
            <a:pPr lvl="1" eaLnBrk="0" hangingPunct="0">
              <a:buFont typeface="Arial" pitchFamily="34" charset="0"/>
              <a:buChar char="•"/>
            </a:pPr>
            <a:r>
              <a:rPr lang="hu-HU" sz="2400" dirty="0">
                <a:latin typeface="+mn-lt"/>
              </a:rPr>
              <a:t> </a:t>
            </a:r>
            <a:r>
              <a:rPr lang="hu-HU" sz="2400" dirty="0" smtClean="0">
                <a:latin typeface="+mn-lt"/>
              </a:rPr>
              <a:t>megosztott </a:t>
            </a:r>
            <a:r>
              <a:rPr lang="hu-HU" sz="2400" dirty="0">
                <a:latin typeface="+mn-lt"/>
              </a:rPr>
              <a:t>lapok </a:t>
            </a:r>
            <a:r>
              <a:rPr lang="hu-HU" sz="2400" dirty="0" smtClean="0">
                <a:latin typeface="+mn-lt"/>
              </a:rPr>
              <a:t>is</a:t>
            </a:r>
          </a:p>
          <a:p>
            <a:pPr lvl="1" eaLnBrk="0" hangingPunct="0">
              <a:buFont typeface="Arial" pitchFamily="34" charset="0"/>
              <a:buChar char="•"/>
            </a:pPr>
            <a:endParaRPr lang="hu-HU" sz="2400" dirty="0" smtClean="0">
              <a:latin typeface="+mn-lt"/>
            </a:endParaRPr>
          </a:p>
          <a:p>
            <a:pPr lvl="1" eaLnBrk="0" hangingPunct="0">
              <a:buFont typeface="Arial" pitchFamily="34" charset="0"/>
              <a:buChar char="•"/>
            </a:pPr>
            <a:r>
              <a:rPr lang="hu-HU" sz="2400" dirty="0" smtClean="0">
                <a:latin typeface="+mn-lt"/>
              </a:rPr>
              <a:t>  megosztott lapok nélkül</a:t>
            </a:r>
          </a:p>
        </p:txBody>
      </p:sp>
      <p:sp>
        <p:nvSpPr>
          <p:cNvPr id="12" name="Oval 11"/>
          <p:cNvSpPr>
            <a:spLocks noChangeArrowheads="1"/>
          </p:cNvSpPr>
          <p:nvPr/>
        </p:nvSpPr>
        <p:spPr bwMode="auto">
          <a:xfrm>
            <a:off x="142321" y="4673417"/>
            <a:ext cx="458787" cy="519112"/>
          </a:xfrm>
          <a:prstGeom prst="ellipse">
            <a:avLst/>
          </a:prstGeom>
          <a:solidFill>
            <a:srgbClr val="762536"/>
          </a:solidFill>
          <a:ln w="19050" algn="ctr">
            <a:solidFill>
              <a:schemeClr val="tx1"/>
            </a:solidFill>
            <a:round/>
            <a:headEnd/>
            <a:tailEnd/>
          </a:ln>
        </p:spPr>
        <p:txBody>
          <a:bodyPr wrap="none">
            <a:spAutoFit/>
          </a:bodyPr>
          <a:lstStyle/>
          <a:p>
            <a:pPr algn="ctr" defTabSz="762000" eaLnBrk="0" hangingPunct="0"/>
            <a:r>
              <a:rPr lang="hu-HU" sz="1800" b="1" dirty="0">
                <a:solidFill>
                  <a:schemeClr val="bg2"/>
                </a:solidFill>
              </a:rPr>
              <a:t>2</a:t>
            </a:r>
          </a:p>
        </p:txBody>
      </p:sp>
      <p:sp>
        <p:nvSpPr>
          <p:cNvPr id="13" name="TextBox 12"/>
          <p:cNvSpPr txBox="1">
            <a:spLocks noChangeArrowheads="1"/>
          </p:cNvSpPr>
          <p:nvPr/>
        </p:nvSpPr>
        <p:spPr bwMode="auto">
          <a:xfrm>
            <a:off x="723014" y="5332634"/>
            <a:ext cx="8027877" cy="1200329"/>
          </a:xfrm>
          <a:prstGeom prst="rect">
            <a:avLst/>
          </a:prstGeom>
          <a:noFill/>
          <a:ln w="9525">
            <a:noFill/>
            <a:miter lim="800000"/>
            <a:headEnd/>
            <a:tailEnd/>
          </a:ln>
        </p:spPr>
        <p:txBody>
          <a:bodyPr wrap="square">
            <a:spAutoFit/>
          </a:bodyPr>
          <a:lstStyle/>
          <a:p>
            <a:pPr eaLnBrk="0" hangingPunct="0"/>
            <a:r>
              <a:rPr lang="hu-HU" sz="2400" dirty="0" smtClean="0">
                <a:latin typeface="+mn-lt"/>
              </a:rPr>
              <a:t>Privát</a:t>
            </a:r>
            <a:r>
              <a:rPr lang="hu-HU" sz="2400" dirty="0">
                <a:latin typeface="+mn-lt"/>
              </a:rPr>
              <a:t>, lefoglalt virtuális memória (</a:t>
            </a:r>
            <a:r>
              <a:rPr lang="hu-HU" sz="2400" dirty="0" err="1">
                <a:latin typeface="+mn-lt"/>
              </a:rPr>
              <a:t>committed</a:t>
            </a:r>
            <a:r>
              <a:rPr lang="hu-HU" sz="2400" dirty="0">
                <a:latin typeface="+mn-lt"/>
              </a:rPr>
              <a:t>)</a:t>
            </a:r>
          </a:p>
          <a:p>
            <a:pPr lvl="1" eaLnBrk="0" hangingPunct="0">
              <a:buFont typeface="Arial" charset="0"/>
              <a:buChar char="•"/>
            </a:pPr>
            <a:r>
              <a:rPr lang="hu-HU" sz="2400" dirty="0">
                <a:latin typeface="+mn-lt"/>
              </a:rPr>
              <a:t> megosztott lapok nélkül</a:t>
            </a:r>
          </a:p>
          <a:p>
            <a:pPr lvl="1" eaLnBrk="0" hangingPunct="0">
              <a:buFont typeface="Arial" charset="0"/>
              <a:buChar char="•"/>
            </a:pPr>
            <a:r>
              <a:rPr lang="hu-HU" sz="2400" dirty="0">
                <a:latin typeface="+mn-lt"/>
              </a:rPr>
              <a:t> ez kerül bele a </a:t>
            </a:r>
            <a:r>
              <a:rPr lang="hu-HU" sz="2400" dirty="0" err="1">
                <a:latin typeface="+mn-lt"/>
              </a:rPr>
              <a:t>lapozófájlba</a:t>
            </a:r>
            <a:endParaRPr lang="hu-HU" sz="2400" dirty="0">
              <a:latin typeface="+mn-lt"/>
            </a:endParaRPr>
          </a:p>
        </p:txBody>
      </p:sp>
      <p:sp>
        <p:nvSpPr>
          <p:cNvPr id="16" name="Oval 15"/>
          <p:cNvSpPr>
            <a:spLocks noChangeArrowheads="1"/>
          </p:cNvSpPr>
          <p:nvPr/>
        </p:nvSpPr>
        <p:spPr bwMode="auto">
          <a:xfrm>
            <a:off x="6929454" y="764704"/>
            <a:ext cx="458788" cy="520700"/>
          </a:xfrm>
          <a:prstGeom prst="ellipse">
            <a:avLst/>
          </a:prstGeom>
          <a:solidFill>
            <a:srgbClr val="762536"/>
          </a:solidFill>
          <a:ln w="19050" algn="ctr">
            <a:solidFill>
              <a:schemeClr val="tx1"/>
            </a:solidFill>
            <a:round/>
            <a:headEnd/>
            <a:tailEnd/>
          </a:ln>
        </p:spPr>
        <p:txBody>
          <a:bodyPr wrap="none">
            <a:spAutoFit/>
          </a:bodyPr>
          <a:lstStyle/>
          <a:p>
            <a:pPr algn="ctr" defTabSz="762000" eaLnBrk="0" hangingPunct="0"/>
            <a:r>
              <a:rPr lang="hu-HU" sz="1800" b="1" dirty="0" smtClean="0">
                <a:solidFill>
                  <a:schemeClr val="bg2"/>
                </a:solidFill>
              </a:rPr>
              <a:t>3</a:t>
            </a:r>
            <a:endParaRPr lang="hu-HU" sz="1800" b="1" dirty="0">
              <a:solidFill>
                <a:schemeClr val="bg2"/>
              </a:solidFill>
            </a:endParaRPr>
          </a:p>
        </p:txBody>
      </p:sp>
      <p:sp>
        <p:nvSpPr>
          <p:cNvPr id="17" name="Oval 16"/>
          <p:cNvSpPr>
            <a:spLocks noChangeArrowheads="1"/>
          </p:cNvSpPr>
          <p:nvPr/>
        </p:nvSpPr>
        <p:spPr bwMode="auto">
          <a:xfrm>
            <a:off x="124040" y="5687350"/>
            <a:ext cx="458788" cy="520700"/>
          </a:xfrm>
          <a:prstGeom prst="ellipse">
            <a:avLst/>
          </a:prstGeom>
          <a:solidFill>
            <a:srgbClr val="762536"/>
          </a:solidFill>
          <a:ln w="19050" algn="ctr">
            <a:solidFill>
              <a:schemeClr val="tx1"/>
            </a:solidFill>
            <a:round/>
            <a:headEnd/>
            <a:tailEnd/>
          </a:ln>
        </p:spPr>
        <p:txBody>
          <a:bodyPr wrap="none">
            <a:spAutoFit/>
          </a:bodyPr>
          <a:lstStyle/>
          <a:p>
            <a:pPr algn="ctr" defTabSz="762000" eaLnBrk="0" hangingPunct="0"/>
            <a:r>
              <a:rPr lang="hu-HU" sz="1800" b="1" dirty="0" smtClean="0">
                <a:solidFill>
                  <a:schemeClr val="bg2"/>
                </a:solidFill>
              </a:rPr>
              <a:t>3</a:t>
            </a:r>
            <a:endParaRPr lang="hu-HU" sz="1800" b="1" dirty="0">
              <a:solidFill>
                <a:schemeClr val="bg2"/>
              </a:solidFill>
            </a:endParaRPr>
          </a:p>
        </p:txBody>
      </p:sp>
      <p:sp>
        <p:nvSpPr>
          <p:cNvPr id="14" name="Dia számának helye 13"/>
          <p:cNvSpPr>
            <a:spLocks noGrp="1"/>
          </p:cNvSpPr>
          <p:nvPr>
            <p:ph type="sldNum" sz="quarter" idx="5"/>
          </p:nvPr>
        </p:nvSpPr>
        <p:spPr/>
        <p:txBody>
          <a:bodyPr/>
          <a:lstStyle/>
          <a:p>
            <a:fld id="{3D86C690-4F62-4AFC-8745-06DC9BF07935}" type="slidenum">
              <a:rPr lang="hu-HU" smtClean="0"/>
              <a:pPr/>
              <a:t>24</a:t>
            </a:fld>
            <a:endParaRPr lang="hu-HU"/>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p:bldP spid="12" grpId="0" animBg="1"/>
      <p:bldP spid="13" grpId="0"/>
      <p:bldP spid="16" grpId="0" animBg="1"/>
      <p:bldP spid="17"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5" name="Title 1"/>
          <p:cNvSpPr>
            <a:spLocks noGrp="1"/>
          </p:cNvSpPr>
          <p:nvPr>
            <p:ph type="title"/>
          </p:nvPr>
        </p:nvSpPr>
        <p:spPr/>
        <p:txBody>
          <a:bodyPr/>
          <a:lstStyle/>
          <a:p>
            <a:r>
              <a:rPr lang="hu-HU" dirty="0" smtClean="0"/>
              <a:t>Folyamat memóriahasználata - 2</a:t>
            </a:r>
          </a:p>
        </p:txBody>
      </p:sp>
      <p:sp>
        <p:nvSpPr>
          <p:cNvPr id="113666" name="Content Placeholder 2"/>
          <p:cNvSpPr>
            <a:spLocks noGrp="1"/>
          </p:cNvSpPr>
          <p:nvPr>
            <p:ph idx="1"/>
          </p:nvPr>
        </p:nvSpPr>
        <p:spPr>
          <a:xfrm>
            <a:off x="304800" y="762000"/>
            <a:ext cx="3979863" cy="5562600"/>
          </a:xfrm>
        </p:spPr>
        <p:txBody>
          <a:bodyPr/>
          <a:lstStyle/>
          <a:p>
            <a:r>
              <a:rPr lang="hu-HU" dirty="0" err="1" smtClean="0"/>
              <a:t>Process</a:t>
            </a:r>
            <a:r>
              <a:rPr lang="hu-HU" dirty="0" smtClean="0"/>
              <a:t> Explorer:</a:t>
            </a:r>
          </a:p>
          <a:p>
            <a:pPr lvl="1"/>
            <a:r>
              <a:rPr lang="hu-HU" dirty="0" smtClean="0"/>
              <a:t>Folyamat részletes adatai</a:t>
            </a:r>
          </a:p>
          <a:p>
            <a:endParaRPr lang="hu-HU" dirty="0" smtClean="0"/>
          </a:p>
          <a:p>
            <a:r>
              <a:rPr lang="hu-HU" dirty="0" err="1" smtClean="0"/>
              <a:t>Private</a:t>
            </a:r>
            <a:r>
              <a:rPr lang="hu-HU" dirty="0" smtClean="0"/>
              <a:t> </a:t>
            </a:r>
            <a:r>
              <a:rPr lang="hu-HU" dirty="0" err="1" smtClean="0"/>
              <a:t>Bytes</a:t>
            </a:r>
            <a:endParaRPr lang="hu-HU" dirty="0" smtClean="0"/>
          </a:p>
          <a:p>
            <a:r>
              <a:rPr lang="hu-HU" dirty="0" err="1" smtClean="0"/>
              <a:t>Working</a:t>
            </a:r>
            <a:r>
              <a:rPr lang="hu-HU" dirty="0" smtClean="0"/>
              <a:t> </a:t>
            </a:r>
            <a:r>
              <a:rPr lang="hu-HU" dirty="0" err="1" smtClean="0"/>
              <a:t>Set</a:t>
            </a:r>
            <a:endParaRPr lang="hu-HU" dirty="0" smtClean="0"/>
          </a:p>
          <a:p>
            <a:pPr lvl="1"/>
            <a:r>
              <a:rPr lang="hu-HU" dirty="0" smtClean="0"/>
              <a:t>Ebből  mennyi a megosztott</a:t>
            </a:r>
          </a:p>
        </p:txBody>
      </p:sp>
      <p:pic>
        <p:nvPicPr>
          <p:cNvPr id="113667" name="Picture 2"/>
          <p:cNvPicPr>
            <a:picLocks noChangeAspect="1" noChangeArrowheads="1"/>
          </p:cNvPicPr>
          <p:nvPr/>
        </p:nvPicPr>
        <p:blipFill>
          <a:blip r:embed="rId3" cstate="print"/>
          <a:srcRect/>
          <a:stretch>
            <a:fillRect/>
          </a:stretch>
        </p:blipFill>
        <p:spPr bwMode="auto">
          <a:xfrm>
            <a:off x="4276725" y="806450"/>
            <a:ext cx="4867275" cy="5457825"/>
          </a:xfrm>
          <a:prstGeom prst="rect">
            <a:avLst/>
          </a:prstGeom>
          <a:noFill/>
          <a:ln w="9525">
            <a:noFill/>
            <a:miter lim="800000"/>
            <a:headEnd/>
            <a:tailEnd/>
          </a:ln>
        </p:spPr>
      </p:pic>
      <p:sp>
        <p:nvSpPr>
          <p:cNvPr id="5" name="Dia számának helye 4"/>
          <p:cNvSpPr>
            <a:spLocks noGrp="1"/>
          </p:cNvSpPr>
          <p:nvPr>
            <p:ph type="sldNum" sz="quarter" idx="5"/>
          </p:nvPr>
        </p:nvSpPr>
        <p:spPr/>
        <p:txBody>
          <a:bodyPr/>
          <a:lstStyle/>
          <a:p>
            <a:fld id="{3D86C690-4F62-4AFC-8745-06DC9BF07935}" type="slidenum">
              <a:rPr lang="hu-HU" smtClean="0"/>
              <a:pPr/>
              <a:t>25</a:t>
            </a:fld>
            <a:endParaRPr lang="hu-HU"/>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p:txBody>
          <a:bodyPr/>
          <a:lstStyle/>
          <a:p>
            <a:r>
              <a:rPr lang="hu-HU" dirty="0" err="1" smtClean="0"/>
              <a:t>Sysinternals</a:t>
            </a:r>
            <a:r>
              <a:rPr lang="hu-HU" dirty="0" smtClean="0"/>
              <a:t> </a:t>
            </a:r>
            <a:r>
              <a:rPr lang="hu-HU" dirty="0" err="1" smtClean="0"/>
              <a:t>VMMap</a:t>
            </a:r>
            <a:endParaRPr lang="hu-HU" dirty="0"/>
          </a:p>
        </p:txBody>
      </p:sp>
      <p:sp>
        <p:nvSpPr>
          <p:cNvPr id="3" name="Szöveg helye 2"/>
          <p:cNvSpPr>
            <a:spLocks noGrp="1"/>
          </p:cNvSpPr>
          <p:nvPr>
            <p:ph type="body" sz="half" idx="2"/>
          </p:nvPr>
        </p:nvSpPr>
        <p:spPr/>
        <p:txBody>
          <a:bodyPr/>
          <a:lstStyle/>
          <a:p>
            <a:r>
              <a:rPr lang="hu-HU" dirty="0" smtClean="0"/>
              <a:t> Folyamat memóriaterülete</a:t>
            </a:r>
            <a:endParaRPr lang="en-US" dirty="0" smtClean="0"/>
          </a:p>
        </p:txBody>
      </p:sp>
      <p:sp>
        <p:nvSpPr>
          <p:cNvPr id="4" name="Dia számának helye 3"/>
          <p:cNvSpPr>
            <a:spLocks noGrp="1"/>
          </p:cNvSpPr>
          <p:nvPr>
            <p:ph type="sldNum" sz="quarter" idx="5"/>
          </p:nvPr>
        </p:nvSpPr>
        <p:spPr/>
        <p:txBody>
          <a:bodyPr/>
          <a:lstStyle/>
          <a:p>
            <a:fld id="{3D86C690-4F62-4AFC-8745-06DC9BF07935}" type="slidenum">
              <a:rPr lang="hu-HU" smtClean="0"/>
              <a:pPr/>
              <a:t>26</a:t>
            </a:fld>
            <a:endParaRPr lang="hu-HU"/>
          </a:p>
        </p:txBody>
      </p:sp>
      <p:pic>
        <p:nvPicPr>
          <p:cNvPr id="3074" name="Picture 2"/>
          <p:cNvPicPr>
            <a:picLocks noChangeAspect="1" noChangeArrowheads="1"/>
          </p:cNvPicPr>
          <p:nvPr/>
        </p:nvPicPr>
        <p:blipFill>
          <a:blip r:embed="rId3" cstate="print"/>
          <a:srcRect/>
          <a:stretch>
            <a:fillRect/>
          </a:stretch>
        </p:blipFill>
        <p:spPr bwMode="auto">
          <a:xfrm>
            <a:off x="1285852" y="1571612"/>
            <a:ext cx="6749408" cy="478632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86751" y="1092131"/>
            <a:ext cx="5300975" cy="44383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9569" name="Title 1"/>
          <p:cNvSpPr>
            <a:spLocks noGrp="1"/>
          </p:cNvSpPr>
          <p:nvPr>
            <p:ph type="title"/>
          </p:nvPr>
        </p:nvSpPr>
        <p:spPr/>
        <p:txBody>
          <a:bodyPr/>
          <a:lstStyle/>
          <a:p>
            <a:r>
              <a:rPr lang="hu-HU" dirty="0" smtClean="0"/>
              <a:t>A teljes rendszer memóriahasználata</a:t>
            </a:r>
          </a:p>
        </p:txBody>
      </p:sp>
      <p:sp>
        <p:nvSpPr>
          <p:cNvPr id="6" name="Oval 5"/>
          <p:cNvSpPr>
            <a:spLocks noChangeArrowheads="1"/>
          </p:cNvSpPr>
          <p:nvPr/>
        </p:nvSpPr>
        <p:spPr bwMode="auto">
          <a:xfrm>
            <a:off x="5292080" y="4235909"/>
            <a:ext cx="376238" cy="346075"/>
          </a:xfrm>
          <a:prstGeom prst="ellipse">
            <a:avLst/>
          </a:prstGeom>
          <a:solidFill>
            <a:srgbClr val="762536"/>
          </a:solidFill>
          <a:ln w="19050" algn="ctr">
            <a:solidFill>
              <a:schemeClr val="tx1"/>
            </a:solidFill>
            <a:round/>
            <a:headEnd/>
            <a:tailEnd/>
          </a:ln>
        </p:spPr>
        <p:txBody>
          <a:bodyPr>
            <a:spAutoFit/>
          </a:bodyPr>
          <a:lstStyle/>
          <a:p>
            <a:pPr algn="ctr" defTabSz="762000" eaLnBrk="0" hangingPunct="0"/>
            <a:r>
              <a:rPr lang="hu-HU" sz="1000" b="1">
                <a:solidFill>
                  <a:schemeClr val="bg2"/>
                </a:solidFill>
              </a:rPr>
              <a:t>1</a:t>
            </a:r>
          </a:p>
        </p:txBody>
      </p:sp>
      <p:sp>
        <p:nvSpPr>
          <p:cNvPr id="8" name="TextBox 7"/>
          <p:cNvSpPr txBox="1">
            <a:spLocks noChangeArrowheads="1"/>
          </p:cNvSpPr>
          <p:nvPr/>
        </p:nvSpPr>
        <p:spPr bwMode="auto">
          <a:xfrm>
            <a:off x="195741" y="1123248"/>
            <a:ext cx="3567113" cy="1631216"/>
          </a:xfrm>
          <a:prstGeom prst="rect">
            <a:avLst/>
          </a:prstGeom>
          <a:noFill/>
          <a:ln w="9525">
            <a:noFill/>
            <a:miter lim="800000"/>
            <a:headEnd/>
            <a:tailEnd/>
          </a:ln>
        </p:spPr>
        <p:txBody>
          <a:bodyPr>
            <a:spAutoFit/>
          </a:bodyPr>
          <a:lstStyle/>
          <a:p>
            <a:pPr eaLnBrk="0" hangingPunct="0">
              <a:buFont typeface="Arial" charset="0"/>
              <a:buChar char="•"/>
            </a:pPr>
            <a:r>
              <a:rPr lang="hu-HU" sz="2000" dirty="0">
                <a:latin typeface="+mn-lt"/>
              </a:rPr>
              <a:t> Összes lefoglalt virtuális </a:t>
            </a:r>
            <a:r>
              <a:rPr lang="hu-HU" sz="2000" dirty="0" smtClean="0">
                <a:latin typeface="+mn-lt"/>
              </a:rPr>
              <a:t>memória</a:t>
            </a:r>
            <a:endParaRPr lang="hu-HU" sz="2000" dirty="0">
              <a:latin typeface="+mn-lt"/>
            </a:endParaRPr>
          </a:p>
          <a:p>
            <a:pPr eaLnBrk="0" hangingPunct="0">
              <a:buFont typeface="Arial" charset="0"/>
              <a:buChar char="•"/>
            </a:pPr>
            <a:r>
              <a:rPr lang="hu-HU" sz="2000" dirty="0" smtClean="0">
                <a:solidFill>
                  <a:srgbClr val="762536"/>
                </a:solidFill>
                <a:latin typeface="Calibri"/>
              </a:rPr>
              <a:t> Ennyit kéne kiírni a </a:t>
            </a:r>
            <a:r>
              <a:rPr lang="hu-HU" sz="2000" dirty="0" err="1" smtClean="0">
                <a:solidFill>
                  <a:srgbClr val="762536"/>
                </a:solidFill>
                <a:latin typeface="Calibri"/>
              </a:rPr>
              <a:t>lapozófájlba</a:t>
            </a:r>
            <a:r>
              <a:rPr lang="hu-HU" sz="2000" dirty="0" smtClean="0">
                <a:solidFill>
                  <a:srgbClr val="762536"/>
                </a:solidFill>
                <a:latin typeface="Calibri"/>
              </a:rPr>
              <a:t>, de nem biztos, hogy ennyi van kiírva</a:t>
            </a:r>
            <a:endParaRPr lang="hu-HU" sz="2000" dirty="0">
              <a:latin typeface="+mn-lt"/>
            </a:endParaRPr>
          </a:p>
        </p:txBody>
      </p:sp>
      <p:sp>
        <p:nvSpPr>
          <p:cNvPr id="10" name="Oval 9"/>
          <p:cNvSpPr>
            <a:spLocks noChangeArrowheads="1"/>
          </p:cNvSpPr>
          <p:nvPr/>
        </p:nvSpPr>
        <p:spPr bwMode="auto">
          <a:xfrm>
            <a:off x="6228184" y="4234894"/>
            <a:ext cx="275160" cy="346234"/>
          </a:xfrm>
          <a:prstGeom prst="ellipse">
            <a:avLst/>
          </a:prstGeom>
          <a:solidFill>
            <a:srgbClr val="762536"/>
          </a:solidFill>
          <a:ln w="19050" algn="ctr">
            <a:solidFill>
              <a:schemeClr val="tx1"/>
            </a:solidFill>
            <a:round/>
            <a:headEnd/>
            <a:tailEnd/>
          </a:ln>
        </p:spPr>
        <p:txBody>
          <a:bodyPr wrap="square">
            <a:spAutoFit/>
          </a:bodyPr>
          <a:lstStyle/>
          <a:p>
            <a:pPr algn="ctr" defTabSz="762000" eaLnBrk="0" hangingPunct="0"/>
            <a:r>
              <a:rPr lang="hu-HU" sz="1000" b="1" dirty="0" smtClean="0">
                <a:solidFill>
                  <a:schemeClr val="bg2"/>
                </a:solidFill>
              </a:rPr>
              <a:t>2</a:t>
            </a:r>
            <a:endParaRPr lang="hu-HU" sz="1000" b="1" dirty="0">
              <a:solidFill>
                <a:schemeClr val="bg2"/>
              </a:solidFill>
            </a:endParaRPr>
          </a:p>
        </p:txBody>
      </p:sp>
      <p:sp>
        <p:nvSpPr>
          <p:cNvPr id="11" name="TextBox 10"/>
          <p:cNvSpPr txBox="1">
            <a:spLocks noChangeArrowheads="1"/>
          </p:cNvSpPr>
          <p:nvPr/>
        </p:nvSpPr>
        <p:spPr bwMode="auto">
          <a:xfrm>
            <a:off x="138223" y="3311326"/>
            <a:ext cx="4119452" cy="1015663"/>
          </a:xfrm>
          <a:prstGeom prst="rect">
            <a:avLst/>
          </a:prstGeom>
          <a:noFill/>
          <a:ln w="9525">
            <a:noFill/>
            <a:miter lim="800000"/>
            <a:headEnd/>
            <a:tailEnd/>
          </a:ln>
        </p:spPr>
        <p:txBody>
          <a:bodyPr wrap="square">
            <a:spAutoFit/>
          </a:bodyPr>
          <a:lstStyle/>
          <a:p>
            <a:pPr eaLnBrk="0" hangingPunct="0"/>
            <a:r>
              <a:rPr lang="hu-HU" sz="2000" dirty="0" smtClean="0">
                <a:latin typeface="+mn-lt"/>
              </a:rPr>
              <a:t>Előjegyzési küszöb: </a:t>
            </a:r>
            <a:r>
              <a:rPr lang="hu-HU" sz="2000" dirty="0">
                <a:latin typeface="+mn-lt"/>
              </a:rPr>
              <a:t>összes fizikai memória + </a:t>
            </a:r>
            <a:r>
              <a:rPr lang="hu-HU" sz="2000" dirty="0" err="1">
                <a:latin typeface="+mn-lt"/>
              </a:rPr>
              <a:t>lapozófájlok</a:t>
            </a:r>
            <a:r>
              <a:rPr lang="hu-HU" sz="2000" dirty="0">
                <a:latin typeface="+mn-lt"/>
              </a:rPr>
              <a:t> aktuális mérete</a:t>
            </a:r>
          </a:p>
        </p:txBody>
      </p:sp>
      <p:sp>
        <p:nvSpPr>
          <p:cNvPr id="12" name="Oval 11"/>
          <p:cNvSpPr>
            <a:spLocks noChangeArrowheads="1"/>
          </p:cNvSpPr>
          <p:nvPr/>
        </p:nvSpPr>
        <p:spPr bwMode="auto">
          <a:xfrm>
            <a:off x="155649" y="768794"/>
            <a:ext cx="376238" cy="346075"/>
          </a:xfrm>
          <a:prstGeom prst="ellipse">
            <a:avLst/>
          </a:prstGeom>
          <a:solidFill>
            <a:srgbClr val="762536"/>
          </a:solidFill>
          <a:ln w="19050" algn="ctr">
            <a:solidFill>
              <a:schemeClr val="tx1"/>
            </a:solidFill>
            <a:round/>
            <a:headEnd/>
            <a:tailEnd/>
          </a:ln>
        </p:spPr>
        <p:txBody>
          <a:bodyPr>
            <a:spAutoFit/>
          </a:bodyPr>
          <a:lstStyle/>
          <a:p>
            <a:pPr algn="ctr" defTabSz="762000" eaLnBrk="0" hangingPunct="0"/>
            <a:r>
              <a:rPr lang="hu-HU" sz="1000" b="1">
                <a:solidFill>
                  <a:schemeClr val="bg2"/>
                </a:solidFill>
              </a:rPr>
              <a:t>1</a:t>
            </a:r>
          </a:p>
        </p:txBody>
      </p:sp>
      <p:sp>
        <p:nvSpPr>
          <p:cNvPr id="13" name="Oval 12"/>
          <p:cNvSpPr>
            <a:spLocks noChangeArrowheads="1"/>
          </p:cNvSpPr>
          <p:nvPr/>
        </p:nvSpPr>
        <p:spPr bwMode="auto">
          <a:xfrm>
            <a:off x="155649" y="2938114"/>
            <a:ext cx="376238" cy="346234"/>
          </a:xfrm>
          <a:prstGeom prst="ellipse">
            <a:avLst/>
          </a:prstGeom>
          <a:solidFill>
            <a:srgbClr val="762536"/>
          </a:solidFill>
          <a:ln w="19050" algn="ctr">
            <a:solidFill>
              <a:schemeClr val="tx1"/>
            </a:solidFill>
            <a:round/>
            <a:headEnd/>
            <a:tailEnd/>
          </a:ln>
        </p:spPr>
        <p:txBody>
          <a:bodyPr wrap="square">
            <a:spAutoFit/>
          </a:bodyPr>
          <a:lstStyle/>
          <a:p>
            <a:pPr algn="ctr" defTabSz="762000" eaLnBrk="0" hangingPunct="0"/>
            <a:r>
              <a:rPr lang="hu-HU" sz="1000" b="1" dirty="0" smtClean="0">
                <a:solidFill>
                  <a:schemeClr val="bg2"/>
                </a:solidFill>
              </a:rPr>
              <a:t>2</a:t>
            </a:r>
            <a:endParaRPr lang="hu-HU" sz="1000" b="1" dirty="0">
              <a:solidFill>
                <a:schemeClr val="bg2"/>
              </a:solidFill>
            </a:endParaRPr>
          </a:p>
        </p:txBody>
      </p:sp>
      <p:sp>
        <p:nvSpPr>
          <p:cNvPr id="14" name="Oval 13"/>
          <p:cNvSpPr>
            <a:spLocks noChangeArrowheads="1"/>
          </p:cNvSpPr>
          <p:nvPr/>
        </p:nvSpPr>
        <p:spPr bwMode="auto">
          <a:xfrm>
            <a:off x="137928" y="4408947"/>
            <a:ext cx="376238" cy="346234"/>
          </a:xfrm>
          <a:prstGeom prst="ellipse">
            <a:avLst/>
          </a:prstGeom>
          <a:solidFill>
            <a:srgbClr val="762536"/>
          </a:solidFill>
          <a:ln w="19050" algn="ctr">
            <a:solidFill>
              <a:schemeClr val="tx1"/>
            </a:solidFill>
            <a:round/>
            <a:headEnd/>
            <a:tailEnd/>
          </a:ln>
        </p:spPr>
        <p:txBody>
          <a:bodyPr wrap="square">
            <a:spAutoFit/>
          </a:bodyPr>
          <a:lstStyle/>
          <a:p>
            <a:pPr algn="ctr" defTabSz="762000" eaLnBrk="0" hangingPunct="0"/>
            <a:r>
              <a:rPr lang="hu-HU" sz="1000" b="1" dirty="0" smtClean="0">
                <a:solidFill>
                  <a:schemeClr val="bg2"/>
                </a:solidFill>
              </a:rPr>
              <a:t>3</a:t>
            </a:r>
            <a:endParaRPr lang="hu-HU" sz="1000" b="1" dirty="0">
              <a:solidFill>
                <a:schemeClr val="bg2"/>
              </a:solidFill>
            </a:endParaRPr>
          </a:p>
        </p:txBody>
      </p:sp>
      <p:sp>
        <p:nvSpPr>
          <p:cNvPr id="15" name="Oval 14"/>
          <p:cNvSpPr>
            <a:spLocks noChangeArrowheads="1"/>
          </p:cNvSpPr>
          <p:nvPr/>
        </p:nvSpPr>
        <p:spPr bwMode="auto">
          <a:xfrm>
            <a:off x="5292080" y="3658830"/>
            <a:ext cx="376238" cy="346234"/>
          </a:xfrm>
          <a:prstGeom prst="ellipse">
            <a:avLst/>
          </a:prstGeom>
          <a:solidFill>
            <a:srgbClr val="762536"/>
          </a:solidFill>
          <a:ln w="19050" algn="ctr">
            <a:solidFill>
              <a:schemeClr val="tx1"/>
            </a:solidFill>
            <a:round/>
            <a:headEnd/>
            <a:tailEnd/>
          </a:ln>
        </p:spPr>
        <p:txBody>
          <a:bodyPr wrap="square">
            <a:spAutoFit/>
          </a:bodyPr>
          <a:lstStyle/>
          <a:p>
            <a:pPr algn="ctr" defTabSz="762000" eaLnBrk="0" hangingPunct="0"/>
            <a:r>
              <a:rPr lang="hu-HU" sz="1000" b="1" dirty="0" smtClean="0">
                <a:solidFill>
                  <a:schemeClr val="bg2"/>
                </a:solidFill>
              </a:rPr>
              <a:t>3</a:t>
            </a:r>
            <a:endParaRPr lang="hu-HU" sz="1000" b="1" dirty="0">
              <a:solidFill>
                <a:schemeClr val="bg2"/>
              </a:solidFill>
            </a:endParaRPr>
          </a:p>
        </p:txBody>
      </p:sp>
      <p:sp>
        <p:nvSpPr>
          <p:cNvPr id="16" name="TextBox 15"/>
          <p:cNvSpPr txBox="1">
            <a:spLocks noChangeArrowheads="1"/>
          </p:cNvSpPr>
          <p:nvPr/>
        </p:nvSpPr>
        <p:spPr bwMode="auto">
          <a:xfrm>
            <a:off x="152400" y="4835323"/>
            <a:ext cx="4119452" cy="400110"/>
          </a:xfrm>
          <a:prstGeom prst="rect">
            <a:avLst/>
          </a:prstGeom>
          <a:noFill/>
          <a:ln w="9525">
            <a:noFill/>
            <a:miter lim="800000"/>
            <a:headEnd/>
            <a:tailEnd/>
          </a:ln>
        </p:spPr>
        <p:txBody>
          <a:bodyPr wrap="square">
            <a:spAutoFit/>
          </a:bodyPr>
          <a:lstStyle/>
          <a:p>
            <a:pPr eaLnBrk="0" hangingPunct="0"/>
            <a:r>
              <a:rPr lang="hu-HU" sz="2000" dirty="0" smtClean="0">
                <a:latin typeface="+mn-lt"/>
              </a:rPr>
              <a:t>~ Aktív memórialapok száma</a:t>
            </a:r>
            <a:endParaRPr lang="hu-HU" sz="2000" dirty="0">
              <a:latin typeface="+mn-lt"/>
            </a:endParaRPr>
          </a:p>
        </p:txBody>
      </p:sp>
      <p:sp>
        <p:nvSpPr>
          <p:cNvPr id="20" name="Dia számának helye 19"/>
          <p:cNvSpPr>
            <a:spLocks noGrp="1"/>
          </p:cNvSpPr>
          <p:nvPr>
            <p:ph type="sldNum" sz="quarter" idx="5"/>
          </p:nvPr>
        </p:nvSpPr>
        <p:spPr/>
        <p:txBody>
          <a:bodyPr/>
          <a:lstStyle/>
          <a:p>
            <a:fld id="{3D86C690-4F62-4AFC-8745-06DC9BF07935}" type="slidenum">
              <a:rPr lang="hu-HU" smtClean="0"/>
              <a:pPr/>
              <a:t>27</a:t>
            </a:fld>
            <a:endParaRPr lang="hu-HU"/>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p:bldP spid="10" grpId="0" animBg="1"/>
      <p:bldP spid="11" grpId="0"/>
      <p:bldP spid="12" grpId="0" animBg="1"/>
      <p:bldP spid="13" grpId="0" animBg="1"/>
      <p:bldP spid="14" grpId="0" animBg="1"/>
      <p:bldP spid="15" grpId="0" animBg="1"/>
      <p:bldP spid="16"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artalom helye 5"/>
          <p:cNvSpPr>
            <a:spLocks noGrp="1"/>
          </p:cNvSpPr>
          <p:nvPr>
            <p:ph idx="1"/>
          </p:nvPr>
        </p:nvSpPr>
        <p:spPr>
          <a:xfrm>
            <a:off x="117413" y="764704"/>
            <a:ext cx="8872659" cy="5367411"/>
          </a:xfrm>
        </p:spPr>
        <p:txBody>
          <a:bodyPr>
            <a:normAutofit/>
          </a:bodyPr>
          <a:lstStyle/>
          <a:p>
            <a:r>
              <a:rPr lang="hu-HU" sz="2800" dirty="0" smtClean="0"/>
              <a:t>Memórialapok állapotának gyors áttekintése:</a:t>
            </a:r>
          </a:p>
          <a:p>
            <a:endParaRPr lang="hu-HU" sz="2800" dirty="0"/>
          </a:p>
          <a:p>
            <a:endParaRPr lang="hu-HU" sz="2800" dirty="0" smtClean="0"/>
          </a:p>
          <a:p>
            <a:endParaRPr lang="hu-HU" sz="2800" dirty="0"/>
          </a:p>
          <a:p>
            <a:endParaRPr lang="hu-HU" sz="2800" dirty="0" smtClean="0"/>
          </a:p>
          <a:p>
            <a:r>
              <a:rPr lang="hu-HU" sz="2800" dirty="0" err="1" smtClean="0"/>
              <a:t>Sysinternals</a:t>
            </a:r>
            <a:r>
              <a:rPr lang="hu-HU" sz="2800" dirty="0" smtClean="0"/>
              <a:t> </a:t>
            </a:r>
            <a:r>
              <a:rPr lang="hu-HU" sz="2800" dirty="0" err="1" smtClean="0"/>
              <a:t>RamMap</a:t>
            </a:r>
            <a:r>
              <a:rPr lang="hu-HU" sz="2800" dirty="0" smtClean="0"/>
              <a:t>: </a:t>
            </a:r>
            <a:br>
              <a:rPr lang="hu-HU" sz="2800" dirty="0" smtClean="0"/>
            </a:br>
            <a:r>
              <a:rPr lang="hu-HU" sz="2800" dirty="0" smtClean="0"/>
              <a:t>részletek</a:t>
            </a:r>
            <a:endParaRPr lang="hu-HU" sz="2800" dirty="0"/>
          </a:p>
          <a:p>
            <a:endParaRPr lang="hu-HU" sz="2800" dirty="0"/>
          </a:p>
        </p:txBody>
      </p:sp>
      <p:sp>
        <p:nvSpPr>
          <p:cNvPr id="8" name="Szöveg helye 7"/>
          <p:cNvSpPr>
            <a:spLocks noGrp="1"/>
          </p:cNvSpPr>
          <p:nvPr>
            <p:ph type="body" sz="half" idx="2"/>
          </p:nvPr>
        </p:nvSpPr>
        <p:spPr/>
        <p:txBody>
          <a:bodyPr/>
          <a:lstStyle/>
          <a:p>
            <a:r>
              <a:rPr lang="hu-HU" dirty="0" smtClean="0"/>
              <a:t> </a:t>
            </a:r>
            <a:r>
              <a:rPr lang="hu-HU" dirty="0" err="1" smtClean="0"/>
              <a:t>Resource</a:t>
            </a:r>
            <a:r>
              <a:rPr lang="hu-HU" dirty="0" smtClean="0"/>
              <a:t> Monitor</a:t>
            </a:r>
            <a:endParaRPr lang="hu-HU" dirty="0"/>
          </a:p>
        </p:txBody>
      </p:sp>
      <p:sp>
        <p:nvSpPr>
          <p:cNvPr id="7" name="Dia számának helye 6"/>
          <p:cNvSpPr>
            <a:spLocks noGrp="1"/>
          </p:cNvSpPr>
          <p:nvPr>
            <p:ph type="sldNum" sz="quarter" idx="5"/>
          </p:nvPr>
        </p:nvSpPr>
        <p:spPr/>
        <p:txBody>
          <a:bodyPr/>
          <a:lstStyle/>
          <a:p>
            <a:fld id="{3D86C690-4F62-4AFC-8745-06DC9BF07935}" type="slidenum">
              <a:rPr lang="hu-HU" smtClean="0"/>
              <a:pPr/>
              <a:t>28</a:t>
            </a:fld>
            <a:endParaRPr lang="hu-HU"/>
          </a:p>
        </p:txBody>
      </p:sp>
      <p:pic>
        <p:nvPicPr>
          <p:cNvPr id="1026" name="Picture 2"/>
          <p:cNvPicPr>
            <a:picLocks noChangeAspect="1" noChangeArrowheads="1"/>
          </p:cNvPicPr>
          <p:nvPr/>
        </p:nvPicPr>
        <p:blipFill>
          <a:blip r:embed="rId3" cstate="print"/>
          <a:srcRect/>
          <a:stretch>
            <a:fillRect/>
          </a:stretch>
        </p:blipFill>
        <p:spPr bwMode="auto">
          <a:xfrm>
            <a:off x="1133276" y="1264224"/>
            <a:ext cx="7247955" cy="2092768"/>
          </a:xfrm>
          <a:prstGeom prst="rect">
            <a:avLst/>
          </a:prstGeom>
          <a:noFill/>
          <a:ln w="9525">
            <a:noFill/>
            <a:miter lim="800000"/>
            <a:headEnd/>
            <a:tailEnd/>
          </a:ln>
          <a:effectLst/>
        </p:spPr>
      </p:pic>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39952" y="3562054"/>
            <a:ext cx="4025255" cy="24592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ím 4"/>
          <p:cNvSpPr>
            <a:spLocks noGrp="1"/>
          </p:cNvSpPr>
          <p:nvPr>
            <p:ph type="title"/>
          </p:nvPr>
        </p:nvSpPr>
        <p:spPr/>
        <p:txBody>
          <a:bodyPr/>
          <a:lstStyle/>
          <a:p>
            <a:r>
              <a:rPr lang="hu-HU" dirty="0" smtClean="0"/>
              <a:t>További </a:t>
            </a:r>
            <a:r>
              <a:rPr lang="hu-HU" dirty="0" err="1" smtClean="0"/>
              <a:t>optimalizációk</a:t>
            </a:r>
            <a:endParaRPr lang="hu-HU" dirty="0"/>
          </a:p>
        </p:txBody>
      </p:sp>
      <p:sp>
        <p:nvSpPr>
          <p:cNvPr id="4" name="Dia számának helye 3"/>
          <p:cNvSpPr>
            <a:spLocks noGrp="1"/>
          </p:cNvSpPr>
          <p:nvPr>
            <p:ph type="sldNum" sz="quarter" idx="4294967295"/>
          </p:nvPr>
        </p:nvSpPr>
        <p:spPr>
          <a:xfrm>
            <a:off x="6172200" y="6500813"/>
            <a:ext cx="2971800" cy="357187"/>
          </a:xfrm>
        </p:spPr>
        <p:txBody>
          <a:bodyPr/>
          <a:lstStyle/>
          <a:p>
            <a:fld id="{3D86C690-4F62-4AFC-8745-06DC9BF07935}" type="slidenum">
              <a:rPr lang="hu-HU" smtClean="0"/>
              <a:pPr/>
              <a:t>29</a:t>
            </a:fld>
            <a:endParaRPr lang="hu-HU"/>
          </a:p>
        </p:txBody>
      </p:sp>
    </p:spTree>
    <p:extLst>
      <p:ext uri="{BB962C8B-B14F-4D97-AF65-F5344CB8AC3E}">
        <p14:creationId xmlns:p14="http://schemas.microsoft.com/office/powerpoint/2010/main" val="15700795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dirty="0" smtClean="0"/>
              <a:t>Rejtvény</a:t>
            </a:r>
            <a:endParaRPr lang="hu-HU" dirty="0"/>
          </a:p>
        </p:txBody>
      </p:sp>
      <p:sp>
        <p:nvSpPr>
          <p:cNvPr id="3" name="Content Placeholder 2"/>
          <p:cNvSpPr>
            <a:spLocks noGrp="1"/>
          </p:cNvSpPr>
          <p:nvPr>
            <p:ph idx="1"/>
          </p:nvPr>
        </p:nvSpPr>
        <p:spPr>
          <a:xfrm>
            <a:off x="1129562" y="1801913"/>
            <a:ext cx="6382871" cy="2232212"/>
          </a:xfrm>
        </p:spPr>
        <p:txBody>
          <a:bodyPr/>
          <a:lstStyle/>
          <a:p>
            <a:pPr>
              <a:buNone/>
            </a:pPr>
            <a:r>
              <a:rPr lang="hu-HU" dirty="0" smtClean="0"/>
              <a:t>Mennyi szabad memória </a:t>
            </a:r>
            <a:br>
              <a:rPr lang="hu-HU" dirty="0" smtClean="0"/>
            </a:br>
            <a:r>
              <a:rPr lang="hu-HU" dirty="0" smtClean="0"/>
              <a:t>van most a gépemen?</a:t>
            </a:r>
            <a:endParaRPr lang="hu-HU" dirty="0"/>
          </a:p>
        </p:txBody>
      </p:sp>
      <p:sp>
        <p:nvSpPr>
          <p:cNvPr id="4" name="Dia számának helye 3"/>
          <p:cNvSpPr>
            <a:spLocks noGrp="1"/>
          </p:cNvSpPr>
          <p:nvPr>
            <p:ph type="sldNum" sz="quarter" idx="5"/>
          </p:nvPr>
        </p:nvSpPr>
        <p:spPr/>
        <p:txBody>
          <a:bodyPr/>
          <a:lstStyle/>
          <a:p>
            <a:fld id="{3D86C690-4F62-4AFC-8745-06DC9BF07935}" type="slidenum">
              <a:rPr lang="hu-HU" smtClean="0"/>
              <a:pPr/>
              <a:t>3</a:t>
            </a:fld>
            <a:endParaRPr lang="hu-HU"/>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ím 4"/>
          <p:cNvSpPr>
            <a:spLocks noGrp="1"/>
          </p:cNvSpPr>
          <p:nvPr>
            <p:ph type="title"/>
          </p:nvPr>
        </p:nvSpPr>
        <p:spPr/>
        <p:txBody>
          <a:bodyPr>
            <a:normAutofit fontScale="90000"/>
          </a:bodyPr>
          <a:lstStyle/>
          <a:p>
            <a:r>
              <a:rPr lang="hu-HU" dirty="0" smtClean="0"/>
              <a:t>Windows 8: memóriahasználat csökkentése</a:t>
            </a:r>
            <a:endParaRPr lang="hu-HU" dirty="0"/>
          </a:p>
        </p:txBody>
      </p:sp>
      <p:sp>
        <p:nvSpPr>
          <p:cNvPr id="6" name="Tartalom helye 5"/>
          <p:cNvSpPr>
            <a:spLocks noGrp="1"/>
          </p:cNvSpPr>
          <p:nvPr>
            <p:ph idx="1"/>
          </p:nvPr>
        </p:nvSpPr>
        <p:spPr>
          <a:xfrm>
            <a:off x="142844" y="857233"/>
            <a:ext cx="8858312" cy="5092048"/>
          </a:xfrm>
        </p:spPr>
        <p:txBody>
          <a:bodyPr/>
          <a:lstStyle/>
          <a:p>
            <a:r>
              <a:rPr lang="hu-HU" dirty="0" err="1" smtClean="0"/>
              <a:t>Memory</a:t>
            </a:r>
            <a:r>
              <a:rPr lang="hu-HU" dirty="0" smtClean="0"/>
              <a:t> </a:t>
            </a:r>
            <a:r>
              <a:rPr lang="hu-HU" dirty="0" err="1" smtClean="0"/>
              <a:t>combining</a:t>
            </a:r>
            <a:r>
              <a:rPr lang="hu-HU" dirty="0" smtClean="0"/>
              <a:t> </a:t>
            </a:r>
            <a:endParaRPr lang="hu-HU" dirty="0" smtClean="0"/>
          </a:p>
          <a:p>
            <a:pPr lvl="1"/>
            <a:r>
              <a:rPr lang="hu-HU" dirty="0" smtClean="0"/>
              <a:t>azonos tartalom keresése a háttérben</a:t>
            </a:r>
          </a:p>
          <a:p>
            <a:r>
              <a:rPr lang="hu-HU" dirty="0" smtClean="0"/>
              <a:t>Szolgáltatások csökkentése </a:t>
            </a:r>
          </a:p>
          <a:p>
            <a:pPr lvl="1"/>
            <a:r>
              <a:rPr lang="hu-HU" dirty="0" smtClean="0"/>
              <a:t>+ „Start </a:t>
            </a:r>
            <a:r>
              <a:rPr lang="hu-HU" dirty="0" err="1" smtClean="0"/>
              <a:t>on</a:t>
            </a:r>
            <a:r>
              <a:rPr lang="hu-HU" dirty="0" smtClean="0"/>
              <a:t> </a:t>
            </a:r>
            <a:r>
              <a:rPr lang="hu-HU" dirty="0" err="1" smtClean="0"/>
              <a:t>demand</a:t>
            </a:r>
            <a:r>
              <a:rPr lang="hu-HU" dirty="0" smtClean="0"/>
              <a:t>” indítási mód</a:t>
            </a:r>
          </a:p>
          <a:p>
            <a:r>
              <a:rPr lang="hu-HU" dirty="0" smtClean="0"/>
              <a:t>„Hot” és „</a:t>
            </a:r>
            <a:r>
              <a:rPr lang="hu-HU" dirty="0" err="1" smtClean="0"/>
              <a:t>cold</a:t>
            </a:r>
            <a:r>
              <a:rPr lang="hu-HU" dirty="0" smtClean="0"/>
              <a:t>” adatstruktúrák szétválasztása</a:t>
            </a:r>
            <a:endParaRPr lang="hu-HU" dirty="0"/>
          </a:p>
        </p:txBody>
      </p:sp>
      <p:sp>
        <p:nvSpPr>
          <p:cNvPr id="4" name="Dia számának helye 3"/>
          <p:cNvSpPr>
            <a:spLocks noGrp="1"/>
          </p:cNvSpPr>
          <p:nvPr>
            <p:ph type="sldNum" sz="quarter" idx="5"/>
          </p:nvPr>
        </p:nvSpPr>
        <p:spPr/>
        <p:txBody>
          <a:bodyPr/>
          <a:lstStyle/>
          <a:p>
            <a:fld id="{3D86C690-4F62-4AFC-8745-06DC9BF07935}" type="slidenum">
              <a:rPr lang="hu-HU" smtClean="0"/>
              <a:pPr/>
              <a:t>30</a:t>
            </a:fld>
            <a:endParaRPr lang="hu-HU"/>
          </a:p>
        </p:txBody>
      </p:sp>
      <p:sp>
        <p:nvSpPr>
          <p:cNvPr id="7" name="Szövegdoboz 6"/>
          <p:cNvSpPr txBox="1"/>
          <p:nvPr/>
        </p:nvSpPr>
        <p:spPr>
          <a:xfrm>
            <a:off x="107504" y="6002124"/>
            <a:ext cx="9036496" cy="523220"/>
          </a:xfrm>
          <a:prstGeom prst="rect">
            <a:avLst/>
          </a:prstGeom>
          <a:noFill/>
        </p:spPr>
        <p:txBody>
          <a:bodyPr wrap="square" rtlCol="0">
            <a:spAutoFit/>
          </a:bodyPr>
          <a:lstStyle/>
          <a:p>
            <a:r>
              <a:rPr lang="hu-HU" sz="1400" dirty="0"/>
              <a:t>Lásd: </a:t>
            </a:r>
            <a:r>
              <a:rPr lang="en-US" sz="1400" i="1" dirty="0"/>
              <a:t>Reducing runtime memory in Windows 8</a:t>
            </a:r>
            <a:r>
              <a:rPr lang="hu-HU" sz="1400" i="1" dirty="0"/>
              <a:t>, </a:t>
            </a:r>
            <a:r>
              <a:rPr lang="hu-HU" sz="1400" dirty="0"/>
              <a:t>http://blogs.msdn.com/b/b8/archive/2011/10/07/reducing-runtime-memory-in-windows-8.aspx</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544" y="3627348"/>
            <a:ext cx="3771900" cy="236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16016" y="3630513"/>
            <a:ext cx="3810000" cy="2390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45405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026"/>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02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1" name="Rectangle 2"/>
          <p:cNvSpPr>
            <a:spLocks noGrp="1" noChangeArrowheads="1"/>
          </p:cNvSpPr>
          <p:nvPr>
            <p:ph type="title"/>
          </p:nvPr>
        </p:nvSpPr>
        <p:spPr/>
        <p:txBody>
          <a:bodyPr/>
          <a:lstStyle/>
          <a:p>
            <a:r>
              <a:rPr lang="hu-HU" dirty="0" smtClean="0"/>
              <a:t>Egy </a:t>
            </a:r>
            <a:r>
              <a:rPr lang="hu-HU" dirty="0" err="1" smtClean="0"/>
              <a:t>optimalizáció</a:t>
            </a:r>
            <a:r>
              <a:rPr lang="hu-HU" dirty="0" smtClean="0"/>
              <a:t>: </a:t>
            </a:r>
            <a:r>
              <a:rPr lang="en-US" dirty="0" err="1" smtClean="0"/>
              <a:t>Prefetch</a:t>
            </a:r>
            <a:r>
              <a:rPr lang="hu-HU" dirty="0" smtClean="0"/>
              <a:t> (Windows XP)</a:t>
            </a:r>
            <a:endParaRPr lang="en-US" dirty="0" smtClean="0"/>
          </a:p>
        </p:txBody>
      </p:sp>
      <p:sp>
        <p:nvSpPr>
          <p:cNvPr id="306179" name="Rectangle 3"/>
          <p:cNvSpPr>
            <a:spLocks noGrp="1" noChangeArrowheads="1"/>
          </p:cNvSpPr>
          <p:nvPr>
            <p:ph idx="1"/>
          </p:nvPr>
        </p:nvSpPr>
        <p:spPr/>
        <p:txBody>
          <a:bodyPr/>
          <a:lstStyle/>
          <a:p>
            <a:pPr marL="457200" indent="-457200">
              <a:defRPr/>
            </a:pPr>
            <a:r>
              <a:rPr lang="hu-HU" dirty="0" smtClean="0"/>
              <a:t>Egy program indulásakor sok laphiba van</a:t>
            </a:r>
          </a:p>
          <a:p>
            <a:pPr marL="457200" indent="-457200">
              <a:defRPr/>
            </a:pPr>
            <a:r>
              <a:rPr lang="hu-HU" dirty="0" smtClean="0"/>
              <a:t>Mindig ugyanazokat kell betölteni</a:t>
            </a:r>
          </a:p>
          <a:p>
            <a:pPr marL="457200" indent="-457200">
              <a:defRPr/>
            </a:pPr>
            <a:r>
              <a:rPr lang="hu-HU" dirty="0" smtClean="0"/>
              <a:t>Prefetch: első tíz másodperc hozzáféréseit megjegyzi</a:t>
            </a:r>
          </a:p>
          <a:p>
            <a:pPr marL="457200" indent="-457200">
              <a:defRPr/>
            </a:pPr>
            <a:r>
              <a:rPr lang="en-US" dirty="0" err="1" smtClean="0"/>
              <a:t>Prefetch</a:t>
            </a:r>
            <a:r>
              <a:rPr lang="en-US" dirty="0" smtClean="0"/>
              <a:t> </a:t>
            </a:r>
            <a:r>
              <a:rPr lang="en-US" dirty="0"/>
              <a:t>“trace file</a:t>
            </a:r>
            <a:r>
              <a:rPr lang="en-US" dirty="0" smtClean="0"/>
              <a:t>”</a:t>
            </a:r>
            <a:r>
              <a:rPr lang="hu-HU" dirty="0" smtClean="0"/>
              <a:t>:</a:t>
            </a:r>
            <a:r>
              <a:rPr lang="en-US" dirty="0" smtClean="0"/>
              <a:t> \</a:t>
            </a:r>
            <a:r>
              <a:rPr lang="en-US" dirty="0"/>
              <a:t>Windows\</a:t>
            </a:r>
            <a:r>
              <a:rPr lang="en-US" dirty="0" err="1"/>
              <a:t>Prefetch</a:t>
            </a:r>
            <a:endParaRPr lang="en-US" dirty="0"/>
          </a:p>
          <a:p>
            <a:pPr marL="850900" lvl="1" indent="-392113">
              <a:defRPr/>
            </a:pPr>
            <a:r>
              <a:rPr lang="hu-HU" dirty="0" smtClean="0"/>
              <a:t>Elnevezés: </a:t>
            </a:r>
            <a:r>
              <a:rPr lang="en-US" dirty="0" smtClean="0"/>
              <a:t>.EXE-&lt;</a:t>
            </a:r>
            <a:r>
              <a:rPr lang="hu-HU" dirty="0" smtClean="0"/>
              <a:t>teljes elérés hash-e</a:t>
            </a:r>
            <a:r>
              <a:rPr lang="en-US" dirty="0" smtClean="0"/>
              <a:t>&gt;.</a:t>
            </a:r>
            <a:r>
              <a:rPr lang="en-US" dirty="0" err="1"/>
              <a:t>pf</a:t>
            </a:r>
            <a:endParaRPr lang="en-US" dirty="0"/>
          </a:p>
          <a:p>
            <a:pPr marL="457200" indent="-457200">
              <a:defRPr/>
            </a:pPr>
            <a:r>
              <a:rPr lang="hu-HU" dirty="0" smtClean="0"/>
              <a:t>Alkalmazás következő indulásakor</a:t>
            </a:r>
            <a:endParaRPr lang="en-US" dirty="0"/>
          </a:p>
          <a:p>
            <a:pPr marL="850900" lvl="1" indent="-392113">
              <a:defRPr/>
            </a:pPr>
            <a:r>
              <a:rPr lang="hu-HU" dirty="0" smtClean="0"/>
              <a:t>Hivatkozott lapok betöltése </a:t>
            </a:r>
            <a:r>
              <a:rPr lang="hu-HU" i="1" dirty="0" smtClean="0"/>
              <a:t>aszinkron</a:t>
            </a:r>
            <a:r>
              <a:rPr lang="hu-HU" dirty="0" smtClean="0"/>
              <a:t> módon</a:t>
            </a:r>
          </a:p>
          <a:p>
            <a:pPr marL="450850" indent="-392113">
              <a:defRPr/>
            </a:pPr>
            <a:r>
              <a:rPr lang="hu-HU" dirty="0" smtClean="0"/>
              <a:t>Bootolás figyelése is</a:t>
            </a:r>
            <a:endParaRPr lang="en-US" dirty="0"/>
          </a:p>
          <a:p>
            <a:pPr marL="850900" lvl="1" indent="-392113">
              <a:buFontTx/>
              <a:buNone/>
              <a:defRPr/>
            </a:pPr>
            <a:endParaRPr lang="en-US" dirty="0"/>
          </a:p>
        </p:txBody>
      </p:sp>
      <p:sp>
        <p:nvSpPr>
          <p:cNvPr id="4" name="Dia számának helye 3"/>
          <p:cNvSpPr>
            <a:spLocks noGrp="1"/>
          </p:cNvSpPr>
          <p:nvPr>
            <p:ph type="sldNum" sz="quarter" idx="5"/>
          </p:nvPr>
        </p:nvSpPr>
        <p:spPr/>
        <p:txBody>
          <a:bodyPr/>
          <a:lstStyle/>
          <a:p>
            <a:fld id="{3D86C690-4F62-4AFC-8745-06DC9BF07935}" type="slidenum">
              <a:rPr lang="hu-HU" smtClean="0"/>
              <a:pPr/>
              <a:t>31</a:t>
            </a:fld>
            <a:endParaRPr lang="hu-HU"/>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061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061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0617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06179">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06179">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06179">
                                            <p:txEl>
                                              <p:pRg st="5" end="5"/>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06179">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0617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6179" grpId="0" uiExpand="1"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dirty="0" smtClean="0"/>
              <a:t>Egy újabb: </a:t>
            </a:r>
            <a:r>
              <a:rPr lang="hu-HU" dirty="0" err="1" smtClean="0"/>
              <a:t>Superfetch</a:t>
            </a:r>
            <a:r>
              <a:rPr lang="hu-HU" dirty="0" smtClean="0"/>
              <a:t> (Vista)</a:t>
            </a:r>
            <a:endParaRPr lang="hu-HU" dirty="0"/>
          </a:p>
        </p:txBody>
      </p:sp>
      <p:sp>
        <p:nvSpPr>
          <p:cNvPr id="3" name="Content Placeholder 2"/>
          <p:cNvSpPr>
            <a:spLocks noGrp="1"/>
          </p:cNvSpPr>
          <p:nvPr>
            <p:ph idx="1"/>
          </p:nvPr>
        </p:nvSpPr>
        <p:spPr/>
        <p:txBody>
          <a:bodyPr/>
          <a:lstStyle/>
          <a:p>
            <a:r>
              <a:rPr lang="hu-HU" dirty="0" smtClean="0"/>
              <a:t>8 Prioritás a memórialapokhoz</a:t>
            </a:r>
          </a:p>
          <a:p>
            <a:pPr lvl="1"/>
            <a:r>
              <a:rPr lang="hu-HU" dirty="0" err="1" smtClean="0"/>
              <a:t>Standby</a:t>
            </a:r>
            <a:r>
              <a:rPr lang="hu-HU" dirty="0" smtClean="0"/>
              <a:t> listából 8 darab ennek megfelelően</a:t>
            </a:r>
          </a:p>
          <a:p>
            <a:r>
              <a:rPr lang="hu-HU" dirty="0" smtClean="0"/>
              <a:t>Lapok használatának követése</a:t>
            </a:r>
          </a:p>
          <a:p>
            <a:r>
              <a:rPr lang="hu-HU" dirty="0" smtClean="0"/>
              <a:t>Memória felhasználása esetén lassan visszahoz lapokat a </a:t>
            </a:r>
            <a:r>
              <a:rPr lang="hu-HU" dirty="0" err="1" smtClean="0"/>
              <a:t>standby</a:t>
            </a:r>
            <a:r>
              <a:rPr lang="hu-HU" dirty="0" smtClean="0"/>
              <a:t> listára, amik kellhetnek még</a:t>
            </a:r>
          </a:p>
          <a:p>
            <a:endParaRPr lang="hu-HU" dirty="0" smtClean="0"/>
          </a:p>
        </p:txBody>
      </p:sp>
      <p:pic>
        <p:nvPicPr>
          <p:cNvPr id="6147" name="Picture 3"/>
          <p:cNvPicPr>
            <a:picLocks noChangeAspect="1" noChangeArrowheads="1"/>
          </p:cNvPicPr>
          <p:nvPr/>
        </p:nvPicPr>
        <p:blipFill>
          <a:blip r:embed="rId3" cstate="print"/>
          <a:srcRect/>
          <a:stretch>
            <a:fillRect/>
          </a:stretch>
        </p:blipFill>
        <p:spPr bwMode="auto">
          <a:xfrm>
            <a:off x="1255417" y="3920646"/>
            <a:ext cx="5910927" cy="1798978"/>
          </a:xfrm>
          <a:prstGeom prst="rect">
            <a:avLst/>
          </a:prstGeom>
          <a:noFill/>
          <a:ln w="9525">
            <a:noFill/>
            <a:miter lim="800000"/>
            <a:headEnd/>
            <a:tailEnd/>
          </a:ln>
          <a:effectLst/>
        </p:spPr>
      </p:pic>
      <p:sp>
        <p:nvSpPr>
          <p:cNvPr id="5" name="Dia számának helye 4"/>
          <p:cNvSpPr>
            <a:spLocks noGrp="1"/>
          </p:cNvSpPr>
          <p:nvPr>
            <p:ph type="sldNum" sz="quarter" idx="5"/>
          </p:nvPr>
        </p:nvSpPr>
        <p:spPr/>
        <p:txBody>
          <a:bodyPr/>
          <a:lstStyle/>
          <a:p>
            <a:fld id="{3D86C690-4F62-4AFC-8745-06DC9BF07935}" type="slidenum">
              <a:rPr lang="hu-HU" smtClean="0"/>
              <a:pPr/>
              <a:t>32</a:t>
            </a:fld>
            <a:endParaRPr lang="hu-HU"/>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Content Placeholder 2"/>
          <p:cNvSpPr>
            <a:spLocks noGrp="1"/>
          </p:cNvSpPr>
          <p:nvPr>
            <p:ph idx="1"/>
          </p:nvPr>
        </p:nvSpPr>
        <p:spPr/>
        <p:txBody>
          <a:bodyPr/>
          <a:lstStyle/>
          <a:p>
            <a:r>
              <a:rPr lang="hu-HU" dirty="0" err="1" smtClean="0"/>
              <a:t>Process</a:t>
            </a:r>
            <a:r>
              <a:rPr lang="hu-HU" dirty="0" smtClean="0"/>
              <a:t> Monitor: betöltéskor használt fájlok</a:t>
            </a:r>
          </a:p>
          <a:p>
            <a:endParaRPr lang="hu-HU" dirty="0" smtClean="0"/>
          </a:p>
          <a:p>
            <a:r>
              <a:rPr lang="hu-HU" dirty="0" err="1" smtClean="0"/>
              <a:t>Prefetch</a:t>
            </a:r>
            <a:r>
              <a:rPr lang="hu-HU" dirty="0" smtClean="0"/>
              <a:t> file-ok</a:t>
            </a:r>
          </a:p>
          <a:p>
            <a:pPr lvl="1"/>
            <a:r>
              <a:rPr lang="hu-HU" dirty="0" smtClean="0"/>
              <a:t>C:\Windows\Prefetch</a:t>
            </a:r>
          </a:p>
          <a:p>
            <a:r>
              <a:rPr lang="hu-HU" dirty="0" err="1" smtClean="0"/>
              <a:t>Layout.ini</a:t>
            </a:r>
            <a:endParaRPr lang="hu-HU" dirty="0" smtClean="0"/>
          </a:p>
          <a:p>
            <a:endParaRPr lang="hu-HU" dirty="0" smtClean="0"/>
          </a:p>
          <a:p>
            <a:r>
              <a:rPr lang="hu-HU" dirty="0" err="1" smtClean="0"/>
              <a:t>Prefetch</a:t>
            </a:r>
            <a:r>
              <a:rPr lang="hu-HU" dirty="0" smtClean="0"/>
              <a:t> fájl tartalma:</a:t>
            </a:r>
          </a:p>
          <a:p>
            <a:pPr lvl="1"/>
            <a:r>
              <a:rPr lang="hu-HU" dirty="0" err="1" smtClean="0"/>
              <a:t>strings.exe</a:t>
            </a:r>
            <a:endParaRPr lang="hu-HU" dirty="0" smtClean="0"/>
          </a:p>
        </p:txBody>
      </p:sp>
      <p:sp>
        <p:nvSpPr>
          <p:cNvPr id="119811" name="Text Placeholder 6"/>
          <p:cNvSpPr>
            <a:spLocks noGrp="1"/>
          </p:cNvSpPr>
          <p:nvPr>
            <p:ph type="body" sz="half" idx="2"/>
          </p:nvPr>
        </p:nvSpPr>
        <p:spPr/>
        <p:txBody>
          <a:bodyPr/>
          <a:lstStyle/>
          <a:p>
            <a:r>
              <a:rPr lang="hu-HU" dirty="0" smtClean="0"/>
              <a:t> </a:t>
            </a:r>
            <a:r>
              <a:rPr lang="hu-HU" dirty="0" err="1" smtClean="0"/>
              <a:t>Prefetch</a:t>
            </a:r>
            <a:endParaRPr lang="hu-HU" dirty="0" smtClean="0"/>
          </a:p>
        </p:txBody>
      </p:sp>
      <p:sp>
        <p:nvSpPr>
          <p:cNvPr id="4" name="Dia számának helye 3"/>
          <p:cNvSpPr>
            <a:spLocks noGrp="1"/>
          </p:cNvSpPr>
          <p:nvPr>
            <p:ph type="sldNum" sz="quarter" idx="5"/>
          </p:nvPr>
        </p:nvSpPr>
        <p:spPr/>
        <p:txBody>
          <a:bodyPr/>
          <a:lstStyle/>
          <a:p>
            <a:fld id="{3D86C690-4F62-4AFC-8745-06DC9BF07935}" type="slidenum">
              <a:rPr lang="hu-HU" smtClean="0"/>
              <a:pPr/>
              <a:t>33</a:t>
            </a:fld>
            <a:endParaRPr lang="hu-HU"/>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1" name="Title 1"/>
          <p:cNvSpPr>
            <a:spLocks noGrp="1"/>
          </p:cNvSpPr>
          <p:nvPr>
            <p:ph type="title"/>
          </p:nvPr>
        </p:nvSpPr>
        <p:spPr/>
        <p:txBody>
          <a:bodyPr/>
          <a:lstStyle/>
          <a:p>
            <a:r>
              <a:rPr lang="hu-HU" smtClean="0"/>
              <a:t>Olvasnivaló</a:t>
            </a:r>
          </a:p>
        </p:txBody>
      </p:sp>
      <p:sp>
        <p:nvSpPr>
          <p:cNvPr id="122882" name="Content Placeholder 2"/>
          <p:cNvSpPr>
            <a:spLocks noGrp="1"/>
          </p:cNvSpPr>
          <p:nvPr>
            <p:ph idx="1"/>
          </p:nvPr>
        </p:nvSpPr>
        <p:spPr/>
        <p:txBody>
          <a:bodyPr/>
          <a:lstStyle/>
          <a:p>
            <a:endParaRPr lang="hu-HU" dirty="0" smtClean="0"/>
          </a:p>
          <a:p>
            <a:r>
              <a:rPr lang="hu-HU" dirty="0" err="1" smtClean="0"/>
              <a:t>Soczó</a:t>
            </a:r>
            <a:r>
              <a:rPr lang="hu-HU" dirty="0" smtClean="0"/>
              <a:t> Zsolt, </a:t>
            </a:r>
            <a:r>
              <a:rPr lang="hu-HU" dirty="0" smtClean="0">
                <a:hlinkClick r:id="rId3"/>
              </a:rPr>
              <a:t>Windows memóriakezelés</a:t>
            </a:r>
            <a:r>
              <a:rPr lang="hu-HU" dirty="0" smtClean="0"/>
              <a:t>, MS </a:t>
            </a:r>
            <a:r>
              <a:rPr lang="hu-HU" dirty="0" err="1" smtClean="0"/>
              <a:t>Technet</a:t>
            </a:r>
            <a:r>
              <a:rPr lang="hu-HU" dirty="0" smtClean="0"/>
              <a:t> HUN, 4 részes cikksorozat </a:t>
            </a:r>
            <a:endParaRPr lang="hu-HU" dirty="0" smtClean="0">
              <a:hlinkClick r:id="rId4"/>
            </a:endParaRPr>
          </a:p>
          <a:p>
            <a:endParaRPr lang="hu-HU" dirty="0" smtClean="0">
              <a:hlinkClick r:id="rId4"/>
            </a:endParaRPr>
          </a:p>
          <a:p>
            <a:pPr marL="0" indent="0">
              <a:buNone/>
            </a:pPr>
            <a:endParaRPr lang="hu-HU" dirty="0" smtClean="0"/>
          </a:p>
          <a:p>
            <a:r>
              <a:rPr lang="en-US" dirty="0" smtClean="0">
                <a:hlinkClick r:id="rId5"/>
              </a:rPr>
              <a:t>Inside the Windows Vista Kernel</a:t>
            </a:r>
            <a:r>
              <a:rPr lang="hu-HU" dirty="0" smtClean="0"/>
              <a:t>:</a:t>
            </a:r>
          </a:p>
          <a:p>
            <a:pPr lvl="1"/>
            <a:r>
              <a:rPr lang="hu-HU" dirty="0" smtClean="0"/>
              <a:t>1. rész: </a:t>
            </a:r>
            <a:r>
              <a:rPr lang="hu-HU" dirty="0" err="1" smtClean="0"/>
              <a:t>Multimedia</a:t>
            </a:r>
            <a:r>
              <a:rPr lang="hu-HU" dirty="0" smtClean="0"/>
              <a:t> </a:t>
            </a:r>
            <a:r>
              <a:rPr lang="hu-HU" dirty="0" err="1" smtClean="0"/>
              <a:t>Class</a:t>
            </a:r>
            <a:r>
              <a:rPr lang="hu-HU" dirty="0" smtClean="0"/>
              <a:t> </a:t>
            </a:r>
            <a:r>
              <a:rPr lang="hu-HU" dirty="0" err="1" smtClean="0"/>
              <a:t>Scheduler</a:t>
            </a:r>
            <a:endParaRPr lang="hu-HU" dirty="0" smtClean="0"/>
          </a:p>
          <a:p>
            <a:pPr lvl="1"/>
            <a:r>
              <a:rPr lang="hu-HU" dirty="0" smtClean="0"/>
              <a:t>2. rész: </a:t>
            </a:r>
            <a:r>
              <a:rPr lang="hu-HU" dirty="0" err="1" smtClean="0"/>
              <a:t>Superfetch</a:t>
            </a:r>
            <a:r>
              <a:rPr lang="hu-HU" dirty="0" smtClean="0"/>
              <a:t>, </a:t>
            </a:r>
            <a:r>
              <a:rPr lang="hu-HU" dirty="0" err="1" smtClean="0"/>
              <a:t>Ready</a:t>
            </a:r>
            <a:r>
              <a:rPr lang="hu-HU" dirty="0" smtClean="0"/>
              <a:t>*</a:t>
            </a:r>
          </a:p>
          <a:p>
            <a:endParaRPr lang="hu-HU" dirty="0" smtClean="0"/>
          </a:p>
          <a:p>
            <a:endParaRPr lang="hu-HU" dirty="0" smtClean="0"/>
          </a:p>
          <a:p>
            <a:endParaRPr lang="hu-HU" dirty="0" smtClean="0"/>
          </a:p>
          <a:p>
            <a:endParaRPr lang="hu-HU" dirty="0" smtClean="0"/>
          </a:p>
        </p:txBody>
      </p:sp>
      <p:sp>
        <p:nvSpPr>
          <p:cNvPr id="4" name="Dia számának helye 3"/>
          <p:cNvSpPr>
            <a:spLocks noGrp="1"/>
          </p:cNvSpPr>
          <p:nvPr>
            <p:ph type="sldNum" sz="quarter" idx="5"/>
          </p:nvPr>
        </p:nvSpPr>
        <p:spPr/>
        <p:txBody>
          <a:bodyPr/>
          <a:lstStyle/>
          <a:p>
            <a:fld id="{3D86C690-4F62-4AFC-8745-06DC9BF07935}" type="slidenum">
              <a:rPr lang="hu-HU" smtClean="0"/>
              <a:pPr/>
              <a:t>34</a:t>
            </a:fld>
            <a:endParaRPr lang="hu-HU"/>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7" name="Title 1"/>
          <p:cNvSpPr>
            <a:spLocks noGrp="1"/>
          </p:cNvSpPr>
          <p:nvPr>
            <p:ph type="title"/>
          </p:nvPr>
        </p:nvSpPr>
        <p:spPr/>
        <p:txBody>
          <a:bodyPr/>
          <a:lstStyle/>
          <a:p>
            <a:r>
              <a:rPr lang="hu-HU" smtClean="0"/>
              <a:t>Összefoglalás</a:t>
            </a:r>
          </a:p>
        </p:txBody>
      </p:sp>
      <p:sp>
        <p:nvSpPr>
          <p:cNvPr id="121858" name="Content Placeholder 2"/>
          <p:cNvSpPr>
            <a:spLocks noGrp="1"/>
          </p:cNvSpPr>
          <p:nvPr>
            <p:ph idx="1"/>
          </p:nvPr>
        </p:nvSpPr>
        <p:spPr/>
        <p:txBody>
          <a:bodyPr/>
          <a:lstStyle/>
          <a:p>
            <a:endParaRPr lang="hu-HU" dirty="0" smtClean="0"/>
          </a:p>
          <a:p>
            <a:r>
              <a:rPr lang="hu-HU" dirty="0" smtClean="0"/>
              <a:t>Virtuális tárkezelés, lapszervezés</a:t>
            </a:r>
          </a:p>
          <a:p>
            <a:endParaRPr lang="hu-HU" dirty="0" smtClean="0"/>
          </a:p>
          <a:p>
            <a:r>
              <a:rPr lang="hu-HU" dirty="0" smtClean="0"/>
              <a:t>Többszintű </a:t>
            </a:r>
            <a:r>
              <a:rPr lang="hu-HU" dirty="0" err="1" smtClean="0"/>
              <a:t>optimalizáció</a:t>
            </a:r>
            <a:endParaRPr lang="hu-HU" dirty="0" smtClean="0"/>
          </a:p>
          <a:p>
            <a:endParaRPr lang="hu-HU" dirty="0" smtClean="0"/>
          </a:p>
          <a:p>
            <a:r>
              <a:rPr lang="hu-HU" dirty="0" smtClean="0"/>
              <a:t>Memóriahasználat vizsgálata</a:t>
            </a:r>
          </a:p>
          <a:p>
            <a:pPr lvl="1"/>
            <a:r>
              <a:rPr lang="hu-HU" dirty="0" smtClean="0"/>
              <a:t>Feladatkezelő: gyors áttekintés</a:t>
            </a:r>
          </a:p>
          <a:p>
            <a:pPr lvl="1"/>
            <a:r>
              <a:rPr lang="hu-HU" dirty="0" err="1" smtClean="0"/>
              <a:t>Process</a:t>
            </a:r>
            <a:r>
              <a:rPr lang="hu-HU" dirty="0" smtClean="0"/>
              <a:t> Explorer, </a:t>
            </a:r>
            <a:r>
              <a:rPr lang="hu-HU" dirty="0" err="1" smtClean="0"/>
              <a:t>Perfmon</a:t>
            </a:r>
            <a:r>
              <a:rPr lang="hu-HU" dirty="0" smtClean="0"/>
              <a:t>, </a:t>
            </a:r>
            <a:r>
              <a:rPr lang="hu-HU" dirty="0" err="1" smtClean="0"/>
              <a:t>VMMap</a:t>
            </a:r>
            <a:r>
              <a:rPr lang="hu-HU" dirty="0" smtClean="0"/>
              <a:t> stb.: részletek</a:t>
            </a:r>
          </a:p>
          <a:p>
            <a:pPr lvl="1"/>
            <a:endParaRPr lang="hu-HU" dirty="0" smtClean="0"/>
          </a:p>
        </p:txBody>
      </p:sp>
      <p:sp>
        <p:nvSpPr>
          <p:cNvPr id="4" name="Dia számának helye 3"/>
          <p:cNvSpPr>
            <a:spLocks noGrp="1"/>
          </p:cNvSpPr>
          <p:nvPr>
            <p:ph type="sldNum" sz="quarter" idx="5"/>
          </p:nvPr>
        </p:nvSpPr>
        <p:spPr/>
        <p:txBody>
          <a:bodyPr/>
          <a:lstStyle/>
          <a:p>
            <a:fld id="{3D86C690-4F62-4AFC-8745-06DC9BF07935}" type="slidenum">
              <a:rPr lang="hu-HU" smtClean="0"/>
              <a:pPr/>
              <a:t>35</a:t>
            </a:fld>
            <a:endParaRPr lang="hu-HU"/>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Title 3"/>
          <p:cNvSpPr>
            <a:spLocks noGrp="1"/>
          </p:cNvSpPr>
          <p:nvPr>
            <p:ph type="title"/>
          </p:nvPr>
        </p:nvSpPr>
        <p:spPr/>
        <p:txBody>
          <a:bodyPr/>
          <a:lstStyle/>
          <a:p>
            <a:r>
              <a:rPr lang="hu-HU" dirty="0" smtClean="0"/>
              <a:t>A Windows memóriakezelésének alapelvei</a:t>
            </a:r>
          </a:p>
        </p:txBody>
      </p:sp>
      <p:sp>
        <p:nvSpPr>
          <p:cNvPr id="5" name="Content Placeholder 4"/>
          <p:cNvSpPr>
            <a:spLocks noGrp="1"/>
          </p:cNvSpPr>
          <p:nvPr>
            <p:ph idx="1"/>
          </p:nvPr>
        </p:nvSpPr>
        <p:spPr/>
        <p:txBody>
          <a:bodyPr>
            <a:normAutofit lnSpcReduction="10000"/>
          </a:bodyPr>
          <a:lstStyle/>
          <a:p>
            <a:r>
              <a:rPr lang="hu-HU" dirty="0" smtClean="0">
                <a:solidFill>
                  <a:schemeClr val="accent2"/>
                </a:solidFill>
              </a:rPr>
              <a:t>Virtuális tárkezelés</a:t>
            </a:r>
          </a:p>
          <a:p>
            <a:pPr lvl="1"/>
            <a:r>
              <a:rPr lang="hu-HU" dirty="0" smtClean="0"/>
              <a:t>Lapszervezés (4KB / 2MB méretű lapok, 2/3/4 szintű)</a:t>
            </a:r>
          </a:p>
          <a:p>
            <a:pPr lvl="1"/>
            <a:r>
              <a:rPr lang="hu-HU" dirty="0" err="1" smtClean="0"/>
              <a:t>Lapozófájl</a:t>
            </a:r>
            <a:r>
              <a:rPr lang="hu-HU" dirty="0" smtClean="0"/>
              <a:t> használata</a:t>
            </a:r>
          </a:p>
          <a:p>
            <a:r>
              <a:rPr lang="hu-HU" dirty="0" smtClean="0">
                <a:solidFill>
                  <a:schemeClr val="accent2"/>
                </a:solidFill>
              </a:rPr>
              <a:t>Hatékonyság</a:t>
            </a:r>
          </a:p>
          <a:p>
            <a:pPr lvl="1"/>
            <a:r>
              <a:rPr lang="hu-HU" dirty="0" smtClean="0"/>
              <a:t>Igény szerinti lapozás + </a:t>
            </a:r>
            <a:r>
              <a:rPr lang="hu-HU" dirty="0" err="1" smtClean="0"/>
              <a:t>clustering</a:t>
            </a:r>
            <a:r>
              <a:rPr lang="hu-HU" dirty="0" smtClean="0"/>
              <a:t> + </a:t>
            </a:r>
            <a:r>
              <a:rPr lang="hu-HU" dirty="0" err="1" smtClean="0"/>
              <a:t>prefetch</a:t>
            </a:r>
            <a:endParaRPr lang="hu-HU" dirty="0" smtClean="0"/>
          </a:p>
          <a:p>
            <a:pPr lvl="1"/>
            <a:r>
              <a:rPr lang="hu-HU" dirty="0" smtClean="0"/>
              <a:t>Memória megosztás, </a:t>
            </a:r>
            <a:r>
              <a:rPr lang="hu-HU" dirty="0" err="1" smtClean="0"/>
              <a:t>copy-on-write</a:t>
            </a:r>
            <a:endParaRPr lang="hu-HU" dirty="0" smtClean="0"/>
          </a:p>
          <a:p>
            <a:pPr lvl="1"/>
            <a:r>
              <a:rPr lang="hu-HU" dirty="0" smtClean="0"/>
              <a:t>Fájl </a:t>
            </a:r>
            <a:r>
              <a:rPr lang="hu-HU" dirty="0" err="1" smtClean="0"/>
              <a:t>cachelés</a:t>
            </a:r>
            <a:r>
              <a:rPr lang="hu-HU" dirty="0" smtClean="0"/>
              <a:t> memóriában (</a:t>
            </a:r>
            <a:r>
              <a:rPr lang="hu-HU" dirty="0" err="1" smtClean="0"/>
              <a:t>memory</a:t>
            </a:r>
            <a:r>
              <a:rPr lang="hu-HU" dirty="0" smtClean="0"/>
              <a:t> </a:t>
            </a:r>
            <a:r>
              <a:rPr lang="hu-HU" dirty="0" err="1" smtClean="0"/>
              <a:t>mapped</a:t>
            </a:r>
            <a:r>
              <a:rPr lang="hu-HU" dirty="0" smtClean="0"/>
              <a:t> file)</a:t>
            </a:r>
          </a:p>
          <a:p>
            <a:r>
              <a:rPr lang="hu-HU" dirty="0" smtClean="0">
                <a:solidFill>
                  <a:schemeClr val="accent2"/>
                </a:solidFill>
              </a:rPr>
              <a:t>Biztonság</a:t>
            </a:r>
          </a:p>
          <a:p>
            <a:pPr lvl="1"/>
            <a:r>
              <a:rPr lang="hu-HU" dirty="0" smtClean="0"/>
              <a:t>Minden folyamatnak külön címtartomány</a:t>
            </a:r>
          </a:p>
          <a:p>
            <a:pPr lvl="1"/>
            <a:r>
              <a:rPr lang="hu-HU" dirty="0" smtClean="0"/>
              <a:t>Elérés leírókon keresztül (hozzáférési </a:t>
            </a:r>
            <a:r>
              <a:rPr lang="hu-HU" dirty="0" err="1" smtClean="0"/>
              <a:t>token</a:t>
            </a:r>
            <a:r>
              <a:rPr lang="hu-HU" dirty="0" smtClean="0"/>
              <a:t>)</a:t>
            </a:r>
            <a:br>
              <a:rPr lang="hu-HU" dirty="0" smtClean="0"/>
            </a:br>
            <a:endParaRPr lang="hu-HU" dirty="0" smtClean="0"/>
          </a:p>
          <a:p>
            <a:pPr lvl="1"/>
            <a:endParaRPr lang="hu-HU" dirty="0" smtClean="0"/>
          </a:p>
          <a:p>
            <a:endParaRPr lang="hu-HU" dirty="0" smtClean="0"/>
          </a:p>
        </p:txBody>
      </p:sp>
      <p:sp>
        <p:nvSpPr>
          <p:cNvPr id="4" name="Dia számának helye 3"/>
          <p:cNvSpPr>
            <a:spLocks noGrp="1"/>
          </p:cNvSpPr>
          <p:nvPr>
            <p:ph type="sldNum" sz="quarter" idx="5"/>
          </p:nvPr>
        </p:nvSpPr>
        <p:spPr/>
        <p:txBody>
          <a:bodyPr/>
          <a:lstStyle/>
          <a:p>
            <a:fld id="{3D86C690-4F62-4AFC-8745-06DC9BF07935}" type="slidenum">
              <a:rPr lang="hu-HU" smtClean="0"/>
              <a:pPr/>
              <a:t>4</a:t>
            </a:fld>
            <a:endParaRPr lang="hu-HU"/>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5">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5">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2"/>
          <p:cNvSpPr>
            <a:spLocks noGrp="1" noChangeArrowheads="1"/>
          </p:cNvSpPr>
          <p:nvPr>
            <p:ph type="title"/>
          </p:nvPr>
        </p:nvSpPr>
        <p:spPr/>
        <p:txBody>
          <a:bodyPr/>
          <a:lstStyle/>
          <a:p>
            <a:r>
              <a:rPr lang="hu-HU" dirty="0" smtClean="0"/>
              <a:t>Maximális fizikai memória </a:t>
            </a:r>
            <a:r>
              <a:rPr lang="en-US" dirty="0" smtClean="0"/>
              <a:t>(GB)</a:t>
            </a:r>
          </a:p>
        </p:txBody>
      </p:sp>
      <p:graphicFrame>
        <p:nvGraphicFramePr>
          <p:cNvPr id="383034" name="Group 58"/>
          <p:cNvGraphicFramePr>
            <a:graphicFrameLocks noGrp="1"/>
          </p:cNvGraphicFramePr>
          <p:nvPr>
            <p:ph idx="1"/>
            <p:extLst/>
          </p:nvPr>
        </p:nvGraphicFramePr>
        <p:xfrm>
          <a:off x="1205232" y="1137286"/>
          <a:ext cx="6175080" cy="4163922"/>
        </p:xfrm>
        <a:graphic>
          <a:graphicData uri="http://schemas.openxmlformats.org/drawingml/2006/table">
            <a:tbl>
              <a:tblPr/>
              <a:tblGrid>
                <a:gridCol w="2868186"/>
                <a:gridCol w="1633171"/>
                <a:gridCol w="1673723"/>
              </a:tblGrid>
              <a:tr h="875851">
                <a:tc>
                  <a:txBody>
                    <a:bodyPr/>
                    <a:lstStyle/>
                    <a:p>
                      <a:pPr marL="0" marR="0" lvl="0" indent="0" algn="l" defTabSz="914400" rtl="0" eaLnBrk="1" fontAlgn="base" latinLnBrk="0" hangingPunct="1">
                        <a:lnSpc>
                          <a:spcPct val="100000"/>
                        </a:lnSpc>
                        <a:spcBef>
                          <a:spcPct val="20000"/>
                        </a:spcBef>
                        <a:spcAft>
                          <a:spcPct val="20000"/>
                        </a:spcAft>
                        <a:buClrTx/>
                        <a:buSzPct val="110000"/>
                        <a:buFontTx/>
                        <a:buNone/>
                        <a:tabLst/>
                      </a:pPr>
                      <a:endParaRPr kumimoji="0" lang="en-US" sz="2400" b="1" i="0" u="none" strike="noStrike" cap="none" normalizeH="0" baseline="0" dirty="0" smtClean="0">
                        <a:ln>
                          <a:noFill/>
                        </a:ln>
                        <a:solidFill>
                          <a:schemeClr val="bg2"/>
                        </a:solidFill>
                        <a:effectLst/>
                        <a:latin typeface="+mn-lt"/>
                      </a:endParaRPr>
                    </a:p>
                  </a:txBody>
                  <a:tcPr marL="95139" marR="95139" marT="0" horzOverflow="overflow">
                    <a:solidFill>
                      <a:schemeClr val="accent2"/>
                    </a:solidFill>
                  </a:tcPr>
                </a:tc>
                <a:tc>
                  <a:txBody>
                    <a:bodyPr/>
                    <a:lstStyle/>
                    <a:p>
                      <a:pPr marL="0" marR="0" lvl="0" indent="0" algn="ctr" defTabSz="914400" rtl="0" eaLnBrk="1" fontAlgn="base" latinLnBrk="0" hangingPunct="1">
                        <a:lnSpc>
                          <a:spcPct val="100000"/>
                        </a:lnSpc>
                        <a:spcBef>
                          <a:spcPct val="20000"/>
                        </a:spcBef>
                        <a:spcAft>
                          <a:spcPct val="20000"/>
                        </a:spcAft>
                        <a:buClrTx/>
                        <a:buSzPct val="110000"/>
                        <a:buFontTx/>
                        <a:buNone/>
                        <a:tabLst/>
                      </a:pPr>
                      <a:r>
                        <a:rPr kumimoji="0" lang="en-US" sz="2800" u="none" strike="noStrike" cap="none" normalizeH="0" baseline="0" dirty="0" smtClean="0">
                          <a:ln>
                            <a:noFill/>
                          </a:ln>
                          <a:solidFill>
                            <a:schemeClr val="bg2"/>
                          </a:solidFill>
                          <a:effectLst/>
                        </a:rPr>
                        <a:t>x86</a:t>
                      </a:r>
                      <a:endParaRPr kumimoji="0" lang="en-US" sz="2800" b="1" i="0" u="none" strike="noStrike" cap="none" normalizeH="0" baseline="0" dirty="0" smtClean="0">
                        <a:ln>
                          <a:noFill/>
                        </a:ln>
                        <a:solidFill>
                          <a:schemeClr val="bg2"/>
                        </a:solidFill>
                        <a:effectLst/>
                        <a:latin typeface="+mn-lt"/>
                      </a:endParaRPr>
                    </a:p>
                  </a:txBody>
                  <a:tcPr marL="95139" marR="95139" marT="0" anchor="ctr" horzOverflow="overflow">
                    <a:solidFill>
                      <a:schemeClr val="accent2"/>
                    </a:solidFill>
                  </a:tcPr>
                </a:tc>
                <a:tc>
                  <a:txBody>
                    <a:bodyPr/>
                    <a:lstStyle/>
                    <a:p>
                      <a:pPr marL="0" marR="0" lvl="0" indent="0" algn="ctr" defTabSz="914400" rtl="0" eaLnBrk="1" fontAlgn="base" latinLnBrk="0" hangingPunct="1">
                        <a:lnSpc>
                          <a:spcPct val="100000"/>
                        </a:lnSpc>
                        <a:spcBef>
                          <a:spcPct val="20000"/>
                        </a:spcBef>
                        <a:spcAft>
                          <a:spcPct val="20000"/>
                        </a:spcAft>
                        <a:buClrTx/>
                        <a:buSzPct val="110000"/>
                        <a:buFontTx/>
                        <a:buNone/>
                        <a:tabLst/>
                      </a:pPr>
                      <a:r>
                        <a:rPr kumimoji="0" lang="en-US" sz="2800" u="none" strike="noStrike" cap="none" normalizeH="0" baseline="0" dirty="0" smtClean="0">
                          <a:ln>
                            <a:noFill/>
                          </a:ln>
                          <a:solidFill>
                            <a:schemeClr val="bg2"/>
                          </a:solidFill>
                          <a:effectLst/>
                        </a:rPr>
                        <a:t>x64 </a:t>
                      </a:r>
                      <a:r>
                        <a:rPr kumimoji="0" lang="hu-HU" sz="2800" u="none" strike="noStrike" cap="none" normalizeH="0" baseline="0" dirty="0" smtClean="0">
                          <a:ln>
                            <a:noFill/>
                          </a:ln>
                          <a:solidFill>
                            <a:schemeClr val="bg2"/>
                          </a:solidFill>
                          <a:effectLst/>
                        </a:rPr>
                        <a:t/>
                      </a:r>
                      <a:br>
                        <a:rPr kumimoji="0" lang="hu-HU" sz="2800" u="none" strike="noStrike" cap="none" normalizeH="0" baseline="0" dirty="0" smtClean="0">
                          <a:ln>
                            <a:noFill/>
                          </a:ln>
                          <a:solidFill>
                            <a:schemeClr val="bg2"/>
                          </a:solidFill>
                          <a:effectLst/>
                        </a:rPr>
                      </a:br>
                      <a:r>
                        <a:rPr kumimoji="0" lang="hu-HU" sz="2800" u="none" strike="noStrike" cap="none" normalizeH="0" baseline="0" dirty="0" smtClean="0">
                          <a:ln>
                            <a:noFill/>
                          </a:ln>
                          <a:solidFill>
                            <a:schemeClr val="bg2"/>
                          </a:solidFill>
                          <a:effectLst/>
                        </a:rPr>
                        <a:t>(</a:t>
                      </a:r>
                      <a:r>
                        <a:rPr kumimoji="0" lang="en-US" sz="2800" u="none" strike="noStrike" cap="none" normalizeH="0" baseline="0" dirty="0" smtClean="0">
                          <a:ln>
                            <a:noFill/>
                          </a:ln>
                          <a:solidFill>
                            <a:schemeClr val="bg2"/>
                          </a:solidFill>
                          <a:effectLst/>
                        </a:rPr>
                        <a:t>64-bit</a:t>
                      </a:r>
                      <a:r>
                        <a:rPr kumimoji="0" lang="hu-HU" sz="2800" u="none" strike="noStrike" cap="none" normalizeH="0" baseline="0" dirty="0" smtClean="0">
                          <a:ln>
                            <a:noFill/>
                          </a:ln>
                          <a:solidFill>
                            <a:schemeClr val="bg2"/>
                          </a:solidFill>
                          <a:effectLst/>
                        </a:rPr>
                        <a:t>)</a:t>
                      </a:r>
                      <a:endParaRPr kumimoji="0" lang="en-US" sz="2800" b="1" i="0" u="none" strike="noStrike" cap="none" normalizeH="0" baseline="0" dirty="0" smtClean="0">
                        <a:ln>
                          <a:noFill/>
                        </a:ln>
                        <a:solidFill>
                          <a:schemeClr val="bg2"/>
                        </a:solidFill>
                        <a:effectLst/>
                        <a:latin typeface="+mn-lt"/>
                      </a:endParaRPr>
                    </a:p>
                  </a:txBody>
                  <a:tcPr marL="95139" marR="95139" marT="0" anchor="ctr" horzOverflow="overflow">
                    <a:solidFill>
                      <a:schemeClr val="accent2"/>
                    </a:solidFill>
                  </a:tcPr>
                </a:tc>
              </a:tr>
              <a:tr h="815743">
                <a:tc>
                  <a:txBody>
                    <a:bodyPr/>
                    <a:lstStyle/>
                    <a:p>
                      <a:pPr marL="0" marR="0" lvl="0" indent="0" algn="l" defTabSz="914400" rtl="0" eaLnBrk="1" fontAlgn="base" latinLnBrk="0" hangingPunct="1">
                        <a:lnSpc>
                          <a:spcPct val="100000"/>
                        </a:lnSpc>
                        <a:spcBef>
                          <a:spcPct val="20000"/>
                        </a:spcBef>
                        <a:spcAft>
                          <a:spcPct val="20000"/>
                        </a:spcAft>
                        <a:buClrTx/>
                        <a:buSzPct val="110000"/>
                        <a:buFontTx/>
                        <a:buNone/>
                        <a:tabLst/>
                      </a:pPr>
                      <a:r>
                        <a:rPr kumimoji="0" lang="hu-HU" sz="2400" u="none" strike="noStrike" kern="1200" cap="none" normalizeH="0" baseline="0" dirty="0" smtClean="0">
                          <a:ln>
                            <a:noFill/>
                          </a:ln>
                          <a:solidFill>
                            <a:schemeClr val="bg2"/>
                          </a:solidFill>
                          <a:effectLst/>
                        </a:rPr>
                        <a:t>Windows 8</a:t>
                      </a:r>
                      <a:endParaRPr kumimoji="0" lang="en-US" sz="2400" b="1" u="none" strike="noStrike" kern="1200" cap="none" normalizeH="0" baseline="0" dirty="0" smtClean="0">
                        <a:ln>
                          <a:noFill/>
                        </a:ln>
                        <a:solidFill>
                          <a:schemeClr val="bg2"/>
                        </a:solidFill>
                        <a:effectLst/>
                        <a:latin typeface="+mn-lt"/>
                        <a:ea typeface="+mn-ea"/>
                        <a:cs typeface="+mn-cs"/>
                      </a:endParaRPr>
                    </a:p>
                  </a:txBody>
                  <a:tcPr marL="95139" marR="95139" marT="0" anchor="ctr" horzOverflow="overflow">
                    <a:solidFill>
                      <a:schemeClr val="accent2"/>
                    </a:solidFill>
                  </a:tcPr>
                </a:tc>
                <a:tc>
                  <a:txBody>
                    <a:bodyPr/>
                    <a:lstStyle/>
                    <a:p>
                      <a:pPr marL="0" marR="0" lvl="0" indent="0" algn="ctr" defTabSz="914400" rtl="0" eaLnBrk="1" fontAlgn="base" latinLnBrk="0" hangingPunct="1">
                        <a:lnSpc>
                          <a:spcPct val="100000"/>
                        </a:lnSpc>
                        <a:spcBef>
                          <a:spcPct val="20000"/>
                        </a:spcBef>
                        <a:spcAft>
                          <a:spcPct val="20000"/>
                        </a:spcAft>
                        <a:buClrTx/>
                        <a:buSzPct val="110000"/>
                        <a:buFontTx/>
                        <a:buNone/>
                        <a:tabLst/>
                      </a:pPr>
                      <a:r>
                        <a:rPr kumimoji="0" lang="en-US" sz="2800" u="none" strike="noStrike" kern="1200" cap="none" normalizeH="0" baseline="0" dirty="0" smtClean="0">
                          <a:ln>
                            <a:noFill/>
                          </a:ln>
                          <a:effectLst/>
                        </a:rPr>
                        <a:t>4</a:t>
                      </a:r>
                      <a:endParaRPr kumimoji="0" lang="en-US" sz="2800" b="1" u="none" strike="noStrike" kern="1200" cap="none" normalizeH="0" baseline="0" dirty="0" smtClean="0">
                        <a:ln>
                          <a:noFill/>
                        </a:ln>
                        <a:solidFill>
                          <a:schemeClr val="dk1"/>
                        </a:solidFill>
                        <a:effectLst/>
                        <a:latin typeface="+mn-lt"/>
                        <a:ea typeface="+mn-ea"/>
                        <a:cs typeface="+mn-cs"/>
                      </a:endParaRPr>
                    </a:p>
                  </a:txBody>
                  <a:tcPr marL="95139" marR="95139" marT="0" anchor="ctr" horzOverflow="overflow"/>
                </a:tc>
                <a:tc>
                  <a:txBody>
                    <a:bodyPr/>
                    <a:lstStyle/>
                    <a:p>
                      <a:pPr marL="0" marR="0" lvl="0" indent="0" algn="ctr" defTabSz="914400" rtl="0" eaLnBrk="1" fontAlgn="base" latinLnBrk="0" hangingPunct="1">
                        <a:lnSpc>
                          <a:spcPct val="100000"/>
                        </a:lnSpc>
                        <a:spcBef>
                          <a:spcPct val="20000"/>
                        </a:spcBef>
                        <a:spcAft>
                          <a:spcPct val="20000"/>
                        </a:spcAft>
                        <a:buClrTx/>
                        <a:buSzPct val="110000"/>
                        <a:buFontTx/>
                        <a:buNone/>
                        <a:tabLst/>
                      </a:pPr>
                      <a:r>
                        <a:rPr kumimoji="0" lang="hu-HU" sz="2800" b="0" u="none" strike="noStrike" kern="1200" cap="none" normalizeH="0" baseline="0" dirty="0" smtClean="0">
                          <a:ln>
                            <a:noFill/>
                          </a:ln>
                          <a:solidFill>
                            <a:schemeClr val="tx1"/>
                          </a:solidFill>
                          <a:effectLst/>
                          <a:latin typeface="+mn-lt"/>
                          <a:ea typeface="+mn-ea"/>
                          <a:cs typeface="+mn-cs"/>
                        </a:rPr>
                        <a:t>128</a:t>
                      </a:r>
                      <a:endParaRPr kumimoji="0" lang="en-US" sz="2800" b="1" u="none" strike="noStrike" kern="1200" cap="none" normalizeH="0" baseline="0" dirty="0" smtClean="0">
                        <a:ln>
                          <a:noFill/>
                        </a:ln>
                        <a:solidFill>
                          <a:schemeClr val="dk1"/>
                        </a:solidFill>
                        <a:effectLst/>
                        <a:latin typeface="+mn-lt"/>
                        <a:ea typeface="+mn-ea"/>
                        <a:cs typeface="+mn-cs"/>
                      </a:endParaRPr>
                    </a:p>
                  </a:txBody>
                  <a:tcPr marL="95139" marR="95139" marT="0" anchor="ctr" horzOverflow="overflow"/>
                </a:tc>
              </a:tr>
              <a:tr h="815743">
                <a:tc>
                  <a:txBody>
                    <a:bodyPr/>
                    <a:lstStyle/>
                    <a:p>
                      <a:pPr marL="0" marR="0" lvl="0" indent="0" algn="l" defTabSz="914400" rtl="0" eaLnBrk="1" fontAlgn="base" latinLnBrk="0" hangingPunct="1">
                        <a:lnSpc>
                          <a:spcPct val="100000"/>
                        </a:lnSpc>
                        <a:spcBef>
                          <a:spcPct val="20000"/>
                        </a:spcBef>
                        <a:spcAft>
                          <a:spcPct val="20000"/>
                        </a:spcAft>
                        <a:buClrTx/>
                        <a:buSzPct val="110000"/>
                        <a:buFontTx/>
                        <a:buNone/>
                        <a:tabLst/>
                      </a:pPr>
                      <a:r>
                        <a:rPr kumimoji="0" lang="hu-HU" sz="2400" u="none" strike="noStrike" kern="1200" cap="none" normalizeH="0" baseline="0" dirty="0" smtClean="0">
                          <a:ln>
                            <a:noFill/>
                          </a:ln>
                          <a:solidFill>
                            <a:schemeClr val="bg2"/>
                          </a:solidFill>
                          <a:effectLst/>
                        </a:rPr>
                        <a:t>Windows 8 Pro</a:t>
                      </a:r>
                      <a:endParaRPr kumimoji="0" lang="en-US" sz="2400" b="1" u="none" strike="noStrike" kern="1200" cap="none" normalizeH="0" baseline="0" dirty="0" smtClean="0">
                        <a:ln>
                          <a:noFill/>
                        </a:ln>
                        <a:solidFill>
                          <a:schemeClr val="bg2"/>
                        </a:solidFill>
                        <a:effectLst/>
                        <a:latin typeface="+mn-lt"/>
                        <a:ea typeface="+mn-ea"/>
                        <a:cs typeface="+mn-cs"/>
                      </a:endParaRPr>
                    </a:p>
                  </a:txBody>
                  <a:tcPr marL="95139" marR="95139" marT="0" anchor="ctr" horzOverflow="overflow">
                    <a:solidFill>
                      <a:schemeClr val="accent2"/>
                    </a:solidFill>
                  </a:tcPr>
                </a:tc>
                <a:tc>
                  <a:txBody>
                    <a:bodyPr/>
                    <a:lstStyle/>
                    <a:p>
                      <a:pPr marL="0" marR="0" lvl="0" indent="0" algn="ctr" defTabSz="914400" rtl="0" eaLnBrk="1" fontAlgn="base" latinLnBrk="0" hangingPunct="1">
                        <a:lnSpc>
                          <a:spcPct val="100000"/>
                        </a:lnSpc>
                        <a:spcBef>
                          <a:spcPct val="20000"/>
                        </a:spcBef>
                        <a:spcAft>
                          <a:spcPct val="20000"/>
                        </a:spcAft>
                        <a:buClrTx/>
                        <a:buSzPct val="110000"/>
                        <a:buFontTx/>
                        <a:buNone/>
                        <a:tabLst/>
                      </a:pPr>
                      <a:r>
                        <a:rPr kumimoji="0" lang="hu-HU" sz="2800" u="none" strike="noStrike" kern="1200" cap="none" normalizeH="0" baseline="0" dirty="0" smtClean="0">
                          <a:ln>
                            <a:noFill/>
                          </a:ln>
                          <a:effectLst/>
                        </a:rPr>
                        <a:t>4</a:t>
                      </a:r>
                      <a:endParaRPr kumimoji="0" lang="en-US" sz="2800" b="1" u="none" strike="noStrike" kern="1200" cap="none" normalizeH="0" baseline="0" dirty="0" smtClean="0">
                        <a:ln>
                          <a:noFill/>
                        </a:ln>
                        <a:solidFill>
                          <a:schemeClr val="dk1"/>
                        </a:solidFill>
                        <a:effectLst/>
                        <a:latin typeface="+mn-lt"/>
                        <a:ea typeface="+mn-ea"/>
                        <a:cs typeface="+mn-cs"/>
                      </a:endParaRPr>
                    </a:p>
                  </a:txBody>
                  <a:tcPr marL="95139" marR="95139" marT="0" anchor="ctr" horzOverflow="overflow"/>
                </a:tc>
                <a:tc>
                  <a:txBody>
                    <a:bodyPr/>
                    <a:lstStyle/>
                    <a:p>
                      <a:pPr marL="0" marR="0" lvl="0" indent="0" algn="ctr" defTabSz="914400" rtl="0" eaLnBrk="1" fontAlgn="base" latinLnBrk="0" hangingPunct="1">
                        <a:lnSpc>
                          <a:spcPct val="100000"/>
                        </a:lnSpc>
                        <a:spcBef>
                          <a:spcPct val="20000"/>
                        </a:spcBef>
                        <a:spcAft>
                          <a:spcPct val="20000"/>
                        </a:spcAft>
                        <a:buClrTx/>
                        <a:buSzPct val="110000"/>
                        <a:buFontTx/>
                        <a:buNone/>
                        <a:tabLst/>
                      </a:pPr>
                      <a:r>
                        <a:rPr kumimoji="0" lang="hu-HU" sz="2800" b="0" u="none" strike="noStrike" kern="1200" cap="none" normalizeH="0" baseline="0" dirty="0" smtClean="0">
                          <a:ln>
                            <a:noFill/>
                          </a:ln>
                          <a:solidFill>
                            <a:schemeClr val="tx1"/>
                          </a:solidFill>
                          <a:effectLst/>
                          <a:latin typeface="+mn-lt"/>
                          <a:ea typeface="+mn-ea"/>
                          <a:cs typeface="+mn-cs"/>
                        </a:rPr>
                        <a:t>512</a:t>
                      </a:r>
                      <a:endParaRPr kumimoji="0" lang="en-US" sz="2800" b="1" u="none" strike="noStrike" kern="1200" cap="none" normalizeH="0" baseline="0" dirty="0" smtClean="0">
                        <a:ln>
                          <a:noFill/>
                        </a:ln>
                        <a:solidFill>
                          <a:schemeClr val="dk1"/>
                        </a:solidFill>
                        <a:effectLst/>
                        <a:latin typeface="+mn-lt"/>
                        <a:ea typeface="+mn-ea"/>
                        <a:cs typeface="+mn-cs"/>
                      </a:endParaRPr>
                    </a:p>
                  </a:txBody>
                  <a:tcPr marL="95139" marR="95139" marT="0" anchor="ctr" horzOverflow="overflow"/>
                </a:tc>
              </a:tr>
              <a:tr h="817533">
                <a:tc>
                  <a:txBody>
                    <a:bodyPr/>
                    <a:lstStyle/>
                    <a:p>
                      <a:pPr marL="0" marR="0" lvl="0" indent="0" algn="l" defTabSz="914400" rtl="0" eaLnBrk="1" fontAlgn="base" latinLnBrk="0" hangingPunct="1">
                        <a:lnSpc>
                          <a:spcPct val="100000"/>
                        </a:lnSpc>
                        <a:spcBef>
                          <a:spcPct val="20000"/>
                        </a:spcBef>
                        <a:spcAft>
                          <a:spcPct val="20000"/>
                        </a:spcAft>
                        <a:buClrTx/>
                        <a:buSzPct val="110000"/>
                        <a:buFontTx/>
                        <a:buNone/>
                        <a:tabLst/>
                      </a:pPr>
                      <a:r>
                        <a:rPr kumimoji="0" lang="hu-HU" sz="2400" u="none" strike="noStrike" cap="none" normalizeH="0" baseline="0" dirty="0" smtClean="0">
                          <a:ln>
                            <a:noFill/>
                          </a:ln>
                          <a:solidFill>
                            <a:schemeClr val="bg2"/>
                          </a:solidFill>
                          <a:effectLst/>
                        </a:rPr>
                        <a:t>Server 2008 </a:t>
                      </a:r>
                      <a:r>
                        <a:rPr kumimoji="0" lang="hu-HU" sz="2400" u="none" strike="noStrike" cap="none" normalizeH="0" baseline="0" dirty="0" err="1" smtClean="0">
                          <a:ln>
                            <a:noFill/>
                          </a:ln>
                          <a:solidFill>
                            <a:schemeClr val="bg2"/>
                          </a:solidFill>
                          <a:effectLst/>
                        </a:rPr>
                        <a:t>Enterprise</a:t>
                      </a:r>
                      <a:endParaRPr kumimoji="0" lang="en-US" sz="2400" b="1" i="0" u="none" strike="noStrike" cap="none" normalizeH="0" baseline="0" dirty="0" smtClean="0">
                        <a:ln>
                          <a:noFill/>
                        </a:ln>
                        <a:solidFill>
                          <a:schemeClr val="bg2"/>
                        </a:solidFill>
                        <a:effectLst/>
                        <a:latin typeface="+mn-lt"/>
                      </a:endParaRPr>
                    </a:p>
                  </a:txBody>
                  <a:tcPr marL="95139" marR="95139" marT="0" anchor="ctr" horzOverflow="overflow">
                    <a:solidFill>
                      <a:schemeClr val="accent2"/>
                    </a:solidFill>
                  </a:tcPr>
                </a:tc>
                <a:tc>
                  <a:txBody>
                    <a:bodyPr/>
                    <a:lstStyle/>
                    <a:p>
                      <a:pPr marL="0" marR="0" lvl="0" indent="0" algn="ctr" defTabSz="914400" rtl="0" eaLnBrk="1" fontAlgn="base" latinLnBrk="0" hangingPunct="1">
                        <a:lnSpc>
                          <a:spcPct val="100000"/>
                        </a:lnSpc>
                        <a:spcBef>
                          <a:spcPct val="20000"/>
                        </a:spcBef>
                        <a:spcAft>
                          <a:spcPct val="20000"/>
                        </a:spcAft>
                        <a:buClrTx/>
                        <a:buSzPct val="110000"/>
                        <a:buFontTx/>
                        <a:buNone/>
                        <a:tabLst/>
                      </a:pPr>
                      <a:r>
                        <a:rPr kumimoji="0" lang="hu-HU" sz="2800" u="none" strike="noStrike" cap="none" normalizeH="0" baseline="0" dirty="0" smtClean="0">
                          <a:ln>
                            <a:noFill/>
                          </a:ln>
                          <a:effectLst/>
                        </a:rPr>
                        <a:t>6</a:t>
                      </a:r>
                      <a:r>
                        <a:rPr kumimoji="0" lang="en-US" sz="2800" u="none" strike="noStrike" cap="none" normalizeH="0" baseline="0" dirty="0" smtClean="0">
                          <a:ln>
                            <a:noFill/>
                          </a:ln>
                          <a:effectLst/>
                        </a:rPr>
                        <a:t>4</a:t>
                      </a:r>
                      <a:endParaRPr kumimoji="0" lang="en-US" sz="2800" b="1" i="0" u="none" strike="noStrike" cap="none" normalizeH="0" baseline="0" dirty="0" smtClean="0">
                        <a:ln>
                          <a:noFill/>
                        </a:ln>
                        <a:solidFill>
                          <a:schemeClr val="bg2"/>
                        </a:solidFill>
                        <a:effectLst/>
                        <a:latin typeface="+mn-lt"/>
                      </a:endParaRPr>
                    </a:p>
                  </a:txBody>
                  <a:tcPr marL="95139" marR="95139" marT="0" anchor="ctr" horzOverflow="overflow"/>
                </a:tc>
                <a:tc>
                  <a:txBody>
                    <a:bodyPr/>
                    <a:lstStyle/>
                    <a:p>
                      <a:pPr marL="0" marR="0" lvl="0" indent="0" algn="ctr" defTabSz="914400" rtl="0" eaLnBrk="1" fontAlgn="base" latinLnBrk="0" hangingPunct="1">
                        <a:lnSpc>
                          <a:spcPct val="100000"/>
                        </a:lnSpc>
                        <a:spcBef>
                          <a:spcPct val="20000"/>
                        </a:spcBef>
                        <a:spcAft>
                          <a:spcPct val="20000"/>
                        </a:spcAft>
                        <a:buClrTx/>
                        <a:buSzPct val="110000"/>
                        <a:buFontTx/>
                        <a:buNone/>
                        <a:tabLst/>
                      </a:pPr>
                      <a:r>
                        <a:rPr kumimoji="0" lang="hu-HU" sz="2800" b="0" i="0" u="none" strike="noStrike" cap="none" normalizeH="0" baseline="0" dirty="0" smtClean="0">
                          <a:ln>
                            <a:noFill/>
                          </a:ln>
                          <a:solidFill>
                            <a:schemeClr val="tx1"/>
                          </a:solidFill>
                          <a:effectLst/>
                          <a:latin typeface="+mn-lt"/>
                        </a:rPr>
                        <a:t>2048</a:t>
                      </a:r>
                      <a:endParaRPr kumimoji="0" lang="en-US" sz="2800" b="1" i="0" u="none" strike="noStrike" cap="none" normalizeH="0" baseline="0" dirty="0" smtClean="0">
                        <a:ln>
                          <a:noFill/>
                        </a:ln>
                        <a:solidFill>
                          <a:schemeClr val="bg2"/>
                        </a:solidFill>
                        <a:effectLst/>
                        <a:latin typeface="+mn-lt"/>
                      </a:endParaRPr>
                    </a:p>
                  </a:txBody>
                  <a:tcPr marL="95139" marR="95139" marT="0" anchor="ctr" horzOverflow="overflow"/>
                </a:tc>
              </a:tr>
              <a:tr h="815743">
                <a:tc>
                  <a:txBody>
                    <a:bodyPr/>
                    <a:lstStyle/>
                    <a:p>
                      <a:pPr marL="0" marR="0" lvl="0" indent="0" algn="l" defTabSz="914400" rtl="0" eaLnBrk="1" fontAlgn="base" latinLnBrk="0" hangingPunct="1">
                        <a:lnSpc>
                          <a:spcPct val="100000"/>
                        </a:lnSpc>
                        <a:spcBef>
                          <a:spcPct val="20000"/>
                        </a:spcBef>
                        <a:spcAft>
                          <a:spcPct val="20000"/>
                        </a:spcAft>
                        <a:buClrTx/>
                        <a:buSzPct val="110000"/>
                        <a:buFontTx/>
                        <a:buNone/>
                        <a:tabLst/>
                      </a:pPr>
                      <a:r>
                        <a:rPr kumimoji="0" lang="en-US" sz="2400" u="none" strike="noStrike" cap="none" normalizeH="0" baseline="0" dirty="0" smtClean="0">
                          <a:ln>
                            <a:noFill/>
                          </a:ln>
                          <a:solidFill>
                            <a:schemeClr val="bg2"/>
                          </a:solidFill>
                          <a:effectLst/>
                        </a:rPr>
                        <a:t>Server 20</a:t>
                      </a:r>
                      <a:r>
                        <a:rPr kumimoji="0" lang="hu-HU" sz="2400" u="none" strike="noStrike" cap="none" normalizeH="0" baseline="0" dirty="0" smtClean="0">
                          <a:ln>
                            <a:noFill/>
                          </a:ln>
                          <a:solidFill>
                            <a:schemeClr val="bg2"/>
                          </a:solidFill>
                          <a:effectLst/>
                        </a:rPr>
                        <a:t>12 </a:t>
                      </a:r>
                      <a:r>
                        <a:rPr kumimoji="0" lang="en-US" sz="2400" u="none" strike="noStrike" cap="none" normalizeH="0" baseline="0" dirty="0" smtClean="0">
                          <a:ln>
                            <a:noFill/>
                          </a:ln>
                          <a:solidFill>
                            <a:schemeClr val="bg2"/>
                          </a:solidFill>
                          <a:effectLst/>
                        </a:rPr>
                        <a:t> Enterprise</a:t>
                      </a:r>
                      <a:endParaRPr kumimoji="0" lang="en-US" sz="2400" b="1" i="0" u="none" strike="noStrike" cap="none" normalizeH="0" baseline="0" dirty="0" smtClean="0">
                        <a:ln>
                          <a:noFill/>
                        </a:ln>
                        <a:solidFill>
                          <a:schemeClr val="bg2"/>
                        </a:solidFill>
                        <a:effectLst/>
                        <a:latin typeface="+mn-lt"/>
                      </a:endParaRPr>
                    </a:p>
                  </a:txBody>
                  <a:tcPr marL="95139" marR="95139" marT="0" anchor="ctr" horzOverflow="overflow">
                    <a:solidFill>
                      <a:schemeClr val="accent2"/>
                    </a:solidFill>
                  </a:tcPr>
                </a:tc>
                <a:tc>
                  <a:txBody>
                    <a:bodyPr/>
                    <a:lstStyle/>
                    <a:p>
                      <a:pPr marL="0" marR="0" lvl="0" indent="0" algn="ctr" defTabSz="914400" rtl="0" eaLnBrk="1" fontAlgn="base" latinLnBrk="0" hangingPunct="1">
                        <a:lnSpc>
                          <a:spcPct val="100000"/>
                        </a:lnSpc>
                        <a:spcBef>
                          <a:spcPct val="20000"/>
                        </a:spcBef>
                        <a:spcAft>
                          <a:spcPct val="20000"/>
                        </a:spcAft>
                        <a:buClrTx/>
                        <a:buSzPct val="110000"/>
                        <a:buFontTx/>
                        <a:buNone/>
                        <a:tabLst/>
                      </a:pPr>
                      <a:r>
                        <a:rPr kumimoji="0" lang="hu-HU" sz="2800" b="0" i="0" u="none" strike="noStrike" cap="none" normalizeH="0" baseline="0" dirty="0" smtClean="0">
                          <a:ln>
                            <a:noFill/>
                          </a:ln>
                          <a:solidFill>
                            <a:schemeClr val="tx1"/>
                          </a:solidFill>
                          <a:effectLst/>
                          <a:latin typeface="+mn-lt"/>
                        </a:rPr>
                        <a:t>--</a:t>
                      </a:r>
                      <a:endParaRPr kumimoji="0" lang="en-US" sz="2800" b="1" i="0" u="none" strike="noStrike" cap="none" normalizeH="0" baseline="0" dirty="0" smtClean="0">
                        <a:ln>
                          <a:noFill/>
                        </a:ln>
                        <a:solidFill>
                          <a:schemeClr val="bg2"/>
                        </a:solidFill>
                        <a:effectLst/>
                        <a:latin typeface="+mn-lt"/>
                      </a:endParaRPr>
                    </a:p>
                  </a:txBody>
                  <a:tcPr marL="95139" marR="95139" marT="0" anchor="ctr" horzOverflow="overflow"/>
                </a:tc>
                <a:tc>
                  <a:txBody>
                    <a:bodyPr/>
                    <a:lstStyle/>
                    <a:p>
                      <a:pPr marL="0" marR="0" lvl="0" indent="0" algn="ctr" defTabSz="914400" rtl="0" eaLnBrk="1" fontAlgn="base" latinLnBrk="0" hangingPunct="1">
                        <a:lnSpc>
                          <a:spcPct val="100000"/>
                        </a:lnSpc>
                        <a:spcBef>
                          <a:spcPct val="20000"/>
                        </a:spcBef>
                        <a:spcAft>
                          <a:spcPct val="20000"/>
                        </a:spcAft>
                        <a:buClrTx/>
                        <a:buSzPct val="110000"/>
                        <a:buFontTx/>
                        <a:buNone/>
                        <a:tabLst/>
                      </a:pPr>
                      <a:r>
                        <a:rPr kumimoji="0" lang="hu-HU" sz="2800" b="0" i="0" u="none" strike="noStrike" cap="none" normalizeH="0" baseline="0" dirty="0" smtClean="0">
                          <a:ln>
                            <a:noFill/>
                          </a:ln>
                          <a:solidFill>
                            <a:schemeClr val="tx1"/>
                          </a:solidFill>
                          <a:effectLst/>
                          <a:latin typeface="+mn-lt"/>
                        </a:rPr>
                        <a:t>4096</a:t>
                      </a:r>
                      <a:endParaRPr kumimoji="0" lang="en-US" sz="2800" b="1" i="0" u="none" strike="noStrike" cap="none" normalizeH="0" baseline="0" dirty="0" smtClean="0">
                        <a:ln>
                          <a:noFill/>
                        </a:ln>
                        <a:solidFill>
                          <a:schemeClr val="bg2"/>
                        </a:solidFill>
                        <a:effectLst/>
                        <a:latin typeface="+mn-lt"/>
                      </a:endParaRPr>
                    </a:p>
                  </a:txBody>
                  <a:tcPr marL="95139" marR="95139" marT="0" anchor="ctr" horzOverflow="overflow"/>
                </a:tc>
              </a:tr>
            </a:tbl>
          </a:graphicData>
        </a:graphic>
      </p:graphicFrame>
      <p:sp>
        <p:nvSpPr>
          <p:cNvPr id="5" name="Oval 4"/>
          <p:cNvSpPr/>
          <p:nvPr/>
        </p:nvSpPr>
        <p:spPr bwMode="auto">
          <a:xfrm>
            <a:off x="4639071" y="2132856"/>
            <a:ext cx="581001" cy="1473960"/>
          </a:xfrm>
          <a:prstGeom prst="ellipse">
            <a:avLst/>
          </a:pr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ctr" defTabSz="762000" rtl="0" eaLnBrk="0" fontAlgn="base" latinLnBrk="0" hangingPunct="0">
              <a:lnSpc>
                <a:spcPct val="100000"/>
              </a:lnSpc>
              <a:spcBef>
                <a:spcPct val="0"/>
              </a:spcBef>
              <a:spcAft>
                <a:spcPct val="0"/>
              </a:spcAft>
              <a:buClrTx/>
              <a:buSzTx/>
              <a:buFontTx/>
              <a:buNone/>
              <a:tabLst/>
            </a:pPr>
            <a:endParaRPr kumimoji="0" lang="hu-HU" sz="1600" b="0" i="0" u="none" strike="noStrike" cap="none" normalizeH="0" baseline="0" smtClean="0">
              <a:ln>
                <a:noFill/>
              </a:ln>
              <a:solidFill>
                <a:schemeClr val="tx1"/>
              </a:solidFill>
              <a:effectLst/>
              <a:latin typeface="Comic Sans MS" pitchFamily="66" charset="0"/>
            </a:endParaRPr>
          </a:p>
        </p:txBody>
      </p:sp>
      <p:sp>
        <p:nvSpPr>
          <p:cNvPr id="7" name="Oval 6"/>
          <p:cNvSpPr/>
          <p:nvPr/>
        </p:nvSpPr>
        <p:spPr bwMode="auto">
          <a:xfrm>
            <a:off x="4526130" y="3817025"/>
            <a:ext cx="744279" cy="476071"/>
          </a:xfrm>
          <a:prstGeom prst="ellipse">
            <a:avLst/>
          </a:pr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ctr" defTabSz="762000" rtl="0" eaLnBrk="0" fontAlgn="base" latinLnBrk="0" hangingPunct="0">
              <a:lnSpc>
                <a:spcPct val="100000"/>
              </a:lnSpc>
              <a:spcBef>
                <a:spcPct val="0"/>
              </a:spcBef>
              <a:spcAft>
                <a:spcPct val="0"/>
              </a:spcAft>
              <a:buClrTx/>
              <a:buSzTx/>
              <a:buFontTx/>
              <a:buNone/>
              <a:tabLst/>
            </a:pPr>
            <a:endParaRPr kumimoji="0" lang="hu-HU" sz="1600" b="0" i="0" u="none" strike="noStrike" cap="none" normalizeH="0" baseline="0" smtClean="0">
              <a:ln>
                <a:noFill/>
              </a:ln>
              <a:solidFill>
                <a:schemeClr val="tx1"/>
              </a:solidFill>
              <a:effectLst/>
              <a:latin typeface="Comic Sans MS" pitchFamily="66" charset="0"/>
            </a:endParaRPr>
          </a:p>
        </p:txBody>
      </p:sp>
      <p:sp>
        <p:nvSpPr>
          <p:cNvPr id="8" name="Rounded Rectangular Callout 7"/>
          <p:cNvSpPr/>
          <p:nvPr/>
        </p:nvSpPr>
        <p:spPr bwMode="auto">
          <a:xfrm>
            <a:off x="323528" y="5429263"/>
            <a:ext cx="4372970" cy="1262159"/>
          </a:xfrm>
          <a:prstGeom prst="wedgeRoundRectCallout">
            <a:avLst>
              <a:gd name="adj1" fmla="val 49071"/>
              <a:gd name="adj2" fmla="val -145110"/>
              <a:gd name="adj3" fmla="val 16667"/>
            </a:avLst>
          </a:prstGeom>
          <a:solidFill>
            <a:srgbClr val="B83A55"/>
          </a:solidFill>
          <a:ln w="38100">
            <a:solidFill>
              <a:schemeClr val="tx1"/>
            </a:solid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hu-HU" sz="2400" dirty="0" err="1" smtClean="0">
                <a:solidFill>
                  <a:schemeClr val="bg1"/>
                </a:solidFill>
              </a:rPr>
              <a:t>Physical</a:t>
            </a:r>
            <a:r>
              <a:rPr lang="hu-HU" sz="2400" dirty="0" smtClean="0">
                <a:solidFill>
                  <a:schemeClr val="bg1"/>
                </a:solidFill>
              </a:rPr>
              <a:t> </a:t>
            </a:r>
            <a:r>
              <a:rPr lang="hu-HU" sz="2400" dirty="0" err="1" smtClean="0">
                <a:solidFill>
                  <a:schemeClr val="bg1"/>
                </a:solidFill>
              </a:rPr>
              <a:t>Address</a:t>
            </a:r>
            <a:r>
              <a:rPr lang="hu-HU" sz="2400" dirty="0" smtClean="0">
                <a:solidFill>
                  <a:schemeClr val="bg1"/>
                </a:solidFill>
              </a:rPr>
              <a:t> </a:t>
            </a:r>
            <a:r>
              <a:rPr lang="hu-HU" sz="2400" dirty="0" err="1" smtClean="0">
                <a:solidFill>
                  <a:schemeClr val="bg1"/>
                </a:solidFill>
              </a:rPr>
              <a:t>Extension</a:t>
            </a:r>
            <a:r>
              <a:rPr lang="hu-HU" sz="2400" dirty="0" smtClean="0">
                <a:solidFill>
                  <a:schemeClr val="bg1"/>
                </a:solidFill>
              </a:rPr>
              <a:t> (PAE)</a:t>
            </a:r>
          </a:p>
          <a:p>
            <a:pPr algn="ctr"/>
            <a:r>
              <a:rPr lang="hu-HU" sz="2400" dirty="0" smtClean="0">
                <a:solidFill>
                  <a:schemeClr val="bg1"/>
                </a:solidFill>
              </a:rPr>
              <a:t>36 címbit: CPU + OS támogatás</a:t>
            </a:r>
          </a:p>
        </p:txBody>
      </p:sp>
      <p:sp>
        <p:nvSpPr>
          <p:cNvPr id="9" name="Rounded Rectangular Callout 8"/>
          <p:cNvSpPr/>
          <p:nvPr/>
        </p:nvSpPr>
        <p:spPr bwMode="auto">
          <a:xfrm>
            <a:off x="7164288" y="1640636"/>
            <a:ext cx="1872208" cy="1510641"/>
          </a:xfrm>
          <a:prstGeom prst="wedgeRoundRectCallout">
            <a:avLst>
              <a:gd name="adj1" fmla="val -56269"/>
              <a:gd name="adj2" fmla="val -71918"/>
              <a:gd name="adj3" fmla="val 16667"/>
            </a:avLst>
          </a:prstGeom>
          <a:solidFill>
            <a:srgbClr val="B83A55"/>
          </a:solidFill>
          <a:ln w="38100">
            <a:solidFill>
              <a:schemeClr val="tx1"/>
            </a:solid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hu-HU" sz="2400" dirty="0" smtClean="0">
                <a:solidFill>
                  <a:schemeClr val="bg1"/>
                </a:solidFill>
              </a:rPr>
              <a:t>64 bit: lényegesen</a:t>
            </a:r>
          </a:p>
          <a:p>
            <a:pPr algn="ctr"/>
            <a:r>
              <a:rPr lang="hu-HU" sz="2400" dirty="0" smtClean="0">
                <a:solidFill>
                  <a:schemeClr val="bg1"/>
                </a:solidFill>
              </a:rPr>
              <a:t>nagyobb memória</a:t>
            </a:r>
          </a:p>
        </p:txBody>
      </p:sp>
      <p:sp>
        <p:nvSpPr>
          <p:cNvPr id="11" name="Dia számának helye 10"/>
          <p:cNvSpPr>
            <a:spLocks noGrp="1"/>
          </p:cNvSpPr>
          <p:nvPr>
            <p:ph type="sldNum" sz="quarter" idx="5"/>
          </p:nvPr>
        </p:nvSpPr>
        <p:spPr/>
        <p:txBody>
          <a:bodyPr/>
          <a:lstStyle/>
          <a:p>
            <a:fld id="{3D86C690-4F62-4AFC-8745-06DC9BF07935}" type="slidenum">
              <a:rPr lang="hu-HU" smtClean="0"/>
              <a:pPr/>
              <a:t>5</a:t>
            </a:fld>
            <a:endParaRPr lang="hu-HU"/>
          </a:p>
        </p:txBody>
      </p:sp>
      <p:sp>
        <p:nvSpPr>
          <p:cNvPr id="4" name="Rounded Rectangular Callout 3"/>
          <p:cNvSpPr/>
          <p:nvPr/>
        </p:nvSpPr>
        <p:spPr bwMode="auto">
          <a:xfrm>
            <a:off x="214810" y="692696"/>
            <a:ext cx="3786213" cy="1181532"/>
          </a:xfrm>
          <a:prstGeom prst="wedgeRoundRectCallout">
            <a:avLst>
              <a:gd name="adj1" fmla="val 67117"/>
              <a:gd name="adj2" fmla="val 90802"/>
              <a:gd name="adj3" fmla="val 16667"/>
            </a:avLst>
          </a:prstGeom>
          <a:solidFill>
            <a:srgbClr val="B83A55"/>
          </a:solidFill>
          <a:ln w="38100">
            <a:solidFill>
              <a:schemeClr val="tx1"/>
            </a:solid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hu-HU" sz="2400" dirty="0" smtClean="0">
                <a:solidFill>
                  <a:schemeClr val="bg1"/>
                </a:solidFill>
              </a:rPr>
              <a:t>32 biten </a:t>
            </a:r>
            <a:r>
              <a:rPr lang="hu-HU" sz="2400" dirty="0" err="1" smtClean="0">
                <a:solidFill>
                  <a:schemeClr val="bg1"/>
                </a:solidFill>
              </a:rPr>
              <a:t>max</a:t>
            </a:r>
            <a:r>
              <a:rPr lang="hu-HU" sz="2400" dirty="0" smtClean="0">
                <a:solidFill>
                  <a:schemeClr val="bg1"/>
                </a:solidFill>
              </a:rPr>
              <a:t> 4 GB </a:t>
            </a:r>
          </a:p>
          <a:p>
            <a:pPr algn="ctr"/>
            <a:r>
              <a:rPr lang="hu-HU" sz="2400" dirty="0" smtClean="0">
                <a:solidFill>
                  <a:schemeClr val="bg1"/>
                </a:solidFill>
              </a:rPr>
              <a:t>címezhető meg</a:t>
            </a:r>
          </a:p>
          <a:p>
            <a:pPr algn="ctr"/>
            <a:r>
              <a:rPr lang="hu-HU" sz="2400" dirty="0" smtClean="0">
                <a:solidFill>
                  <a:schemeClr val="bg1"/>
                </a:solidFill>
              </a:rPr>
              <a:t>(gyakorlati határ kevesebb!)</a:t>
            </a:r>
          </a:p>
        </p:txBody>
      </p:sp>
    </p:spTree>
    <p:extLst>
      <p:ext uri="{BB962C8B-B14F-4D97-AF65-F5344CB8AC3E}">
        <p14:creationId xmlns:p14="http://schemas.microsoft.com/office/powerpoint/2010/main" val="172603792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8" grpId="0" animBg="1"/>
      <p:bldP spid="9" grpId="0" animBg="1"/>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Rectangle 6"/>
          <p:cNvSpPr>
            <a:spLocks noGrp="1" noChangeArrowheads="1"/>
          </p:cNvSpPr>
          <p:nvPr>
            <p:ph type="title"/>
          </p:nvPr>
        </p:nvSpPr>
        <p:spPr/>
        <p:txBody>
          <a:bodyPr/>
          <a:lstStyle/>
          <a:p>
            <a:r>
              <a:rPr lang="en-US" smtClean="0"/>
              <a:t>32-bit</a:t>
            </a:r>
            <a:r>
              <a:rPr lang="hu-HU" smtClean="0"/>
              <a:t>es</a:t>
            </a:r>
            <a:r>
              <a:rPr lang="en-US" smtClean="0"/>
              <a:t> x86 </a:t>
            </a:r>
            <a:r>
              <a:rPr lang="hu-HU" smtClean="0"/>
              <a:t>címtartomány</a:t>
            </a:r>
            <a:endParaRPr lang="en-US" smtClean="0"/>
          </a:p>
        </p:txBody>
      </p:sp>
      <p:sp>
        <p:nvSpPr>
          <p:cNvPr id="322562" name="Rectangle 2"/>
          <p:cNvSpPr>
            <a:spLocks noChangeArrowheads="1"/>
          </p:cNvSpPr>
          <p:nvPr/>
        </p:nvSpPr>
        <p:spPr bwMode="auto">
          <a:xfrm>
            <a:off x="3405014" y="2068028"/>
            <a:ext cx="2046288" cy="1708150"/>
          </a:xfrm>
          <a:prstGeom prst="rect">
            <a:avLst/>
          </a:prstGeom>
          <a:solidFill>
            <a:schemeClr val="accent5"/>
          </a:solidFill>
          <a:ln>
            <a:headEnd/>
            <a:tailEnd/>
          </a:ln>
        </p:spPr>
        <p:style>
          <a:lnRef idx="2">
            <a:schemeClr val="dk1">
              <a:shade val="50000"/>
            </a:schemeClr>
          </a:lnRef>
          <a:fillRef idx="1">
            <a:schemeClr val="dk1"/>
          </a:fillRef>
          <a:effectRef idx="0">
            <a:schemeClr val="dk1"/>
          </a:effectRef>
          <a:fontRef idx="minor">
            <a:schemeClr val="lt1"/>
          </a:fontRef>
        </p:style>
        <p:txBody>
          <a:bodyPr wrap="none" anchor="ctr"/>
          <a:lstStyle/>
          <a:p>
            <a:pPr algn="ctr" eaLnBrk="0" hangingPunct="0">
              <a:defRPr/>
            </a:pPr>
            <a:endParaRPr lang="hu-HU" sz="2400">
              <a:solidFill>
                <a:schemeClr val="bg2"/>
              </a:solidFill>
            </a:endParaRPr>
          </a:p>
        </p:txBody>
      </p:sp>
      <p:sp>
        <p:nvSpPr>
          <p:cNvPr id="322563" name="Rectangle 3"/>
          <p:cNvSpPr>
            <a:spLocks noChangeArrowheads="1"/>
          </p:cNvSpPr>
          <p:nvPr/>
        </p:nvSpPr>
        <p:spPr bwMode="auto">
          <a:xfrm>
            <a:off x="3524077" y="2254692"/>
            <a:ext cx="2079625" cy="1627188"/>
          </a:xfrm>
          <a:prstGeom prst="rect">
            <a:avLst/>
          </a:prstGeom>
          <a:solidFill>
            <a:schemeClr val="accent5"/>
          </a:solidFill>
          <a:ln>
            <a:headEnd/>
            <a:tailEnd/>
          </a:ln>
        </p:spPr>
        <p:style>
          <a:lnRef idx="2">
            <a:schemeClr val="dk1">
              <a:shade val="50000"/>
            </a:schemeClr>
          </a:lnRef>
          <a:fillRef idx="1">
            <a:schemeClr val="dk1"/>
          </a:fillRef>
          <a:effectRef idx="0">
            <a:schemeClr val="dk1"/>
          </a:effectRef>
          <a:fontRef idx="minor">
            <a:schemeClr val="lt1"/>
          </a:fontRef>
        </p:style>
        <p:txBody>
          <a:bodyPr wrap="none" anchor="ctr"/>
          <a:lstStyle/>
          <a:p>
            <a:pPr algn="ctr" eaLnBrk="0" hangingPunct="0">
              <a:defRPr/>
            </a:pPr>
            <a:endParaRPr lang="hu-HU" sz="2400">
              <a:solidFill>
                <a:schemeClr val="bg2"/>
              </a:solidFill>
            </a:endParaRPr>
          </a:p>
        </p:txBody>
      </p:sp>
      <p:sp>
        <p:nvSpPr>
          <p:cNvPr id="322564" name="Rectangle 4"/>
          <p:cNvSpPr>
            <a:spLocks noChangeArrowheads="1"/>
          </p:cNvSpPr>
          <p:nvPr/>
        </p:nvSpPr>
        <p:spPr bwMode="auto">
          <a:xfrm>
            <a:off x="3677254" y="2470890"/>
            <a:ext cx="2132013" cy="1582738"/>
          </a:xfrm>
          <a:prstGeom prst="rect">
            <a:avLst/>
          </a:prstGeom>
          <a:solidFill>
            <a:schemeClr val="accent5"/>
          </a:solidFill>
          <a:ln>
            <a:headEnd/>
            <a:tailEnd/>
          </a:ln>
        </p:spPr>
        <p:style>
          <a:lnRef idx="2">
            <a:schemeClr val="dk1">
              <a:shade val="50000"/>
            </a:schemeClr>
          </a:lnRef>
          <a:fillRef idx="1">
            <a:schemeClr val="dk1"/>
          </a:fillRef>
          <a:effectRef idx="0">
            <a:schemeClr val="dk1"/>
          </a:effectRef>
          <a:fontRef idx="minor">
            <a:schemeClr val="lt1"/>
          </a:fontRef>
        </p:style>
        <p:txBody>
          <a:bodyPr lIns="46038" tIns="39688" rIns="46038" bIns="39688" anchor="ctr"/>
          <a:lstStyle/>
          <a:p>
            <a:pPr algn="ctr" defTabSz="777875" eaLnBrk="0" hangingPunct="0">
              <a:defRPr/>
            </a:pPr>
            <a:r>
              <a:rPr lang="en-US" sz="2400" b="1" dirty="0">
                <a:solidFill>
                  <a:schemeClr val="bg2"/>
                </a:solidFill>
              </a:rPr>
              <a:t>2 GB</a:t>
            </a:r>
          </a:p>
          <a:p>
            <a:pPr algn="ctr" defTabSz="777875" eaLnBrk="0" hangingPunct="0">
              <a:defRPr/>
            </a:pPr>
            <a:r>
              <a:rPr lang="hu-HU" sz="2400" b="1" dirty="0">
                <a:solidFill>
                  <a:schemeClr val="bg2"/>
                </a:solidFill>
              </a:rPr>
              <a:t>felhasználói</a:t>
            </a:r>
            <a:br>
              <a:rPr lang="hu-HU" sz="2400" b="1" dirty="0">
                <a:solidFill>
                  <a:schemeClr val="bg2"/>
                </a:solidFill>
              </a:rPr>
            </a:br>
            <a:r>
              <a:rPr lang="hu-HU" sz="2400" b="1" dirty="0">
                <a:solidFill>
                  <a:schemeClr val="bg2"/>
                </a:solidFill>
              </a:rPr>
              <a:t>folyamatnak</a:t>
            </a:r>
            <a:endParaRPr lang="en-US" sz="2400" b="1" dirty="0">
              <a:solidFill>
                <a:schemeClr val="bg2"/>
              </a:solidFill>
            </a:endParaRPr>
          </a:p>
        </p:txBody>
      </p:sp>
      <p:sp>
        <p:nvSpPr>
          <p:cNvPr id="322565" name="Rectangle 5"/>
          <p:cNvSpPr>
            <a:spLocks noChangeArrowheads="1"/>
          </p:cNvSpPr>
          <p:nvPr/>
        </p:nvSpPr>
        <p:spPr bwMode="auto">
          <a:xfrm>
            <a:off x="3622502" y="4313680"/>
            <a:ext cx="2133600" cy="1655762"/>
          </a:xfrm>
          <a:prstGeom prst="rect">
            <a:avLst/>
          </a:prstGeom>
          <a:gradFill rotWithShape="0">
            <a:gsLst>
              <a:gs pos="0">
                <a:schemeClr val="accent2">
                  <a:gamma/>
                  <a:shade val="89804"/>
                  <a:invGamma/>
                </a:schemeClr>
              </a:gs>
              <a:gs pos="50000">
                <a:schemeClr val="accent2"/>
              </a:gs>
              <a:gs pos="100000">
                <a:schemeClr val="accent2">
                  <a:gamma/>
                  <a:shade val="89804"/>
                  <a:invGamma/>
                </a:schemeClr>
              </a:gs>
            </a:gsLst>
            <a:lin ang="5400000" scaled="1"/>
          </a:gradFill>
          <a:ln w="12700">
            <a:solidFill>
              <a:schemeClr val="tx1"/>
            </a:solidFill>
            <a:miter lim="800000"/>
            <a:headEnd/>
            <a:tailEnd/>
          </a:ln>
          <a:effectLst>
            <a:outerShdw dist="107763" dir="2700000" algn="ctr" rotWithShape="0">
              <a:schemeClr val="bg2"/>
            </a:outerShdw>
          </a:effectLst>
        </p:spPr>
        <p:txBody>
          <a:bodyPr lIns="77788" tIns="39688" rIns="77788" bIns="39688" anchor="ctr"/>
          <a:lstStyle/>
          <a:p>
            <a:pPr algn="ctr" defTabSz="777875" eaLnBrk="0" hangingPunct="0">
              <a:defRPr/>
            </a:pPr>
            <a:r>
              <a:rPr lang="en-US" sz="2400" b="1" dirty="0" smtClean="0">
                <a:solidFill>
                  <a:schemeClr val="bg2"/>
                </a:solidFill>
                <a:latin typeface="+mn-lt"/>
              </a:rPr>
              <a:t>2 </a:t>
            </a:r>
            <a:r>
              <a:rPr lang="en-US" sz="2400" b="1" dirty="0">
                <a:solidFill>
                  <a:schemeClr val="bg2"/>
                </a:solidFill>
                <a:latin typeface="+mn-lt"/>
              </a:rPr>
              <a:t>GB</a:t>
            </a:r>
          </a:p>
          <a:p>
            <a:pPr algn="ctr" defTabSz="777875" eaLnBrk="0" hangingPunct="0">
              <a:defRPr/>
            </a:pPr>
            <a:r>
              <a:rPr lang="hu-HU" sz="2400" b="1" dirty="0">
                <a:solidFill>
                  <a:schemeClr val="bg2"/>
                </a:solidFill>
                <a:latin typeface="+mn-lt"/>
              </a:rPr>
              <a:t>Rendszer</a:t>
            </a:r>
          </a:p>
          <a:p>
            <a:pPr algn="ctr" defTabSz="777875" eaLnBrk="0" hangingPunct="0">
              <a:defRPr/>
            </a:pPr>
            <a:r>
              <a:rPr lang="hu-HU" sz="2400" b="1" dirty="0">
                <a:solidFill>
                  <a:schemeClr val="bg2"/>
                </a:solidFill>
                <a:latin typeface="+mn-lt"/>
              </a:rPr>
              <a:t>tartomány</a:t>
            </a:r>
            <a:endParaRPr lang="en-US" sz="2400" b="1" dirty="0">
              <a:solidFill>
                <a:schemeClr val="bg2"/>
              </a:solidFill>
              <a:latin typeface="+mn-lt"/>
            </a:endParaRPr>
          </a:p>
        </p:txBody>
      </p:sp>
      <p:sp>
        <p:nvSpPr>
          <p:cNvPr id="85002" name="Text Box 11"/>
          <p:cNvSpPr txBox="1">
            <a:spLocks noChangeArrowheads="1"/>
          </p:cNvSpPr>
          <p:nvPr/>
        </p:nvSpPr>
        <p:spPr bwMode="auto">
          <a:xfrm>
            <a:off x="3347864" y="1251392"/>
            <a:ext cx="2430463" cy="477838"/>
          </a:xfrm>
          <a:prstGeom prst="rect">
            <a:avLst/>
          </a:prstGeom>
          <a:noFill/>
          <a:ln w="12700">
            <a:noFill/>
            <a:miter lim="800000"/>
            <a:headEnd/>
            <a:tailEnd/>
          </a:ln>
        </p:spPr>
        <p:txBody>
          <a:bodyPr tIns="0">
            <a:spAutoFit/>
          </a:bodyPr>
          <a:lstStyle/>
          <a:p>
            <a:pPr algn="ctr" eaLnBrk="0" hangingPunct="0">
              <a:spcBef>
                <a:spcPct val="50000"/>
              </a:spcBef>
            </a:pPr>
            <a:r>
              <a:rPr lang="hu-HU" sz="2800" b="1" dirty="0">
                <a:latin typeface="+mn-lt"/>
              </a:rPr>
              <a:t>Alapesetben</a:t>
            </a:r>
            <a:endParaRPr lang="en-US" sz="2800" b="1" dirty="0">
              <a:latin typeface="+mn-lt"/>
            </a:endParaRPr>
          </a:p>
        </p:txBody>
      </p:sp>
      <p:sp>
        <p:nvSpPr>
          <p:cNvPr id="13" name="Dia számának helye 12"/>
          <p:cNvSpPr>
            <a:spLocks noGrp="1"/>
          </p:cNvSpPr>
          <p:nvPr>
            <p:ph type="sldNum" sz="quarter" idx="5"/>
          </p:nvPr>
        </p:nvSpPr>
        <p:spPr>
          <a:xfrm>
            <a:off x="3059832" y="6500834"/>
            <a:ext cx="2971800" cy="357166"/>
          </a:xfrm>
        </p:spPr>
        <p:txBody>
          <a:bodyPr/>
          <a:lstStyle/>
          <a:p>
            <a:fld id="{3D86C690-4F62-4AFC-8745-06DC9BF07935}" type="slidenum">
              <a:rPr lang="hu-HU" smtClean="0"/>
              <a:pPr/>
              <a:t>6</a:t>
            </a:fld>
            <a:endParaRPr lang="hu-HU"/>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Rectangle 6"/>
          <p:cNvSpPr>
            <a:spLocks noGrp="1" noChangeArrowheads="1"/>
          </p:cNvSpPr>
          <p:nvPr>
            <p:ph type="title"/>
          </p:nvPr>
        </p:nvSpPr>
        <p:spPr/>
        <p:txBody>
          <a:bodyPr/>
          <a:lstStyle/>
          <a:p>
            <a:r>
              <a:rPr lang="en-US" smtClean="0"/>
              <a:t>64-bit</a:t>
            </a:r>
            <a:r>
              <a:rPr lang="hu-HU" smtClean="0"/>
              <a:t>es</a:t>
            </a:r>
            <a:r>
              <a:rPr lang="en-US" smtClean="0"/>
              <a:t> </a:t>
            </a:r>
            <a:r>
              <a:rPr lang="hu-HU" smtClean="0"/>
              <a:t>címtartomány</a:t>
            </a:r>
            <a:endParaRPr lang="en-US" smtClean="0"/>
          </a:p>
        </p:txBody>
      </p:sp>
      <p:sp>
        <p:nvSpPr>
          <p:cNvPr id="87042" name="Rectangle 13"/>
          <p:cNvSpPr>
            <a:spLocks noGrp="1" noChangeArrowheads="1"/>
          </p:cNvSpPr>
          <p:nvPr>
            <p:ph idx="1"/>
          </p:nvPr>
        </p:nvSpPr>
        <p:spPr>
          <a:xfrm>
            <a:off x="142844" y="1077623"/>
            <a:ext cx="8858312" cy="5308930"/>
          </a:xfrm>
        </p:spPr>
        <p:txBody>
          <a:bodyPr lIns="92075" tIns="46038" rIns="92075" bIns="46038">
            <a:normAutofit/>
          </a:bodyPr>
          <a:lstStyle/>
          <a:p>
            <a:pPr marL="0" indent="0" algn="ctr">
              <a:lnSpc>
                <a:spcPct val="90000"/>
              </a:lnSpc>
              <a:buNone/>
            </a:pPr>
            <a:r>
              <a:rPr lang="en-US" sz="3600" b="1" dirty="0" smtClean="0"/>
              <a:t>64-bit </a:t>
            </a:r>
            <a:r>
              <a:rPr lang="hu-HU" sz="3600" b="1" dirty="0" smtClean="0"/>
              <a:t> </a:t>
            </a:r>
            <a:r>
              <a:rPr lang="en-US" sz="3600" b="1" dirty="0" smtClean="0"/>
              <a:t>=</a:t>
            </a:r>
            <a:r>
              <a:rPr lang="hu-HU" sz="3600" b="1" dirty="0" smtClean="0"/>
              <a:t>&gt;</a:t>
            </a:r>
            <a:r>
              <a:rPr lang="en-US" sz="3600" b="1" dirty="0" smtClean="0"/>
              <a:t> </a:t>
            </a:r>
            <a:r>
              <a:rPr lang="hu-HU" sz="3600" b="1" dirty="0" smtClean="0"/>
              <a:t> </a:t>
            </a:r>
            <a:r>
              <a:rPr lang="en-US" sz="3600" b="1" dirty="0" smtClean="0"/>
              <a:t>16</a:t>
            </a:r>
            <a:r>
              <a:rPr lang="hu-HU" sz="3600" b="1" dirty="0" smtClean="0"/>
              <a:t> </a:t>
            </a:r>
            <a:r>
              <a:rPr lang="en-US" sz="3600" b="1" dirty="0" smtClean="0"/>
              <a:t>777</a:t>
            </a:r>
            <a:r>
              <a:rPr lang="hu-HU" sz="3600" b="1" dirty="0" smtClean="0"/>
              <a:t> </a:t>
            </a:r>
            <a:r>
              <a:rPr lang="en-US" sz="3600" b="1" dirty="0" smtClean="0"/>
              <a:t>216 </a:t>
            </a:r>
            <a:r>
              <a:rPr lang="hu-HU" sz="3600" b="1" dirty="0" smtClean="0"/>
              <a:t>T</a:t>
            </a:r>
            <a:r>
              <a:rPr lang="en-US" sz="3600" b="1" dirty="0" smtClean="0"/>
              <a:t>B</a:t>
            </a:r>
            <a:endParaRPr lang="hu-HU" sz="3600" b="1" dirty="0"/>
          </a:p>
          <a:p>
            <a:pPr marL="0" indent="0" algn="ctr">
              <a:lnSpc>
                <a:spcPct val="90000"/>
              </a:lnSpc>
              <a:buNone/>
            </a:pPr>
            <a:r>
              <a:rPr lang="hu-HU" sz="2800" dirty="0" smtClean="0"/>
              <a:t>(jelenleg </a:t>
            </a:r>
            <a:r>
              <a:rPr lang="en-US" sz="2800" dirty="0" smtClean="0"/>
              <a:t>48 bit</a:t>
            </a:r>
            <a:r>
              <a:rPr lang="hu-HU" sz="2800" dirty="0" smtClean="0"/>
              <a:t>es </a:t>
            </a:r>
            <a:r>
              <a:rPr lang="hu-HU" sz="2800" dirty="0" smtClean="0"/>
              <a:t>címek </a:t>
            </a:r>
            <a:r>
              <a:rPr lang="en-US" sz="2800" dirty="0" smtClean="0"/>
              <a:t>=</a:t>
            </a:r>
            <a:r>
              <a:rPr lang="hu-HU" sz="2800" dirty="0" smtClean="0"/>
              <a:t>&gt;</a:t>
            </a:r>
            <a:r>
              <a:rPr lang="en-US" sz="2800" dirty="0" smtClean="0"/>
              <a:t> </a:t>
            </a:r>
            <a:r>
              <a:rPr lang="hu-HU" sz="2800" dirty="0" smtClean="0"/>
              <a:t>256</a:t>
            </a:r>
            <a:r>
              <a:rPr lang="en-US" sz="2800" dirty="0" smtClean="0"/>
              <a:t> </a:t>
            </a:r>
            <a:r>
              <a:rPr lang="hu-HU" sz="2800" dirty="0" smtClean="0"/>
              <a:t>T</a:t>
            </a:r>
            <a:r>
              <a:rPr lang="en-US" sz="2800" dirty="0" smtClean="0"/>
              <a:t>B</a:t>
            </a:r>
            <a:r>
              <a:rPr lang="hu-HU" sz="2800" dirty="0" smtClean="0"/>
              <a:t>)</a:t>
            </a:r>
            <a:endParaRPr lang="en-US" sz="2800" dirty="0" smtClean="0"/>
          </a:p>
        </p:txBody>
      </p:sp>
      <p:sp>
        <p:nvSpPr>
          <p:cNvPr id="361474" name="Rectangle 2"/>
          <p:cNvSpPr>
            <a:spLocks noChangeArrowheads="1"/>
          </p:cNvSpPr>
          <p:nvPr/>
        </p:nvSpPr>
        <p:spPr bwMode="auto">
          <a:xfrm>
            <a:off x="3112188" y="2539521"/>
            <a:ext cx="2046288" cy="1708150"/>
          </a:xfrm>
          <a:prstGeom prst="rect">
            <a:avLst/>
          </a:prstGeom>
          <a:solidFill>
            <a:schemeClr val="accent5"/>
          </a:solidFill>
          <a:ln>
            <a:headEnd/>
            <a:tailEnd/>
          </a:ln>
        </p:spPr>
        <p:style>
          <a:lnRef idx="2">
            <a:schemeClr val="dk1">
              <a:shade val="50000"/>
            </a:schemeClr>
          </a:lnRef>
          <a:fillRef idx="1">
            <a:schemeClr val="dk1"/>
          </a:fillRef>
          <a:effectRef idx="0">
            <a:schemeClr val="dk1"/>
          </a:effectRef>
          <a:fontRef idx="minor">
            <a:schemeClr val="lt1"/>
          </a:fontRef>
        </p:style>
        <p:txBody>
          <a:bodyPr wrap="none" anchor="ctr"/>
          <a:lstStyle/>
          <a:p>
            <a:pPr algn="ctr" eaLnBrk="0" hangingPunct="0">
              <a:defRPr/>
            </a:pPr>
            <a:endParaRPr lang="hu-HU">
              <a:solidFill>
                <a:schemeClr val="bg2"/>
              </a:solidFill>
            </a:endParaRPr>
          </a:p>
        </p:txBody>
      </p:sp>
      <p:sp>
        <p:nvSpPr>
          <p:cNvPr id="361475" name="Rectangle 3"/>
          <p:cNvSpPr>
            <a:spLocks noChangeArrowheads="1"/>
          </p:cNvSpPr>
          <p:nvPr/>
        </p:nvSpPr>
        <p:spPr bwMode="auto">
          <a:xfrm>
            <a:off x="3231251" y="2758084"/>
            <a:ext cx="2079625" cy="1627187"/>
          </a:xfrm>
          <a:prstGeom prst="rect">
            <a:avLst/>
          </a:prstGeom>
          <a:solidFill>
            <a:schemeClr val="accent5"/>
          </a:solidFill>
          <a:ln>
            <a:headEnd/>
            <a:tailEnd/>
          </a:ln>
        </p:spPr>
        <p:style>
          <a:lnRef idx="2">
            <a:schemeClr val="dk1">
              <a:shade val="50000"/>
            </a:schemeClr>
          </a:lnRef>
          <a:fillRef idx="1">
            <a:schemeClr val="dk1"/>
          </a:fillRef>
          <a:effectRef idx="0">
            <a:schemeClr val="dk1"/>
          </a:effectRef>
          <a:fontRef idx="minor">
            <a:schemeClr val="lt1"/>
          </a:fontRef>
        </p:style>
        <p:txBody>
          <a:bodyPr wrap="none" anchor="ctr"/>
          <a:lstStyle/>
          <a:p>
            <a:pPr algn="ctr" eaLnBrk="0" hangingPunct="0">
              <a:defRPr/>
            </a:pPr>
            <a:endParaRPr lang="hu-HU">
              <a:solidFill>
                <a:schemeClr val="bg2"/>
              </a:solidFill>
            </a:endParaRPr>
          </a:p>
        </p:txBody>
      </p:sp>
      <p:sp>
        <p:nvSpPr>
          <p:cNvPr id="361476" name="Rectangle 4"/>
          <p:cNvSpPr>
            <a:spLocks noChangeArrowheads="1"/>
          </p:cNvSpPr>
          <p:nvPr/>
        </p:nvSpPr>
        <p:spPr bwMode="auto">
          <a:xfrm>
            <a:off x="3395061" y="2931750"/>
            <a:ext cx="2132013" cy="1582737"/>
          </a:xfrm>
          <a:prstGeom prst="rect">
            <a:avLst/>
          </a:prstGeom>
          <a:solidFill>
            <a:schemeClr val="accent5"/>
          </a:solidFill>
          <a:ln>
            <a:headEnd/>
            <a:tailEnd/>
          </a:ln>
        </p:spPr>
        <p:style>
          <a:lnRef idx="2">
            <a:schemeClr val="dk1">
              <a:shade val="50000"/>
            </a:schemeClr>
          </a:lnRef>
          <a:fillRef idx="1">
            <a:schemeClr val="dk1"/>
          </a:fillRef>
          <a:effectRef idx="0">
            <a:schemeClr val="dk1"/>
          </a:effectRef>
          <a:fontRef idx="minor">
            <a:schemeClr val="lt1"/>
          </a:fontRef>
        </p:style>
        <p:txBody>
          <a:bodyPr lIns="46038" tIns="39688" rIns="46038" bIns="39688" anchor="ctr"/>
          <a:lstStyle/>
          <a:p>
            <a:pPr algn="ctr" defTabSz="777875" eaLnBrk="0" hangingPunct="0">
              <a:defRPr/>
            </a:pPr>
            <a:r>
              <a:rPr lang="en-US" sz="1800" b="1" dirty="0">
                <a:solidFill>
                  <a:schemeClr val="bg2"/>
                </a:solidFill>
              </a:rPr>
              <a:t>8192 </a:t>
            </a:r>
            <a:r>
              <a:rPr lang="en-US" sz="1800" b="1" dirty="0" smtClean="0">
                <a:solidFill>
                  <a:schemeClr val="bg2"/>
                </a:solidFill>
              </a:rPr>
              <a:t>GB</a:t>
            </a:r>
            <a:r>
              <a:rPr lang="hu-HU" sz="1800" b="1" dirty="0" smtClean="0">
                <a:solidFill>
                  <a:schemeClr val="bg2"/>
                </a:solidFill>
              </a:rPr>
              <a:t> </a:t>
            </a:r>
            <a:r>
              <a:rPr lang="en-US" sz="1800" b="1" dirty="0" smtClean="0">
                <a:solidFill>
                  <a:schemeClr val="bg2"/>
                </a:solidFill>
              </a:rPr>
              <a:t>(8 </a:t>
            </a:r>
            <a:r>
              <a:rPr lang="en-US" sz="1800" b="1" dirty="0">
                <a:solidFill>
                  <a:schemeClr val="bg2"/>
                </a:solidFill>
              </a:rPr>
              <a:t>TB)</a:t>
            </a:r>
          </a:p>
          <a:p>
            <a:pPr algn="ctr" defTabSz="777875" eaLnBrk="0" hangingPunct="0">
              <a:defRPr/>
            </a:pPr>
            <a:r>
              <a:rPr lang="hu-HU" sz="1800" b="1" dirty="0">
                <a:solidFill>
                  <a:schemeClr val="bg2"/>
                </a:solidFill>
              </a:rPr>
              <a:t>Felhasználói folyamat tartománya</a:t>
            </a:r>
            <a:endParaRPr lang="en-US" sz="1800" b="1" dirty="0">
              <a:solidFill>
                <a:schemeClr val="bg2"/>
              </a:solidFill>
            </a:endParaRPr>
          </a:p>
        </p:txBody>
      </p:sp>
      <p:sp>
        <p:nvSpPr>
          <p:cNvPr id="361477" name="Rectangle 5"/>
          <p:cNvSpPr>
            <a:spLocks noChangeArrowheads="1"/>
          </p:cNvSpPr>
          <p:nvPr/>
        </p:nvSpPr>
        <p:spPr bwMode="auto">
          <a:xfrm>
            <a:off x="3329676" y="4811298"/>
            <a:ext cx="2133600" cy="1331913"/>
          </a:xfrm>
          <a:prstGeom prst="rect">
            <a:avLst/>
          </a:prstGeom>
          <a:gradFill rotWithShape="0">
            <a:gsLst>
              <a:gs pos="0">
                <a:schemeClr val="accent2">
                  <a:gamma/>
                  <a:shade val="89804"/>
                  <a:invGamma/>
                </a:schemeClr>
              </a:gs>
              <a:gs pos="50000">
                <a:schemeClr val="accent2"/>
              </a:gs>
              <a:gs pos="100000">
                <a:schemeClr val="accent2">
                  <a:gamma/>
                  <a:shade val="89804"/>
                  <a:invGamma/>
                </a:schemeClr>
              </a:gs>
            </a:gsLst>
            <a:lin ang="5400000" scaled="1"/>
          </a:gradFill>
          <a:ln w="12700">
            <a:solidFill>
              <a:schemeClr val="accent2"/>
            </a:solidFill>
            <a:miter lim="800000"/>
            <a:headEnd/>
            <a:tailEnd/>
          </a:ln>
          <a:effectLst>
            <a:outerShdw dist="107763" dir="2700000" algn="ctr" rotWithShape="0">
              <a:schemeClr val="bg2"/>
            </a:outerShdw>
          </a:effectLst>
        </p:spPr>
        <p:txBody>
          <a:bodyPr lIns="77788" tIns="39688" rIns="77788" bIns="39688" anchor="ctr"/>
          <a:lstStyle/>
          <a:p>
            <a:pPr algn="ctr" defTabSz="777875" eaLnBrk="0" hangingPunct="0">
              <a:defRPr/>
            </a:pPr>
            <a:r>
              <a:rPr lang="hu-HU" sz="2400" b="1" dirty="0" smtClean="0">
                <a:solidFill>
                  <a:schemeClr val="bg2"/>
                </a:solidFill>
                <a:latin typeface="+mn-lt"/>
              </a:rPr>
              <a:t>8 TB</a:t>
            </a:r>
            <a:endParaRPr lang="en-US" sz="2400" b="1" dirty="0">
              <a:solidFill>
                <a:schemeClr val="bg2"/>
              </a:solidFill>
              <a:latin typeface="+mn-lt"/>
            </a:endParaRPr>
          </a:p>
          <a:p>
            <a:pPr algn="ctr" defTabSz="777875" eaLnBrk="0" hangingPunct="0">
              <a:defRPr/>
            </a:pPr>
            <a:r>
              <a:rPr lang="hu-HU" sz="2400" b="1" dirty="0">
                <a:solidFill>
                  <a:schemeClr val="bg2"/>
                </a:solidFill>
                <a:latin typeface="+mn-lt"/>
              </a:rPr>
              <a:t>Rendszer</a:t>
            </a:r>
            <a:br>
              <a:rPr lang="hu-HU" sz="2400" b="1" dirty="0">
                <a:solidFill>
                  <a:schemeClr val="bg2"/>
                </a:solidFill>
                <a:latin typeface="+mn-lt"/>
              </a:rPr>
            </a:br>
            <a:r>
              <a:rPr lang="hu-HU" sz="2400" b="1" dirty="0">
                <a:solidFill>
                  <a:schemeClr val="bg2"/>
                </a:solidFill>
                <a:latin typeface="+mn-lt"/>
              </a:rPr>
              <a:t>tartomány</a:t>
            </a:r>
            <a:endParaRPr lang="en-US" sz="2400" b="1" dirty="0">
              <a:solidFill>
                <a:schemeClr val="bg2"/>
              </a:solidFill>
              <a:latin typeface="+mn-lt"/>
            </a:endParaRPr>
          </a:p>
        </p:txBody>
      </p:sp>
      <p:sp>
        <p:nvSpPr>
          <p:cNvPr id="9" name="Dia számának helye 8"/>
          <p:cNvSpPr>
            <a:spLocks noGrp="1"/>
          </p:cNvSpPr>
          <p:nvPr>
            <p:ph type="sldNum" sz="quarter" idx="5"/>
          </p:nvPr>
        </p:nvSpPr>
        <p:spPr/>
        <p:txBody>
          <a:bodyPr/>
          <a:lstStyle/>
          <a:p>
            <a:fld id="{3D86C690-4F62-4AFC-8745-06DC9BF07935}" type="slidenum">
              <a:rPr lang="hu-HU" smtClean="0"/>
              <a:pPr/>
              <a:t>7</a:t>
            </a:fld>
            <a:endParaRPr lang="hu-HU"/>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704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6147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6147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6147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6147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1474" grpId="0" animBg="1"/>
      <p:bldP spid="361475" grpId="0" animBg="1"/>
      <p:bldP spid="361476" grpId="0" animBg="1"/>
      <p:bldP spid="36147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6"/>
          <p:cNvSpPr>
            <a:spLocks noChangeArrowheads="1"/>
          </p:cNvSpPr>
          <p:nvPr/>
        </p:nvSpPr>
        <p:spPr bwMode="auto">
          <a:xfrm>
            <a:off x="685800" y="6248400"/>
            <a:ext cx="1905000" cy="457200"/>
          </a:xfrm>
          <a:prstGeom prst="rect">
            <a:avLst/>
          </a:prstGeom>
          <a:noFill/>
          <a:ln w="9525">
            <a:noFill/>
            <a:miter lim="800000"/>
            <a:headEnd/>
            <a:tailEnd/>
          </a:ln>
        </p:spPr>
        <p:txBody>
          <a:bodyPr wrap="none" anchor="ctr"/>
          <a:lstStyle/>
          <a:p>
            <a:pPr algn="ctr" eaLnBrk="0" hangingPunct="0"/>
            <a:endParaRPr lang="hu-HU"/>
          </a:p>
        </p:txBody>
      </p:sp>
      <p:sp>
        <p:nvSpPr>
          <p:cNvPr id="89091" name="Rectangle 7"/>
          <p:cNvSpPr>
            <a:spLocks noChangeArrowheads="1"/>
          </p:cNvSpPr>
          <p:nvPr/>
        </p:nvSpPr>
        <p:spPr bwMode="auto">
          <a:xfrm>
            <a:off x="3124200" y="6248400"/>
            <a:ext cx="2895600" cy="457200"/>
          </a:xfrm>
          <a:prstGeom prst="rect">
            <a:avLst/>
          </a:prstGeom>
          <a:noFill/>
          <a:ln w="9525">
            <a:noFill/>
            <a:miter lim="800000"/>
            <a:headEnd/>
            <a:tailEnd/>
          </a:ln>
        </p:spPr>
        <p:txBody>
          <a:bodyPr wrap="none" anchor="ctr"/>
          <a:lstStyle/>
          <a:p>
            <a:pPr algn="ctr" eaLnBrk="0" hangingPunct="0"/>
            <a:endParaRPr lang="hu-HU"/>
          </a:p>
        </p:txBody>
      </p:sp>
      <p:sp>
        <p:nvSpPr>
          <p:cNvPr id="89092" name="Freeform 8"/>
          <p:cNvSpPr>
            <a:spLocks/>
          </p:cNvSpPr>
          <p:nvPr/>
        </p:nvSpPr>
        <p:spPr bwMode="auto">
          <a:xfrm>
            <a:off x="682211" y="1757363"/>
            <a:ext cx="3860800" cy="4373562"/>
          </a:xfrm>
          <a:custGeom>
            <a:avLst/>
            <a:gdLst>
              <a:gd name="T0" fmla="*/ 2431 w 2432"/>
              <a:gd name="T1" fmla="*/ 1185 h 2755"/>
              <a:gd name="T2" fmla="*/ 0 w 2432"/>
              <a:gd name="T3" fmla="*/ 2754 h 2755"/>
              <a:gd name="T4" fmla="*/ 0 w 2432"/>
              <a:gd name="T5" fmla="*/ 0 h 2755"/>
              <a:gd name="T6" fmla="*/ 2431 w 2432"/>
              <a:gd name="T7" fmla="*/ 297 h 2755"/>
              <a:gd name="T8" fmla="*/ 2431 w 2432"/>
              <a:gd name="T9" fmla="*/ 1185 h 2755"/>
              <a:gd name="T10" fmla="*/ 0 60000 65536"/>
              <a:gd name="T11" fmla="*/ 0 60000 65536"/>
              <a:gd name="T12" fmla="*/ 0 60000 65536"/>
              <a:gd name="T13" fmla="*/ 0 60000 65536"/>
              <a:gd name="T14" fmla="*/ 0 60000 65536"/>
              <a:gd name="T15" fmla="*/ 0 w 2432"/>
              <a:gd name="T16" fmla="*/ 0 h 2755"/>
              <a:gd name="T17" fmla="*/ 2432 w 2432"/>
              <a:gd name="T18" fmla="*/ 2755 h 2755"/>
            </a:gdLst>
            <a:ahLst/>
            <a:cxnLst>
              <a:cxn ang="T10">
                <a:pos x="T0" y="T1"/>
              </a:cxn>
              <a:cxn ang="T11">
                <a:pos x="T2" y="T3"/>
              </a:cxn>
              <a:cxn ang="T12">
                <a:pos x="T4" y="T5"/>
              </a:cxn>
              <a:cxn ang="T13">
                <a:pos x="T6" y="T7"/>
              </a:cxn>
              <a:cxn ang="T14">
                <a:pos x="T8" y="T9"/>
              </a:cxn>
            </a:cxnLst>
            <a:rect l="T15" t="T16" r="T17" b="T18"/>
            <a:pathLst>
              <a:path w="2432" h="2755">
                <a:moveTo>
                  <a:pt x="2431" y="1185"/>
                </a:moveTo>
                <a:lnTo>
                  <a:pt x="0" y="2754"/>
                </a:lnTo>
                <a:lnTo>
                  <a:pt x="0" y="0"/>
                </a:lnTo>
                <a:lnTo>
                  <a:pt x="2431" y="297"/>
                </a:lnTo>
                <a:lnTo>
                  <a:pt x="2431" y="1185"/>
                </a:lnTo>
              </a:path>
            </a:pathLst>
          </a:custGeom>
          <a:solidFill>
            <a:schemeClr val="accent6">
              <a:lumMod val="40000"/>
              <a:lumOff val="60000"/>
            </a:schemeClr>
          </a:solidFill>
          <a:ln w="9525" cap="rnd">
            <a:noFill/>
            <a:round/>
            <a:headEnd/>
            <a:tailEnd/>
          </a:ln>
        </p:spPr>
        <p:txBody>
          <a:bodyPr/>
          <a:lstStyle/>
          <a:p>
            <a:pPr algn="ctr" eaLnBrk="0" hangingPunct="0"/>
            <a:endParaRPr lang="hu-HU"/>
          </a:p>
        </p:txBody>
      </p:sp>
      <p:sp>
        <p:nvSpPr>
          <p:cNvPr id="89093" name="Rectangle 10"/>
          <p:cNvSpPr>
            <a:spLocks noGrp="1" noChangeArrowheads="1"/>
          </p:cNvSpPr>
          <p:nvPr>
            <p:ph type="body" sz="half" idx="1"/>
          </p:nvPr>
        </p:nvSpPr>
        <p:spPr>
          <a:xfrm>
            <a:off x="254266" y="1219200"/>
            <a:ext cx="4136983" cy="4602163"/>
          </a:xfrm>
        </p:spPr>
        <p:txBody>
          <a:bodyPr lIns="92075" tIns="46038" rIns="92075" bIns="46038"/>
          <a:lstStyle/>
          <a:p>
            <a:pPr>
              <a:buNone/>
            </a:pPr>
            <a:r>
              <a:rPr lang="hu-HU" sz="2400" dirty="0" smtClean="0"/>
              <a:t>Felhasználó címtartomány</a:t>
            </a:r>
            <a:r>
              <a:rPr lang="en-US" dirty="0" smtClean="0"/>
              <a:t>:</a:t>
            </a:r>
            <a:endParaRPr lang="en-US" sz="2400" dirty="0" smtClean="0"/>
          </a:p>
          <a:p>
            <a:pPr lvl="1"/>
            <a:endParaRPr lang="hu-HU" sz="2000" dirty="0" smtClean="0"/>
          </a:p>
          <a:p>
            <a:pPr lvl="1"/>
            <a:r>
              <a:rPr lang="hu-HU" sz="2000" dirty="0" smtClean="0"/>
              <a:t>A futó alkalmazás</a:t>
            </a:r>
            <a:r>
              <a:rPr lang="en-US" sz="2000" dirty="0" smtClean="0"/>
              <a:t/>
            </a:r>
            <a:br>
              <a:rPr lang="en-US" sz="2000" dirty="0" smtClean="0"/>
            </a:br>
            <a:r>
              <a:rPr lang="en-US" sz="2000" dirty="0" smtClean="0"/>
              <a:t>(.EXE </a:t>
            </a:r>
            <a:r>
              <a:rPr lang="hu-HU" sz="2000" dirty="0" smtClean="0"/>
              <a:t>és</a:t>
            </a:r>
            <a:r>
              <a:rPr lang="en-US" sz="2000" dirty="0" smtClean="0"/>
              <a:t> .DLL</a:t>
            </a:r>
            <a:r>
              <a:rPr lang="hu-HU" sz="2000" dirty="0" err="1" smtClean="0"/>
              <a:t>-ek</a:t>
            </a:r>
            <a:r>
              <a:rPr lang="en-US" sz="2000" dirty="0" smtClean="0"/>
              <a:t>)</a:t>
            </a:r>
          </a:p>
          <a:p>
            <a:pPr lvl="1"/>
            <a:r>
              <a:rPr lang="hu-HU" sz="2000" dirty="0" smtClean="0"/>
              <a:t>Felhasználói módú verem</a:t>
            </a:r>
            <a:br>
              <a:rPr lang="hu-HU" sz="2000" dirty="0" smtClean="0"/>
            </a:br>
            <a:r>
              <a:rPr lang="hu-HU" sz="2000" dirty="0" smtClean="0"/>
              <a:t>minden szálnak</a:t>
            </a:r>
            <a:endParaRPr lang="en-US" sz="2000" dirty="0" smtClean="0"/>
          </a:p>
          <a:p>
            <a:pPr lvl="1"/>
            <a:r>
              <a:rPr lang="hu-HU" sz="2000" dirty="0" smtClean="0"/>
              <a:t>Alkalmazás adatstruktúrái</a:t>
            </a:r>
            <a:endParaRPr lang="en-US" sz="2000" dirty="0" smtClean="0"/>
          </a:p>
        </p:txBody>
      </p:sp>
      <p:sp>
        <p:nvSpPr>
          <p:cNvPr id="365579" name="Rectangle 11"/>
          <p:cNvSpPr>
            <a:spLocks noChangeArrowheads="1"/>
          </p:cNvSpPr>
          <p:nvPr/>
        </p:nvSpPr>
        <p:spPr bwMode="auto">
          <a:xfrm>
            <a:off x="4557713" y="1911350"/>
            <a:ext cx="1857375" cy="1420813"/>
          </a:xfrm>
          <a:prstGeom prst="rect">
            <a:avLst/>
          </a:prstGeom>
          <a:solidFill>
            <a:schemeClr val="accent5"/>
          </a:solidFill>
          <a:ln w="12700">
            <a:solidFill>
              <a:schemeClr val="tx1"/>
            </a:solidFill>
            <a:miter lim="800000"/>
            <a:headEnd/>
            <a:tailEnd/>
          </a:ln>
          <a:effectLst>
            <a:outerShdw dist="107763" dir="2700000" algn="ctr" rotWithShape="0">
              <a:schemeClr val="bg2"/>
            </a:outerShdw>
          </a:effectLst>
        </p:spPr>
        <p:txBody>
          <a:bodyPr wrap="none" anchor="ctr"/>
          <a:lstStyle/>
          <a:p>
            <a:pPr algn="ctr" eaLnBrk="0" hangingPunct="0">
              <a:defRPr/>
            </a:pPr>
            <a:endParaRPr lang="hu-HU"/>
          </a:p>
        </p:txBody>
      </p:sp>
      <p:sp>
        <p:nvSpPr>
          <p:cNvPr id="365580" name="Rectangle 12"/>
          <p:cNvSpPr>
            <a:spLocks noChangeArrowheads="1"/>
          </p:cNvSpPr>
          <p:nvPr/>
        </p:nvSpPr>
        <p:spPr bwMode="auto">
          <a:xfrm>
            <a:off x="4657725" y="2070100"/>
            <a:ext cx="1857375" cy="1422400"/>
          </a:xfrm>
          <a:prstGeom prst="rect">
            <a:avLst/>
          </a:prstGeom>
          <a:solidFill>
            <a:schemeClr val="accent5"/>
          </a:solidFill>
          <a:ln w="12700">
            <a:solidFill>
              <a:schemeClr val="tx1"/>
            </a:solidFill>
            <a:miter lim="800000"/>
            <a:headEnd/>
            <a:tailEnd/>
          </a:ln>
          <a:effectLst>
            <a:outerShdw dist="107763" dir="2700000" algn="ctr" rotWithShape="0">
              <a:schemeClr val="bg2"/>
            </a:outerShdw>
          </a:effectLst>
        </p:spPr>
        <p:txBody>
          <a:bodyPr wrap="none" anchor="ctr"/>
          <a:lstStyle/>
          <a:p>
            <a:pPr algn="ctr" eaLnBrk="0" hangingPunct="0">
              <a:defRPr/>
            </a:pPr>
            <a:endParaRPr lang="hu-HU"/>
          </a:p>
        </p:txBody>
      </p:sp>
      <p:sp>
        <p:nvSpPr>
          <p:cNvPr id="365581" name="Rectangle 13"/>
          <p:cNvSpPr>
            <a:spLocks noChangeArrowheads="1"/>
          </p:cNvSpPr>
          <p:nvPr/>
        </p:nvSpPr>
        <p:spPr bwMode="auto">
          <a:xfrm>
            <a:off x="4757738" y="2230438"/>
            <a:ext cx="1857375" cy="1420812"/>
          </a:xfrm>
          <a:prstGeom prst="rect">
            <a:avLst/>
          </a:prstGeom>
          <a:solidFill>
            <a:schemeClr val="accent5"/>
          </a:solidFill>
          <a:ln w="12700">
            <a:solidFill>
              <a:schemeClr val="tx1"/>
            </a:solidFill>
            <a:miter lim="800000"/>
            <a:headEnd/>
            <a:tailEnd/>
          </a:ln>
          <a:effectLst>
            <a:outerShdw dist="107763" dir="2700000" algn="ctr" rotWithShape="0">
              <a:schemeClr val="bg2"/>
            </a:outerShdw>
          </a:effectLst>
        </p:spPr>
        <p:txBody>
          <a:bodyPr lIns="77788" tIns="39688" rIns="77788" bIns="39688" anchor="ctr"/>
          <a:lstStyle/>
          <a:p>
            <a:pPr algn="ctr" defTabSz="777875" eaLnBrk="0" hangingPunct="0">
              <a:defRPr/>
            </a:pPr>
            <a:r>
              <a:rPr lang="hu-HU" sz="1800" b="1" dirty="0">
                <a:solidFill>
                  <a:schemeClr val="bg2"/>
                </a:solidFill>
                <a:latin typeface="+mn-lt"/>
              </a:rPr>
              <a:t>Felhasználói módból is elérhető</a:t>
            </a:r>
            <a:endParaRPr lang="en-US" sz="1800" b="1" dirty="0">
              <a:solidFill>
                <a:schemeClr val="bg2"/>
              </a:solidFill>
              <a:latin typeface="+mn-lt"/>
            </a:endParaRPr>
          </a:p>
        </p:txBody>
      </p:sp>
      <p:sp>
        <p:nvSpPr>
          <p:cNvPr id="365582" name="Rectangle 14"/>
          <p:cNvSpPr>
            <a:spLocks noChangeArrowheads="1"/>
          </p:cNvSpPr>
          <p:nvPr/>
        </p:nvSpPr>
        <p:spPr bwMode="auto">
          <a:xfrm>
            <a:off x="4784725" y="3792538"/>
            <a:ext cx="1830388" cy="1444625"/>
          </a:xfrm>
          <a:prstGeom prst="rect">
            <a:avLst/>
          </a:prstGeom>
          <a:gradFill rotWithShape="0">
            <a:gsLst>
              <a:gs pos="0">
                <a:schemeClr val="accent2"/>
              </a:gs>
              <a:gs pos="100000">
                <a:schemeClr val="accent2">
                  <a:gamma/>
                  <a:shade val="89804"/>
                  <a:invGamma/>
                </a:schemeClr>
              </a:gs>
            </a:gsLst>
            <a:lin ang="5400000" scaled="1"/>
          </a:gradFill>
          <a:ln w="12700">
            <a:solidFill>
              <a:schemeClr val="tx1"/>
            </a:solidFill>
            <a:miter lim="800000"/>
            <a:headEnd/>
            <a:tailEnd/>
          </a:ln>
          <a:effectLst>
            <a:outerShdw dist="107763" dir="2700000" algn="ctr" rotWithShape="0">
              <a:schemeClr val="bg2"/>
            </a:outerShdw>
          </a:effectLst>
        </p:spPr>
        <p:txBody>
          <a:bodyPr lIns="77788" tIns="39688" rIns="77788" bIns="39688" anchor="ctr"/>
          <a:lstStyle/>
          <a:p>
            <a:pPr algn="ctr" eaLnBrk="0" hangingPunct="0">
              <a:spcBef>
                <a:spcPct val="50000"/>
              </a:spcBef>
              <a:defRPr/>
            </a:pPr>
            <a:r>
              <a:rPr lang="hu-HU" sz="1800" b="1" dirty="0">
                <a:solidFill>
                  <a:schemeClr val="bg2"/>
                </a:solidFill>
                <a:latin typeface="+mn-lt"/>
              </a:rPr>
              <a:t>Csak védett módból </a:t>
            </a:r>
            <a:br>
              <a:rPr lang="hu-HU" sz="1800" b="1" dirty="0">
                <a:solidFill>
                  <a:schemeClr val="bg2"/>
                </a:solidFill>
                <a:latin typeface="+mn-lt"/>
              </a:rPr>
            </a:br>
            <a:r>
              <a:rPr lang="hu-HU" sz="1800" b="1" dirty="0">
                <a:solidFill>
                  <a:schemeClr val="bg2"/>
                </a:solidFill>
                <a:latin typeface="+mn-lt"/>
              </a:rPr>
              <a:t>érhető el</a:t>
            </a:r>
            <a:endParaRPr lang="en-US" sz="1800" b="1" dirty="0">
              <a:solidFill>
                <a:schemeClr val="bg2"/>
              </a:solidFill>
              <a:latin typeface="+mn-lt"/>
            </a:endParaRPr>
          </a:p>
        </p:txBody>
      </p:sp>
      <p:sp>
        <p:nvSpPr>
          <p:cNvPr id="89098" name="Rectangle 15"/>
          <p:cNvSpPr>
            <a:spLocks noChangeArrowheads="1"/>
          </p:cNvSpPr>
          <p:nvPr/>
        </p:nvSpPr>
        <p:spPr bwMode="auto">
          <a:xfrm>
            <a:off x="6641504" y="2243138"/>
            <a:ext cx="622300" cy="1463675"/>
          </a:xfrm>
          <a:prstGeom prst="rect">
            <a:avLst/>
          </a:prstGeom>
          <a:noFill/>
          <a:ln w="9525">
            <a:noFill/>
            <a:miter lim="800000"/>
            <a:headEnd/>
            <a:tailEnd/>
          </a:ln>
        </p:spPr>
        <p:txBody>
          <a:bodyPr lIns="0" tIns="0" rIns="0" bIns="0">
            <a:spAutoFit/>
          </a:bodyPr>
          <a:lstStyle/>
          <a:p>
            <a:pPr algn="ctr" defTabSz="777875" eaLnBrk="0" hangingPunct="0"/>
            <a:r>
              <a:rPr lang="en-US" sz="9600" dirty="0">
                <a:latin typeface="+mn-lt"/>
              </a:rPr>
              <a:t>}</a:t>
            </a:r>
          </a:p>
        </p:txBody>
      </p:sp>
      <p:sp>
        <p:nvSpPr>
          <p:cNvPr id="89099" name="Rectangle 16"/>
          <p:cNvSpPr>
            <a:spLocks noChangeArrowheads="1"/>
          </p:cNvSpPr>
          <p:nvPr/>
        </p:nvSpPr>
        <p:spPr bwMode="auto">
          <a:xfrm>
            <a:off x="6535174" y="3700130"/>
            <a:ext cx="874713" cy="1477328"/>
          </a:xfrm>
          <a:prstGeom prst="rect">
            <a:avLst/>
          </a:prstGeom>
          <a:noFill/>
          <a:ln w="9525">
            <a:noFill/>
            <a:miter lim="800000"/>
            <a:headEnd/>
            <a:tailEnd/>
          </a:ln>
        </p:spPr>
        <p:txBody>
          <a:bodyPr wrap="square" lIns="0" tIns="0" rIns="0" bIns="0">
            <a:spAutoFit/>
          </a:bodyPr>
          <a:lstStyle/>
          <a:p>
            <a:pPr algn="ctr" defTabSz="703263" eaLnBrk="0" hangingPunct="0"/>
            <a:r>
              <a:rPr lang="en-US" sz="9600" dirty="0">
                <a:latin typeface="+mn-lt"/>
              </a:rPr>
              <a:t>}</a:t>
            </a:r>
          </a:p>
        </p:txBody>
      </p:sp>
      <p:sp>
        <p:nvSpPr>
          <p:cNvPr id="89100" name="Rectangle 17"/>
          <p:cNvSpPr>
            <a:spLocks noChangeArrowheads="1"/>
          </p:cNvSpPr>
          <p:nvPr/>
        </p:nvSpPr>
        <p:spPr bwMode="auto">
          <a:xfrm>
            <a:off x="7339460" y="2659724"/>
            <a:ext cx="1550987" cy="634149"/>
          </a:xfrm>
          <a:prstGeom prst="rect">
            <a:avLst/>
          </a:prstGeom>
          <a:noFill/>
          <a:ln w="9525">
            <a:noFill/>
            <a:miter lim="800000"/>
            <a:headEnd/>
            <a:tailEnd/>
          </a:ln>
        </p:spPr>
        <p:txBody>
          <a:bodyPr lIns="77788" tIns="39688" rIns="77788" bIns="39688">
            <a:spAutoFit/>
          </a:bodyPr>
          <a:lstStyle/>
          <a:p>
            <a:pPr algn="ctr" defTabSz="777875" eaLnBrk="0" hangingPunct="0"/>
            <a:r>
              <a:rPr lang="hu-HU" sz="1800" b="1" dirty="0">
                <a:latin typeface="+mn-lt"/>
              </a:rPr>
              <a:t>Egyedi minden folyamatra</a:t>
            </a:r>
            <a:endParaRPr lang="en-US" sz="1800" b="1" dirty="0">
              <a:latin typeface="+mn-lt"/>
            </a:endParaRPr>
          </a:p>
        </p:txBody>
      </p:sp>
      <p:sp>
        <p:nvSpPr>
          <p:cNvPr id="89101" name="Rectangle 18"/>
          <p:cNvSpPr>
            <a:spLocks noChangeArrowheads="1"/>
          </p:cNvSpPr>
          <p:nvPr/>
        </p:nvSpPr>
        <p:spPr bwMode="auto">
          <a:xfrm>
            <a:off x="7329967" y="4224189"/>
            <a:ext cx="1744517" cy="634149"/>
          </a:xfrm>
          <a:prstGeom prst="rect">
            <a:avLst/>
          </a:prstGeom>
          <a:noFill/>
          <a:ln w="9525">
            <a:noFill/>
            <a:miter lim="800000"/>
            <a:headEnd/>
            <a:tailEnd/>
          </a:ln>
        </p:spPr>
        <p:txBody>
          <a:bodyPr wrap="none" lIns="77788" tIns="39688" rIns="77788" bIns="39688">
            <a:spAutoFit/>
          </a:bodyPr>
          <a:lstStyle/>
          <a:p>
            <a:pPr algn="ctr" defTabSz="777875" eaLnBrk="0" hangingPunct="0"/>
            <a:r>
              <a:rPr lang="hu-HU" sz="1800" b="1" dirty="0">
                <a:latin typeface="+mn-lt"/>
              </a:rPr>
              <a:t>Rendszerszinten </a:t>
            </a:r>
            <a:br>
              <a:rPr lang="hu-HU" sz="1800" b="1" dirty="0">
                <a:latin typeface="+mn-lt"/>
              </a:rPr>
            </a:br>
            <a:r>
              <a:rPr lang="hu-HU" sz="1800" b="1" dirty="0">
                <a:latin typeface="+mn-lt"/>
              </a:rPr>
              <a:t>közös</a:t>
            </a:r>
            <a:endParaRPr lang="en-US" sz="1800" b="1" dirty="0">
              <a:latin typeface="+mn-lt"/>
            </a:endParaRPr>
          </a:p>
        </p:txBody>
      </p:sp>
      <p:sp>
        <p:nvSpPr>
          <p:cNvPr id="24" name="Rectangle 9"/>
          <p:cNvSpPr txBox="1">
            <a:spLocks noChangeArrowheads="1"/>
          </p:cNvSpPr>
          <p:nvPr/>
        </p:nvSpPr>
        <p:spPr bwMode="auto">
          <a:xfrm>
            <a:off x="0" y="0"/>
            <a:ext cx="9144000" cy="638175"/>
          </a:xfrm>
          <a:prstGeom prst="rect">
            <a:avLst/>
          </a:prstGeom>
          <a:solidFill>
            <a:srgbClr val="762536"/>
          </a:solidFill>
          <a:ln w="12700">
            <a:noFill/>
            <a:miter lim="800000"/>
            <a:headEnd/>
            <a:tailEnd/>
          </a:ln>
          <a:effectLst/>
        </p:spPr>
        <p:txBody>
          <a:bodyPr lIns="92075" tIns="46038" rIns="92075" bIns="46038" anchor="ctr"/>
          <a:lstStyle/>
          <a:p>
            <a:pPr algn="ctr" defTabSz="762000">
              <a:defRPr/>
            </a:pPr>
            <a:r>
              <a:rPr lang="en-US" sz="3200" kern="0">
                <a:solidFill>
                  <a:schemeClr val="bg1"/>
                </a:solidFill>
                <a:latin typeface="+mj-lt"/>
                <a:ea typeface="+mj-ea"/>
                <a:cs typeface="+mj-cs"/>
              </a:rPr>
              <a:t>Virtual Address Space (V.A.S.)</a:t>
            </a:r>
            <a:endParaRPr lang="en-US" sz="3200" kern="0" dirty="0">
              <a:solidFill>
                <a:schemeClr val="bg1"/>
              </a:solidFill>
              <a:latin typeface="+mj-lt"/>
              <a:ea typeface="+mj-ea"/>
              <a:cs typeface="+mj-cs"/>
            </a:endParaRPr>
          </a:p>
        </p:txBody>
      </p:sp>
      <p:sp>
        <p:nvSpPr>
          <p:cNvPr id="15" name="Dia számának helye 14"/>
          <p:cNvSpPr>
            <a:spLocks noGrp="1"/>
          </p:cNvSpPr>
          <p:nvPr>
            <p:ph type="sldNum" sz="quarter" idx="11"/>
          </p:nvPr>
        </p:nvSpPr>
        <p:spPr/>
        <p:txBody>
          <a:bodyPr/>
          <a:lstStyle/>
          <a:p>
            <a:pPr>
              <a:defRPr/>
            </a:pPr>
            <a:fld id="{6FB6941D-B0F7-4368-8AB0-BC21839ABA44}" type="slidenum">
              <a:rPr lang="en-GB" smtClean="0"/>
              <a:pPr>
                <a:defRPr/>
              </a:pPr>
              <a:t>8</a:t>
            </a:fld>
            <a:endParaRPr lang="en-GB"/>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6"/>
          <p:cNvSpPr>
            <a:spLocks noChangeArrowheads="1"/>
          </p:cNvSpPr>
          <p:nvPr/>
        </p:nvSpPr>
        <p:spPr bwMode="auto">
          <a:xfrm>
            <a:off x="685800" y="6248400"/>
            <a:ext cx="1905000" cy="457200"/>
          </a:xfrm>
          <a:prstGeom prst="rect">
            <a:avLst/>
          </a:prstGeom>
          <a:noFill/>
          <a:ln w="9525">
            <a:noFill/>
            <a:miter lim="800000"/>
            <a:headEnd/>
            <a:tailEnd/>
          </a:ln>
        </p:spPr>
        <p:txBody>
          <a:bodyPr wrap="none" anchor="ctr"/>
          <a:lstStyle/>
          <a:p>
            <a:pPr algn="ctr" eaLnBrk="0" hangingPunct="0"/>
            <a:endParaRPr lang="hu-HU"/>
          </a:p>
        </p:txBody>
      </p:sp>
      <p:sp>
        <p:nvSpPr>
          <p:cNvPr id="89091" name="Rectangle 7"/>
          <p:cNvSpPr>
            <a:spLocks noChangeArrowheads="1"/>
          </p:cNvSpPr>
          <p:nvPr/>
        </p:nvSpPr>
        <p:spPr bwMode="auto">
          <a:xfrm>
            <a:off x="3124200" y="6248400"/>
            <a:ext cx="2895600" cy="457200"/>
          </a:xfrm>
          <a:prstGeom prst="rect">
            <a:avLst/>
          </a:prstGeom>
          <a:noFill/>
          <a:ln w="9525">
            <a:noFill/>
            <a:miter lim="800000"/>
            <a:headEnd/>
            <a:tailEnd/>
          </a:ln>
        </p:spPr>
        <p:txBody>
          <a:bodyPr wrap="none" anchor="ctr"/>
          <a:lstStyle/>
          <a:p>
            <a:pPr algn="ctr" eaLnBrk="0" hangingPunct="0"/>
            <a:endParaRPr lang="hu-HU"/>
          </a:p>
        </p:txBody>
      </p:sp>
      <p:sp>
        <p:nvSpPr>
          <p:cNvPr id="365579" name="Rectangle 11"/>
          <p:cNvSpPr>
            <a:spLocks noChangeArrowheads="1"/>
          </p:cNvSpPr>
          <p:nvPr/>
        </p:nvSpPr>
        <p:spPr bwMode="auto">
          <a:xfrm>
            <a:off x="4557713" y="1911350"/>
            <a:ext cx="1857375" cy="1420813"/>
          </a:xfrm>
          <a:prstGeom prst="rect">
            <a:avLst/>
          </a:prstGeom>
          <a:solidFill>
            <a:schemeClr val="accent5"/>
          </a:solidFill>
          <a:ln w="12700">
            <a:solidFill>
              <a:schemeClr val="tx1"/>
            </a:solidFill>
            <a:miter lim="800000"/>
            <a:headEnd/>
            <a:tailEnd/>
          </a:ln>
          <a:effectLst>
            <a:outerShdw dist="107763" dir="2700000" algn="ctr" rotWithShape="0">
              <a:schemeClr val="bg2"/>
            </a:outerShdw>
          </a:effectLst>
        </p:spPr>
        <p:txBody>
          <a:bodyPr wrap="none" anchor="ctr"/>
          <a:lstStyle/>
          <a:p>
            <a:pPr algn="ctr" eaLnBrk="0" hangingPunct="0">
              <a:defRPr/>
            </a:pPr>
            <a:endParaRPr lang="hu-HU"/>
          </a:p>
        </p:txBody>
      </p:sp>
      <p:sp>
        <p:nvSpPr>
          <p:cNvPr id="365580" name="Rectangle 12"/>
          <p:cNvSpPr>
            <a:spLocks noChangeArrowheads="1"/>
          </p:cNvSpPr>
          <p:nvPr/>
        </p:nvSpPr>
        <p:spPr bwMode="auto">
          <a:xfrm>
            <a:off x="4657725" y="2070100"/>
            <a:ext cx="1857375" cy="1422400"/>
          </a:xfrm>
          <a:prstGeom prst="rect">
            <a:avLst/>
          </a:prstGeom>
          <a:solidFill>
            <a:schemeClr val="accent5"/>
          </a:solidFill>
          <a:ln w="12700">
            <a:solidFill>
              <a:schemeClr val="tx1"/>
            </a:solidFill>
            <a:miter lim="800000"/>
            <a:headEnd/>
            <a:tailEnd/>
          </a:ln>
          <a:effectLst>
            <a:outerShdw dist="107763" dir="2700000" algn="ctr" rotWithShape="0">
              <a:schemeClr val="bg2"/>
            </a:outerShdw>
          </a:effectLst>
        </p:spPr>
        <p:txBody>
          <a:bodyPr wrap="none" anchor="ctr"/>
          <a:lstStyle/>
          <a:p>
            <a:pPr algn="ctr" eaLnBrk="0" hangingPunct="0">
              <a:defRPr/>
            </a:pPr>
            <a:endParaRPr lang="hu-HU"/>
          </a:p>
        </p:txBody>
      </p:sp>
      <p:sp>
        <p:nvSpPr>
          <p:cNvPr id="365581" name="Rectangle 13"/>
          <p:cNvSpPr>
            <a:spLocks noChangeArrowheads="1"/>
          </p:cNvSpPr>
          <p:nvPr/>
        </p:nvSpPr>
        <p:spPr bwMode="auto">
          <a:xfrm>
            <a:off x="4757738" y="2230438"/>
            <a:ext cx="1857375" cy="1420812"/>
          </a:xfrm>
          <a:prstGeom prst="rect">
            <a:avLst/>
          </a:prstGeom>
          <a:solidFill>
            <a:schemeClr val="accent5"/>
          </a:solidFill>
          <a:ln w="12700">
            <a:solidFill>
              <a:schemeClr val="tx1"/>
            </a:solidFill>
            <a:miter lim="800000"/>
            <a:headEnd/>
            <a:tailEnd/>
          </a:ln>
          <a:effectLst>
            <a:outerShdw dist="107763" dir="2700000" algn="ctr" rotWithShape="0">
              <a:schemeClr val="bg2"/>
            </a:outerShdw>
          </a:effectLst>
        </p:spPr>
        <p:txBody>
          <a:bodyPr lIns="77788" tIns="39688" rIns="77788" bIns="39688" anchor="ctr"/>
          <a:lstStyle/>
          <a:p>
            <a:pPr algn="ctr" defTabSz="777875" eaLnBrk="0" hangingPunct="0">
              <a:defRPr/>
            </a:pPr>
            <a:r>
              <a:rPr lang="hu-HU" sz="1800" b="1" dirty="0">
                <a:solidFill>
                  <a:schemeClr val="bg2"/>
                </a:solidFill>
                <a:latin typeface="+mn-lt"/>
              </a:rPr>
              <a:t>Felhasználói módból is elérhető</a:t>
            </a:r>
            <a:endParaRPr lang="en-US" sz="1800" b="1" dirty="0">
              <a:solidFill>
                <a:schemeClr val="bg2"/>
              </a:solidFill>
              <a:latin typeface="+mn-lt"/>
            </a:endParaRPr>
          </a:p>
        </p:txBody>
      </p:sp>
      <p:sp>
        <p:nvSpPr>
          <p:cNvPr id="365582" name="Rectangle 14"/>
          <p:cNvSpPr>
            <a:spLocks noChangeArrowheads="1"/>
          </p:cNvSpPr>
          <p:nvPr/>
        </p:nvSpPr>
        <p:spPr bwMode="auto">
          <a:xfrm>
            <a:off x="4784725" y="3792538"/>
            <a:ext cx="1830388" cy="1444625"/>
          </a:xfrm>
          <a:prstGeom prst="rect">
            <a:avLst/>
          </a:prstGeom>
          <a:gradFill rotWithShape="0">
            <a:gsLst>
              <a:gs pos="0">
                <a:schemeClr val="accent2"/>
              </a:gs>
              <a:gs pos="100000">
                <a:schemeClr val="accent2">
                  <a:gamma/>
                  <a:shade val="89804"/>
                  <a:invGamma/>
                </a:schemeClr>
              </a:gs>
            </a:gsLst>
            <a:lin ang="5400000" scaled="1"/>
          </a:gradFill>
          <a:ln w="12700">
            <a:solidFill>
              <a:schemeClr val="tx1"/>
            </a:solidFill>
            <a:miter lim="800000"/>
            <a:headEnd/>
            <a:tailEnd/>
          </a:ln>
          <a:effectLst>
            <a:outerShdw dist="107763" dir="2700000" algn="ctr" rotWithShape="0">
              <a:schemeClr val="bg2"/>
            </a:outerShdw>
          </a:effectLst>
        </p:spPr>
        <p:txBody>
          <a:bodyPr lIns="77788" tIns="39688" rIns="77788" bIns="39688" anchor="ctr"/>
          <a:lstStyle/>
          <a:p>
            <a:pPr algn="ctr" eaLnBrk="0" hangingPunct="0">
              <a:spcBef>
                <a:spcPct val="50000"/>
              </a:spcBef>
              <a:defRPr/>
            </a:pPr>
            <a:r>
              <a:rPr lang="hu-HU" sz="1800" b="1" dirty="0">
                <a:solidFill>
                  <a:schemeClr val="bg2"/>
                </a:solidFill>
                <a:latin typeface="+mn-lt"/>
              </a:rPr>
              <a:t>Csak védett módból </a:t>
            </a:r>
            <a:br>
              <a:rPr lang="hu-HU" sz="1800" b="1" dirty="0">
                <a:solidFill>
                  <a:schemeClr val="bg2"/>
                </a:solidFill>
                <a:latin typeface="+mn-lt"/>
              </a:rPr>
            </a:br>
            <a:r>
              <a:rPr lang="hu-HU" sz="1800" b="1" dirty="0">
                <a:solidFill>
                  <a:schemeClr val="bg2"/>
                </a:solidFill>
                <a:latin typeface="+mn-lt"/>
              </a:rPr>
              <a:t>érhető el</a:t>
            </a:r>
            <a:endParaRPr lang="en-US" sz="1800" b="1" dirty="0">
              <a:solidFill>
                <a:schemeClr val="bg2"/>
              </a:solidFill>
              <a:latin typeface="+mn-lt"/>
            </a:endParaRPr>
          </a:p>
        </p:txBody>
      </p:sp>
      <p:sp>
        <p:nvSpPr>
          <p:cNvPr id="89098" name="Rectangle 15"/>
          <p:cNvSpPr>
            <a:spLocks noChangeArrowheads="1"/>
          </p:cNvSpPr>
          <p:nvPr/>
        </p:nvSpPr>
        <p:spPr bwMode="auto">
          <a:xfrm>
            <a:off x="6641504" y="2243138"/>
            <a:ext cx="622300" cy="1463675"/>
          </a:xfrm>
          <a:prstGeom prst="rect">
            <a:avLst/>
          </a:prstGeom>
          <a:noFill/>
          <a:ln w="9525">
            <a:noFill/>
            <a:miter lim="800000"/>
            <a:headEnd/>
            <a:tailEnd/>
          </a:ln>
        </p:spPr>
        <p:txBody>
          <a:bodyPr lIns="0" tIns="0" rIns="0" bIns="0">
            <a:spAutoFit/>
          </a:bodyPr>
          <a:lstStyle/>
          <a:p>
            <a:pPr algn="ctr" defTabSz="777875" eaLnBrk="0" hangingPunct="0"/>
            <a:r>
              <a:rPr lang="en-US" sz="9600" dirty="0">
                <a:latin typeface="+mn-lt"/>
              </a:rPr>
              <a:t>}</a:t>
            </a:r>
          </a:p>
        </p:txBody>
      </p:sp>
      <p:sp>
        <p:nvSpPr>
          <p:cNvPr id="89100" name="Rectangle 17"/>
          <p:cNvSpPr>
            <a:spLocks noChangeArrowheads="1"/>
          </p:cNvSpPr>
          <p:nvPr/>
        </p:nvSpPr>
        <p:spPr bwMode="auto">
          <a:xfrm>
            <a:off x="7339460" y="2659724"/>
            <a:ext cx="1550987" cy="634149"/>
          </a:xfrm>
          <a:prstGeom prst="rect">
            <a:avLst/>
          </a:prstGeom>
          <a:noFill/>
          <a:ln w="9525">
            <a:noFill/>
            <a:miter lim="800000"/>
            <a:headEnd/>
            <a:tailEnd/>
          </a:ln>
        </p:spPr>
        <p:txBody>
          <a:bodyPr lIns="77788" tIns="39688" rIns="77788" bIns="39688">
            <a:spAutoFit/>
          </a:bodyPr>
          <a:lstStyle/>
          <a:p>
            <a:pPr algn="ctr" defTabSz="777875" eaLnBrk="0" hangingPunct="0"/>
            <a:r>
              <a:rPr lang="hu-HU" sz="1800" b="1" dirty="0">
                <a:latin typeface="+mn-lt"/>
              </a:rPr>
              <a:t>Egyedi minden folyamatra</a:t>
            </a:r>
            <a:endParaRPr lang="en-US" sz="1800" b="1" dirty="0">
              <a:latin typeface="+mn-lt"/>
            </a:endParaRPr>
          </a:p>
        </p:txBody>
      </p:sp>
      <p:sp>
        <p:nvSpPr>
          <p:cNvPr id="89101" name="Rectangle 18"/>
          <p:cNvSpPr>
            <a:spLocks noChangeArrowheads="1"/>
          </p:cNvSpPr>
          <p:nvPr/>
        </p:nvSpPr>
        <p:spPr bwMode="auto">
          <a:xfrm>
            <a:off x="7329967" y="4224189"/>
            <a:ext cx="1744517" cy="634149"/>
          </a:xfrm>
          <a:prstGeom prst="rect">
            <a:avLst/>
          </a:prstGeom>
          <a:noFill/>
          <a:ln w="9525">
            <a:noFill/>
            <a:miter lim="800000"/>
            <a:headEnd/>
            <a:tailEnd/>
          </a:ln>
        </p:spPr>
        <p:txBody>
          <a:bodyPr wrap="none" lIns="77788" tIns="39688" rIns="77788" bIns="39688">
            <a:spAutoFit/>
          </a:bodyPr>
          <a:lstStyle/>
          <a:p>
            <a:pPr algn="ctr" defTabSz="777875" eaLnBrk="0" hangingPunct="0"/>
            <a:r>
              <a:rPr lang="hu-HU" sz="1800" b="1" dirty="0">
                <a:latin typeface="+mn-lt"/>
              </a:rPr>
              <a:t>Rendszerszinten </a:t>
            </a:r>
            <a:br>
              <a:rPr lang="hu-HU" sz="1800" b="1" dirty="0">
                <a:latin typeface="+mn-lt"/>
              </a:rPr>
            </a:br>
            <a:r>
              <a:rPr lang="hu-HU" sz="1800" b="1" dirty="0">
                <a:latin typeface="+mn-lt"/>
              </a:rPr>
              <a:t>közös</a:t>
            </a:r>
            <a:endParaRPr lang="en-US" sz="1800" b="1" dirty="0">
              <a:latin typeface="+mn-lt"/>
            </a:endParaRPr>
          </a:p>
        </p:txBody>
      </p:sp>
      <p:sp>
        <p:nvSpPr>
          <p:cNvPr id="24" name="Rectangle 9"/>
          <p:cNvSpPr txBox="1">
            <a:spLocks noChangeArrowheads="1"/>
          </p:cNvSpPr>
          <p:nvPr/>
        </p:nvSpPr>
        <p:spPr bwMode="auto">
          <a:xfrm>
            <a:off x="0" y="0"/>
            <a:ext cx="9144000" cy="638175"/>
          </a:xfrm>
          <a:prstGeom prst="rect">
            <a:avLst/>
          </a:prstGeom>
          <a:solidFill>
            <a:srgbClr val="762536"/>
          </a:solidFill>
          <a:ln w="12700">
            <a:noFill/>
            <a:miter lim="800000"/>
            <a:headEnd/>
            <a:tailEnd/>
          </a:ln>
          <a:effectLst/>
        </p:spPr>
        <p:txBody>
          <a:bodyPr lIns="92075" tIns="46038" rIns="92075" bIns="46038" anchor="ctr"/>
          <a:lstStyle/>
          <a:p>
            <a:pPr algn="ctr" defTabSz="762000">
              <a:defRPr/>
            </a:pPr>
            <a:r>
              <a:rPr lang="en-US" sz="3200" kern="0">
                <a:solidFill>
                  <a:schemeClr val="bg1"/>
                </a:solidFill>
                <a:latin typeface="+mj-lt"/>
                <a:ea typeface="+mj-ea"/>
                <a:cs typeface="+mj-cs"/>
              </a:rPr>
              <a:t>Virtual Address Space (V.A.S.)</a:t>
            </a:r>
            <a:endParaRPr lang="en-US" sz="3200" kern="0" dirty="0">
              <a:solidFill>
                <a:schemeClr val="bg1"/>
              </a:solidFill>
              <a:latin typeface="+mj-lt"/>
              <a:ea typeface="+mj-ea"/>
              <a:cs typeface="+mj-cs"/>
            </a:endParaRPr>
          </a:p>
        </p:txBody>
      </p:sp>
      <p:sp>
        <p:nvSpPr>
          <p:cNvPr id="19" name="Freeform 2"/>
          <p:cNvSpPr>
            <a:spLocks/>
          </p:cNvSpPr>
          <p:nvPr/>
        </p:nvSpPr>
        <p:spPr bwMode="auto">
          <a:xfrm>
            <a:off x="785786" y="1757363"/>
            <a:ext cx="3935412" cy="4373562"/>
          </a:xfrm>
          <a:custGeom>
            <a:avLst/>
            <a:gdLst>
              <a:gd name="T0" fmla="*/ 2478 w 2479"/>
              <a:gd name="T1" fmla="*/ 2198 h 2755"/>
              <a:gd name="T2" fmla="*/ 0 w 2479"/>
              <a:gd name="T3" fmla="*/ 2754 h 2755"/>
              <a:gd name="T4" fmla="*/ 0 w 2479"/>
              <a:gd name="T5" fmla="*/ 0 h 2755"/>
              <a:gd name="T6" fmla="*/ 2478 w 2479"/>
              <a:gd name="T7" fmla="*/ 1280 h 2755"/>
              <a:gd name="T8" fmla="*/ 2478 w 2479"/>
              <a:gd name="T9" fmla="*/ 2198 h 2755"/>
              <a:gd name="T10" fmla="*/ 0 60000 65536"/>
              <a:gd name="T11" fmla="*/ 0 60000 65536"/>
              <a:gd name="T12" fmla="*/ 0 60000 65536"/>
              <a:gd name="T13" fmla="*/ 0 60000 65536"/>
              <a:gd name="T14" fmla="*/ 0 60000 65536"/>
              <a:gd name="T15" fmla="*/ 0 w 2479"/>
              <a:gd name="T16" fmla="*/ 0 h 2755"/>
              <a:gd name="T17" fmla="*/ 2479 w 2479"/>
              <a:gd name="T18" fmla="*/ 2755 h 2755"/>
            </a:gdLst>
            <a:ahLst/>
            <a:cxnLst>
              <a:cxn ang="T10">
                <a:pos x="T0" y="T1"/>
              </a:cxn>
              <a:cxn ang="T11">
                <a:pos x="T2" y="T3"/>
              </a:cxn>
              <a:cxn ang="T12">
                <a:pos x="T4" y="T5"/>
              </a:cxn>
              <a:cxn ang="T13">
                <a:pos x="T6" y="T7"/>
              </a:cxn>
              <a:cxn ang="T14">
                <a:pos x="T8" y="T9"/>
              </a:cxn>
            </a:cxnLst>
            <a:rect l="T15" t="T16" r="T17" b="T18"/>
            <a:pathLst>
              <a:path w="2479" h="2755">
                <a:moveTo>
                  <a:pt x="2478" y="2198"/>
                </a:moveTo>
                <a:lnTo>
                  <a:pt x="0" y="2754"/>
                </a:lnTo>
                <a:lnTo>
                  <a:pt x="0" y="0"/>
                </a:lnTo>
                <a:lnTo>
                  <a:pt x="2478" y="1280"/>
                </a:lnTo>
                <a:lnTo>
                  <a:pt x="2478" y="2198"/>
                </a:lnTo>
              </a:path>
            </a:pathLst>
          </a:custGeom>
          <a:solidFill>
            <a:schemeClr val="accent6">
              <a:lumMod val="40000"/>
              <a:lumOff val="60000"/>
            </a:schemeClr>
          </a:solidFill>
          <a:ln w="9525" cap="rnd">
            <a:noFill/>
            <a:round/>
            <a:headEnd/>
            <a:tailEnd/>
          </a:ln>
        </p:spPr>
        <p:txBody>
          <a:bodyPr/>
          <a:lstStyle/>
          <a:p>
            <a:pPr algn="ctr" eaLnBrk="0" hangingPunct="0"/>
            <a:endParaRPr lang="hu-HU"/>
          </a:p>
        </p:txBody>
      </p:sp>
      <p:sp>
        <p:nvSpPr>
          <p:cNvPr id="21" name="Rectangle 18"/>
          <p:cNvSpPr txBox="1">
            <a:spLocks noChangeArrowheads="1"/>
          </p:cNvSpPr>
          <p:nvPr/>
        </p:nvSpPr>
        <p:spPr bwMode="auto">
          <a:xfrm>
            <a:off x="292100" y="1268760"/>
            <a:ext cx="4195763" cy="4752528"/>
          </a:xfrm>
          <a:prstGeom prst="rect">
            <a:avLst/>
          </a:prstGeom>
          <a:noFill/>
          <a:ln w="12700">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1" fontAlgn="base" latinLnBrk="0" hangingPunct="1">
              <a:lnSpc>
                <a:spcPct val="90000"/>
              </a:lnSpc>
              <a:spcBef>
                <a:spcPct val="20000"/>
              </a:spcBef>
              <a:spcAft>
                <a:spcPct val="0"/>
              </a:spcAft>
              <a:buClr>
                <a:srgbClr val="762536"/>
              </a:buClr>
              <a:buSzTx/>
              <a:tabLst/>
              <a:defRPr/>
            </a:pPr>
            <a:r>
              <a:rPr kumimoji="0" lang="hu-HU" sz="2800" b="0" i="0" u="none" strike="noStrike" kern="0" cap="none" spc="0" normalizeH="0" baseline="0" noProof="0" dirty="0" smtClean="0">
                <a:ln>
                  <a:noFill/>
                </a:ln>
                <a:solidFill>
                  <a:srgbClr val="000000"/>
                </a:solidFill>
                <a:effectLst/>
                <a:uLnTx/>
                <a:uFillTx/>
                <a:latin typeface="+mn-lt"/>
                <a:ea typeface="+mn-ea"/>
                <a:cs typeface="+mn-cs"/>
              </a:rPr>
              <a:t>Rendszer tartomány</a:t>
            </a:r>
            <a:r>
              <a:rPr kumimoji="0" lang="en-US" sz="2800" b="0" i="0" u="none" strike="noStrike" kern="0" cap="none" spc="0" normalizeH="0" baseline="0" noProof="0" dirty="0" smtClean="0">
                <a:ln>
                  <a:noFill/>
                </a:ln>
                <a:solidFill>
                  <a:srgbClr val="000000"/>
                </a:solidFill>
                <a:effectLst/>
                <a:uLnTx/>
                <a:uFillTx/>
                <a:latin typeface="+mn-lt"/>
                <a:ea typeface="+mn-ea"/>
                <a:cs typeface="+mn-cs"/>
              </a:rPr>
              <a:t>:</a:t>
            </a:r>
            <a:endParaRPr kumimoji="0" lang="hu-HU" sz="2800" b="0" i="0" u="none" strike="noStrike" kern="0" cap="none" spc="0" normalizeH="0" baseline="0" noProof="0" dirty="0" smtClean="0">
              <a:ln>
                <a:noFill/>
              </a:ln>
              <a:solidFill>
                <a:srgbClr val="000000"/>
              </a:solidFill>
              <a:effectLst/>
              <a:uLnTx/>
              <a:uFillTx/>
              <a:latin typeface="+mn-lt"/>
              <a:ea typeface="+mn-ea"/>
              <a:cs typeface="+mn-cs"/>
            </a:endParaRPr>
          </a:p>
          <a:p>
            <a:pPr marL="342900" marR="0" lvl="0" indent="-342900" algn="l" defTabSz="914400" rtl="0" eaLnBrk="1" fontAlgn="base" latinLnBrk="0" hangingPunct="1">
              <a:lnSpc>
                <a:spcPct val="90000"/>
              </a:lnSpc>
              <a:spcBef>
                <a:spcPct val="20000"/>
              </a:spcBef>
              <a:spcAft>
                <a:spcPct val="0"/>
              </a:spcAft>
              <a:buClr>
                <a:srgbClr val="762536"/>
              </a:buClr>
              <a:buSzTx/>
              <a:tabLst/>
              <a:defRPr/>
            </a:pPr>
            <a:endParaRPr kumimoji="0" lang="hu-HU" sz="2800" b="0" i="0" u="none" strike="noStrike" kern="0" cap="none" spc="0" normalizeH="0" baseline="0" noProof="0" dirty="0" smtClean="0">
              <a:ln>
                <a:noFill/>
              </a:ln>
              <a:solidFill>
                <a:srgbClr val="000000"/>
              </a:solidFill>
              <a:effectLst/>
              <a:uLnTx/>
              <a:uFillTx/>
              <a:latin typeface="+mn-lt"/>
              <a:ea typeface="+mn-ea"/>
              <a:cs typeface="+mn-cs"/>
            </a:endParaRPr>
          </a:p>
          <a:p>
            <a:pPr marL="342900" marR="0" lvl="0" indent="-342900" algn="l" defTabSz="914400" rtl="0" eaLnBrk="1" fontAlgn="base" latinLnBrk="0" hangingPunct="1">
              <a:lnSpc>
                <a:spcPct val="90000"/>
              </a:lnSpc>
              <a:spcBef>
                <a:spcPct val="20000"/>
              </a:spcBef>
              <a:spcAft>
                <a:spcPct val="0"/>
              </a:spcAft>
              <a:buClr>
                <a:srgbClr val="762536"/>
              </a:buClr>
              <a:buSzTx/>
              <a:tabLst/>
              <a:defRPr/>
            </a:pPr>
            <a:endParaRPr kumimoji="0" lang="en-US" sz="2800" b="0" i="0" u="none" strike="noStrike" kern="0" cap="none" spc="0" normalizeH="0" baseline="0" noProof="0" dirty="0" smtClean="0">
              <a:ln>
                <a:noFill/>
              </a:ln>
              <a:solidFill>
                <a:srgbClr val="000000"/>
              </a:solidFill>
              <a:effectLst/>
              <a:uLnTx/>
              <a:uFillTx/>
              <a:latin typeface="+mn-lt"/>
              <a:ea typeface="+mn-ea"/>
              <a:cs typeface="+mn-cs"/>
            </a:endParaRPr>
          </a:p>
          <a:p>
            <a:pPr marL="800100" marR="0" lvl="1" indent="-342900" algn="l" defTabSz="914400" rtl="0" eaLnBrk="1" fontAlgn="base" latinLnBrk="0" hangingPunct="1">
              <a:lnSpc>
                <a:spcPct val="90000"/>
              </a:lnSpc>
              <a:spcBef>
                <a:spcPct val="20000"/>
              </a:spcBef>
              <a:spcAft>
                <a:spcPct val="0"/>
              </a:spcAft>
              <a:buClr>
                <a:srgbClr val="762536"/>
              </a:buClr>
              <a:buSzTx/>
              <a:buFont typeface="Courier New" pitchFamily="49" charset="0"/>
              <a:buChar char="o"/>
              <a:tabLst/>
              <a:defRPr/>
            </a:pPr>
            <a:r>
              <a:rPr kumimoji="0" lang="en-US" sz="2000" b="0" i="0" u="none" strike="noStrike" kern="0" cap="none" spc="0" normalizeH="0" baseline="0" noProof="0" dirty="0" smtClean="0">
                <a:ln>
                  <a:noFill/>
                </a:ln>
                <a:solidFill>
                  <a:srgbClr val="000000"/>
                </a:solidFill>
                <a:effectLst/>
                <a:uLnTx/>
                <a:uFillTx/>
                <a:latin typeface="+mn-lt"/>
              </a:rPr>
              <a:t>Executive, kernel </a:t>
            </a:r>
            <a:r>
              <a:rPr kumimoji="0" lang="hu-HU" sz="2000" b="0" i="0" u="none" strike="noStrike" kern="0" cap="none" spc="0" normalizeH="0" baseline="0" noProof="0" dirty="0" smtClean="0">
                <a:ln>
                  <a:noFill/>
                </a:ln>
                <a:solidFill>
                  <a:srgbClr val="000000"/>
                </a:solidFill>
                <a:effectLst/>
                <a:uLnTx/>
                <a:uFillTx/>
                <a:latin typeface="+mn-lt"/>
              </a:rPr>
              <a:t>és a</a:t>
            </a:r>
            <a:r>
              <a:rPr kumimoji="0" lang="en-US" sz="2000" b="0" i="0" u="none" strike="noStrike" kern="0" cap="none" spc="0" normalizeH="0" baseline="0" noProof="0" dirty="0" smtClean="0">
                <a:ln>
                  <a:noFill/>
                </a:ln>
                <a:solidFill>
                  <a:srgbClr val="000000"/>
                </a:solidFill>
                <a:effectLst/>
                <a:uLnTx/>
                <a:uFillTx/>
                <a:latin typeface="+mn-lt"/>
              </a:rPr>
              <a:t> HAL</a:t>
            </a:r>
          </a:p>
          <a:p>
            <a:pPr marL="800100" marR="0" lvl="1" indent="-342900" algn="l" defTabSz="914400" rtl="0" eaLnBrk="1" fontAlgn="base" latinLnBrk="0" hangingPunct="1">
              <a:lnSpc>
                <a:spcPct val="90000"/>
              </a:lnSpc>
              <a:spcBef>
                <a:spcPct val="20000"/>
              </a:spcBef>
              <a:spcAft>
                <a:spcPct val="0"/>
              </a:spcAft>
              <a:buClr>
                <a:srgbClr val="762536"/>
              </a:buClr>
              <a:buSzTx/>
              <a:buFont typeface="Courier New" pitchFamily="49" charset="0"/>
              <a:buChar char="o"/>
              <a:tabLst/>
              <a:defRPr/>
            </a:pPr>
            <a:r>
              <a:rPr kumimoji="0" lang="hu-HU" sz="2000" b="0" i="0" u="none" strike="noStrike" kern="0" cap="none" spc="0" normalizeH="0" baseline="0" noProof="0" dirty="0" smtClean="0">
                <a:ln>
                  <a:noFill/>
                </a:ln>
                <a:solidFill>
                  <a:srgbClr val="000000"/>
                </a:solidFill>
                <a:effectLst/>
                <a:uLnTx/>
                <a:uFillTx/>
                <a:latin typeface="+mn-lt"/>
              </a:rPr>
              <a:t>Rendszerszintű adatstruktúrák</a:t>
            </a:r>
            <a:endParaRPr kumimoji="0" lang="en-US" sz="2000" b="0" i="0" u="none" strike="noStrike" kern="0" cap="none" spc="0" normalizeH="0" baseline="0" noProof="0" dirty="0" smtClean="0">
              <a:ln>
                <a:noFill/>
              </a:ln>
              <a:solidFill>
                <a:srgbClr val="000000"/>
              </a:solidFill>
              <a:effectLst/>
              <a:uLnTx/>
              <a:uFillTx/>
              <a:latin typeface="+mn-lt"/>
            </a:endParaRPr>
          </a:p>
          <a:p>
            <a:pPr marL="800100" marR="0" lvl="1" indent="-342900" algn="l" defTabSz="914400" rtl="0" eaLnBrk="1" fontAlgn="base" latinLnBrk="0" hangingPunct="1">
              <a:lnSpc>
                <a:spcPct val="90000"/>
              </a:lnSpc>
              <a:spcBef>
                <a:spcPct val="20000"/>
              </a:spcBef>
              <a:spcAft>
                <a:spcPct val="0"/>
              </a:spcAft>
              <a:buClr>
                <a:srgbClr val="762536"/>
              </a:buClr>
              <a:buSzTx/>
              <a:buFont typeface="Courier New" pitchFamily="49" charset="0"/>
              <a:buChar char="o"/>
              <a:tabLst/>
              <a:defRPr/>
            </a:pPr>
            <a:r>
              <a:rPr kumimoji="0" lang="hu-HU" sz="2000" b="0" i="0" u="none" strike="noStrike" kern="0" cap="none" spc="0" normalizeH="0" baseline="0" noProof="0" dirty="0" smtClean="0">
                <a:ln>
                  <a:noFill/>
                </a:ln>
                <a:solidFill>
                  <a:srgbClr val="000000"/>
                </a:solidFill>
                <a:effectLst/>
                <a:uLnTx/>
                <a:uFillTx/>
                <a:latin typeface="+mn-lt"/>
              </a:rPr>
              <a:t>Laptáblák (virtuális → fizikai leképezés, folyamatonként különböző)</a:t>
            </a:r>
            <a:endParaRPr kumimoji="0" lang="en-US" sz="2000" b="0" i="0" u="none" strike="noStrike" kern="0" cap="none" spc="0" normalizeH="0" baseline="0" noProof="0" dirty="0" smtClean="0">
              <a:ln>
                <a:noFill/>
              </a:ln>
              <a:solidFill>
                <a:srgbClr val="000000"/>
              </a:solidFill>
              <a:effectLst/>
              <a:uLnTx/>
              <a:uFillTx/>
              <a:latin typeface="+mn-lt"/>
            </a:endParaRPr>
          </a:p>
          <a:p>
            <a:pPr marL="800100" marR="0" lvl="1" indent="-342900" algn="l" defTabSz="914400" rtl="0" eaLnBrk="1" fontAlgn="base" latinLnBrk="0" hangingPunct="1">
              <a:lnSpc>
                <a:spcPct val="90000"/>
              </a:lnSpc>
              <a:spcBef>
                <a:spcPct val="20000"/>
              </a:spcBef>
              <a:spcAft>
                <a:spcPct val="0"/>
              </a:spcAft>
              <a:buClr>
                <a:srgbClr val="762536"/>
              </a:buClr>
              <a:buSzTx/>
              <a:buFont typeface="Courier New" pitchFamily="49" charset="0"/>
              <a:buChar char="o"/>
              <a:tabLst/>
              <a:defRPr/>
            </a:pPr>
            <a:r>
              <a:rPr kumimoji="0" lang="hu-HU" sz="2000" b="0" i="0" u="none" strike="noStrike" kern="0" cap="none" spc="0" normalizeH="0" baseline="0" noProof="0" dirty="0" smtClean="0">
                <a:ln>
                  <a:noFill/>
                </a:ln>
                <a:solidFill>
                  <a:srgbClr val="000000"/>
                </a:solidFill>
                <a:effectLst/>
                <a:uLnTx/>
                <a:uFillTx/>
                <a:latin typeface="+mn-lt"/>
              </a:rPr>
              <a:t>Védett </a:t>
            </a:r>
            <a:r>
              <a:rPr kumimoji="0" lang="hu-HU" sz="2000" b="0" i="0" u="none" strike="noStrike" kern="0" cap="none" spc="0" normalizeH="0" baseline="0" noProof="0" dirty="0" smtClean="0">
                <a:ln>
                  <a:noFill/>
                </a:ln>
                <a:solidFill>
                  <a:srgbClr val="000000"/>
                </a:solidFill>
                <a:effectLst/>
                <a:uLnTx/>
                <a:uFillTx/>
                <a:latin typeface="+mn-lt"/>
              </a:rPr>
              <a:t>módú eszköz meghajtók</a:t>
            </a:r>
            <a:endParaRPr lang="hu-HU" sz="2000" kern="0" dirty="0">
              <a:solidFill>
                <a:srgbClr val="000000"/>
              </a:solidFill>
            </a:endParaRPr>
          </a:p>
          <a:p>
            <a:pPr marL="800100" marR="0" lvl="1" indent="-342900" algn="l" defTabSz="914400" rtl="0" eaLnBrk="1" fontAlgn="base" latinLnBrk="0" hangingPunct="1">
              <a:lnSpc>
                <a:spcPct val="90000"/>
              </a:lnSpc>
              <a:spcBef>
                <a:spcPct val="20000"/>
              </a:spcBef>
              <a:spcAft>
                <a:spcPct val="0"/>
              </a:spcAft>
              <a:buClr>
                <a:srgbClr val="762536"/>
              </a:buClr>
              <a:buSzTx/>
              <a:buFont typeface="Courier New" pitchFamily="49" charset="0"/>
              <a:buChar char="o"/>
              <a:tabLst/>
              <a:defRPr/>
            </a:pPr>
            <a:r>
              <a:rPr kumimoji="0" lang="hu-HU" sz="2000" b="0" i="0" u="none" strike="noStrike" kern="0" cap="none" spc="0" normalizeH="0" baseline="0" noProof="0" dirty="0" smtClean="0">
                <a:ln>
                  <a:noFill/>
                </a:ln>
                <a:solidFill>
                  <a:srgbClr val="000000"/>
                </a:solidFill>
                <a:effectLst/>
                <a:uLnTx/>
                <a:uFillTx/>
                <a:latin typeface="+mn-lt"/>
              </a:rPr>
              <a:t>Védett módú verem minden folyamat minden szálának</a:t>
            </a:r>
            <a:endParaRPr kumimoji="0" lang="en-US" sz="2000" b="0" i="0" u="none" strike="noStrike" kern="0" cap="none" spc="0" normalizeH="0" baseline="0" noProof="0" dirty="0" smtClean="0">
              <a:ln>
                <a:noFill/>
              </a:ln>
              <a:solidFill>
                <a:srgbClr val="000000"/>
              </a:solidFill>
              <a:effectLst/>
              <a:uLnTx/>
              <a:uFillTx/>
              <a:latin typeface="+mn-lt"/>
            </a:endParaRPr>
          </a:p>
        </p:txBody>
      </p:sp>
      <p:sp>
        <p:nvSpPr>
          <p:cNvPr id="20" name="Rectangle 16"/>
          <p:cNvSpPr>
            <a:spLocks noChangeArrowheads="1"/>
          </p:cNvSpPr>
          <p:nvPr/>
        </p:nvSpPr>
        <p:spPr bwMode="auto">
          <a:xfrm>
            <a:off x="6535174" y="3700130"/>
            <a:ext cx="874713" cy="1477328"/>
          </a:xfrm>
          <a:prstGeom prst="rect">
            <a:avLst/>
          </a:prstGeom>
          <a:noFill/>
          <a:ln w="9525">
            <a:noFill/>
            <a:miter lim="800000"/>
            <a:headEnd/>
            <a:tailEnd/>
          </a:ln>
        </p:spPr>
        <p:txBody>
          <a:bodyPr wrap="square" lIns="0" tIns="0" rIns="0" bIns="0">
            <a:spAutoFit/>
          </a:bodyPr>
          <a:lstStyle/>
          <a:p>
            <a:pPr algn="ctr" defTabSz="703263" eaLnBrk="0" hangingPunct="0"/>
            <a:r>
              <a:rPr lang="en-US" sz="9600" dirty="0">
                <a:latin typeface="+mn-lt"/>
              </a:rPr>
              <a:t>}</a:t>
            </a:r>
          </a:p>
        </p:txBody>
      </p:sp>
      <p:sp>
        <p:nvSpPr>
          <p:cNvPr id="15" name="Dia számának helye 14"/>
          <p:cNvSpPr>
            <a:spLocks noGrp="1"/>
          </p:cNvSpPr>
          <p:nvPr>
            <p:ph type="sldNum" sz="quarter" idx="11"/>
          </p:nvPr>
        </p:nvSpPr>
        <p:spPr/>
        <p:txBody>
          <a:bodyPr/>
          <a:lstStyle/>
          <a:p>
            <a:pPr>
              <a:defRPr/>
            </a:pPr>
            <a:fld id="{6FB6941D-B0F7-4368-8AB0-BC21839ABA44}" type="slidenum">
              <a:rPr lang="en-GB" smtClean="0"/>
              <a:pPr>
                <a:defRPr/>
              </a:pPr>
              <a:t>9</a:t>
            </a:fld>
            <a:endParaRPr lang="en-GB"/>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bme_ftsrg_hun_micskei_v7">
  <a:themeElements>
    <a:clrScheme name="ftsrg-scheme">
      <a:dk1>
        <a:srgbClr val="000000"/>
      </a:dk1>
      <a:lt1>
        <a:srgbClr val="FFFFFF"/>
      </a:lt1>
      <a:dk2>
        <a:srgbClr val="621E0F"/>
      </a:dk2>
      <a:lt2>
        <a:srgbClr val="FFFFFF"/>
      </a:lt2>
      <a:accent1>
        <a:srgbClr val="F9DD2F"/>
      </a:accent1>
      <a:accent2>
        <a:srgbClr val="E67300"/>
      </a:accent2>
      <a:accent3>
        <a:srgbClr val="007D00"/>
      </a:accent3>
      <a:accent4>
        <a:srgbClr val="762536"/>
      </a:accent4>
      <a:accent5>
        <a:srgbClr val="2B56CF"/>
      </a:accent5>
      <a:accent6>
        <a:srgbClr val="929598"/>
      </a:accent6>
      <a:hlink>
        <a:srgbClr val="0038AE"/>
      </a:hlink>
      <a:folHlink>
        <a:srgbClr val="0038A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B83A55"/>
        </a:solidFill>
        <a:ln w="38100">
          <a:solidFill>
            <a:schemeClr val="tx1"/>
          </a:solidFill>
        </a:ln>
        <a:effectLst>
          <a:outerShdw blurRad="50800" dist="38100" dir="2700000" algn="tl" rotWithShape="0">
            <a:prstClr val="black">
              <a:alpha val="40000"/>
            </a:prstClr>
          </a:outerShdw>
        </a:effectLst>
      </a:spPr>
      <a:bodyPr rtlCol="0" anchor="ctr"/>
      <a:lstStyle>
        <a:defPPr algn="ctr">
          <a:defRPr sz="2400" dirty="0" smtClean="0">
            <a:solidFill>
              <a:schemeClr val="bg1"/>
            </a:solidFill>
          </a:defRPr>
        </a:defPPr>
      </a:lstStyle>
      <a:style>
        <a:lnRef idx="2">
          <a:schemeClr val="accent4">
            <a:shade val="50000"/>
          </a:schemeClr>
        </a:lnRef>
        <a:fillRef idx="1">
          <a:schemeClr val="accent4"/>
        </a:fillRef>
        <a:effectRef idx="0">
          <a:schemeClr val="accent4"/>
        </a:effectRef>
        <a:fontRef idx="minor">
          <a:schemeClr val="lt1"/>
        </a:fontRef>
      </a:style>
    </a:spDef>
  </a:objectDefaults>
  <a:extraClrSchemeLst>
    <a:extraClrScheme>
      <a:clrScheme name="ftsrg-scheme">
        <a:dk1>
          <a:srgbClr val="000000"/>
        </a:dk1>
        <a:lt1>
          <a:srgbClr val="FFFFFF"/>
        </a:lt1>
        <a:dk2>
          <a:srgbClr val="621E0F"/>
        </a:dk2>
        <a:lt2>
          <a:srgbClr val="FFFFFF"/>
        </a:lt2>
        <a:accent1>
          <a:srgbClr val="F9DD2F"/>
        </a:accent1>
        <a:accent2>
          <a:srgbClr val="E67300"/>
        </a:accent2>
        <a:accent3>
          <a:srgbClr val="007D00"/>
        </a:accent3>
        <a:accent4>
          <a:srgbClr val="762536"/>
        </a:accent4>
        <a:accent5>
          <a:srgbClr val="2B56CF"/>
        </a:accent5>
        <a:accent6>
          <a:srgbClr val="929598"/>
        </a:accent6>
        <a:hlink>
          <a:srgbClr val="0038AE"/>
        </a:hlink>
        <a:folHlink>
          <a:srgbClr val="0038AE"/>
        </a:folHlink>
      </a:clrScheme>
    </a:extraClrScheme>
    <a:extraClrScheme>
      <a:clrScheme name="ftsrg-scheme2">
        <a:dk1>
          <a:srgbClr val="000000"/>
        </a:dk1>
        <a:lt1>
          <a:srgbClr val="FFFFFF"/>
        </a:lt1>
        <a:dk2>
          <a:srgbClr val="0099FF"/>
        </a:dk2>
        <a:lt2>
          <a:srgbClr val="FFFF99"/>
        </a:lt2>
        <a:accent1>
          <a:srgbClr val="762536"/>
        </a:accent1>
        <a:accent2>
          <a:srgbClr val="81511D"/>
        </a:accent2>
        <a:accent3>
          <a:srgbClr val="48662C"/>
        </a:accent3>
        <a:accent4>
          <a:srgbClr val="134C59"/>
        </a:accent4>
        <a:accent5>
          <a:srgbClr val="5A2565"/>
        </a:accent5>
        <a:accent6>
          <a:srgbClr val="5A5A5A"/>
        </a:accent6>
        <a:hlink>
          <a:srgbClr val="002060"/>
        </a:hlink>
        <a:folHlink>
          <a:srgbClr val="002060"/>
        </a:folHlink>
      </a:clrScheme>
    </a:extraClrScheme>
    <a:extraClrScheme>
      <a:clrScheme name="SAF-color-scheme">
        <a:dk1>
          <a:srgbClr val="000000"/>
        </a:dk1>
        <a:lt1>
          <a:srgbClr val="FFFFFF"/>
        </a:lt1>
        <a:dk2>
          <a:srgbClr val="000000"/>
        </a:dk2>
        <a:lt2>
          <a:srgbClr val="FFFFFF"/>
        </a:lt2>
        <a:accent1>
          <a:srgbClr val="FF3300"/>
        </a:accent1>
        <a:accent2>
          <a:srgbClr val="00B686"/>
        </a:accent2>
        <a:accent3>
          <a:srgbClr val="FFCC00"/>
        </a:accent3>
        <a:accent4>
          <a:srgbClr val="000000"/>
        </a:accent4>
        <a:accent5>
          <a:srgbClr val="FFADAA"/>
        </a:accent5>
        <a:accent6>
          <a:srgbClr val="0098CE"/>
        </a:accent6>
        <a:hlink>
          <a:srgbClr val="0098CE"/>
        </a:hlink>
        <a:folHlink>
          <a:srgbClr val="FFCC00"/>
        </a:folHlink>
      </a:clrScheme>
    </a:extraClrScheme>
  </a:extraClrSchemeLst>
</a:theme>
</file>

<file path=ppt/theme/theme2.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2448</TotalTime>
  <Words>3083</Words>
  <Application>Microsoft Office PowerPoint</Application>
  <PresentationFormat>Diavetítés a képernyőre (4:3 oldalarány)</PresentationFormat>
  <Paragraphs>467</Paragraphs>
  <Slides>35</Slides>
  <Notes>34</Notes>
  <HiddenSlides>2</HiddenSlides>
  <MMClips>0</MMClips>
  <ScaleCrop>false</ScaleCrop>
  <HeadingPairs>
    <vt:vector size="6" baseType="variant">
      <vt:variant>
        <vt:lpstr>Használt betűtípusok</vt:lpstr>
      </vt:variant>
      <vt:variant>
        <vt:i4>6</vt:i4>
      </vt:variant>
      <vt:variant>
        <vt:lpstr>Téma</vt:lpstr>
      </vt:variant>
      <vt:variant>
        <vt:i4>1</vt:i4>
      </vt:variant>
      <vt:variant>
        <vt:lpstr>Diacímek</vt:lpstr>
      </vt:variant>
      <vt:variant>
        <vt:i4>35</vt:i4>
      </vt:variant>
    </vt:vector>
  </HeadingPairs>
  <TitlesOfParts>
    <vt:vector size="42" baseType="lpstr">
      <vt:lpstr>Arial</vt:lpstr>
      <vt:lpstr>Calibri</vt:lpstr>
      <vt:lpstr>Comic Sans MS</vt:lpstr>
      <vt:lpstr>Courier New</vt:lpstr>
      <vt:lpstr>Wingdings</vt:lpstr>
      <vt:lpstr>Wingdings 2</vt:lpstr>
      <vt:lpstr>bme_ftsrg_hun_micskei_v7</vt:lpstr>
      <vt:lpstr>PowerPoint bemutató</vt:lpstr>
      <vt:lpstr>Copyright Notice</vt:lpstr>
      <vt:lpstr>Rejtvény</vt:lpstr>
      <vt:lpstr>A Windows memóriakezelésének alapelvei</vt:lpstr>
      <vt:lpstr>Maximális fizikai memória (GB)</vt:lpstr>
      <vt:lpstr>32-bites x86 címtartomány</vt:lpstr>
      <vt:lpstr>64-bites címtartomány</vt:lpstr>
      <vt:lpstr>PowerPoint bemutató</vt:lpstr>
      <vt:lpstr>PowerPoint bemutató</vt:lpstr>
      <vt:lpstr>Folyamatok memóriafoglalása</vt:lpstr>
      <vt:lpstr>Logikai és fizikai címek közötti leképzés (ism.)</vt:lpstr>
      <vt:lpstr>x86 címfordítás (PAE nélkül)</vt:lpstr>
      <vt:lpstr>x86 PAE címfordítás</vt:lpstr>
      <vt:lpstr>x86 PAE esetén a PTE</vt:lpstr>
      <vt:lpstr>x64 címfordítás</vt:lpstr>
      <vt:lpstr>x64: PTE szerkezete </vt:lpstr>
      <vt:lpstr>PowerPoint bemutató</vt:lpstr>
      <vt:lpstr>Munkakészlet (Working Set)</vt:lpstr>
      <vt:lpstr>Fizikai memórialapok életciklusa</vt:lpstr>
      <vt:lpstr>Lapozófájl (page file)</vt:lpstr>
      <vt:lpstr>PowerPoint bemutató</vt:lpstr>
      <vt:lpstr>Memóriahasználat megfigyelése</vt:lpstr>
      <vt:lpstr>Folyamat memóriahasználata - 0</vt:lpstr>
      <vt:lpstr>Folyamat memóriahasználata - 1</vt:lpstr>
      <vt:lpstr>Folyamat memóriahasználata - 2</vt:lpstr>
      <vt:lpstr>PowerPoint bemutató</vt:lpstr>
      <vt:lpstr>A teljes rendszer memóriahasználata</vt:lpstr>
      <vt:lpstr>PowerPoint bemutató</vt:lpstr>
      <vt:lpstr>További optimalizációk</vt:lpstr>
      <vt:lpstr>Windows 8: memóriahasználat csökkentése</vt:lpstr>
      <vt:lpstr>Egy optimalizáció: Prefetch (Windows XP)</vt:lpstr>
      <vt:lpstr>Egy újabb: Superfetch (Vista)</vt:lpstr>
      <vt:lpstr>PowerPoint bemutató</vt:lpstr>
      <vt:lpstr>Olvasnivaló</vt:lpstr>
      <vt:lpstr>Összefoglalás</vt:lpstr>
    </vt:vector>
  </TitlesOfParts>
  <Company>Budapesti Műszaki és Gazdaságtudományi Egyetem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Memóriakezelés a Windowsban </dc:title>
  <dc:subject>Operációs rendszerek (vimia219)</dc:subject>
  <dc:creator>Micskei Zoltán</dc:creator>
  <cp:keywords>memória, windows, page file, commit, working set</cp:keywords>
  <dc:description>A BME Operációs rendszerek című tantárgyának előadása</dc:description>
  <cp:lastModifiedBy>Micskei Zoltán</cp:lastModifiedBy>
  <cp:revision>134</cp:revision>
  <dcterms:created xsi:type="dcterms:W3CDTF">2009-05-06T09:37:03Z</dcterms:created>
  <dcterms:modified xsi:type="dcterms:W3CDTF">2014-04-15T08:13:10Z</dcterms:modified>
</cp:coreProperties>
</file>