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9" r:id="rId2"/>
    <p:sldId id="260" r:id="rId3"/>
    <p:sldId id="262" r:id="rId4"/>
    <p:sldId id="296" r:id="rId5"/>
    <p:sldId id="294" r:id="rId6"/>
    <p:sldId id="314" r:id="rId7"/>
    <p:sldId id="263" r:id="rId8"/>
    <p:sldId id="261" r:id="rId9"/>
    <p:sldId id="265" r:id="rId10"/>
    <p:sldId id="297" r:id="rId11"/>
    <p:sldId id="309" r:id="rId12"/>
    <p:sldId id="267" r:id="rId13"/>
    <p:sldId id="268" r:id="rId14"/>
    <p:sldId id="269" r:id="rId15"/>
    <p:sldId id="298" r:id="rId16"/>
    <p:sldId id="270" r:id="rId17"/>
    <p:sldId id="271" r:id="rId18"/>
    <p:sldId id="272" r:id="rId19"/>
    <p:sldId id="273" r:id="rId20"/>
    <p:sldId id="274" r:id="rId21"/>
    <p:sldId id="313" r:id="rId22"/>
    <p:sldId id="275" r:id="rId23"/>
    <p:sldId id="276" r:id="rId24"/>
    <p:sldId id="278" r:id="rId25"/>
    <p:sldId id="299" r:id="rId26"/>
    <p:sldId id="303" r:id="rId27"/>
    <p:sldId id="279" r:id="rId28"/>
    <p:sldId id="304" r:id="rId29"/>
    <p:sldId id="300" r:id="rId30"/>
    <p:sldId id="301" r:id="rId31"/>
    <p:sldId id="280" r:id="rId32"/>
    <p:sldId id="305" r:id="rId33"/>
    <p:sldId id="302" r:id="rId34"/>
    <p:sldId id="281" r:id="rId35"/>
    <p:sldId id="282" r:id="rId36"/>
    <p:sldId id="306" r:id="rId37"/>
    <p:sldId id="312" r:id="rId38"/>
    <p:sldId id="311" r:id="rId39"/>
    <p:sldId id="310" r:id="rId40"/>
    <p:sldId id="316" r:id="rId41"/>
    <p:sldId id="315" r:id="rId42"/>
    <p:sldId id="291" r:id="rId43"/>
    <p:sldId id="290" r:id="rId4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9F763067-66D4-4032-A8A1-2E6256907A7C}">
          <p14:sldIdLst>
            <p14:sldId id="259"/>
            <p14:sldId id="260"/>
            <p14:sldId id="262"/>
            <p14:sldId id="296"/>
            <p14:sldId id="294"/>
            <p14:sldId id="314"/>
            <p14:sldId id="263"/>
            <p14:sldId id="261"/>
            <p14:sldId id="265"/>
            <p14:sldId id="297"/>
            <p14:sldId id="309"/>
          </p14:sldIdLst>
        </p14:section>
        <p14:section name="Elméleti alapok" id="{9A87EFC0-FA18-4A4A-A204-3326E9C6CB86}">
          <p14:sldIdLst>
            <p14:sldId id="267"/>
            <p14:sldId id="268"/>
            <p14:sldId id="269"/>
          </p14:sldIdLst>
        </p14:section>
        <p14:section name="CPU virtualizálása" id="{3FBB9CA2-87F8-4254-92DD-DDE329DE597A}">
          <p14:sldIdLst>
            <p14:sldId id="298"/>
            <p14:sldId id="270"/>
            <p14:sldId id="271"/>
            <p14:sldId id="272"/>
            <p14:sldId id="273"/>
            <p14:sldId id="274"/>
            <p14:sldId id="313"/>
            <p14:sldId id="275"/>
            <p14:sldId id="276"/>
            <p14:sldId id="278"/>
          </p14:sldIdLst>
        </p14:section>
        <p14:section name="Memória virtualizálása" id="{1E6DACB6-0C35-4F09-8ABA-400E26CB40EF}">
          <p14:sldIdLst>
            <p14:sldId id="299"/>
            <p14:sldId id="303"/>
            <p14:sldId id="279"/>
            <p14:sldId id="304"/>
            <p14:sldId id="300"/>
          </p14:sldIdLst>
        </p14:section>
        <p14:section name="I/O virtualizáció" id="{BA82EC40-4FE3-443C-AA77-D346A9A93DAC}">
          <p14:sldIdLst>
            <p14:sldId id="301"/>
            <p14:sldId id="280"/>
            <p14:sldId id="305"/>
            <p14:sldId id="302"/>
          </p14:sldIdLst>
        </p14:section>
        <p14:section name="Megoldások" id="{E5150A9D-CABB-4B35-8310-FAFAF33FFD21}">
          <p14:sldIdLst>
            <p14:sldId id="281"/>
            <p14:sldId id="282"/>
            <p14:sldId id="306"/>
            <p14:sldId id="312"/>
            <p14:sldId id="311"/>
            <p14:sldId id="310"/>
            <p14:sldId id="316"/>
            <p14:sldId id="315"/>
            <p14:sldId id="291"/>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Világos stílus 1 – 6. jelölőszín">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55" autoAdjust="0"/>
  </p:normalViewPr>
  <p:slideViewPr>
    <p:cSldViewPr>
      <p:cViewPr varScale="1">
        <p:scale>
          <a:sx n="60" d="100"/>
          <a:sy n="60" d="100"/>
        </p:scale>
        <p:origin x="148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C4431-8B82-4B37-AC90-7ADEDC6FFAF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hu-HU"/>
        </a:p>
      </dgm:t>
    </dgm:pt>
    <dgm:pt modelId="{5791058F-85DD-4FD4-AE81-310F6F617B53}">
      <dgm:prSet phldrT="[Szöveg]"/>
      <dgm:spPr/>
      <dgm:t>
        <a:bodyPr/>
        <a:lstStyle/>
        <a:p>
          <a:r>
            <a:rPr lang="hu-HU" dirty="0" err="1" smtClean="0"/>
            <a:t>IaaS</a:t>
          </a:r>
          <a:endParaRPr lang="hu-HU" dirty="0"/>
        </a:p>
      </dgm:t>
    </dgm:pt>
    <dgm:pt modelId="{1D3FF08F-324C-4354-BCCD-44A1871B79FC}" type="parTrans" cxnId="{D08C3E3C-B178-481F-871D-8406E638EE20}">
      <dgm:prSet/>
      <dgm:spPr/>
      <dgm:t>
        <a:bodyPr/>
        <a:lstStyle/>
        <a:p>
          <a:endParaRPr lang="hu-HU"/>
        </a:p>
      </dgm:t>
    </dgm:pt>
    <dgm:pt modelId="{4DFF9116-A78F-460E-9DDA-B07AC3EBB551}" type="sibTrans" cxnId="{D08C3E3C-B178-481F-871D-8406E638EE20}">
      <dgm:prSet/>
      <dgm:spPr/>
      <dgm:t>
        <a:bodyPr/>
        <a:lstStyle/>
        <a:p>
          <a:endParaRPr lang="hu-HU"/>
        </a:p>
      </dgm:t>
    </dgm:pt>
    <dgm:pt modelId="{A5D7FBFF-2AF8-4B49-AF4A-78EA3A5CC0AA}">
      <dgm:prSet phldrT="[Szöveg]"/>
      <dgm:spPr/>
      <dgm:t>
        <a:bodyPr/>
        <a:lstStyle/>
        <a:p>
          <a:r>
            <a:rPr lang="hu-HU" dirty="0" smtClean="0"/>
            <a:t>Virtuális gépet kapunk</a:t>
          </a:r>
          <a:endParaRPr lang="hu-HU" dirty="0"/>
        </a:p>
      </dgm:t>
    </dgm:pt>
    <dgm:pt modelId="{98FD5CA4-1B2C-4D73-BF7A-9FAC56CE5978}" type="parTrans" cxnId="{CC056989-AA81-4CEF-8047-252911E08175}">
      <dgm:prSet/>
      <dgm:spPr/>
      <dgm:t>
        <a:bodyPr/>
        <a:lstStyle/>
        <a:p>
          <a:endParaRPr lang="hu-HU"/>
        </a:p>
      </dgm:t>
    </dgm:pt>
    <dgm:pt modelId="{F84C4545-6C95-4E36-AA0F-5A8B3CD9CB3E}" type="sibTrans" cxnId="{CC056989-AA81-4CEF-8047-252911E08175}">
      <dgm:prSet/>
      <dgm:spPr/>
      <dgm:t>
        <a:bodyPr/>
        <a:lstStyle/>
        <a:p>
          <a:endParaRPr lang="hu-HU"/>
        </a:p>
      </dgm:t>
    </dgm:pt>
    <dgm:pt modelId="{0D16C973-A113-4FC6-863B-B933B76F3ED1}">
      <dgm:prSet phldrT="[Szöveg]"/>
      <dgm:spPr/>
      <dgm:t>
        <a:bodyPr/>
        <a:lstStyle/>
        <a:p>
          <a:r>
            <a:rPr lang="hu-HU" dirty="0" smtClean="0"/>
            <a:t>Amazon EC2, </a:t>
          </a:r>
          <a:r>
            <a:rPr lang="hu-HU" dirty="0" err="1" smtClean="0"/>
            <a:t>RackSpace</a:t>
          </a:r>
          <a:r>
            <a:rPr lang="hu-HU" dirty="0" smtClean="0"/>
            <a:t>…</a:t>
          </a:r>
          <a:endParaRPr lang="hu-HU" dirty="0"/>
        </a:p>
      </dgm:t>
    </dgm:pt>
    <dgm:pt modelId="{4F7E3E27-BC03-4ED7-9BDA-FE522B37BB5E}" type="parTrans" cxnId="{4AA5CBBC-E9E9-44B2-8D59-A686F4610A32}">
      <dgm:prSet/>
      <dgm:spPr/>
      <dgm:t>
        <a:bodyPr/>
        <a:lstStyle/>
        <a:p>
          <a:endParaRPr lang="hu-HU"/>
        </a:p>
      </dgm:t>
    </dgm:pt>
    <dgm:pt modelId="{2F083784-EB8D-4363-AF85-F410905360F2}" type="sibTrans" cxnId="{4AA5CBBC-E9E9-44B2-8D59-A686F4610A32}">
      <dgm:prSet/>
      <dgm:spPr/>
      <dgm:t>
        <a:bodyPr/>
        <a:lstStyle/>
        <a:p>
          <a:endParaRPr lang="hu-HU"/>
        </a:p>
      </dgm:t>
    </dgm:pt>
    <dgm:pt modelId="{B68053B1-8254-4B07-AF76-B7C6FB912EF6}">
      <dgm:prSet phldrT="[Szöveg]"/>
      <dgm:spPr/>
      <dgm:t>
        <a:bodyPr/>
        <a:lstStyle/>
        <a:p>
          <a:r>
            <a:rPr lang="hu-HU" dirty="0" err="1" smtClean="0"/>
            <a:t>PaaS</a:t>
          </a:r>
          <a:endParaRPr lang="hu-HU" dirty="0"/>
        </a:p>
      </dgm:t>
    </dgm:pt>
    <dgm:pt modelId="{6758CB47-0B04-4823-9A3B-2550C8340D7F}" type="parTrans" cxnId="{16B138F6-9F14-4097-B411-A9B310E534C8}">
      <dgm:prSet/>
      <dgm:spPr/>
      <dgm:t>
        <a:bodyPr/>
        <a:lstStyle/>
        <a:p>
          <a:endParaRPr lang="hu-HU"/>
        </a:p>
      </dgm:t>
    </dgm:pt>
    <dgm:pt modelId="{AF7C44FF-5552-4E81-BD39-3994E4E0974F}" type="sibTrans" cxnId="{16B138F6-9F14-4097-B411-A9B310E534C8}">
      <dgm:prSet/>
      <dgm:spPr/>
      <dgm:t>
        <a:bodyPr/>
        <a:lstStyle/>
        <a:p>
          <a:endParaRPr lang="hu-HU"/>
        </a:p>
      </dgm:t>
    </dgm:pt>
    <dgm:pt modelId="{5E6A9A0A-B838-4796-ADFA-06E3FE19D5D1}">
      <dgm:prSet phldrT="[Szöveg]"/>
      <dgm:spPr/>
      <dgm:t>
        <a:bodyPr/>
        <a:lstStyle/>
        <a:p>
          <a:r>
            <a:rPr lang="hu-HU" dirty="0" smtClean="0"/>
            <a:t>Futtatókörnyezetet kapunk</a:t>
          </a:r>
          <a:endParaRPr lang="hu-HU" dirty="0"/>
        </a:p>
      </dgm:t>
    </dgm:pt>
    <dgm:pt modelId="{4650E90A-6311-4E45-9D2B-80E4CC333D5B}" type="parTrans" cxnId="{E7D66CFF-94DC-4599-A248-F2B285348408}">
      <dgm:prSet/>
      <dgm:spPr/>
      <dgm:t>
        <a:bodyPr/>
        <a:lstStyle/>
        <a:p>
          <a:endParaRPr lang="hu-HU"/>
        </a:p>
      </dgm:t>
    </dgm:pt>
    <dgm:pt modelId="{928F2C07-3DCB-48EE-8033-1C8190009219}" type="sibTrans" cxnId="{E7D66CFF-94DC-4599-A248-F2B285348408}">
      <dgm:prSet/>
      <dgm:spPr/>
      <dgm:t>
        <a:bodyPr/>
        <a:lstStyle/>
        <a:p>
          <a:endParaRPr lang="hu-HU"/>
        </a:p>
      </dgm:t>
    </dgm:pt>
    <dgm:pt modelId="{B6C3E0EE-E104-46CB-B172-286F88B422FF}">
      <dgm:prSet phldrT="[Szöveg]"/>
      <dgm:spPr/>
      <dgm:t>
        <a:bodyPr/>
        <a:lstStyle/>
        <a:p>
          <a:r>
            <a:rPr lang="hu-HU" dirty="0" smtClean="0"/>
            <a:t>MS </a:t>
          </a:r>
          <a:r>
            <a:rPr lang="hu-HU" dirty="0" err="1" smtClean="0"/>
            <a:t>Azure</a:t>
          </a:r>
          <a:r>
            <a:rPr lang="hu-HU" dirty="0" smtClean="0"/>
            <a:t>, </a:t>
          </a:r>
          <a:r>
            <a:rPr lang="hu-HU" dirty="0" err="1" smtClean="0"/>
            <a:t>Google</a:t>
          </a:r>
          <a:r>
            <a:rPr lang="hu-HU" dirty="0" smtClean="0"/>
            <a:t> </a:t>
          </a:r>
          <a:r>
            <a:rPr lang="hu-HU" dirty="0" err="1" smtClean="0"/>
            <a:t>AppEngine</a:t>
          </a:r>
          <a:r>
            <a:rPr lang="hu-HU" dirty="0" smtClean="0"/>
            <a:t>…</a:t>
          </a:r>
          <a:endParaRPr lang="hu-HU" dirty="0"/>
        </a:p>
      </dgm:t>
    </dgm:pt>
    <dgm:pt modelId="{633C2FA1-AA87-4A1D-AE94-A4175D4D7D5F}" type="parTrans" cxnId="{72BB676F-7698-403C-8DC5-D619B4A47807}">
      <dgm:prSet/>
      <dgm:spPr/>
      <dgm:t>
        <a:bodyPr/>
        <a:lstStyle/>
        <a:p>
          <a:endParaRPr lang="hu-HU"/>
        </a:p>
      </dgm:t>
    </dgm:pt>
    <dgm:pt modelId="{6C26696C-090B-4B7F-B63D-12ECD904C12E}" type="sibTrans" cxnId="{72BB676F-7698-403C-8DC5-D619B4A47807}">
      <dgm:prSet/>
      <dgm:spPr/>
      <dgm:t>
        <a:bodyPr/>
        <a:lstStyle/>
        <a:p>
          <a:endParaRPr lang="hu-HU"/>
        </a:p>
      </dgm:t>
    </dgm:pt>
    <dgm:pt modelId="{F4D4EFE9-0EEE-4E93-BB0E-A606E0C5B235}">
      <dgm:prSet phldrT="[Szöveg]"/>
      <dgm:spPr/>
      <dgm:t>
        <a:bodyPr/>
        <a:lstStyle/>
        <a:p>
          <a:r>
            <a:rPr lang="hu-HU" dirty="0" err="1" smtClean="0"/>
            <a:t>SaaS</a:t>
          </a:r>
          <a:endParaRPr lang="hu-HU" dirty="0"/>
        </a:p>
      </dgm:t>
    </dgm:pt>
    <dgm:pt modelId="{7B1BBDB9-B6E2-4C7F-A523-22E857184F31}" type="parTrans" cxnId="{65AF574B-B05B-4A0F-AF95-1363EFD57AA1}">
      <dgm:prSet/>
      <dgm:spPr/>
      <dgm:t>
        <a:bodyPr/>
        <a:lstStyle/>
        <a:p>
          <a:endParaRPr lang="hu-HU"/>
        </a:p>
      </dgm:t>
    </dgm:pt>
    <dgm:pt modelId="{32AE18CE-5327-4CF0-980F-C2F54E217C03}" type="sibTrans" cxnId="{65AF574B-B05B-4A0F-AF95-1363EFD57AA1}">
      <dgm:prSet/>
      <dgm:spPr/>
      <dgm:t>
        <a:bodyPr/>
        <a:lstStyle/>
        <a:p>
          <a:endParaRPr lang="hu-HU"/>
        </a:p>
      </dgm:t>
    </dgm:pt>
    <dgm:pt modelId="{1D53B7B7-8E5C-47A3-901B-6CB354E3CD73}">
      <dgm:prSet phldrT="[Szöveg]"/>
      <dgm:spPr/>
      <dgm:t>
        <a:bodyPr/>
        <a:lstStyle/>
        <a:p>
          <a:r>
            <a:rPr lang="hu-HU" dirty="0" smtClean="0"/>
            <a:t>Szolgáltatást érünk el</a:t>
          </a:r>
          <a:endParaRPr lang="hu-HU" dirty="0"/>
        </a:p>
      </dgm:t>
    </dgm:pt>
    <dgm:pt modelId="{BFE52AD0-09E5-4DFF-BD71-A45E8AE75424}" type="parTrans" cxnId="{0E56AA6B-3DAD-497D-BDE9-7935E248A7D9}">
      <dgm:prSet/>
      <dgm:spPr/>
      <dgm:t>
        <a:bodyPr/>
        <a:lstStyle/>
        <a:p>
          <a:endParaRPr lang="hu-HU"/>
        </a:p>
      </dgm:t>
    </dgm:pt>
    <dgm:pt modelId="{49C6541E-9A34-419D-B13A-2C9FB5CE5D57}" type="sibTrans" cxnId="{0E56AA6B-3DAD-497D-BDE9-7935E248A7D9}">
      <dgm:prSet/>
      <dgm:spPr/>
      <dgm:t>
        <a:bodyPr/>
        <a:lstStyle/>
        <a:p>
          <a:endParaRPr lang="hu-HU"/>
        </a:p>
      </dgm:t>
    </dgm:pt>
    <dgm:pt modelId="{F06B5921-BD51-481C-9327-D03499C93843}">
      <dgm:prSet phldrT="[Szöveg]"/>
      <dgm:spPr/>
      <dgm:t>
        <a:bodyPr/>
        <a:lstStyle/>
        <a:p>
          <a:r>
            <a:rPr lang="hu-HU" dirty="0" err="1" smtClean="0"/>
            <a:t>Google</a:t>
          </a:r>
          <a:r>
            <a:rPr lang="hu-HU" dirty="0" smtClean="0"/>
            <a:t> </a:t>
          </a:r>
          <a:r>
            <a:rPr lang="hu-HU" dirty="0" err="1" smtClean="0"/>
            <a:t>Docs</a:t>
          </a:r>
          <a:r>
            <a:rPr lang="hu-HU" dirty="0" smtClean="0"/>
            <a:t>, </a:t>
          </a:r>
          <a:r>
            <a:rPr lang="hu-HU" dirty="0" err="1" smtClean="0"/>
            <a:t>SalesForce</a:t>
          </a:r>
          <a:r>
            <a:rPr lang="hu-HU" dirty="0" smtClean="0"/>
            <a:t> CRM…</a:t>
          </a:r>
          <a:endParaRPr lang="hu-HU" dirty="0"/>
        </a:p>
      </dgm:t>
    </dgm:pt>
    <dgm:pt modelId="{947CBDFC-0B65-48A3-B2B6-D9637F3728A1}" type="parTrans" cxnId="{26596BAD-42EF-4DEA-A1D3-4D707E0C4779}">
      <dgm:prSet/>
      <dgm:spPr/>
      <dgm:t>
        <a:bodyPr/>
        <a:lstStyle/>
        <a:p>
          <a:endParaRPr lang="hu-HU"/>
        </a:p>
      </dgm:t>
    </dgm:pt>
    <dgm:pt modelId="{CC1507EF-1017-4457-95D2-373BA0EF550F}" type="sibTrans" cxnId="{26596BAD-42EF-4DEA-A1D3-4D707E0C4779}">
      <dgm:prSet/>
      <dgm:spPr/>
      <dgm:t>
        <a:bodyPr/>
        <a:lstStyle/>
        <a:p>
          <a:endParaRPr lang="hu-HU"/>
        </a:p>
      </dgm:t>
    </dgm:pt>
    <dgm:pt modelId="{F18FB7DD-9B1E-4C84-80DA-AF91D4FA0EFC}">
      <dgm:prSet phldrT="[Szöveg]"/>
      <dgm:spPr/>
      <dgm:t>
        <a:bodyPr/>
        <a:lstStyle/>
        <a:p>
          <a:r>
            <a:rPr lang="hu-HU" dirty="0" smtClean="0"/>
            <a:t>Java konténer, .NET, adatbázis…</a:t>
          </a:r>
          <a:endParaRPr lang="hu-HU" dirty="0"/>
        </a:p>
      </dgm:t>
    </dgm:pt>
    <dgm:pt modelId="{7544CC0C-4363-481A-ACA0-1F2C43C61893}" type="parTrans" cxnId="{438EAEA1-7C49-420B-AD11-C88A353D944C}">
      <dgm:prSet/>
      <dgm:spPr/>
      <dgm:t>
        <a:bodyPr/>
        <a:lstStyle/>
        <a:p>
          <a:endParaRPr lang="hu-HU"/>
        </a:p>
      </dgm:t>
    </dgm:pt>
    <dgm:pt modelId="{6CB0B7B9-2976-43A7-896F-F3E034A44401}" type="sibTrans" cxnId="{438EAEA1-7C49-420B-AD11-C88A353D944C}">
      <dgm:prSet/>
      <dgm:spPr/>
      <dgm:t>
        <a:bodyPr/>
        <a:lstStyle/>
        <a:p>
          <a:endParaRPr lang="hu-HU"/>
        </a:p>
      </dgm:t>
    </dgm:pt>
    <dgm:pt modelId="{8B4443D6-64FF-49EA-8BA7-AAEF52B73FF5}" type="pres">
      <dgm:prSet presAssocID="{897C4431-8B82-4B37-AC90-7ADEDC6FFAFA}" presName="Name0" presStyleCnt="0">
        <dgm:presLayoutVars>
          <dgm:dir/>
          <dgm:animLvl val="lvl"/>
          <dgm:resizeHandles val="exact"/>
        </dgm:presLayoutVars>
      </dgm:prSet>
      <dgm:spPr/>
      <dgm:t>
        <a:bodyPr/>
        <a:lstStyle/>
        <a:p>
          <a:endParaRPr lang="hu-HU"/>
        </a:p>
      </dgm:t>
    </dgm:pt>
    <dgm:pt modelId="{E6B8E66C-EE2A-49DF-9D47-B21495204239}" type="pres">
      <dgm:prSet presAssocID="{5791058F-85DD-4FD4-AE81-310F6F617B53}" presName="linNode" presStyleCnt="0"/>
      <dgm:spPr/>
    </dgm:pt>
    <dgm:pt modelId="{AE550028-2303-46C0-9DC0-926ACDDDD372}" type="pres">
      <dgm:prSet presAssocID="{5791058F-85DD-4FD4-AE81-310F6F617B53}" presName="parentText" presStyleLbl="node1" presStyleIdx="0" presStyleCnt="3">
        <dgm:presLayoutVars>
          <dgm:chMax val="1"/>
          <dgm:bulletEnabled val="1"/>
        </dgm:presLayoutVars>
      </dgm:prSet>
      <dgm:spPr/>
      <dgm:t>
        <a:bodyPr/>
        <a:lstStyle/>
        <a:p>
          <a:endParaRPr lang="hu-HU"/>
        </a:p>
      </dgm:t>
    </dgm:pt>
    <dgm:pt modelId="{854C8981-E100-4BCF-A904-C0FEF3EE8F8C}" type="pres">
      <dgm:prSet presAssocID="{5791058F-85DD-4FD4-AE81-310F6F617B53}" presName="descendantText" presStyleLbl="alignAccFollowNode1" presStyleIdx="0" presStyleCnt="3">
        <dgm:presLayoutVars>
          <dgm:bulletEnabled val="1"/>
        </dgm:presLayoutVars>
      </dgm:prSet>
      <dgm:spPr/>
      <dgm:t>
        <a:bodyPr/>
        <a:lstStyle/>
        <a:p>
          <a:endParaRPr lang="hu-HU"/>
        </a:p>
      </dgm:t>
    </dgm:pt>
    <dgm:pt modelId="{565CD4DA-C139-4D81-A7BA-2A1F8510E782}" type="pres">
      <dgm:prSet presAssocID="{4DFF9116-A78F-460E-9DDA-B07AC3EBB551}" presName="sp" presStyleCnt="0"/>
      <dgm:spPr/>
    </dgm:pt>
    <dgm:pt modelId="{33129F2D-3694-4968-907E-B632745DC7B6}" type="pres">
      <dgm:prSet presAssocID="{B68053B1-8254-4B07-AF76-B7C6FB912EF6}" presName="linNode" presStyleCnt="0"/>
      <dgm:spPr/>
    </dgm:pt>
    <dgm:pt modelId="{9AC6F017-6DD6-4B3E-850E-1E3AEBA2700C}" type="pres">
      <dgm:prSet presAssocID="{B68053B1-8254-4B07-AF76-B7C6FB912EF6}" presName="parentText" presStyleLbl="node1" presStyleIdx="1" presStyleCnt="3">
        <dgm:presLayoutVars>
          <dgm:chMax val="1"/>
          <dgm:bulletEnabled val="1"/>
        </dgm:presLayoutVars>
      </dgm:prSet>
      <dgm:spPr/>
      <dgm:t>
        <a:bodyPr/>
        <a:lstStyle/>
        <a:p>
          <a:endParaRPr lang="hu-HU"/>
        </a:p>
      </dgm:t>
    </dgm:pt>
    <dgm:pt modelId="{86305391-2A69-4DAB-A47D-053444E3A15B}" type="pres">
      <dgm:prSet presAssocID="{B68053B1-8254-4B07-AF76-B7C6FB912EF6}" presName="descendantText" presStyleLbl="alignAccFollowNode1" presStyleIdx="1" presStyleCnt="3">
        <dgm:presLayoutVars>
          <dgm:bulletEnabled val="1"/>
        </dgm:presLayoutVars>
      </dgm:prSet>
      <dgm:spPr/>
      <dgm:t>
        <a:bodyPr/>
        <a:lstStyle/>
        <a:p>
          <a:endParaRPr lang="hu-HU"/>
        </a:p>
      </dgm:t>
    </dgm:pt>
    <dgm:pt modelId="{1C18DD7F-05C9-42A8-8054-8D53726B2FCD}" type="pres">
      <dgm:prSet presAssocID="{AF7C44FF-5552-4E81-BD39-3994E4E0974F}" presName="sp" presStyleCnt="0"/>
      <dgm:spPr/>
    </dgm:pt>
    <dgm:pt modelId="{1F6B1217-EA6A-4D1F-BE2D-CCBE6CA31BCB}" type="pres">
      <dgm:prSet presAssocID="{F4D4EFE9-0EEE-4E93-BB0E-A606E0C5B235}" presName="linNode" presStyleCnt="0"/>
      <dgm:spPr/>
    </dgm:pt>
    <dgm:pt modelId="{647FC76A-2432-4856-836C-473F4AA754BF}" type="pres">
      <dgm:prSet presAssocID="{F4D4EFE9-0EEE-4E93-BB0E-A606E0C5B235}" presName="parentText" presStyleLbl="node1" presStyleIdx="2" presStyleCnt="3">
        <dgm:presLayoutVars>
          <dgm:chMax val="1"/>
          <dgm:bulletEnabled val="1"/>
        </dgm:presLayoutVars>
      </dgm:prSet>
      <dgm:spPr/>
      <dgm:t>
        <a:bodyPr/>
        <a:lstStyle/>
        <a:p>
          <a:endParaRPr lang="hu-HU"/>
        </a:p>
      </dgm:t>
    </dgm:pt>
    <dgm:pt modelId="{83011409-5DA1-4762-BD0D-CA9EF2CECCCE}" type="pres">
      <dgm:prSet presAssocID="{F4D4EFE9-0EEE-4E93-BB0E-A606E0C5B235}" presName="descendantText" presStyleLbl="alignAccFollowNode1" presStyleIdx="2" presStyleCnt="3">
        <dgm:presLayoutVars>
          <dgm:bulletEnabled val="1"/>
        </dgm:presLayoutVars>
      </dgm:prSet>
      <dgm:spPr/>
      <dgm:t>
        <a:bodyPr/>
        <a:lstStyle/>
        <a:p>
          <a:endParaRPr lang="hu-HU"/>
        </a:p>
      </dgm:t>
    </dgm:pt>
  </dgm:ptLst>
  <dgm:cxnLst>
    <dgm:cxn modelId="{88C31431-347C-45B3-BA0F-C8B9FCB15AF8}" type="presOf" srcId="{B6C3E0EE-E104-46CB-B172-286F88B422FF}" destId="{86305391-2A69-4DAB-A47D-053444E3A15B}" srcOrd="0" destOrd="2" presId="urn:microsoft.com/office/officeart/2005/8/layout/vList5"/>
    <dgm:cxn modelId="{5519ECC7-BC65-440E-9A6B-7DF70AB0A91F}" type="presOf" srcId="{F06B5921-BD51-481C-9327-D03499C93843}" destId="{83011409-5DA1-4762-BD0D-CA9EF2CECCCE}" srcOrd="0" destOrd="1" presId="urn:microsoft.com/office/officeart/2005/8/layout/vList5"/>
    <dgm:cxn modelId="{410C81DD-6090-4281-ADB4-778C1D5E82F1}" type="presOf" srcId="{F4D4EFE9-0EEE-4E93-BB0E-A606E0C5B235}" destId="{647FC76A-2432-4856-836C-473F4AA754BF}" srcOrd="0" destOrd="0" presId="urn:microsoft.com/office/officeart/2005/8/layout/vList5"/>
    <dgm:cxn modelId="{323ACE47-C72B-4FFA-A954-419D9F9B419C}" type="presOf" srcId="{F18FB7DD-9B1E-4C84-80DA-AF91D4FA0EFC}" destId="{86305391-2A69-4DAB-A47D-053444E3A15B}" srcOrd="0" destOrd="1" presId="urn:microsoft.com/office/officeart/2005/8/layout/vList5"/>
    <dgm:cxn modelId="{65AF574B-B05B-4A0F-AF95-1363EFD57AA1}" srcId="{897C4431-8B82-4B37-AC90-7ADEDC6FFAFA}" destId="{F4D4EFE9-0EEE-4E93-BB0E-A606E0C5B235}" srcOrd="2" destOrd="0" parTransId="{7B1BBDB9-B6E2-4C7F-A523-22E857184F31}" sibTransId="{32AE18CE-5327-4CF0-980F-C2F54E217C03}"/>
    <dgm:cxn modelId="{AA9FDADF-6C9A-495A-8BAE-99657157AE60}" type="presOf" srcId="{1D53B7B7-8E5C-47A3-901B-6CB354E3CD73}" destId="{83011409-5DA1-4762-BD0D-CA9EF2CECCCE}" srcOrd="0" destOrd="0" presId="urn:microsoft.com/office/officeart/2005/8/layout/vList5"/>
    <dgm:cxn modelId="{26596BAD-42EF-4DEA-A1D3-4D707E0C4779}" srcId="{F4D4EFE9-0EEE-4E93-BB0E-A606E0C5B235}" destId="{F06B5921-BD51-481C-9327-D03499C93843}" srcOrd="1" destOrd="0" parTransId="{947CBDFC-0B65-48A3-B2B6-D9637F3728A1}" sibTransId="{CC1507EF-1017-4457-95D2-373BA0EF550F}"/>
    <dgm:cxn modelId="{8A4B3CCC-DFA0-4CE0-9ACD-C38AEF081BFD}" type="presOf" srcId="{5E6A9A0A-B838-4796-ADFA-06E3FE19D5D1}" destId="{86305391-2A69-4DAB-A47D-053444E3A15B}" srcOrd="0" destOrd="0" presId="urn:microsoft.com/office/officeart/2005/8/layout/vList5"/>
    <dgm:cxn modelId="{438EAEA1-7C49-420B-AD11-C88A353D944C}" srcId="{5E6A9A0A-B838-4796-ADFA-06E3FE19D5D1}" destId="{F18FB7DD-9B1E-4C84-80DA-AF91D4FA0EFC}" srcOrd="0" destOrd="0" parTransId="{7544CC0C-4363-481A-ACA0-1F2C43C61893}" sibTransId="{6CB0B7B9-2976-43A7-896F-F3E034A44401}"/>
    <dgm:cxn modelId="{1327FD30-C88F-4E11-8024-173476BFA3E5}" type="presOf" srcId="{5791058F-85DD-4FD4-AE81-310F6F617B53}" destId="{AE550028-2303-46C0-9DC0-926ACDDDD372}" srcOrd="0" destOrd="0" presId="urn:microsoft.com/office/officeart/2005/8/layout/vList5"/>
    <dgm:cxn modelId="{16B138F6-9F14-4097-B411-A9B310E534C8}" srcId="{897C4431-8B82-4B37-AC90-7ADEDC6FFAFA}" destId="{B68053B1-8254-4B07-AF76-B7C6FB912EF6}" srcOrd="1" destOrd="0" parTransId="{6758CB47-0B04-4823-9A3B-2550C8340D7F}" sibTransId="{AF7C44FF-5552-4E81-BD39-3994E4E0974F}"/>
    <dgm:cxn modelId="{4AA5CBBC-E9E9-44B2-8D59-A686F4610A32}" srcId="{5791058F-85DD-4FD4-AE81-310F6F617B53}" destId="{0D16C973-A113-4FC6-863B-B933B76F3ED1}" srcOrd="1" destOrd="0" parTransId="{4F7E3E27-BC03-4ED7-9BDA-FE522B37BB5E}" sibTransId="{2F083784-EB8D-4363-AF85-F410905360F2}"/>
    <dgm:cxn modelId="{093AFF74-E6A1-4621-B68F-1E8DBBCB2051}" type="presOf" srcId="{0D16C973-A113-4FC6-863B-B933B76F3ED1}" destId="{854C8981-E100-4BCF-A904-C0FEF3EE8F8C}" srcOrd="0" destOrd="1" presId="urn:microsoft.com/office/officeart/2005/8/layout/vList5"/>
    <dgm:cxn modelId="{A41BCB8B-1CE3-4BE8-B985-92DB4C857283}" type="presOf" srcId="{B68053B1-8254-4B07-AF76-B7C6FB912EF6}" destId="{9AC6F017-6DD6-4B3E-850E-1E3AEBA2700C}" srcOrd="0" destOrd="0" presId="urn:microsoft.com/office/officeart/2005/8/layout/vList5"/>
    <dgm:cxn modelId="{F1511C11-6A6C-44B8-A5A8-2A4690247792}" type="presOf" srcId="{897C4431-8B82-4B37-AC90-7ADEDC6FFAFA}" destId="{8B4443D6-64FF-49EA-8BA7-AAEF52B73FF5}" srcOrd="0" destOrd="0" presId="urn:microsoft.com/office/officeart/2005/8/layout/vList5"/>
    <dgm:cxn modelId="{CC056989-AA81-4CEF-8047-252911E08175}" srcId="{5791058F-85DD-4FD4-AE81-310F6F617B53}" destId="{A5D7FBFF-2AF8-4B49-AF4A-78EA3A5CC0AA}" srcOrd="0" destOrd="0" parTransId="{98FD5CA4-1B2C-4D73-BF7A-9FAC56CE5978}" sibTransId="{F84C4545-6C95-4E36-AA0F-5A8B3CD9CB3E}"/>
    <dgm:cxn modelId="{D08C3E3C-B178-481F-871D-8406E638EE20}" srcId="{897C4431-8B82-4B37-AC90-7ADEDC6FFAFA}" destId="{5791058F-85DD-4FD4-AE81-310F6F617B53}" srcOrd="0" destOrd="0" parTransId="{1D3FF08F-324C-4354-BCCD-44A1871B79FC}" sibTransId="{4DFF9116-A78F-460E-9DDA-B07AC3EBB551}"/>
    <dgm:cxn modelId="{E7D66CFF-94DC-4599-A248-F2B285348408}" srcId="{B68053B1-8254-4B07-AF76-B7C6FB912EF6}" destId="{5E6A9A0A-B838-4796-ADFA-06E3FE19D5D1}" srcOrd="0" destOrd="0" parTransId="{4650E90A-6311-4E45-9D2B-80E4CC333D5B}" sibTransId="{928F2C07-3DCB-48EE-8033-1C8190009219}"/>
    <dgm:cxn modelId="{2BA9E624-20A6-4C8A-85E9-BC15F7496517}" type="presOf" srcId="{A5D7FBFF-2AF8-4B49-AF4A-78EA3A5CC0AA}" destId="{854C8981-E100-4BCF-A904-C0FEF3EE8F8C}" srcOrd="0" destOrd="0" presId="urn:microsoft.com/office/officeart/2005/8/layout/vList5"/>
    <dgm:cxn modelId="{0E56AA6B-3DAD-497D-BDE9-7935E248A7D9}" srcId="{F4D4EFE9-0EEE-4E93-BB0E-A606E0C5B235}" destId="{1D53B7B7-8E5C-47A3-901B-6CB354E3CD73}" srcOrd="0" destOrd="0" parTransId="{BFE52AD0-09E5-4DFF-BD71-A45E8AE75424}" sibTransId="{49C6541E-9A34-419D-B13A-2C9FB5CE5D57}"/>
    <dgm:cxn modelId="{72BB676F-7698-403C-8DC5-D619B4A47807}" srcId="{B68053B1-8254-4B07-AF76-B7C6FB912EF6}" destId="{B6C3E0EE-E104-46CB-B172-286F88B422FF}" srcOrd="1" destOrd="0" parTransId="{633C2FA1-AA87-4A1D-AE94-A4175D4D7D5F}" sibTransId="{6C26696C-090B-4B7F-B63D-12ECD904C12E}"/>
    <dgm:cxn modelId="{3700333B-5CCF-4204-B675-CFD959C675B5}" type="presParOf" srcId="{8B4443D6-64FF-49EA-8BA7-AAEF52B73FF5}" destId="{E6B8E66C-EE2A-49DF-9D47-B21495204239}" srcOrd="0" destOrd="0" presId="urn:microsoft.com/office/officeart/2005/8/layout/vList5"/>
    <dgm:cxn modelId="{AC976B91-0079-476D-9484-D16BFDD4B62D}" type="presParOf" srcId="{E6B8E66C-EE2A-49DF-9D47-B21495204239}" destId="{AE550028-2303-46C0-9DC0-926ACDDDD372}" srcOrd="0" destOrd="0" presId="urn:microsoft.com/office/officeart/2005/8/layout/vList5"/>
    <dgm:cxn modelId="{82569AE0-C0BC-4E00-8860-8A3CD62A4E28}" type="presParOf" srcId="{E6B8E66C-EE2A-49DF-9D47-B21495204239}" destId="{854C8981-E100-4BCF-A904-C0FEF3EE8F8C}" srcOrd="1" destOrd="0" presId="urn:microsoft.com/office/officeart/2005/8/layout/vList5"/>
    <dgm:cxn modelId="{BA5ECF22-2DE3-43E7-8737-F1C8DA4C0196}" type="presParOf" srcId="{8B4443D6-64FF-49EA-8BA7-AAEF52B73FF5}" destId="{565CD4DA-C139-4D81-A7BA-2A1F8510E782}" srcOrd="1" destOrd="0" presId="urn:microsoft.com/office/officeart/2005/8/layout/vList5"/>
    <dgm:cxn modelId="{7ECF46AE-BD10-470C-8B00-D82C75703DF5}" type="presParOf" srcId="{8B4443D6-64FF-49EA-8BA7-AAEF52B73FF5}" destId="{33129F2D-3694-4968-907E-B632745DC7B6}" srcOrd="2" destOrd="0" presId="urn:microsoft.com/office/officeart/2005/8/layout/vList5"/>
    <dgm:cxn modelId="{07124D91-D994-46D2-9FC9-3F504E6AA679}" type="presParOf" srcId="{33129F2D-3694-4968-907E-B632745DC7B6}" destId="{9AC6F017-6DD6-4B3E-850E-1E3AEBA2700C}" srcOrd="0" destOrd="0" presId="urn:microsoft.com/office/officeart/2005/8/layout/vList5"/>
    <dgm:cxn modelId="{260CC725-84C2-4E28-8CF5-6B4074A55D6F}" type="presParOf" srcId="{33129F2D-3694-4968-907E-B632745DC7B6}" destId="{86305391-2A69-4DAB-A47D-053444E3A15B}" srcOrd="1" destOrd="0" presId="urn:microsoft.com/office/officeart/2005/8/layout/vList5"/>
    <dgm:cxn modelId="{2101587A-18CA-4EE8-9CCA-F2BA41865A98}" type="presParOf" srcId="{8B4443D6-64FF-49EA-8BA7-AAEF52B73FF5}" destId="{1C18DD7F-05C9-42A8-8054-8D53726B2FCD}" srcOrd="3" destOrd="0" presId="urn:microsoft.com/office/officeart/2005/8/layout/vList5"/>
    <dgm:cxn modelId="{81C441A7-C202-47F7-BD9A-B7BB27703A29}" type="presParOf" srcId="{8B4443D6-64FF-49EA-8BA7-AAEF52B73FF5}" destId="{1F6B1217-EA6A-4D1F-BE2D-CCBE6CA31BCB}" srcOrd="4" destOrd="0" presId="urn:microsoft.com/office/officeart/2005/8/layout/vList5"/>
    <dgm:cxn modelId="{A15503BF-BA8F-464C-A1EB-1F6CC754F200}" type="presParOf" srcId="{1F6B1217-EA6A-4D1F-BE2D-CCBE6CA31BCB}" destId="{647FC76A-2432-4856-836C-473F4AA754BF}" srcOrd="0" destOrd="0" presId="urn:microsoft.com/office/officeart/2005/8/layout/vList5"/>
    <dgm:cxn modelId="{849F1F7B-F2C2-4900-94EF-70FBBA641F43}" type="presParOf" srcId="{1F6B1217-EA6A-4D1F-BE2D-CCBE6CA31BCB}" destId="{83011409-5DA1-4762-BD0D-CA9EF2CECC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C8981-E100-4BCF-A904-C0FEF3EE8F8C}">
      <dsp:nvSpPr>
        <dsp:cNvPr id="0" name=""/>
        <dsp:cNvSpPr/>
      </dsp:nvSpPr>
      <dsp:spPr>
        <a:xfrm rot="5400000">
          <a:off x="5310853" y="-1940994"/>
          <a:ext cx="1425513" cy="566928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hu-HU" sz="2500" kern="1200" dirty="0" smtClean="0"/>
            <a:t>Virtuális gépet kapunk</a:t>
          </a:r>
          <a:endParaRPr lang="hu-HU" sz="2500" kern="1200" dirty="0"/>
        </a:p>
        <a:p>
          <a:pPr marL="228600" lvl="1" indent="-228600" algn="l" defTabSz="1111250">
            <a:lnSpc>
              <a:spcPct val="90000"/>
            </a:lnSpc>
            <a:spcBef>
              <a:spcPct val="0"/>
            </a:spcBef>
            <a:spcAft>
              <a:spcPct val="15000"/>
            </a:spcAft>
            <a:buChar char="••"/>
          </a:pPr>
          <a:r>
            <a:rPr lang="hu-HU" sz="2500" kern="1200" dirty="0" smtClean="0"/>
            <a:t>Amazon EC2, </a:t>
          </a:r>
          <a:r>
            <a:rPr lang="hu-HU" sz="2500" kern="1200" dirty="0" err="1" smtClean="0"/>
            <a:t>RackSpace</a:t>
          </a:r>
          <a:r>
            <a:rPr lang="hu-HU" sz="2500" kern="1200" dirty="0" smtClean="0"/>
            <a:t>…</a:t>
          </a:r>
          <a:endParaRPr lang="hu-HU" sz="2500" kern="1200" dirty="0"/>
        </a:p>
      </dsp:txBody>
      <dsp:txXfrm rot="-5400000">
        <a:off x="3188970" y="250477"/>
        <a:ext cx="5599692" cy="1286337"/>
      </dsp:txXfrm>
    </dsp:sp>
    <dsp:sp modelId="{AE550028-2303-46C0-9DC0-926ACDDDD372}">
      <dsp:nvSpPr>
        <dsp:cNvPr id="0" name=""/>
        <dsp:cNvSpPr/>
      </dsp:nvSpPr>
      <dsp:spPr>
        <a:xfrm>
          <a:off x="0" y="2699"/>
          <a:ext cx="3188970" cy="17818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u-HU" sz="6500" kern="1200" dirty="0" err="1" smtClean="0"/>
            <a:t>IaaS</a:t>
          </a:r>
          <a:endParaRPr lang="hu-HU" sz="6500" kern="1200" dirty="0"/>
        </a:p>
      </dsp:txBody>
      <dsp:txXfrm>
        <a:off x="86985" y="89684"/>
        <a:ext cx="3015000" cy="1607921"/>
      </dsp:txXfrm>
    </dsp:sp>
    <dsp:sp modelId="{86305391-2A69-4DAB-A47D-053444E3A15B}">
      <dsp:nvSpPr>
        <dsp:cNvPr id="0" name=""/>
        <dsp:cNvSpPr/>
      </dsp:nvSpPr>
      <dsp:spPr>
        <a:xfrm rot="5400000">
          <a:off x="5310853" y="-70008"/>
          <a:ext cx="1425513" cy="566928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hu-HU" sz="2500" kern="1200" dirty="0" smtClean="0"/>
            <a:t>Futtatókörnyezetet kapunk</a:t>
          </a:r>
          <a:endParaRPr lang="hu-HU" sz="2500" kern="1200" dirty="0"/>
        </a:p>
        <a:p>
          <a:pPr marL="457200" lvl="2" indent="-228600" algn="l" defTabSz="1111250">
            <a:lnSpc>
              <a:spcPct val="90000"/>
            </a:lnSpc>
            <a:spcBef>
              <a:spcPct val="0"/>
            </a:spcBef>
            <a:spcAft>
              <a:spcPct val="15000"/>
            </a:spcAft>
            <a:buChar char="••"/>
          </a:pPr>
          <a:r>
            <a:rPr lang="hu-HU" sz="2500" kern="1200" dirty="0" smtClean="0"/>
            <a:t>Java konténer, .NET, adatbázis…</a:t>
          </a:r>
          <a:endParaRPr lang="hu-HU" sz="2500" kern="1200" dirty="0"/>
        </a:p>
        <a:p>
          <a:pPr marL="228600" lvl="1" indent="-228600" algn="l" defTabSz="1111250">
            <a:lnSpc>
              <a:spcPct val="90000"/>
            </a:lnSpc>
            <a:spcBef>
              <a:spcPct val="0"/>
            </a:spcBef>
            <a:spcAft>
              <a:spcPct val="15000"/>
            </a:spcAft>
            <a:buChar char="••"/>
          </a:pPr>
          <a:r>
            <a:rPr lang="hu-HU" sz="2500" kern="1200" dirty="0" smtClean="0"/>
            <a:t>MS </a:t>
          </a:r>
          <a:r>
            <a:rPr lang="hu-HU" sz="2500" kern="1200" dirty="0" err="1" smtClean="0"/>
            <a:t>Azure</a:t>
          </a:r>
          <a:r>
            <a:rPr lang="hu-HU" sz="2500" kern="1200" dirty="0" smtClean="0"/>
            <a:t>, </a:t>
          </a:r>
          <a:r>
            <a:rPr lang="hu-HU" sz="2500" kern="1200" dirty="0" err="1" smtClean="0"/>
            <a:t>Google</a:t>
          </a:r>
          <a:r>
            <a:rPr lang="hu-HU" sz="2500" kern="1200" dirty="0" smtClean="0"/>
            <a:t> </a:t>
          </a:r>
          <a:r>
            <a:rPr lang="hu-HU" sz="2500" kern="1200" dirty="0" err="1" smtClean="0"/>
            <a:t>AppEngine</a:t>
          </a:r>
          <a:r>
            <a:rPr lang="hu-HU" sz="2500" kern="1200" dirty="0" smtClean="0"/>
            <a:t>…</a:t>
          </a:r>
          <a:endParaRPr lang="hu-HU" sz="2500" kern="1200" dirty="0"/>
        </a:p>
      </dsp:txBody>
      <dsp:txXfrm rot="-5400000">
        <a:off x="3188970" y="2121463"/>
        <a:ext cx="5599692" cy="1286337"/>
      </dsp:txXfrm>
    </dsp:sp>
    <dsp:sp modelId="{9AC6F017-6DD6-4B3E-850E-1E3AEBA2700C}">
      <dsp:nvSpPr>
        <dsp:cNvPr id="0" name=""/>
        <dsp:cNvSpPr/>
      </dsp:nvSpPr>
      <dsp:spPr>
        <a:xfrm>
          <a:off x="0" y="1873685"/>
          <a:ext cx="3188970" cy="178189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u-HU" sz="6500" kern="1200" dirty="0" err="1" smtClean="0"/>
            <a:t>PaaS</a:t>
          </a:r>
          <a:endParaRPr lang="hu-HU" sz="6500" kern="1200" dirty="0"/>
        </a:p>
      </dsp:txBody>
      <dsp:txXfrm>
        <a:off x="86985" y="1960670"/>
        <a:ext cx="3015000" cy="1607921"/>
      </dsp:txXfrm>
    </dsp:sp>
    <dsp:sp modelId="{83011409-5DA1-4762-BD0D-CA9EF2CECCCE}">
      <dsp:nvSpPr>
        <dsp:cNvPr id="0" name=""/>
        <dsp:cNvSpPr/>
      </dsp:nvSpPr>
      <dsp:spPr>
        <a:xfrm rot="5400000">
          <a:off x="5310853" y="1800977"/>
          <a:ext cx="1425513" cy="566928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hu-HU" sz="2500" kern="1200" dirty="0" smtClean="0"/>
            <a:t>Szolgáltatást érünk el</a:t>
          </a:r>
          <a:endParaRPr lang="hu-HU" sz="2500" kern="1200" dirty="0"/>
        </a:p>
        <a:p>
          <a:pPr marL="228600" lvl="1" indent="-228600" algn="l" defTabSz="1111250">
            <a:lnSpc>
              <a:spcPct val="90000"/>
            </a:lnSpc>
            <a:spcBef>
              <a:spcPct val="0"/>
            </a:spcBef>
            <a:spcAft>
              <a:spcPct val="15000"/>
            </a:spcAft>
            <a:buChar char="••"/>
          </a:pPr>
          <a:r>
            <a:rPr lang="hu-HU" sz="2500" kern="1200" dirty="0" err="1" smtClean="0"/>
            <a:t>Google</a:t>
          </a:r>
          <a:r>
            <a:rPr lang="hu-HU" sz="2500" kern="1200" dirty="0" smtClean="0"/>
            <a:t> </a:t>
          </a:r>
          <a:r>
            <a:rPr lang="hu-HU" sz="2500" kern="1200" dirty="0" err="1" smtClean="0"/>
            <a:t>Docs</a:t>
          </a:r>
          <a:r>
            <a:rPr lang="hu-HU" sz="2500" kern="1200" dirty="0" smtClean="0"/>
            <a:t>, </a:t>
          </a:r>
          <a:r>
            <a:rPr lang="hu-HU" sz="2500" kern="1200" dirty="0" err="1" smtClean="0"/>
            <a:t>SalesForce</a:t>
          </a:r>
          <a:r>
            <a:rPr lang="hu-HU" sz="2500" kern="1200" dirty="0" smtClean="0"/>
            <a:t> CRM…</a:t>
          </a:r>
          <a:endParaRPr lang="hu-HU" sz="2500" kern="1200" dirty="0"/>
        </a:p>
      </dsp:txBody>
      <dsp:txXfrm rot="-5400000">
        <a:off x="3188970" y="3992448"/>
        <a:ext cx="5599692" cy="1286337"/>
      </dsp:txXfrm>
    </dsp:sp>
    <dsp:sp modelId="{647FC76A-2432-4856-836C-473F4AA754BF}">
      <dsp:nvSpPr>
        <dsp:cNvPr id="0" name=""/>
        <dsp:cNvSpPr/>
      </dsp:nvSpPr>
      <dsp:spPr>
        <a:xfrm>
          <a:off x="0" y="3744671"/>
          <a:ext cx="3188970" cy="178189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hu-HU" sz="6500" kern="1200" dirty="0" err="1" smtClean="0"/>
            <a:t>SaaS</a:t>
          </a:r>
          <a:endParaRPr lang="hu-HU" sz="6500" kern="1200" dirty="0"/>
        </a:p>
      </dsp:txBody>
      <dsp:txXfrm>
        <a:off x="86985" y="3831656"/>
        <a:ext cx="3015000" cy="16079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2016.05.12.</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240141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src.nist.gov/publications/PubsSPs.html#800-145"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es.ece.wisc.edu/papers/vm.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Utolsó módosítás: 2016. 05. 11.</a:t>
            </a:r>
          </a:p>
          <a:p>
            <a:endParaRPr lang="hu-HU" dirty="0" smtClean="0"/>
          </a:p>
          <a:p>
            <a:r>
              <a:rPr lang="hu-HU" dirty="0" smtClean="0"/>
              <a:t>Az</a:t>
            </a:r>
            <a:r>
              <a:rPr lang="hu-HU" baseline="0" dirty="0" smtClean="0"/>
              <a:t> előadás magáncélra szabadon felhasználható. Köz- és felsőoktatásban felhasználható, csak előtte kérlek írj egy </a:t>
            </a:r>
            <a:r>
              <a:rPr lang="hu-HU" baseline="0" dirty="0" err="1" smtClean="0"/>
              <a:t>emailt</a:t>
            </a:r>
            <a:r>
              <a:rPr lang="hu-HU" baseline="0" dirty="0" smtClean="0"/>
              <a:t> nekem.</a:t>
            </a:r>
          </a:p>
          <a:p>
            <a:endParaRPr lang="hu-HU" dirty="0"/>
          </a:p>
        </p:txBody>
      </p:sp>
    </p:spTree>
    <p:extLst>
      <p:ext uri="{BB962C8B-B14F-4D97-AF65-F5344CB8AC3E}">
        <p14:creationId xmlns:p14="http://schemas.microsoft.com/office/powerpoint/2010/main" val="37790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1" baseline="0" dirty="0" smtClean="0"/>
              <a:t>FONTOS</a:t>
            </a:r>
            <a:r>
              <a:rPr lang="hu-HU" baseline="0" dirty="0" smtClean="0"/>
              <a:t>: </a:t>
            </a:r>
            <a:r>
              <a:rPr lang="hu-HU" baseline="0" dirty="0" err="1" smtClean="0"/>
              <a:t>Bare-metal</a:t>
            </a:r>
            <a:r>
              <a:rPr lang="hu-HU" baseline="0" dirty="0" smtClean="0"/>
              <a:t> esetén a VMM kezeli az alapvető HW erőforrásokat, míg </a:t>
            </a:r>
            <a:r>
              <a:rPr lang="hu-HU" baseline="0" dirty="0" err="1" smtClean="0"/>
              <a:t>hosted</a:t>
            </a:r>
            <a:r>
              <a:rPr lang="hu-HU" baseline="0" dirty="0" smtClean="0"/>
              <a:t> típusú esetén ezt a </a:t>
            </a:r>
            <a:r>
              <a:rPr lang="hu-HU" baseline="0" dirty="0" err="1" smtClean="0"/>
              <a:t>host</a:t>
            </a:r>
            <a:r>
              <a:rPr lang="hu-HU" baseline="0" dirty="0" smtClean="0"/>
              <a:t> OS végzi.</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Tehát például </a:t>
            </a:r>
            <a:r>
              <a:rPr lang="hu-HU" baseline="0" dirty="0" err="1" smtClean="0"/>
              <a:t>hosted</a:t>
            </a:r>
            <a:r>
              <a:rPr lang="hu-HU" baseline="0" dirty="0" smtClean="0"/>
              <a:t> esetben a </a:t>
            </a:r>
            <a:r>
              <a:rPr lang="hu-HU" baseline="0" dirty="0" err="1" smtClean="0"/>
              <a:t>Host</a:t>
            </a:r>
            <a:r>
              <a:rPr lang="hu-HU" baseline="0" dirty="0" smtClean="0"/>
              <a:t> OS ütemezője dönti el, hogy mikor ki használhatja a fizikai CPU-t, és a virtualizációs szoftver időnként CPU időt kap, majd ezt feloszthatja a vendég gépek között; míg </a:t>
            </a:r>
            <a:r>
              <a:rPr lang="hu-HU" baseline="0" dirty="0" err="1" smtClean="0"/>
              <a:t>bare-metal</a:t>
            </a:r>
            <a:r>
              <a:rPr lang="hu-HU" baseline="0" dirty="0" smtClean="0"/>
              <a:t> esetben a </a:t>
            </a:r>
            <a:r>
              <a:rPr lang="hu-HU" baseline="0" dirty="0" err="1" smtClean="0"/>
              <a:t>virtulizációs</a:t>
            </a:r>
            <a:r>
              <a:rPr lang="hu-HU" baseline="0" dirty="0" smtClean="0"/>
              <a:t> szoftverben lévő ütemező dönt a fizikai CPU használatáról.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Azt a megkülönböztetést érdemes kerülni, hogy a VMM a hardveren fut vagy hogy </a:t>
            </a:r>
            <a:r>
              <a:rPr lang="hu-HU" baseline="0" dirty="0" err="1" smtClean="0"/>
              <a:t>hosted</a:t>
            </a:r>
            <a:r>
              <a:rPr lang="hu-HU" baseline="0" dirty="0" smtClean="0"/>
              <a:t> esetben van a gépen operációs rendszer is (mert tulajdonképpen </a:t>
            </a:r>
            <a:r>
              <a:rPr lang="hu-HU" baseline="0" dirty="0" err="1" smtClean="0"/>
              <a:t>base-metal</a:t>
            </a:r>
            <a:r>
              <a:rPr lang="hu-HU" baseline="0" dirty="0" smtClean="0"/>
              <a:t> esetben a virtualizációs szoftver is egy speciális operációs rendszer).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A </a:t>
            </a:r>
            <a:r>
              <a:rPr lang="hu-HU" baseline="0" dirty="0" err="1" smtClean="0"/>
              <a:t>Bare-metal</a:t>
            </a:r>
            <a:r>
              <a:rPr lang="hu-HU" baseline="0" dirty="0" smtClean="0"/>
              <a:t> esetben szokták a </a:t>
            </a:r>
            <a:r>
              <a:rPr lang="hu-HU" baseline="0" dirty="0" err="1" smtClean="0"/>
              <a:t>VMM-et</a:t>
            </a:r>
            <a:r>
              <a:rPr lang="hu-HU" baseline="0" dirty="0" smtClean="0"/>
              <a:t> </a:t>
            </a:r>
            <a:r>
              <a:rPr lang="hu-HU" baseline="0" dirty="0" err="1" smtClean="0"/>
              <a:t>hypervisornak</a:t>
            </a:r>
            <a:r>
              <a:rPr lang="hu-HU" baseline="0" dirty="0" smtClean="0"/>
              <a:t> nevezni, de itt is szoktak eltérések lenni az elnevezésben.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smtClean="0"/>
              <a:t>Szokták még a </a:t>
            </a:r>
            <a:r>
              <a:rPr lang="hu-HU" baseline="0" dirty="0" err="1" smtClean="0"/>
              <a:t>Type</a:t>
            </a:r>
            <a:r>
              <a:rPr lang="hu-HU" baseline="0" dirty="0" smtClean="0"/>
              <a:t> I és </a:t>
            </a:r>
            <a:r>
              <a:rPr lang="hu-HU" baseline="0" dirty="0" err="1" smtClean="0"/>
              <a:t>Type</a:t>
            </a:r>
            <a:r>
              <a:rPr lang="hu-HU" baseline="0" dirty="0" smtClean="0"/>
              <a:t> II megkülönböztetést is használni, de ez nem annyira egyértelmű, a </a:t>
            </a:r>
            <a:r>
              <a:rPr lang="hu-HU" baseline="0" dirty="0" err="1" smtClean="0"/>
              <a:t>hosted</a:t>
            </a:r>
            <a:r>
              <a:rPr lang="hu-HU" baseline="0" dirty="0" smtClean="0"/>
              <a:t> és </a:t>
            </a:r>
            <a:r>
              <a:rPr lang="hu-HU" baseline="0" dirty="0" err="1" smtClean="0"/>
              <a:t>bare-metal</a:t>
            </a:r>
            <a:r>
              <a:rPr lang="hu-HU" baseline="0" dirty="0" smtClean="0"/>
              <a:t> felosztás szerintem szerencsésebb (lásd: </a:t>
            </a:r>
            <a:r>
              <a:rPr lang="hu-HU" baseline="0" dirty="0" err="1" smtClean="0"/>
              <a:t>Micskeiz</a:t>
            </a:r>
            <a:r>
              <a:rPr lang="hu-HU" baseline="0" dirty="0" smtClean="0"/>
              <a:t> Zoltán. </a:t>
            </a:r>
            <a:r>
              <a:rPr lang="hu-HU" baseline="0" dirty="0" err="1" smtClean="0"/>
              <a:t>Type</a:t>
            </a:r>
            <a:r>
              <a:rPr lang="hu-HU" baseline="0" dirty="0" smtClean="0"/>
              <a:t> I vs. </a:t>
            </a:r>
            <a:r>
              <a:rPr lang="hu-HU" baseline="0" dirty="0" err="1" smtClean="0"/>
              <a:t>Type</a:t>
            </a:r>
            <a:r>
              <a:rPr lang="hu-HU" baseline="0" dirty="0" smtClean="0"/>
              <a:t> II VMM. URL: https://micskeiz.wordpress.com/2011/11/13/type-i-vs-type-ii-vmm/). </a:t>
            </a:r>
            <a:endParaRPr lang="hu-HU" dirty="0" smtClean="0"/>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extLst>
      <p:ext uri="{BB962C8B-B14F-4D97-AF65-F5344CB8AC3E}">
        <p14:creationId xmlns:p14="http://schemas.microsoft.com/office/powerpoint/2010/main" val="316168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Képek forrása: </a:t>
            </a:r>
          </a:p>
          <a:p>
            <a:pPr marL="171450" indent="-171450">
              <a:buFontTx/>
              <a:buChar char="-"/>
            </a:pPr>
            <a:r>
              <a:rPr lang="hu-HU" dirty="0" smtClean="0"/>
              <a:t>Bal</a:t>
            </a:r>
            <a:r>
              <a:rPr lang="hu-HU" baseline="0" dirty="0" smtClean="0"/>
              <a:t> oldal: Open Kernel </a:t>
            </a:r>
            <a:r>
              <a:rPr lang="hu-HU" baseline="0" dirty="0" err="1" smtClean="0"/>
              <a:t>Labs</a:t>
            </a:r>
            <a:r>
              <a:rPr lang="hu-HU" baseline="0" dirty="0" smtClean="0"/>
              <a:t>. </a:t>
            </a:r>
            <a:r>
              <a:rPr lang="hu-HU" baseline="0" dirty="0" err="1" smtClean="0"/>
              <a:t>What</a:t>
            </a:r>
            <a:r>
              <a:rPr lang="hu-HU" baseline="0" dirty="0" smtClean="0"/>
              <a:t> is Mobile </a:t>
            </a:r>
            <a:r>
              <a:rPr lang="hu-HU" baseline="0" dirty="0" err="1" smtClean="0"/>
              <a:t>Virtualization</a:t>
            </a:r>
            <a:r>
              <a:rPr lang="hu-HU" baseline="0" dirty="0" smtClean="0"/>
              <a:t>? URL: http://www.ok-labs.com/solutions/what-is-mobile-phone-virtualization</a:t>
            </a:r>
          </a:p>
          <a:p>
            <a:pPr marL="171450" indent="-171450">
              <a:buFontTx/>
              <a:buChar char="-"/>
            </a:pPr>
            <a:r>
              <a:rPr lang="hu-HU" baseline="0" dirty="0" smtClean="0"/>
              <a:t>Jobb oldal: </a:t>
            </a:r>
            <a:r>
              <a:rPr lang="hu-HU" baseline="0" dirty="0" err="1" smtClean="0"/>
              <a:t>Mobiputing</a:t>
            </a:r>
            <a:r>
              <a:rPr lang="hu-HU" baseline="0" dirty="0" smtClean="0"/>
              <a:t>. </a:t>
            </a:r>
            <a:r>
              <a:rPr lang="en-US" baseline="0" dirty="0" smtClean="0"/>
              <a:t>VMware and LG introduce mobile virtualization tech for smartphones</a:t>
            </a:r>
            <a:r>
              <a:rPr lang="hu-HU" baseline="0" dirty="0" smtClean="0"/>
              <a:t>. URL: http://mobiputing.com/2010/12/vmware/</a:t>
            </a:r>
          </a:p>
          <a:p>
            <a:pPr marL="171450" indent="-171450">
              <a:buFontTx/>
              <a:buChar char="-"/>
            </a:pPr>
            <a:endParaRPr lang="hu-HU" baseline="0" dirty="0" smtClean="0"/>
          </a:p>
          <a:p>
            <a:pPr marL="0" indent="0">
              <a:buFontTx/>
              <a:buNone/>
            </a:pPr>
            <a:r>
              <a:rPr lang="hu-HU" baseline="0" dirty="0" smtClean="0"/>
              <a:t>Virtualizáció felhasználása mobiltelefonok esetén:</a:t>
            </a:r>
          </a:p>
          <a:p>
            <a:pPr marL="171450" indent="-171450">
              <a:buFontTx/>
              <a:buChar char="-"/>
            </a:pPr>
            <a:r>
              <a:rPr lang="hu-HU" baseline="0" dirty="0" smtClean="0"/>
              <a:t>(Bal) Például két független virtuális gépet futtatunk a telefonon, az egyikben futhat egy általános célú OS, amiben könnyű GUI alkalmazásokat készíteni, a másikban pedig futhat egy RTOS a telefonálás funkció ellátására.</a:t>
            </a:r>
          </a:p>
          <a:p>
            <a:pPr marL="171450" indent="-171450">
              <a:buFontTx/>
              <a:buChar char="-"/>
            </a:pPr>
            <a:r>
              <a:rPr lang="hu-HU" baseline="0" dirty="0" smtClean="0"/>
              <a:t>(Jobb) </a:t>
            </a:r>
            <a:r>
              <a:rPr lang="hu-HU" baseline="0" dirty="0" err="1" smtClean="0"/>
              <a:t>Bring</a:t>
            </a:r>
            <a:r>
              <a:rPr lang="hu-HU" baseline="0" dirty="0" smtClean="0"/>
              <a:t> </a:t>
            </a:r>
            <a:r>
              <a:rPr lang="hu-HU" baseline="0" dirty="0" err="1" smtClean="0"/>
              <a:t>Your</a:t>
            </a:r>
            <a:r>
              <a:rPr lang="hu-HU" baseline="0" dirty="0" smtClean="0"/>
              <a:t> </a:t>
            </a:r>
            <a:r>
              <a:rPr lang="hu-HU" baseline="0" dirty="0" err="1" smtClean="0"/>
              <a:t>Own</a:t>
            </a:r>
            <a:r>
              <a:rPr lang="hu-HU" baseline="0" dirty="0" smtClean="0"/>
              <a:t> </a:t>
            </a:r>
            <a:r>
              <a:rPr lang="hu-HU" baseline="0" dirty="0" err="1" smtClean="0"/>
              <a:t>Device</a:t>
            </a:r>
            <a:r>
              <a:rPr lang="hu-HU" baseline="0" dirty="0" smtClean="0"/>
              <a:t>: felhasználók használhatják a saját személyes telefonjukat, és azon a céges alkalmazások egy elkülönített, központilag menedzselt virtuális gépben futnak.</a:t>
            </a:r>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extLst>
      <p:ext uri="{BB962C8B-B14F-4D97-AF65-F5344CB8AC3E}">
        <p14:creationId xmlns:p14="http://schemas.microsoft.com/office/powerpoint/2010/main" val="227245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12</a:t>
            </a:fld>
            <a:endParaRPr lang="hu-HU"/>
          </a:p>
        </p:txBody>
      </p:sp>
    </p:spTree>
    <p:extLst>
      <p:ext uri="{BB962C8B-B14F-4D97-AF65-F5344CB8AC3E}">
        <p14:creationId xmlns:p14="http://schemas.microsoft.com/office/powerpoint/2010/main" val="80349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Ezt a három követelményt</a:t>
            </a:r>
            <a:r>
              <a:rPr lang="hu-HU" baseline="0" dirty="0" smtClean="0"/>
              <a:t> a 70-es években fogalmazták meg az akkori megoldások kapcsán, de még nagyrészt ma is érvényesek, és sokan erre hivatkoznak.</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13</a:t>
            </a:fld>
            <a:endParaRPr lang="hu-HU" dirty="0"/>
          </a:p>
        </p:txBody>
      </p:sp>
    </p:spTree>
    <p:extLst>
      <p:ext uri="{BB962C8B-B14F-4D97-AF65-F5344CB8AC3E}">
        <p14:creationId xmlns:p14="http://schemas.microsoft.com/office/powerpoint/2010/main" val="13887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Privilegizált utasítás lehet olyan</a:t>
            </a:r>
            <a:r>
              <a:rPr lang="hu-HU" baseline="0" dirty="0" smtClean="0"/>
              <a:t> is, ami valami érzékeny regisztert vagy </a:t>
            </a:r>
            <a:r>
              <a:rPr lang="hu-HU" baseline="0" dirty="0" err="1" smtClean="0"/>
              <a:t>flaget</a:t>
            </a:r>
            <a:r>
              <a:rPr lang="hu-HU" baseline="0" dirty="0" smtClean="0"/>
              <a:t> módosít.</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14</a:t>
            </a:fld>
            <a:endParaRPr lang="hu-HU" dirty="0"/>
          </a:p>
        </p:txBody>
      </p:sp>
    </p:spTree>
    <p:extLst>
      <p:ext uri="{BB962C8B-B14F-4D97-AF65-F5344CB8AC3E}">
        <p14:creationId xmlns:p14="http://schemas.microsoft.com/office/powerpoint/2010/main" val="100388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15</a:t>
            </a:fld>
            <a:endParaRPr lang="hu-HU"/>
          </a:p>
        </p:txBody>
      </p:sp>
    </p:spTree>
    <p:extLst>
      <p:ext uri="{BB962C8B-B14F-4D97-AF65-F5344CB8AC3E}">
        <p14:creationId xmlns:p14="http://schemas.microsoft.com/office/powerpoint/2010/main" val="337676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hu-HU" dirty="0" smtClean="0"/>
              <a:t>Vigyázat: Az még emuláció és nem</a:t>
            </a:r>
            <a:r>
              <a:rPr lang="hu-HU" baseline="0" dirty="0" smtClean="0"/>
              <a:t> virtualizáció! A kettő közötti egyik különbség pont az, hogy virtualizáció esetén az utasítások nagy része beavatkozás nélkül futhat.</a:t>
            </a:r>
            <a:endParaRPr lang="hu-HU" dirty="0" smtClean="0"/>
          </a:p>
          <a:p>
            <a:pPr marL="171450" indent="-171450">
              <a:buFontTx/>
              <a:buChar char="-"/>
            </a:pPr>
            <a:r>
              <a:rPr lang="hu-HU" dirty="0" smtClean="0"/>
              <a:t>(Vigyázat: Az ábra elnagyolt, pl. a vendég gépben vagy a fizikai gépen futó OS</a:t>
            </a:r>
            <a:r>
              <a:rPr lang="hu-HU" baseline="0" dirty="0" smtClean="0"/>
              <a:t> nem szerepel rajta.)</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16</a:t>
            </a:fld>
            <a:endParaRPr lang="hu-HU" dirty="0"/>
          </a:p>
        </p:txBody>
      </p:sp>
    </p:spTree>
    <p:extLst>
      <p:ext uri="{BB962C8B-B14F-4D97-AF65-F5344CB8AC3E}">
        <p14:creationId xmlns:p14="http://schemas.microsoft.com/office/powerpoint/2010/main" val="3739440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hu-HU" sz="1200" dirty="0" smtClean="0"/>
              <a:t>A módszer</a:t>
            </a:r>
            <a:r>
              <a:rPr lang="hu-HU" sz="1200" baseline="0" dirty="0" smtClean="0"/>
              <a:t> elve nagy vonalakban:</a:t>
            </a:r>
            <a:endParaRPr lang="hu-HU" sz="1200" dirty="0" smtClean="0"/>
          </a:p>
          <a:p>
            <a:pPr>
              <a:buFontTx/>
              <a:buChar char="-"/>
            </a:pPr>
            <a:r>
              <a:rPr lang="hu-HU" sz="1200" dirty="0" smtClean="0"/>
              <a:t> </a:t>
            </a:r>
            <a:r>
              <a:rPr lang="en-US" sz="1200" dirty="0" smtClean="0"/>
              <a:t>Non-sensitive, unprivileged application instructions</a:t>
            </a:r>
            <a:r>
              <a:rPr lang="hu-HU" sz="1200" dirty="0" smtClean="0"/>
              <a:t> </a:t>
            </a:r>
            <a:r>
              <a:rPr lang="en-US" sz="1200" dirty="0" smtClean="0"/>
              <a:t>can be executed directly on the processor with</a:t>
            </a:r>
            <a:r>
              <a:rPr lang="hu-HU" sz="1200" dirty="0" smtClean="0"/>
              <a:t> </a:t>
            </a:r>
            <a:r>
              <a:rPr lang="en-US" sz="1200" dirty="0" smtClean="0"/>
              <a:t>no VMM intervention.</a:t>
            </a:r>
          </a:p>
          <a:p>
            <a:pPr>
              <a:buFontTx/>
              <a:buChar char="-"/>
            </a:pPr>
            <a:r>
              <a:rPr lang="hu-HU" sz="1200" dirty="0" smtClean="0"/>
              <a:t> </a:t>
            </a:r>
            <a:r>
              <a:rPr lang="en-US" sz="1200" dirty="0" smtClean="0"/>
              <a:t>Sensitive, privileged instructions will be detected</a:t>
            </a:r>
            <a:r>
              <a:rPr lang="hu-HU" sz="1200" dirty="0" smtClean="0"/>
              <a:t> </a:t>
            </a:r>
            <a:r>
              <a:rPr lang="en-US" sz="1200" dirty="0" smtClean="0"/>
              <a:t>when they trap after being executed in user mode.</a:t>
            </a:r>
            <a:r>
              <a:rPr lang="hu-HU" sz="1200" dirty="0" smtClean="0"/>
              <a:t> </a:t>
            </a:r>
            <a:r>
              <a:rPr lang="en-US" sz="1200" dirty="0" smtClean="0"/>
              <a:t>The trap should be delivered to the VMM that will</a:t>
            </a:r>
            <a:r>
              <a:rPr lang="hu-HU" sz="1200" dirty="0" smtClean="0"/>
              <a:t> </a:t>
            </a:r>
            <a:r>
              <a:rPr lang="en-US" sz="1200" dirty="0" smtClean="0"/>
              <a:t>emulate the expected behavior of the instruction in</a:t>
            </a:r>
            <a:r>
              <a:rPr lang="hu-HU" sz="1200" dirty="0" smtClean="0"/>
              <a:t> </a:t>
            </a:r>
            <a:r>
              <a:rPr lang="en-US" sz="1200" dirty="0" smtClean="0"/>
              <a:t>software.</a:t>
            </a:r>
            <a:r>
              <a:rPr lang="hu-HU" sz="1200" baseline="0" dirty="0" smtClean="0"/>
              <a:t> </a:t>
            </a:r>
          </a:p>
          <a:p>
            <a:pPr>
              <a:buFontTx/>
              <a:buChar char="-"/>
            </a:pPr>
            <a:r>
              <a:rPr lang="hu-HU" sz="1200" dirty="0" smtClean="0"/>
              <a:t> </a:t>
            </a:r>
            <a:r>
              <a:rPr lang="en-US" sz="1200" dirty="0" smtClean="0"/>
              <a:t>Sensitive, unprivileged instructions must be detected</a:t>
            </a:r>
            <a:r>
              <a:rPr lang="hu-HU" sz="1200" dirty="0" smtClean="0"/>
              <a:t> </a:t>
            </a:r>
            <a:r>
              <a:rPr lang="en-US" sz="1200" dirty="0" smtClean="0"/>
              <a:t>so that control can be transferred to the</a:t>
            </a:r>
            <a:r>
              <a:rPr lang="hu-HU" sz="1200" dirty="0" smtClean="0"/>
              <a:t> </a:t>
            </a:r>
            <a:r>
              <a:rPr lang="en-US" sz="1200" dirty="0" smtClean="0"/>
              <a:t>VMM.</a:t>
            </a:r>
            <a:endParaRPr lang="hu-HU" sz="1200" dirty="0" smtClean="0"/>
          </a:p>
          <a:p>
            <a:pPr>
              <a:buFontTx/>
              <a:buChar char="-"/>
            </a:pPr>
            <a:endParaRPr lang="hu-HU" sz="1200" dirty="0" smtClean="0"/>
          </a:p>
          <a:p>
            <a:pPr>
              <a:buFontTx/>
              <a:buNone/>
            </a:pPr>
            <a:r>
              <a:rPr lang="hu-HU" sz="1200" dirty="0" smtClean="0"/>
              <a:t>Ehhez szükséges:</a:t>
            </a:r>
          </a:p>
          <a:p>
            <a:pPr marL="171450" indent="-171450">
              <a:buFontTx/>
              <a:buChar char="-"/>
            </a:pPr>
            <a:r>
              <a:rPr lang="hu-HU" sz="1200" dirty="0" smtClean="0"/>
              <a:t>Virtuális</a:t>
            </a:r>
            <a:r>
              <a:rPr lang="hu-HU" sz="1200" baseline="0" dirty="0" smtClean="0"/>
              <a:t> gép alacsonyabb védelmi szinten futtatása. Ezt nevezik </a:t>
            </a:r>
            <a:r>
              <a:rPr lang="hu-HU" sz="1200" baseline="0" dirty="0" err="1" smtClean="0"/>
              <a:t>deprivilegizálásnak</a:t>
            </a:r>
            <a:r>
              <a:rPr lang="hu-HU" sz="1200" baseline="0" dirty="0" smtClean="0"/>
              <a:t> (</a:t>
            </a:r>
            <a:r>
              <a:rPr lang="hu-HU" sz="1200" baseline="0" dirty="0" err="1" smtClean="0"/>
              <a:t>de-privileging</a:t>
            </a:r>
            <a:r>
              <a:rPr lang="hu-HU" sz="1200" baseline="0" dirty="0" smtClean="0"/>
              <a:t>).</a:t>
            </a:r>
          </a:p>
          <a:p>
            <a:pPr marL="171450" indent="-171450">
              <a:buFontTx/>
              <a:buChar char="-"/>
            </a:pPr>
            <a:r>
              <a:rPr lang="hu-HU" sz="1200" baseline="0" dirty="0" smtClean="0"/>
              <a:t>Különböző védelmi szintek a CPU-ban. x86 esetén ez az úgynevezett ring: 4 darab van, 0 a legmagasabb prioritású (itt futnak általában az </a:t>
            </a:r>
            <a:r>
              <a:rPr lang="hu-HU" sz="1200" baseline="0" dirty="0" err="1" smtClean="0"/>
              <a:t>OS-ek</a:t>
            </a:r>
            <a:r>
              <a:rPr lang="hu-HU" sz="1200" baseline="0" dirty="0" smtClean="0"/>
              <a:t> kerneljei), 3 a legalacsonyabb (itt futnak az alkalmazások).</a:t>
            </a:r>
            <a:endParaRPr lang="hu-HU" sz="1200" dirty="0" smtClean="0"/>
          </a:p>
          <a:p>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17</a:t>
            </a:fld>
            <a:endParaRPr lang="hu-HU" dirty="0"/>
          </a:p>
        </p:txBody>
      </p:sp>
    </p:spTree>
    <p:extLst>
      <p:ext uri="{BB962C8B-B14F-4D97-AF65-F5344CB8AC3E}">
        <p14:creationId xmlns:p14="http://schemas.microsoft.com/office/powerpoint/2010/main" val="248335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Lásd</a:t>
            </a:r>
            <a:r>
              <a:rPr lang="hu-HU" baseline="0" dirty="0" smtClean="0"/>
              <a:t> még: </a:t>
            </a:r>
            <a:r>
              <a:rPr lang="en-US" sz="1200" kern="1200" baseline="0" dirty="0" smtClean="0">
                <a:solidFill>
                  <a:schemeClr val="tx1"/>
                </a:solidFill>
                <a:latin typeface="Times New Roman" pitchFamily="18" charset="0"/>
                <a:ea typeface="+mn-ea"/>
                <a:cs typeface="+mn-cs"/>
              </a:rPr>
              <a:t>J. S. Robin and C. E. Irvine. Analysis of the Intel Pentium's ability to</a:t>
            </a:r>
            <a:r>
              <a:rPr lang="hu-HU" sz="1200" kern="1200" baseline="0" dirty="0" smtClean="0">
                <a:solidFill>
                  <a:schemeClr val="tx1"/>
                </a:solidFill>
                <a:latin typeface="Times New Roman" pitchFamily="18" charset="0"/>
                <a:ea typeface="+mn-ea"/>
                <a:cs typeface="+mn-cs"/>
              </a:rPr>
              <a:t> </a:t>
            </a:r>
            <a:r>
              <a:rPr lang="en-US" sz="1200" kern="1200" baseline="0" dirty="0" smtClean="0">
                <a:solidFill>
                  <a:schemeClr val="tx1"/>
                </a:solidFill>
                <a:latin typeface="Times New Roman" pitchFamily="18" charset="0"/>
                <a:ea typeface="+mn-ea"/>
                <a:cs typeface="+mn-cs"/>
              </a:rPr>
              <a:t>support a secure virtual machine monitor. In </a:t>
            </a:r>
            <a:r>
              <a:rPr lang="en-US" sz="1200" i="1" kern="1200" baseline="0" dirty="0" smtClean="0">
                <a:solidFill>
                  <a:schemeClr val="tx1"/>
                </a:solidFill>
                <a:latin typeface="Times New Roman" pitchFamily="18" charset="0"/>
                <a:ea typeface="+mn-ea"/>
                <a:cs typeface="+mn-cs"/>
              </a:rPr>
              <a:t>Proceedings of the 9</a:t>
            </a:r>
            <a:r>
              <a:rPr lang="en-US" sz="1200" i="1" kern="1200" baseline="30000" dirty="0" smtClean="0">
                <a:solidFill>
                  <a:schemeClr val="tx1"/>
                </a:solidFill>
                <a:latin typeface="Times New Roman" pitchFamily="18" charset="0"/>
                <a:ea typeface="+mn-ea"/>
                <a:cs typeface="+mn-cs"/>
              </a:rPr>
              <a:t>th</a:t>
            </a:r>
            <a:r>
              <a:rPr lang="hu-HU" sz="1200" i="1" kern="1200" baseline="0" dirty="0" smtClean="0">
                <a:solidFill>
                  <a:schemeClr val="tx1"/>
                </a:solidFill>
                <a:latin typeface="Times New Roman" pitchFamily="18" charset="0"/>
                <a:ea typeface="+mn-ea"/>
                <a:cs typeface="+mn-cs"/>
              </a:rPr>
              <a:t> </a:t>
            </a:r>
            <a:r>
              <a:rPr lang="en-US" sz="1200" i="1" kern="1200" baseline="0" dirty="0" smtClean="0">
                <a:solidFill>
                  <a:schemeClr val="tx1"/>
                </a:solidFill>
                <a:latin typeface="Times New Roman" pitchFamily="18" charset="0"/>
                <a:ea typeface="+mn-ea"/>
                <a:cs typeface="+mn-cs"/>
              </a:rPr>
              <a:t>USENIX Security Symposium, Denver, CO, USA, pages 129.144,</a:t>
            </a:r>
            <a:r>
              <a:rPr lang="hu-HU" sz="1200" i="1" kern="1200" baseline="0" dirty="0" smtClean="0">
                <a:solidFill>
                  <a:schemeClr val="tx1"/>
                </a:solidFill>
                <a:latin typeface="Times New Roman" pitchFamily="18" charset="0"/>
                <a:ea typeface="+mn-ea"/>
                <a:cs typeface="+mn-cs"/>
              </a:rPr>
              <a:t> </a:t>
            </a:r>
            <a:r>
              <a:rPr lang="hu-HU" sz="1200" kern="1200" baseline="0" dirty="0" smtClean="0">
                <a:solidFill>
                  <a:schemeClr val="tx1"/>
                </a:solidFill>
                <a:latin typeface="Times New Roman" pitchFamily="18" charset="0"/>
                <a:ea typeface="+mn-ea"/>
                <a:cs typeface="+mn-cs"/>
              </a:rPr>
              <a:t>Aug. 2000.</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18</a:t>
            </a:fld>
            <a:endParaRPr lang="hu-HU" dirty="0"/>
          </a:p>
        </p:txBody>
      </p:sp>
    </p:spTree>
    <p:extLst>
      <p:ext uri="{BB962C8B-B14F-4D97-AF65-F5344CB8AC3E}">
        <p14:creationId xmlns:p14="http://schemas.microsoft.com/office/powerpoint/2010/main" val="105724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Ez egyben időbeli</a:t>
            </a:r>
            <a:r>
              <a:rPr lang="hu-HU" baseline="0" dirty="0" smtClean="0"/>
              <a:t> sorrend is, így jelentek meg ezek a módszerek.</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19</a:t>
            </a:fld>
            <a:endParaRPr lang="hu-HU" dirty="0"/>
          </a:p>
        </p:txBody>
      </p:sp>
    </p:spTree>
    <p:extLst>
      <p:ext uri="{BB962C8B-B14F-4D97-AF65-F5344CB8AC3E}">
        <p14:creationId xmlns:p14="http://schemas.microsoft.com/office/powerpoint/2010/main" val="396108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Ez</a:t>
            </a:r>
            <a:r>
              <a:rPr lang="hu-HU" baseline="0" dirty="0" smtClean="0"/>
              <a:t> egy kellően általános definíció, a virtualizáció lényege az absztrakció, azaz, hogy elfedi az alatta lévő réteg valamilyen jellemzőjét.</a:t>
            </a:r>
          </a:p>
          <a:p>
            <a:endParaRPr lang="hu-HU" baseline="0" dirty="0" smtClean="0"/>
          </a:p>
          <a:p>
            <a:r>
              <a:rPr lang="hu-HU" baseline="0" dirty="0" smtClean="0"/>
              <a:t>Eddig is találkoztunk már a tárgyban ezzel a fogalommal, de az előadás most a virtualizáció egy speciális fajtájával fog részletesebben foglalkozni.</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2</a:t>
            </a:fld>
            <a:endParaRPr lang="hu-HU" dirty="0"/>
          </a:p>
        </p:txBody>
      </p:sp>
    </p:spTree>
    <p:extLst>
      <p:ext uri="{BB962C8B-B14F-4D97-AF65-F5344CB8AC3E}">
        <p14:creationId xmlns:p14="http://schemas.microsoft.com/office/powerpoint/2010/main" val="143254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hu-HU" dirty="0" smtClean="0"/>
              <a:t>Kép</a:t>
            </a:r>
            <a:r>
              <a:rPr lang="hu-HU" baseline="0" dirty="0" smtClean="0"/>
              <a:t> forrása: </a:t>
            </a:r>
            <a:r>
              <a:rPr lang="hu-HU" baseline="0" dirty="0" err="1" smtClean="0"/>
              <a:t>VMware</a:t>
            </a:r>
            <a:r>
              <a:rPr lang="hu-HU" baseline="0" dirty="0" smtClean="0"/>
              <a:t>. „</a:t>
            </a:r>
            <a:r>
              <a:rPr lang="en-US" sz="1200" kern="1200" baseline="0" dirty="0" smtClean="0">
                <a:solidFill>
                  <a:schemeClr val="tx1"/>
                </a:solidFill>
                <a:latin typeface="Times New Roman" pitchFamily="18" charset="0"/>
                <a:ea typeface="+mn-ea"/>
                <a:cs typeface="+mn-cs"/>
              </a:rPr>
              <a:t>Understanding Full Virtualization, </a:t>
            </a:r>
            <a:r>
              <a:rPr lang="en-US" sz="1200" kern="1200" baseline="0" dirty="0" err="1" smtClean="0">
                <a:solidFill>
                  <a:schemeClr val="tx1"/>
                </a:solidFill>
                <a:latin typeface="Times New Roman" pitchFamily="18" charset="0"/>
                <a:ea typeface="+mn-ea"/>
                <a:cs typeface="+mn-cs"/>
              </a:rPr>
              <a:t>Paravirtualization</a:t>
            </a:r>
            <a:r>
              <a:rPr lang="en-US" sz="1200" kern="1200" baseline="0" dirty="0" smtClean="0">
                <a:solidFill>
                  <a:schemeClr val="tx1"/>
                </a:solidFill>
                <a:latin typeface="Times New Roman" pitchFamily="18" charset="0"/>
                <a:ea typeface="+mn-ea"/>
                <a:cs typeface="+mn-cs"/>
              </a:rPr>
              <a:t>, and Hardware Assist</a:t>
            </a:r>
            <a:r>
              <a:rPr lang="hu-HU" sz="1200" kern="1200" baseline="0" dirty="0" err="1" smtClean="0">
                <a:solidFill>
                  <a:schemeClr val="tx1"/>
                </a:solidFill>
                <a:latin typeface="Times New Roman" pitchFamily="18" charset="0"/>
                <a:ea typeface="+mn-ea"/>
                <a:cs typeface="+mn-cs"/>
              </a:rPr>
              <a:t>ed</a:t>
            </a:r>
            <a:r>
              <a:rPr lang="hu-HU" sz="1200" kern="1200" baseline="0" dirty="0" smtClean="0">
                <a:solidFill>
                  <a:schemeClr val="tx1"/>
                </a:solidFill>
                <a:latin typeface="Times New Roman" pitchFamily="18" charset="0"/>
                <a:ea typeface="+mn-ea"/>
                <a:cs typeface="+mn-cs"/>
              </a:rPr>
              <a:t> </a:t>
            </a:r>
            <a:r>
              <a:rPr lang="hu-HU" sz="1200" kern="1200" baseline="0" dirty="0" err="1" smtClean="0">
                <a:solidFill>
                  <a:schemeClr val="tx1"/>
                </a:solidFill>
                <a:latin typeface="Times New Roman" pitchFamily="18" charset="0"/>
                <a:ea typeface="+mn-ea"/>
                <a:cs typeface="+mn-cs"/>
              </a:rPr>
              <a:t>Virtualization</a:t>
            </a:r>
            <a:r>
              <a:rPr lang="hu-HU" sz="1200" kern="1200" baseline="0" dirty="0" smtClean="0">
                <a:solidFill>
                  <a:schemeClr val="tx1"/>
                </a:solidFill>
                <a:latin typeface="Times New Roman" pitchFamily="18" charset="0"/>
                <a:ea typeface="+mn-ea"/>
                <a:cs typeface="+mn-cs"/>
              </a:rPr>
              <a:t>”, </a:t>
            </a:r>
            <a:r>
              <a:rPr lang="hu-HU" sz="1200" kern="1200" baseline="0" dirty="0" smtClean="0">
                <a:solidFill>
                  <a:schemeClr val="tx1"/>
                </a:solidFill>
                <a:latin typeface="+mn-lt"/>
                <a:ea typeface="+mn-ea"/>
                <a:cs typeface="+mn-cs"/>
              </a:rPr>
              <a:t>URL: </a:t>
            </a:r>
            <a:r>
              <a:rPr lang="hu-HU" baseline="0" dirty="0" smtClean="0"/>
              <a:t>http://www.vmware.com/files/pdf/VMware_paravirtualization.pdf</a:t>
            </a:r>
          </a:p>
          <a:p>
            <a:pPr marL="171450" indent="-171450">
              <a:buFontTx/>
              <a:buChar char="-"/>
            </a:pPr>
            <a:r>
              <a:rPr lang="hu-HU" baseline="0" dirty="0" err="1" smtClean="0"/>
              <a:t>Binarty</a:t>
            </a:r>
            <a:r>
              <a:rPr lang="hu-HU" baseline="0" dirty="0" smtClean="0"/>
              <a:t> </a:t>
            </a:r>
            <a:r>
              <a:rPr lang="hu-HU" baseline="0" dirty="0" err="1" smtClean="0"/>
              <a:t>translation</a:t>
            </a:r>
            <a:r>
              <a:rPr lang="hu-HU" baseline="0" dirty="0" smtClean="0"/>
              <a:t>: A VMM megvizsgálja az utasításokat, és amivel probléma lehet, azt átalakítja, így a CPU-hoz már csak a biztonságos utasítások jutnak el.</a:t>
            </a:r>
          </a:p>
          <a:p>
            <a:pPr marL="171450" indent="-171450">
              <a:buFontTx/>
              <a:buChar char="-"/>
            </a:pPr>
            <a:r>
              <a:rPr lang="hu-HU" dirty="0" smtClean="0"/>
              <a:t>Ez alapvetően a </a:t>
            </a:r>
            <a:r>
              <a:rPr lang="hu-HU" dirty="0" err="1" smtClean="0"/>
              <a:t>VMware</a:t>
            </a:r>
            <a:r>
              <a:rPr lang="hu-HU" dirty="0" smtClean="0"/>
              <a:t> megoldásának működése,</a:t>
            </a:r>
            <a:r>
              <a:rPr lang="hu-HU" baseline="0" dirty="0" smtClean="0"/>
              <a:t> a Microsoft </a:t>
            </a:r>
            <a:r>
              <a:rPr lang="hu-HU" baseline="0" dirty="0" err="1" smtClean="0"/>
              <a:t>VirtualPC-nél</a:t>
            </a:r>
            <a:r>
              <a:rPr lang="hu-HU" baseline="0" dirty="0" smtClean="0"/>
              <a:t> bár hasonlóak az elvek, de kicsit más a megvalósítás.</a:t>
            </a:r>
          </a:p>
          <a:p>
            <a:pPr marL="628650" lvl="1" indent="-171450">
              <a:buFontTx/>
              <a:buChar char="-"/>
            </a:pPr>
            <a:r>
              <a:rPr lang="hu-HU" baseline="0" dirty="0" smtClean="0"/>
              <a:t>Lásd: </a:t>
            </a:r>
            <a:r>
              <a:rPr lang="hu-HU" baseline="0" dirty="0" err="1" smtClean="0"/>
              <a:t>Lepenye</a:t>
            </a:r>
            <a:r>
              <a:rPr lang="hu-HU" baseline="0" dirty="0" smtClean="0"/>
              <a:t> Tamás. „</a:t>
            </a:r>
            <a:r>
              <a:rPr lang="pt-BR" baseline="0" dirty="0" smtClean="0"/>
              <a:t>Virtual PC / Virtual Server virtualizációs technikák</a:t>
            </a:r>
            <a:r>
              <a:rPr lang="hu-HU" baseline="0" dirty="0" smtClean="0"/>
              <a:t>”, </a:t>
            </a:r>
            <a:r>
              <a:rPr lang="hu-HU" b="0" dirty="0" smtClean="0"/>
              <a:t>URL: http://lepenyet.wordpress.com/2008/05/20/virtual-pc-virtual-server-virtualizacios-technikak/</a:t>
            </a:r>
          </a:p>
        </p:txBody>
      </p:sp>
      <p:sp>
        <p:nvSpPr>
          <p:cNvPr id="4" name="Slide Number Placeholder 3"/>
          <p:cNvSpPr>
            <a:spLocks noGrp="1"/>
          </p:cNvSpPr>
          <p:nvPr>
            <p:ph type="sldNum" sz="quarter" idx="10"/>
          </p:nvPr>
        </p:nvSpPr>
        <p:spPr/>
        <p:txBody>
          <a:bodyPr/>
          <a:lstStyle/>
          <a:p>
            <a:fld id="{82585BEF-3029-4F00-9F33-1279C0D977DE}" type="slidenum">
              <a:rPr lang="hu-HU" smtClean="0"/>
              <a:pPr/>
              <a:t>20</a:t>
            </a:fld>
            <a:endParaRPr lang="hu-HU" dirty="0"/>
          </a:p>
        </p:txBody>
      </p:sp>
    </p:spTree>
    <p:extLst>
      <p:ext uri="{BB962C8B-B14F-4D97-AF65-F5344CB8AC3E}">
        <p14:creationId xmlns:p14="http://schemas.microsoft.com/office/powerpoint/2010/main" val="1579227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(Példa forrása:</a:t>
            </a:r>
            <a:r>
              <a:rPr lang="hu-HU" baseline="0" dirty="0" smtClean="0"/>
              <a:t> </a:t>
            </a:r>
            <a:r>
              <a:rPr lang="hu-HU" dirty="0" smtClean="0"/>
              <a:t>Carl </a:t>
            </a:r>
            <a:r>
              <a:rPr lang="hu-HU" dirty="0" err="1" smtClean="0"/>
              <a:t>Waldspurger</a:t>
            </a:r>
            <a:r>
              <a:rPr lang="hu-HU" dirty="0" smtClean="0"/>
              <a:t>, </a:t>
            </a:r>
            <a:r>
              <a:rPr lang="hu-HU" dirty="0" err="1" smtClean="0"/>
              <a:t>Kenn</a:t>
            </a:r>
            <a:r>
              <a:rPr lang="hu-HU" dirty="0" smtClean="0"/>
              <a:t> Bar, &amp; </a:t>
            </a:r>
            <a:r>
              <a:rPr lang="hu-HU" dirty="0" err="1" smtClean="0"/>
              <a:t>Ravi</a:t>
            </a:r>
            <a:r>
              <a:rPr lang="hu-HU" dirty="0" smtClean="0"/>
              <a:t> </a:t>
            </a:r>
            <a:r>
              <a:rPr lang="hu-HU" dirty="0" err="1" smtClean="0"/>
              <a:t>Soundararajan</a:t>
            </a:r>
            <a:r>
              <a:rPr lang="hu-HU" dirty="0" smtClean="0"/>
              <a:t>. </a:t>
            </a:r>
            <a:r>
              <a:rPr lang="hu-HU" dirty="0" err="1" smtClean="0"/>
              <a:t>Introduction</a:t>
            </a:r>
            <a:r>
              <a:rPr lang="hu-HU" dirty="0" smtClean="0"/>
              <a:t> </a:t>
            </a:r>
            <a:r>
              <a:rPr lang="hu-HU" dirty="0" err="1" smtClean="0"/>
              <a:t>to</a:t>
            </a:r>
            <a:r>
              <a:rPr lang="hu-HU" dirty="0" smtClean="0"/>
              <a:t> </a:t>
            </a:r>
            <a:r>
              <a:rPr lang="hu-HU" dirty="0" err="1" smtClean="0"/>
              <a:t>Virtual</a:t>
            </a:r>
            <a:r>
              <a:rPr lang="hu-HU" dirty="0" smtClean="0"/>
              <a:t> </a:t>
            </a:r>
            <a:r>
              <a:rPr lang="hu-HU" dirty="0" err="1" smtClean="0"/>
              <a:t>Machines</a:t>
            </a:r>
            <a:r>
              <a:rPr lang="hu-HU" dirty="0" smtClean="0"/>
              <a:t>, URL: </a:t>
            </a:r>
            <a:r>
              <a:rPr lang="hu-HU" baseline="0" dirty="0" smtClean="0"/>
              <a:t>http://labs.vmware.com/academic/mit-iap-2010)</a:t>
            </a:r>
          </a:p>
          <a:p>
            <a:endParaRPr lang="hu-HU" baseline="0" dirty="0" smtClean="0"/>
          </a:p>
          <a:p>
            <a:r>
              <a:rPr lang="hu-HU" baseline="0" dirty="0" smtClean="0"/>
              <a:t>A vendégben futó kód:</a:t>
            </a:r>
          </a:p>
          <a:p>
            <a:pPr marL="171450" indent="-171450">
              <a:buFontTx/>
              <a:buChar char="-"/>
            </a:pPr>
            <a:r>
              <a:rPr lang="hu-HU" baseline="0" dirty="0" smtClean="0"/>
              <a:t>Az első utasítás egyik regisztert mozgat a másikba, ezzel nincs gond</a:t>
            </a:r>
          </a:p>
          <a:p>
            <a:pPr marL="171450" indent="-171450">
              <a:buFontTx/>
              <a:buChar char="-"/>
            </a:pPr>
            <a:r>
              <a:rPr lang="hu-HU" baseline="0" dirty="0" err="1" smtClean="0"/>
              <a:t>cli</a:t>
            </a:r>
            <a:r>
              <a:rPr lang="hu-HU" baseline="0" dirty="0" smtClean="0"/>
              <a:t> (</a:t>
            </a:r>
            <a:r>
              <a:rPr lang="hu-HU" baseline="0" dirty="0" err="1" smtClean="0"/>
              <a:t>clear</a:t>
            </a:r>
            <a:r>
              <a:rPr lang="hu-HU" baseline="0" dirty="0" smtClean="0"/>
              <a:t> </a:t>
            </a:r>
            <a:r>
              <a:rPr lang="hu-HU" baseline="0" dirty="0" err="1" smtClean="0"/>
              <a:t>interrupt</a:t>
            </a:r>
            <a:r>
              <a:rPr lang="hu-HU" baseline="0" dirty="0" smtClean="0"/>
              <a:t> </a:t>
            </a:r>
            <a:r>
              <a:rPr lang="hu-HU" baseline="0" dirty="0" err="1" smtClean="0"/>
              <a:t>flag</a:t>
            </a:r>
            <a:r>
              <a:rPr lang="hu-HU" baseline="0" dirty="0" smtClean="0"/>
              <a:t>): nem engedhetjük meg, hogy a fizikai gépen tiltsa le a megszakításokat, így ehelyett egy más utasítást hajtunk végre. Itt csak </a:t>
            </a:r>
            <a:r>
              <a:rPr lang="hu-HU" baseline="0" dirty="0" err="1" smtClean="0"/>
              <a:t>in-line</a:t>
            </a:r>
            <a:r>
              <a:rPr lang="hu-HU" baseline="0" dirty="0" smtClean="0"/>
              <a:t> módon lecseréljük egy másik utasításra.</a:t>
            </a:r>
          </a:p>
          <a:p>
            <a:pPr marL="171450" indent="-171450">
              <a:buFontTx/>
              <a:buChar char="-"/>
            </a:pPr>
            <a:r>
              <a:rPr lang="hu-HU" dirty="0" smtClean="0"/>
              <a:t>A cr3 regiszter a laptábla</a:t>
            </a:r>
            <a:r>
              <a:rPr lang="hu-HU" baseline="0" dirty="0" smtClean="0"/>
              <a:t> kezdőcímét jelzi, így a virtuális gépben futó kód ezt sem módosíthatja. Itt az utasítás lecserélésén túl a VMM egy külön rutinját is meghívjuk, ami ezt lekezeli (HANDLE_CR3).</a:t>
            </a:r>
          </a:p>
          <a:p>
            <a:pPr marL="171450" indent="-171450">
              <a:buFontTx/>
              <a:buChar char="-"/>
            </a:pPr>
            <a:r>
              <a:rPr lang="hu-HU" baseline="0" dirty="0" err="1" smtClean="0"/>
              <a:t>sti</a:t>
            </a:r>
            <a:r>
              <a:rPr lang="hu-HU" baseline="0" dirty="0" smtClean="0"/>
              <a:t> (</a:t>
            </a:r>
            <a:r>
              <a:rPr lang="hu-HU" baseline="0" dirty="0" err="1" smtClean="0"/>
              <a:t>set</a:t>
            </a:r>
            <a:r>
              <a:rPr lang="hu-HU" baseline="0" dirty="0" smtClean="0"/>
              <a:t> </a:t>
            </a:r>
            <a:r>
              <a:rPr lang="hu-HU" baseline="0" dirty="0" err="1" smtClean="0"/>
              <a:t>interrupt</a:t>
            </a:r>
            <a:r>
              <a:rPr lang="hu-HU" baseline="0" dirty="0" smtClean="0"/>
              <a:t>): szintén nem engedhető meg, úgyhogy ehelyett is mást kell végrehajtani, de itt már le kell kezelni az esetleges függő IT-ket is.</a:t>
            </a:r>
          </a:p>
        </p:txBody>
      </p:sp>
      <p:sp>
        <p:nvSpPr>
          <p:cNvPr id="4" name="Dia számának helye 3"/>
          <p:cNvSpPr>
            <a:spLocks noGrp="1"/>
          </p:cNvSpPr>
          <p:nvPr>
            <p:ph type="sldNum" sz="quarter" idx="10"/>
          </p:nvPr>
        </p:nvSpPr>
        <p:spPr/>
        <p:txBody>
          <a:bodyPr/>
          <a:lstStyle/>
          <a:p>
            <a:fld id="{3D86C690-4F62-4AFC-8745-06DC9BF07935}" type="slidenum">
              <a:rPr lang="hu-HU" smtClean="0"/>
              <a:pPr/>
              <a:t>21</a:t>
            </a:fld>
            <a:endParaRPr lang="hu-HU"/>
          </a:p>
        </p:txBody>
      </p:sp>
    </p:spTree>
    <p:extLst>
      <p:ext uri="{BB962C8B-B14F-4D97-AF65-F5344CB8AC3E}">
        <p14:creationId xmlns:p14="http://schemas.microsoft.com/office/powerpoint/2010/main" val="83328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err="1" smtClean="0"/>
              <a:t>Paravirtualizáció</a:t>
            </a:r>
            <a:r>
              <a:rPr lang="hu-HU" baseline="0" dirty="0" smtClean="0"/>
              <a:t> esetén fel kell készíteni a vendég </a:t>
            </a:r>
            <a:r>
              <a:rPr lang="hu-HU" baseline="0" dirty="0" err="1" smtClean="0"/>
              <a:t>OS-t</a:t>
            </a:r>
            <a:r>
              <a:rPr lang="hu-HU" dirty="0" smtClean="0"/>
              <a:t> a </a:t>
            </a:r>
            <a:r>
              <a:rPr lang="hu-HU" baseline="0" dirty="0" smtClean="0"/>
              <a:t>forráskódjának módosításával</a:t>
            </a:r>
            <a:r>
              <a:rPr lang="hu-HU" dirty="0" smtClean="0"/>
              <a:t>, hogy ne is akarjon problémás utasításokat hívni, hanem azok helyett azoknak megfelelő</a:t>
            </a:r>
            <a:r>
              <a:rPr lang="hu-HU" baseline="0" dirty="0" smtClean="0"/>
              <a:t> függvényeket hívjon a </a:t>
            </a:r>
            <a:r>
              <a:rPr lang="hu-HU" baseline="0" dirty="0" err="1" smtClean="0"/>
              <a:t>hypervisorban</a:t>
            </a:r>
            <a:r>
              <a:rPr lang="hu-HU" baseline="0" dirty="0" smtClean="0"/>
              <a:t>. Ezzel egyszerűsödik a </a:t>
            </a:r>
            <a:r>
              <a:rPr lang="hu-HU" baseline="0" dirty="0" err="1" smtClean="0"/>
              <a:t>hypervisor</a:t>
            </a:r>
            <a:r>
              <a:rPr lang="hu-HU" baseline="0" dirty="0" smtClean="0"/>
              <a:t> implementálása, viszont csak úgy működik a módszer, ha módosítják a vendég OS forrását (a Linux kernelbe már bekerültek ilyen módosítások, és a Vista/Windows Server 2008-ba is került hasonló funkcionalitás).</a:t>
            </a:r>
          </a:p>
          <a:p>
            <a:endParaRPr lang="hu-HU" baseline="0" dirty="0" smtClean="0"/>
          </a:p>
          <a:p>
            <a:r>
              <a:rPr lang="hu-HU" b="1" baseline="0" dirty="0" smtClean="0"/>
              <a:t>Fontos</a:t>
            </a:r>
            <a:r>
              <a:rPr lang="hu-HU" baseline="0" dirty="0" smtClean="0"/>
              <a:t>: a forráskód módosítást nem futásidőben teszi meg valaki, hanem már korábban az OS fejlesztői elvégezték ezeket a módosításokat.</a:t>
            </a:r>
          </a:p>
        </p:txBody>
      </p:sp>
      <p:sp>
        <p:nvSpPr>
          <p:cNvPr id="4" name="Slide Number Placeholder 3"/>
          <p:cNvSpPr>
            <a:spLocks noGrp="1"/>
          </p:cNvSpPr>
          <p:nvPr>
            <p:ph type="sldNum" sz="quarter" idx="10"/>
          </p:nvPr>
        </p:nvSpPr>
        <p:spPr/>
        <p:txBody>
          <a:bodyPr/>
          <a:lstStyle/>
          <a:p>
            <a:fld id="{82585BEF-3029-4F00-9F33-1279C0D977DE}" type="slidenum">
              <a:rPr lang="hu-HU" smtClean="0"/>
              <a:pPr/>
              <a:t>22</a:t>
            </a:fld>
            <a:endParaRPr lang="hu-HU" dirty="0"/>
          </a:p>
        </p:txBody>
      </p:sp>
    </p:spTree>
    <p:extLst>
      <p:ext uri="{BB962C8B-B14F-4D97-AF65-F5344CB8AC3E}">
        <p14:creationId xmlns:p14="http://schemas.microsoft.com/office/powerpoint/2010/main" val="24975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Intel </a:t>
            </a:r>
            <a:r>
              <a:rPr lang="hu-HU" dirty="0" err="1" smtClean="0"/>
              <a:t>VT-x</a:t>
            </a:r>
            <a:r>
              <a:rPr lang="hu-HU" dirty="0" smtClean="0"/>
              <a:t> elemei</a:t>
            </a:r>
            <a:r>
              <a:rPr lang="hu-HU" baseline="0" dirty="0" smtClean="0"/>
              <a:t> például:</a:t>
            </a:r>
            <a:endParaRPr lang="hu-HU" dirty="0" smtClean="0"/>
          </a:p>
          <a:p>
            <a:r>
              <a:rPr lang="hu-HU" dirty="0" smtClean="0"/>
              <a:t>- VMCS (</a:t>
            </a:r>
            <a:r>
              <a:rPr lang="hu-HU" dirty="0" err="1" smtClean="0"/>
              <a:t>Virtual</a:t>
            </a:r>
            <a:r>
              <a:rPr lang="hu-HU" dirty="0" smtClean="0"/>
              <a:t> </a:t>
            </a:r>
            <a:r>
              <a:rPr lang="hu-HU" dirty="0" err="1" smtClean="0"/>
              <a:t>Machine</a:t>
            </a:r>
            <a:r>
              <a:rPr lang="hu-HU" baseline="0" dirty="0" smtClean="0"/>
              <a:t> </a:t>
            </a:r>
            <a:r>
              <a:rPr lang="hu-HU" baseline="0" dirty="0" err="1" smtClean="0"/>
              <a:t>Control</a:t>
            </a:r>
            <a:r>
              <a:rPr lang="hu-HU" baseline="0" dirty="0" smtClean="0"/>
              <a:t> </a:t>
            </a:r>
            <a:r>
              <a:rPr lang="hu-HU" baseline="0" dirty="0" err="1" smtClean="0"/>
              <a:t>Structure</a:t>
            </a:r>
            <a:r>
              <a:rPr lang="hu-HU" dirty="0" smtClean="0"/>
              <a:t>): CPU állapotát</a:t>
            </a:r>
            <a:r>
              <a:rPr lang="hu-HU" baseline="0" dirty="0" smtClean="0"/>
              <a:t> tartalmazó struktúra, minden egyes új virtuális géphez készül egy ilyen. VM </a:t>
            </a:r>
            <a:r>
              <a:rPr lang="hu-HU" baseline="0" dirty="0" err="1" smtClean="0"/>
              <a:t>entry</a:t>
            </a:r>
            <a:r>
              <a:rPr lang="hu-HU" baseline="0" dirty="0" smtClean="0"/>
              <a:t> esetén a megfelelő VMCS visszatöltődik.</a:t>
            </a:r>
            <a:endParaRPr lang="hu-HU" dirty="0" smtClean="0"/>
          </a:p>
          <a:p>
            <a:pPr marL="0" marR="0" indent="0" algn="l" defTabSz="762000" rtl="0" eaLnBrk="0" fontAlgn="base" latinLnBrk="0" hangingPunct="0">
              <a:lnSpc>
                <a:spcPct val="100000"/>
              </a:lnSpc>
              <a:spcBef>
                <a:spcPct val="30000"/>
              </a:spcBef>
              <a:spcAft>
                <a:spcPct val="0"/>
              </a:spcAft>
              <a:buClrTx/>
              <a:buSzTx/>
              <a:buFontTx/>
              <a:buChar char="-"/>
              <a:tabLst/>
              <a:defRPr/>
            </a:pPr>
            <a:r>
              <a:rPr lang="hu-HU" dirty="0" smtClean="0"/>
              <a:t> </a:t>
            </a:r>
            <a:r>
              <a:rPr lang="en-US" dirty="0" smtClean="0"/>
              <a:t>VMLAUNCH Launches a virtual machine managed by the VMCS. A VM entry</a:t>
            </a:r>
            <a:r>
              <a:rPr lang="hu-HU" dirty="0" smtClean="0"/>
              <a:t> </a:t>
            </a:r>
            <a:r>
              <a:rPr lang="en-US" dirty="0" smtClean="0"/>
              <a:t>occurs, transferring control to the VM.</a:t>
            </a:r>
            <a:endParaRPr lang="hu-HU" dirty="0" smtClean="0"/>
          </a:p>
          <a:p>
            <a:pPr>
              <a:buFontTx/>
              <a:buChar char="-"/>
            </a:pPr>
            <a:r>
              <a:rPr lang="hu-HU" dirty="0" smtClean="0"/>
              <a:t> </a:t>
            </a:r>
            <a:r>
              <a:rPr lang="en-US" dirty="0" smtClean="0"/>
              <a:t>VMCALL Allows a guest in VMX non-root operation to call the VMM for</a:t>
            </a:r>
            <a:r>
              <a:rPr lang="hu-HU" dirty="0" smtClean="0"/>
              <a:t> </a:t>
            </a:r>
            <a:r>
              <a:rPr lang="en-US" dirty="0" smtClean="0"/>
              <a:t>service. A VM exit occurs, transferring control to the VMM.</a:t>
            </a:r>
            <a:endParaRPr lang="hu-HU" dirty="0" smtClean="0"/>
          </a:p>
          <a:p>
            <a:pPr>
              <a:buFontTx/>
              <a:buChar char="-"/>
            </a:pPr>
            <a:endParaRPr lang="hu-HU" dirty="0" smtClean="0"/>
          </a:p>
          <a:p>
            <a:pPr>
              <a:buFontTx/>
              <a:buNone/>
            </a:pPr>
            <a:r>
              <a:rPr lang="hu-HU" dirty="0" smtClean="0"/>
              <a:t>További</a:t>
            </a:r>
            <a:r>
              <a:rPr lang="hu-HU" baseline="0" dirty="0" smtClean="0"/>
              <a:t> információ:</a:t>
            </a:r>
          </a:p>
          <a:p>
            <a:pPr marL="171450" marR="0" indent="-171450" algn="l" defTabSz="7620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Intel® Virtualization Technology: Hardware Support for Efficient Processor Virtualization</a:t>
            </a:r>
            <a:r>
              <a:rPr lang="hu-HU" dirty="0" smtClean="0"/>
              <a:t>, Intel </a:t>
            </a:r>
            <a:r>
              <a:rPr lang="hu-HU" dirty="0" err="1" smtClean="0"/>
              <a:t>Technology</a:t>
            </a:r>
            <a:r>
              <a:rPr lang="hu-HU" dirty="0" smtClean="0"/>
              <a:t> Journal, </a:t>
            </a:r>
            <a:r>
              <a:rPr lang="hu-HU" dirty="0" err="1" smtClean="0"/>
              <a:t>Volume</a:t>
            </a:r>
            <a:r>
              <a:rPr lang="hu-HU" dirty="0" smtClean="0"/>
              <a:t> 10,</a:t>
            </a:r>
            <a:r>
              <a:rPr lang="hu-HU" baseline="0" dirty="0" smtClean="0"/>
              <a:t> </a:t>
            </a:r>
            <a:r>
              <a:rPr lang="hu-HU" dirty="0" err="1" smtClean="0"/>
              <a:t>Issue</a:t>
            </a:r>
            <a:r>
              <a:rPr lang="hu-HU" dirty="0" smtClean="0"/>
              <a:t> 03,</a:t>
            </a:r>
            <a:r>
              <a:rPr lang="hu-HU" baseline="0" dirty="0" smtClean="0"/>
              <a:t> http://www.intel.com/technology/itj/2006/v10i3/1-hardware/1-abstract.htm</a:t>
            </a:r>
          </a:p>
          <a:p>
            <a:pPr marL="171450" marR="0" indent="-171450" algn="l" defTabSz="762000" rtl="0" eaLnBrk="0" fontAlgn="base" latinLnBrk="0" hangingPunct="0">
              <a:lnSpc>
                <a:spcPct val="100000"/>
              </a:lnSpc>
              <a:spcBef>
                <a:spcPct val="30000"/>
              </a:spcBef>
              <a:spcAft>
                <a:spcPct val="0"/>
              </a:spcAft>
              <a:buClrTx/>
              <a:buSzTx/>
              <a:buFont typeface="Arial" pitchFamily="34" charset="0"/>
              <a:buChar char="•"/>
              <a:tabLst/>
              <a:defRPr/>
            </a:pPr>
            <a:r>
              <a:rPr lang="hu-HU" dirty="0" err="1" smtClean="0"/>
              <a:t>VT-x</a:t>
            </a:r>
            <a:r>
              <a:rPr lang="hu-HU" baseline="0" dirty="0" smtClean="0"/>
              <a:t>  referencia: </a:t>
            </a:r>
            <a:r>
              <a:rPr lang="en-US" dirty="0" smtClean="0"/>
              <a:t>Intel® 64 and IA-32 Architectures Software Developer's Manual</a:t>
            </a:r>
            <a:r>
              <a:rPr lang="hu-HU" baseline="0" dirty="0" smtClean="0"/>
              <a:t> </a:t>
            </a:r>
            <a:r>
              <a:rPr lang="en-US" dirty="0" smtClean="0"/>
              <a:t>Volume 1: Basic Architecture</a:t>
            </a:r>
            <a:r>
              <a:rPr lang="hu-HU" dirty="0" smtClean="0"/>
              <a:t>,</a:t>
            </a:r>
            <a:r>
              <a:rPr lang="hu-HU" baseline="0" dirty="0" smtClean="0"/>
              <a:t> </a:t>
            </a:r>
            <a:r>
              <a:rPr lang="en-US" dirty="0" smtClean="0"/>
              <a:t>http://www.intel.com/products/processor/manuals/index.htm</a:t>
            </a:r>
            <a:endParaRPr lang="hu-HU" dirty="0" smtClean="0"/>
          </a:p>
          <a:p>
            <a:pPr marL="171450" marR="0" indent="-171450" algn="l" defTabSz="762000" rtl="0" eaLnBrk="0" fontAlgn="base" latinLnBrk="0" hangingPunct="0">
              <a:lnSpc>
                <a:spcPct val="100000"/>
              </a:lnSpc>
              <a:spcBef>
                <a:spcPct val="30000"/>
              </a:spcBef>
              <a:spcAft>
                <a:spcPct val="0"/>
              </a:spcAft>
              <a:buClrTx/>
              <a:buSzTx/>
              <a:buFont typeface="Arial" pitchFamily="34" charset="0"/>
              <a:buChar char="•"/>
              <a:tabLst/>
              <a:defRPr/>
            </a:pPr>
            <a:r>
              <a:rPr lang="hu-HU" dirty="0" smtClean="0"/>
              <a:t>Darvas Dániel, Horányi Gergő: Intel és AMD technológiák a hardveres virtualizáció megvalósítására, URL: http://www.inf.mit.bme.hu/edu/homework/public/2010-%C5%91sz/intel-%C3%A9s-amd-technol%C3%B3gi%C3%A1k-hardveres-virtualiz%C3%A1ci%C3%B3-megval%C3%B3s%C3%ADt%C3%A1s%C3%A1ra</a:t>
            </a:r>
          </a:p>
          <a:p>
            <a:pPr marL="171450" indent="-171450">
              <a:buFont typeface="Arial" pitchFamily="34" charset="0"/>
              <a:buChar char="•"/>
            </a:pPr>
            <a:endParaRPr lang="hu-HU" dirty="0" smtClean="0"/>
          </a:p>
        </p:txBody>
      </p:sp>
      <p:sp>
        <p:nvSpPr>
          <p:cNvPr id="4" name="Slide Number Placeholder 3"/>
          <p:cNvSpPr>
            <a:spLocks noGrp="1"/>
          </p:cNvSpPr>
          <p:nvPr>
            <p:ph type="sldNum" sz="quarter" idx="10"/>
          </p:nvPr>
        </p:nvSpPr>
        <p:spPr/>
        <p:txBody>
          <a:bodyPr/>
          <a:lstStyle/>
          <a:p>
            <a:fld id="{82585BEF-3029-4F00-9F33-1279C0D977DE}" type="slidenum">
              <a:rPr lang="hu-HU" smtClean="0"/>
              <a:pPr/>
              <a:t>23</a:t>
            </a:fld>
            <a:endParaRPr lang="hu-HU" dirty="0"/>
          </a:p>
        </p:txBody>
      </p:sp>
    </p:spTree>
    <p:extLst>
      <p:ext uri="{BB962C8B-B14F-4D97-AF65-F5344CB8AC3E}">
        <p14:creationId xmlns:p14="http://schemas.microsoft.com/office/powerpoint/2010/main" val="162022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 kérdésre</a:t>
            </a:r>
            <a:r>
              <a:rPr lang="hu-HU" baseline="0" dirty="0" smtClean="0"/>
              <a:t> a válasz folyamatosan változik. Kezdetben csak BT volt, most nagyjából az még mindig felveszi a versenyt a többi megoldással, mert lassan 10 éve optimalizálják. Valamint ha régi </a:t>
            </a:r>
            <a:r>
              <a:rPr lang="hu-HU" baseline="0" dirty="0" err="1" smtClean="0"/>
              <a:t>OS-t</a:t>
            </a:r>
            <a:r>
              <a:rPr lang="hu-HU" baseline="0" dirty="0" smtClean="0"/>
              <a:t> akarunk futtatni, aminél nincs </a:t>
            </a:r>
            <a:r>
              <a:rPr lang="hu-HU" baseline="0" dirty="0" err="1" smtClean="0"/>
              <a:t>paravirtualizáció</a:t>
            </a:r>
            <a:r>
              <a:rPr lang="hu-HU" baseline="0" dirty="0" smtClean="0"/>
              <a:t> beépítve és nincs a fizikai gépben </a:t>
            </a:r>
            <a:r>
              <a:rPr lang="hu-HU" baseline="0" dirty="0" err="1" smtClean="0"/>
              <a:t>HW-es</a:t>
            </a:r>
            <a:r>
              <a:rPr lang="hu-HU" baseline="0" dirty="0" smtClean="0"/>
              <a:t> támogatás, akkor csak ez a módszer használható. Az is megfigyelhető, hogy lassan mindenki elkezdi használni a </a:t>
            </a:r>
            <a:r>
              <a:rPr lang="hu-HU" baseline="0" dirty="0" err="1" smtClean="0"/>
              <a:t>HW-es</a:t>
            </a:r>
            <a:r>
              <a:rPr lang="hu-HU" baseline="0" dirty="0" smtClean="0"/>
              <a:t> </a:t>
            </a:r>
            <a:r>
              <a:rPr lang="hu-HU" baseline="0" dirty="0" err="1" smtClean="0"/>
              <a:t>virtualizációt</a:t>
            </a:r>
            <a:r>
              <a:rPr lang="hu-HU" baseline="0" dirty="0" smtClean="0"/>
              <a:t>, mert egy idő után biztos gyorsabb lesz ez a megoldás, hisz 1 utasításból megcsinálja azt, ami szoftverből 50-100 kell.</a:t>
            </a:r>
          </a:p>
          <a:p>
            <a:endParaRPr lang="hu-HU" baseline="0" dirty="0" smtClean="0"/>
          </a:p>
          <a:p>
            <a:r>
              <a:rPr lang="hu-HU" baseline="0" dirty="0" smtClean="0"/>
              <a:t>Leírás, hogy melyik gyártó mikor mit használ: </a:t>
            </a:r>
          </a:p>
          <a:p>
            <a:pPr marL="171450" indent="-171450">
              <a:buFont typeface="Arial" pitchFamily="34" charset="0"/>
              <a:buChar char="•"/>
            </a:pPr>
            <a:r>
              <a:rPr lang="hu-HU" baseline="0" dirty="0" smtClean="0"/>
              <a:t>Micskei Zoltán. „Virtualizációs technológiák összehasonlítása”, 2011. november, URL: http://micskeiz.wordpress.com/2011/11/13/virtualizacios-technologiak-osszehasonlitasa/</a:t>
            </a:r>
          </a:p>
          <a:p>
            <a:pPr marL="171450" indent="-171450">
              <a:buFont typeface="Arial" pitchFamily="34" charset="0"/>
              <a:buChar char="•"/>
            </a:pPr>
            <a:endParaRPr lang="hu-HU" baseline="0" dirty="0" smtClean="0"/>
          </a:p>
          <a:p>
            <a:pPr marL="0" indent="0">
              <a:buFont typeface="Arial" pitchFamily="34" charset="0"/>
              <a:buNone/>
            </a:pPr>
            <a:r>
              <a:rPr lang="hu-HU" baseline="0" dirty="0" smtClean="0"/>
              <a:t>Igazából ma már a módszerek kombinációját használják, lásd pl.:</a:t>
            </a:r>
          </a:p>
          <a:p>
            <a:pPr marL="171450" indent="-171450">
              <a:buFont typeface="Arial" pitchFamily="34" charset="0"/>
              <a:buChar char="•"/>
            </a:pPr>
            <a:r>
              <a:rPr lang="hu-HU" dirty="0" smtClean="0"/>
              <a:t>George </a:t>
            </a:r>
            <a:r>
              <a:rPr lang="hu-HU" dirty="0" err="1" smtClean="0"/>
              <a:t>Dunlap</a:t>
            </a:r>
            <a:r>
              <a:rPr lang="hu-HU" dirty="0" smtClean="0"/>
              <a:t>. „</a:t>
            </a:r>
            <a:r>
              <a:rPr lang="en-US" dirty="0" smtClean="0"/>
              <a:t>The </a:t>
            </a:r>
            <a:r>
              <a:rPr lang="en-US" dirty="0" err="1" smtClean="0"/>
              <a:t>Paravirtualization</a:t>
            </a:r>
            <a:r>
              <a:rPr lang="en-US" dirty="0" smtClean="0"/>
              <a:t> Spectrum, Part 2: From poles to a spectrum</a:t>
            </a:r>
            <a:r>
              <a:rPr lang="hu-HU" dirty="0" smtClean="0"/>
              <a:t>”, </a:t>
            </a:r>
            <a:r>
              <a:rPr lang="hu-HU" dirty="0" err="1" smtClean="0"/>
              <a:t>Xen</a:t>
            </a:r>
            <a:r>
              <a:rPr lang="hu-HU" dirty="0" smtClean="0"/>
              <a:t> </a:t>
            </a:r>
            <a:r>
              <a:rPr lang="hu-HU" dirty="0" err="1" smtClean="0"/>
              <a:t>blog</a:t>
            </a:r>
            <a:r>
              <a:rPr lang="hu-HU" dirty="0" smtClean="0"/>
              <a:t>, 2012.</a:t>
            </a:r>
            <a:r>
              <a:rPr lang="hu-HU" baseline="0" dirty="0" smtClean="0"/>
              <a:t> október, URL: http://blog.xen.org/index.php/2012/10/31/the-paravirtualization-spectrum-part-2-from-poles-to-a-spectrum/</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24</a:t>
            </a:fld>
            <a:endParaRPr lang="hu-HU" dirty="0"/>
          </a:p>
        </p:txBody>
      </p:sp>
    </p:spTree>
    <p:extLst>
      <p:ext uri="{BB962C8B-B14F-4D97-AF65-F5344CB8AC3E}">
        <p14:creationId xmlns:p14="http://schemas.microsoft.com/office/powerpoint/2010/main" val="311349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25</a:t>
            </a:fld>
            <a:endParaRPr lang="hu-HU"/>
          </a:p>
        </p:txBody>
      </p:sp>
    </p:spTree>
    <p:extLst>
      <p:ext uri="{BB962C8B-B14F-4D97-AF65-F5344CB8AC3E}">
        <p14:creationId xmlns:p14="http://schemas.microsoft.com/office/powerpoint/2010/main" val="3287102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virtuális</a:t>
            </a:r>
            <a:r>
              <a:rPr lang="hu-HU" baseline="0" dirty="0" smtClean="0"/>
              <a:t> memória, </a:t>
            </a:r>
            <a:r>
              <a:rPr lang="hu-HU" dirty="0" smtClean="0"/>
              <a:t>lapozás, laptáblák,</a:t>
            </a:r>
            <a:r>
              <a:rPr lang="hu-HU" baseline="0" dirty="0" smtClean="0"/>
              <a:t> TLB</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a:p>
        </p:txBody>
      </p:sp>
    </p:spTree>
    <p:extLst>
      <p:ext uri="{BB962C8B-B14F-4D97-AF65-F5344CB8AC3E}">
        <p14:creationId xmlns:p14="http://schemas.microsoft.com/office/powerpoint/2010/main" val="103643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Kétszeres címfordítás kell, így két féle laptáblákat kell fenntartani. </a:t>
            </a:r>
          </a:p>
          <a:p>
            <a:r>
              <a:rPr lang="hu-HU" dirty="0" smtClean="0"/>
              <a:t>A gond az, hogy a régebbi hardverekben csak egy leképezéshez</a:t>
            </a:r>
            <a:r>
              <a:rPr lang="hu-HU" baseline="0" dirty="0" smtClean="0"/>
              <a:t> van támogatás, így fenntartanak egy harmadik féle struktúrát is (</a:t>
            </a:r>
            <a:r>
              <a:rPr lang="hu-HU" baseline="0" dirty="0" err="1" smtClean="0"/>
              <a:t>shadow</a:t>
            </a:r>
            <a:r>
              <a:rPr lang="hu-HU" baseline="0" dirty="0" smtClean="0"/>
              <a:t> </a:t>
            </a:r>
            <a:r>
              <a:rPr lang="hu-HU" baseline="0" dirty="0" err="1" smtClean="0"/>
              <a:t>page</a:t>
            </a:r>
            <a:r>
              <a:rPr lang="hu-HU" baseline="0" dirty="0" smtClean="0"/>
              <a:t> </a:t>
            </a:r>
            <a:r>
              <a:rPr lang="hu-HU" baseline="0" dirty="0" err="1" smtClean="0"/>
              <a:t>tables</a:t>
            </a:r>
            <a:r>
              <a:rPr lang="hu-HU" baseline="0" dirty="0" smtClean="0"/>
              <a:t>), ami közvetlenül vendég virtuális címeket képez le gazda fizikai címekké, és a TLB ennek az elemeit </a:t>
            </a:r>
            <a:r>
              <a:rPr lang="hu-HU" baseline="0" dirty="0" err="1" smtClean="0"/>
              <a:t>cache-eli</a:t>
            </a:r>
            <a:r>
              <a:rPr lang="hu-HU" baseline="0" dirty="0" smtClean="0"/>
              <a:t>. Így viszont a </a:t>
            </a:r>
            <a:r>
              <a:rPr lang="hu-HU" baseline="0" dirty="0" err="1" smtClean="0"/>
              <a:t>VMM-nek</a:t>
            </a:r>
            <a:r>
              <a:rPr lang="hu-HU" baseline="0" dirty="0" smtClean="0"/>
              <a:t> gondoskodnia kell arról, hogy az árnyék laptáblák szinkronban legyenek a vendég laptáblákkal. Figyelni kell a vendég OS minden memórialeképezés módosítási műveletét, ami költséges.</a:t>
            </a:r>
          </a:p>
          <a:p>
            <a:endParaRPr lang="hu-H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smtClean="0"/>
              <a:t>Bővebb információ a </a:t>
            </a:r>
            <a:r>
              <a:rPr lang="hu-HU" baseline="0" dirty="0" err="1" smtClean="0"/>
              <a:t>VMware-s</a:t>
            </a:r>
            <a:r>
              <a:rPr lang="hu-HU" baseline="0" dirty="0" smtClean="0"/>
              <a:t> megvalósításról: </a:t>
            </a:r>
            <a:r>
              <a:rPr lang="hu-HU" dirty="0" smtClean="0"/>
              <a:t>C.A. </a:t>
            </a:r>
            <a:r>
              <a:rPr lang="hu-HU" dirty="0" err="1" smtClean="0"/>
              <a:t>Waldspurger</a:t>
            </a:r>
            <a:r>
              <a:rPr lang="hu-HU" dirty="0" smtClean="0"/>
              <a:t>, “</a:t>
            </a:r>
            <a:r>
              <a:rPr lang="hu-HU" dirty="0" err="1" smtClean="0"/>
              <a:t>Memory</a:t>
            </a:r>
            <a:r>
              <a:rPr lang="hu-HU" dirty="0" smtClean="0"/>
              <a:t> </a:t>
            </a:r>
            <a:r>
              <a:rPr lang="hu-HU" dirty="0" err="1" smtClean="0"/>
              <a:t>resource</a:t>
            </a:r>
            <a:r>
              <a:rPr lang="hu-HU" dirty="0" smtClean="0"/>
              <a:t> management </a:t>
            </a:r>
            <a:r>
              <a:rPr lang="hu-HU" dirty="0" err="1" smtClean="0"/>
              <a:t>in</a:t>
            </a:r>
            <a:r>
              <a:rPr lang="hu-HU" dirty="0" smtClean="0"/>
              <a:t> </a:t>
            </a:r>
            <a:r>
              <a:rPr lang="hu-HU" dirty="0" err="1" smtClean="0"/>
              <a:t>VMware</a:t>
            </a:r>
            <a:r>
              <a:rPr lang="hu-HU" dirty="0" smtClean="0"/>
              <a:t> ESX server,” </a:t>
            </a:r>
            <a:r>
              <a:rPr lang="hu-HU" i="1" dirty="0" smtClean="0"/>
              <a:t>SIGOPS </a:t>
            </a:r>
            <a:r>
              <a:rPr lang="hu-HU" i="1" dirty="0" err="1" smtClean="0"/>
              <a:t>Oper</a:t>
            </a:r>
            <a:r>
              <a:rPr lang="hu-HU" i="1" dirty="0" smtClean="0"/>
              <a:t>. </a:t>
            </a:r>
            <a:r>
              <a:rPr lang="hu-HU" i="1" dirty="0" err="1" smtClean="0"/>
              <a:t>Syst</a:t>
            </a:r>
            <a:r>
              <a:rPr lang="hu-HU" i="1" dirty="0" smtClean="0"/>
              <a:t>. </a:t>
            </a:r>
            <a:r>
              <a:rPr lang="hu-HU" i="1" dirty="0" err="1" smtClean="0"/>
              <a:t>Rev</a:t>
            </a:r>
            <a:r>
              <a:rPr lang="hu-HU" i="1" dirty="0" smtClean="0"/>
              <a:t>.</a:t>
            </a:r>
            <a:r>
              <a:rPr lang="hu-HU" dirty="0" smtClean="0"/>
              <a:t>, </a:t>
            </a:r>
            <a:r>
              <a:rPr lang="hu-HU" dirty="0" err="1" smtClean="0"/>
              <a:t>vol</a:t>
            </a:r>
            <a:r>
              <a:rPr lang="hu-HU" dirty="0" smtClean="0"/>
              <a:t>. 36, 2002, pp. 181-194. ,</a:t>
            </a:r>
            <a:r>
              <a:rPr lang="hu-HU" baseline="0" dirty="0" smtClean="0"/>
              <a:t> URL: http://www.waldspurger.org/carl/papers/esx-mem-osdi02.pdf</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27</a:t>
            </a:fld>
            <a:endParaRPr lang="hu-HU" dirty="0"/>
          </a:p>
        </p:txBody>
      </p:sp>
    </p:spTree>
    <p:extLst>
      <p:ext uri="{BB962C8B-B14F-4D97-AF65-F5344CB8AC3E}">
        <p14:creationId xmlns:p14="http://schemas.microsoft.com/office/powerpoint/2010/main" val="155236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28</a:t>
            </a:fld>
            <a:endParaRPr lang="hu-HU"/>
          </a:p>
        </p:txBody>
      </p:sp>
    </p:spTree>
    <p:extLst>
      <p:ext uri="{BB962C8B-B14F-4D97-AF65-F5344CB8AC3E}">
        <p14:creationId xmlns:p14="http://schemas.microsoft.com/office/powerpoint/2010/main" val="1449061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AMD </a:t>
            </a:r>
            <a:r>
              <a:rPr lang="hu-HU" dirty="0" err="1" smtClean="0"/>
              <a:t>RVI-ról</a:t>
            </a:r>
            <a:r>
              <a:rPr lang="hu-HU" dirty="0" smtClean="0"/>
              <a:t> leírás: AMD. „AMD-V™ </a:t>
            </a:r>
            <a:r>
              <a:rPr lang="hu-HU" dirty="0" err="1" smtClean="0"/>
              <a:t>Nested</a:t>
            </a:r>
            <a:r>
              <a:rPr lang="hu-HU" dirty="0" smtClean="0"/>
              <a:t> </a:t>
            </a:r>
            <a:r>
              <a:rPr lang="hu-HU" dirty="0" err="1" smtClean="0"/>
              <a:t>Paging</a:t>
            </a:r>
            <a:r>
              <a:rPr lang="hu-HU" dirty="0" smtClean="0"/>
              <a:t>”, </a:t>
            </a:r>
            <a:r>
              <a:rPr lang="hu-HU" dirty="0" err="1" smtClean="0"/>
              <a:t>July</a:t>
            </a:r>
            <a:r>
              <a:rPr lang="hu-HU" baseline="0" dirty="0" smtClean="0"/>
              <a:t> 2008. URL: </a:t>
            </a:r>
            <a:r>
              <a:rPr lang="hu-HU" dirty="0" smtClean="0"/>
              <a:t>http://developer.amd.com/assets/NPT-WP-1%201-final-TM.pdf  (ebben van a szoftveres memória </a:t>
            </a:r>
            <a:r>
              <a:rPr lang="hu-HU" dirty="0" err="1" smtClean="0"/>
              <a:t>virtualizálásról</a:t>
            </a:r>
            <a:r>
              <a:rPr lang="hu-HU" dirty="0" smtClean="0"/>
              <a:t> is egy jó összefoglaló)</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29</a:t>
            </a:fld>
            <a:endParaRPr lang="hu-HU"/>
          </a:p>
        </p:txBody>
      </p:sp>
    </p:spTree>
    <p:extLst>
      <p:ext uri="{BB962C8B-B14F-4D97-AF65-F5344CB8AC3E}">
        <p14:creationId xmlns:p14="http://schemas.microsoft.com/office/powerpoint/2010/main" val="126443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Ez a csoportosítás</a:t>
            </a:r>
            <a:r>
              <a:rPr lang="hu-HU" baseline="0" dirty="0" smtClean="0"/>
              <a:t> nagyon esetleges, minden gyártó máshogy állítja be az összképet. (Például ez a kép a Microsofttól van, nekik nincsen operációs rendszer szintű virtualizációs megoldásuk, így ez nem is került rá a képre</a:t>
            </a:r>
            <a:r>
              <a:rPr lang="hu-HU" baseline="0" dirty="0" smtClean="0">
                <a:sym typeface="Wingdings" pitchFamily="2" charset="2"/>
              </a:rPr>
              <a:t>.</a:t>
            </a:r>
            <a:r>
              <a:rPr lang="hu-HU" baseline="0" dirty="0" smtClean="0"/>
              <a:t>)</a:t>
            </a:r>
          </a:p>
          <a:p>
            <a:endParaRPr lang="hu-HU" baseline="0" dirty="0" smtClean="0"/>
          </a:p>
          <a:p>
            <a:r>
              <a:rPr lang="hu-HU" baseline="0" dirty="0" smtClean="0"/>
              <a:t>Nem egyértelmű még a terminológia, sok gyártó (akár szándékosan) máshogy használja az egyes elnevezéseket, mint a többiek.</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3</a:t>
            </a:fld>
            <a:endParaRPr lang="hu-HU" dirty="0"/>
          </a:p>
        </p:txBody>
      </p:sp>
    </p:spTree>
    <p:extLst>
      <p:ext uri="{BB962C8B-B14F-4D97-AF65-F5344CB8AC3E}">
        <p14:creationId xmlns:p14="http://schemas.microsoft.com/office/powerpoint/2010/main" val="3807697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30</a:t>
            </a:fld>
            <a:endParaRPr lang="hu-HU"/>
          </a:p>
        </p:txBody>
      </p:sp>
    </p:spTree>
    <p:extLst>
      <p:ext uri="{BB962C8B-B14F-4D97-AF65-F5344CB8AC3E}">
        <p14:creationId xmlns:p14="http://schemas.microsoft.com/office/powerpoint/2010/main" val="290853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indent="-171450">
              <a:buFontTx/>
              <a:buChar char="-"/>
            </a:pPr>
            <a:r>
              <a:rPr lang="hu-HU" dirty="0" smtClean="0"/>
              <a:t>Ilyenkor egy létező </a:t>
            </a:r>
            <a:r>
              <a:rPr lang="hu-HU" baseline="0" dirty="0" smtClean="0"/>
              <a:t>I/O </a:t>
            </a:r>
            <a:r>
              <a:rPr lang="hu-HU" dirty="0" smtClean="0"/>
              <a:t>eszközt</a:t>
            </a:r>
            <a:r>
              <a:rPr lang="hu-HU" baseline="0" dirty="0" smtClean="0"/>
              <a:t> emulál a VMM, a vendég az ehhez való normál eszközmeghajtót használja. Valami nagyon elterjedt eszközt szoktak mutatni a </a:t>
            </a:r>
            <a:r>
              <a:rPr lang="hu-HU" baseline="0" dirty="0" err="1" smtClean="0"/>
              <a:t>VMM-ek</a:t>
            </a:r>
            <a:r>
              <a:rPr lang="hu-HU" baseline="0" dirty="0" smtClean="0"/>
              <a:t>, amikhez biztos minden </a:t>
            </a:r>
            <a:r>
              <a:rPr lang="hu-HU" baseline="0" dirty="0" err="1" smtClean="0"/>
              <a:t>OS-ben</a:t>
            </a:r>
            <a:r>
              <a:rPr lang="hu-HU" baseline="0" dirty="0" smtClean="0"/>
              <a:t> lesz beépített eszközmeghajtó (például S3 </a:t>
            </a:r>
            <a:r>
              <a:rPr lang="hu-HU" baseline="0" dirty="0" err="1" smtClean="0"/>
              <a:t>Trio</a:t>
            </a:r>
            <a:r>
              <a:rPr lang="hu-HU" baseline="0" dirty="0" smtClean="0"/>
              <a:t> </a:t>
            </a:r>
            <a:r>
              <a:rPr lang="hu-HU" baseline="0" dirty="0" err="1" smtClean="0"/>
              <a:t>videókártya</a:t>
            </a:r>
            <a:r>
              <a:rPr lang="hu-HU" baseline="0" dirty="0" smtClean="0"/>
              <a:t> vagy Intel E1000 hálózati kártya).</a:t>
            </a:r>
          </a:p>
          <a:p>
            <a:pPr marL="171450" indent="-171450">
              <a:buFontTx/>
              <a:buChar char="-"/>
            </a:pPr>
            <a:r>
              <a:rPr lang="hu-HU" baseline="0" dirty="0" smtClean="0"/>
              <a:t>Így beavatkozás nélkül tudja használni a vendég OS az I/O eszközt, akár a telepítés során is. Viszont lassú lesz, mert mindent úgy kell csinálni, mintha az tényleg egy lassú buszra csatolt fizikai eszköz lenne.</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31</a:t>
            </a:fld>
            <a:endParaRPr lang="hu-HU"/>
          </a:p>
        </p:txBody>
      </p:sp>
    </p:spTree>
    <p:extLst>
      <p:ext uri="{BB962C8B-B14F-4D97-AF65-F5344CB8AC3E}">
        <p14:creationId xmlns:p14="http://schemas.microsoft.com/office/powerpoint/2010/main" val="118347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indent="-171450">
              <a:buFontTx/>
              <a:buChar char="-"/>
            </a:pPr>
            <a:r>
              <a:rPr lang="hu-HU" baseline="0" dirty="0" smtClean="0"/>
              <a:t>Ebben az esetben már egy nem létező eszközt lát a vendég gép, pl. </a:t>
            </a:r>
            <a:r>
              <a:rPr lang="hu-HU" dirty="0" err="1" smtClean="0"/>
              <a:t>VMware</a:t>
            </a:r>
            <a:r>
              <a:rPr lang="hu-HU" dirty="0" smtClean="0"/>
              <a:t> SVGA II. Ilyenkor a kommunikációt le lehet egyszerűsíteni, és például</a:t>
            </a:r>
            <a:r>
              <a:rPr lang="hu-HU" baseline="0" dirty="0" smtClean="0"/>
              <a:t> egy kép kirajzolása vagy egy csomag elküldése lehet egy egyszerű megosztott memóriába írás is.</a:t>
            </a:r>
          </a:p>
          <a:p>
            <a:pPr marL="171450" indent="-171450">
              <a:buFontTx/>
              <a:buChar char="-"/>
            </a:pPr>
            <a:r>
              <a:rPr lang="hu-HU" baseline="0" dirty="0" smtClean="0"/>
              <a:t>Viszont ehhez telepíteni kell a VMM speciális eszközmeghajtóit a vendég </a:t>
            </a:r>
            <a:r>
              <a:rPr lang="hu-HU" baseline="0" dirty="0" err="1" smtClean="0"/>
              <a:t>OS-be</a:t>
            </a:r>
            <a:r>
              <a:rPr lang="hu-HU" baseline="0" dirty="0" smtClean="0"/>
              <a: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32</a:t>
            </a:fld>
            <a:endParaRPr lang="hu-HU"/>
          </a:p>
        </p:txBody>
      </p:sp>
    </p:spTree>
    <p:extLst>
      <p:ext uri="{BB962C8B-B14F-4D97-AF65-F5344CB8AC3E}">
        <p14:creationId xmlns:p14="http://schemas.microsoft.com/office/powerpoint/2010/main" val="1255379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További információ I/O eszközök </a:t>
            </a:r>
            <a:r>
              <a:rPr lang="hu-HU" dirty="0" err="1" smtClean="0"/>
              <a:t>virtualizációjáról</a:t>
            </a:r>
            <a:r>
              <a:rPr lang="hu-HU" dirty="0" smtClean="0"/>
              <a:t>:</a:t>
            </a:r>
            <a:r>
              <a:rPr lang="hu-HU" baseline="0" dirty="0" smtClean="0"/>
              <a:t> </a:t>
            </a:r>
          </a:p>
          <a:p>
            <a:r>
              <a:rPr lang="hu-HU" baseline="0" dirty="0" smtClean="0"/>
              <a:t>- </a:t>
            </a:r>
            <a:r>
              <a:rPr lang="hu-HU" dirty="0" smtClean="0"/>
              <a:t>Carl </a:t>
            </a:r>
            <a:r>
              <a:rPr lang="hu-HU" dirty="0" err="1" smtClean="0"/>
              <a:t>Waldspurger</a:t>
            </a:r>
            <a:r>
              <a:rPr lang="hu-HU" dirty="0" smtClean="0"/>
              <a:t> and Mendel </a:t>
            </a:r>
            <a:r>
              <a:rPr lang="hu-HU" dirty="0" err="1" smtClean="0"/>
              <a:t>Rosenblum</a:t>
            </a:r>
            <a:r>
              <a:rPr lang="hu-HU" dirty="0" smtClean="0"/>
              <a:t>. 2012. I/O </a:t>
            </a:r>
            <a:r>
              <a:rPr lang="hu-HU" dirty="0" err="1" smtClean="0"/>
              <a:t>virtualization</a:t>
            </a:r>
            <a:r>
              <a:rPr lang="hu-HU" dirty="0" smtClean="0"/>
              <a:t>. </a:t>
            </a:r>
            <a:r>
              <a:rPr lang="hu-HU" i="1" dirty="0" err="1" smtClean="0"/>
              <a:t>Commun</a:t>
            </a:r>
            <a:r>
              <a:rPr lang="hu-HU" i="1" dirty="0" smtClean="0"/>
              <a:t>. ACM</a:t>
            </a:r>
            <a:r>
              <a:rPr lang="hu-HU" dirty="0" smtClean="0"/>
              <a:t> 55, 1 (</a:t>
            </a:r>
            <a:r>
              <a:rPr lang="hu-HU" dirty="0" err="1" smtClean="0"/>
              <a:t>January</a:t>
            </a:r>
            <a:r>
              <a:rPr lang="hu-HU" dirty="0" smtClean="0"/>
              <a:t> 2012), 66-73. DOI=10.1145/2063176.2063194 (http://doi.acm.org/10.1145/2063176.2063194)</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33</a:t>
            </a:fld>
            <a:endParaRPr lang="hu-HU"/>
          </a:p>
        </p:txBody>
      </p:sp>
    </p:spTree>
    <p:extLst>
      <p:ext uri="{BB962C8B-B14F-4D97-AF65-F5344CB8AC3E}">
        <p14:creationId xmlns:p14="http://schemas.microsoft.com/office/powerpoint/2010/main" val="2352254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34</a:t>
            </a:fld>
            <a:endParaRPr lang="hu-HU"/>
          </a:p>
        </p:txBody>
      </p:sp>
    </p:spTree>
    <p:extLst>
      <p:ext uri="{BB962C8B-B14F-4D97-AF65-F5344CB8AC3E}">
        <p14:creationId xmlns:p14="http://schemas.microsoft.com/office/powerpoint/2010/main" val="318279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hu-HU" dirty="0" smtClean="0"/>
              <a:t>lásd</a:t>
            </a:r>
            <a:r>
              <a:rPr lang="hu-HU" baseline="0" dirty="0" smtClean="0"/>
              <a:t> még: http://en.wikipedia.org/wiki/Comparison_of_platform_virtual_machines</a:t>
            </a:r>
          </a:p>
        </p:txBody>
      </p:sp>
      <p:sp>
        <p:nvSpPr>
          <p:cNvPr id="4" name="Slide Number Placeholder 3"/>
          <p:cNvSpPr>
            <a:spLocks noGrp="1"/>
          </p:cNvSpPr>
          <p:nvPr>
            <p:ph type="sldNum" sz="quarter" idx="10"/>
          </p:nvPr>
        </p:nvSpPr>
        <p:spPr/>
        <p:txBody>
          <a:bodyPr/>
          <a:lstStyle/>
          <a:p>
            <a:fld id="{82585BEF-3029-4F00-9F33-1279C0D977DE}" type="slidenum">
              <a:rPr lang="hu-HU" smtClean="0"/>
              <a:pPr/>
              <a:t>35</a:t>
            </a:fld>
            <a:endParaRPr lang="hu-HU" dirty="0"/>
          </a:p>
        </p:txBody>
      </p:sp>
    </p:spTree>
    <p:extLst>
      <p:ext uri="{BB962C8B-B14F-4D97-AF65-F5344CB8AC3E}">
        <p14:creationId xmlns:p14="http://schemas.microsoft.com/office/powerpoint/2010/main" val="1953639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Ez csak</a:t>
            </a:r>
            <a:r>
              <a:rPr lang="hu-HU" baseline="0" dirty="0" smtClean="0"/>
              <a:t> egy esetleges válogatás a megoldásokból.</a:t>
            </a:r>
            <a:endParaRPr lang="hu-HU" dirty="0" smtClean="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36</a:t>
            </a:fld>
            <a:endParaRPr lang="hu-HU"/>
          </a:p>
        </p:txBody>
      </p:sp>
    </p:spTree>
    <p:extLst>
      <p:ext uri="{BB962C8B-B14F-4D97-AF65-F5344CB8AC3E}">
        <p14:creationId xmlns:p14="http://schemas.microsoft.com/office/powerpoint/2010/main" val="2006336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37</a:t>
            </a:fld>
            <a:endParaRPr lang="hu-HU"/>
          </a:p>
        </p:txBody>
      </p:sp>
    </p:spTree>
    <p:extLst>
      <p:ext uri="{BB962C8B-B14F-4D97-AF65-F5344CB8AC3E}">
        <p14:creationId xmlns:p14="http://schemas.microsoft.com/office/powerpoint/2010/main" val="358059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Mi is az a </a:t>
            </a:r>
            <a:r>
              <a:rPr lang="hu-HU" dirty="0" err="1" smtClean="0"/>
              <a:t>cloud</a:t>
            </a:r>
            <a:r>
              <a:rPr lang="hu-HU" dirty="0" smtClean="0"/>
              <a:t> </a:t>
            </a:r>
            <a:r>
              <a:rPr lang="hu-HU" dirty="0" err="1" smtClean="0"/>
              <a:t>computing</a:t>
            </a:r>
            <a:r>
              <a:rPr lang="hu-HU" dirty="0" smtClean="0"/>
              <a:t>?</a:t>
            </a:r>
            <a:r>
              <a:rPr lang="hu-HU" baseline="0" dirty="0" smtClean="0"/>
              <a:t> Erre a mostanában leggyakrabban használt definíciókat a NIST fogalmazta meg:</a:t>
            </a:r>
          </a:p>
          <a:p>
            <a:endParaRPr lang="hu-HU" baseline="0" dirty="0" smtClean="0"/>
          </a:p>
          <a:p>
            <a:r>
              <a:rPr lang="en-US" sz="1200" kern="1200" dirty="0" smtClean="0">
                <a:solidFill>
                  <a:schemeClr val="tx1"/>
                </a:solidFill>
                <a:effectLst/>
                <a:latin typeface="+mn-lt"/>
                <a:ea typeface="+mn-ea"/>
                <a:cs typeface="+mn-cs"/>
              </a:rPr>
              <a:t>NIST. “The NIST Definition of Cloud Computing”, SP 800-145, Sept. 2011, URL: </a:t>
            </a:r>
            <a:r>
              <a:rPr lang="en-US" sz="1200" u="sng" kern="1200" dirty="0" smtClean="0">
                <a:solidFill>
                  <a:schemeClr val="tx1"/>
                </a:solidFill>
                <a:effectLst/>
                <a:latin typeface="+mn-lt"/>
                <a:ea typeface="+mn-ea"/>
                <a:cs typeface="+mn-cs"/>
                <a:hlinkClick r:id="rId3"/>
              </a:rPr>
              <a:t>http://csrc.nist.gov/publications/PubsSPs.html#800-145</a:t>
            </a:r>
            <a:endParaRPr lang="hu-HU" sz="1200" u="sng" kern="1200" dirty="0" smtClean="0">
              <a:solidFill>
                <a:schemeClr val="tx1"/>
              </a:solidFill>
              <a:effectLst/>
              <a:latin typeface="+mn-lt"/>
              <a:ea typeface="+mn-ea"/>
              <a:cs typeface="+mn-cs"/>
            </a:endParaRPr>
          </a:p>
          <a:p>
            <a:r>
              <a:rPr lang="hu-HU" sz="1200" u="none" kern="1200" dirty="0" smtClean="0">
                <a:solidFill>
                  <a:schemeClr val="tx1"/>
                </a:solidFill>
                <a:effectLst/>
                <a:latin typeface="+mn-lt"/>
                <a:ea typeface="+mn-ea"/>
                <a:cs typeface="+mn-cs"/>
              </a:rPr>
              <a:t>„</a:t>
            </a:r>
            <a:r>
              <a:rPr lang="en-US" sz="1200" u="none" kern="1200" dirty="0" smtClean="0">
                <a:solidFill>
                  <a:schemeClr val="tx1"/>
                </a:solidFill>
                <a:effectLst/>
                <a:latin typeface="+mn-lt"/>
                <a:ea typeface="+mn-ea"/>
                <a:cs typeface="+mn-cs"/>
              </a:rPr>
              <a:t>Cloud computing is a model for enabling ubiquitous, convenient, on-demand network access to a shared</a:t>
            </a:r>
            <a:r>
              <a:rPr lang="hu-HU"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pool of configurable computing resources (e.g., networks, servers, storage, applications, and services) that</a:t>
            </a:r>
            <a:r>
              <a:rPr lang="hu-HU" sz="1200" u="none" kern="120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can be rapidly provisioned and released with minimal management effort or service provider interaction.</a:t>
            </a:r>
            <a:r>
              <a:rPr lang="hu-HU" sz="1200" u="none" kern="1200" dirty="0" smtClean="0">
                <a:solidFill>
                  <a:schemeClr val="tx1"/>
                </a:solidFill>
                <a:effectLst/>
                <a:latin typeface="+mn-lt"/>
                <a:ea typeface="+mn-ea"/>
                <a:cs typeface="+mn-cs"/>
              </a:rPr>
              <a:t>”</a:t>
            </a:r>
            <a:endParaRPr lang="hu-HU" u="none"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38</a:t>
            </a:fld>
            <a:endParaRPr lang="hu-HU"/>
          </a:p>
        </p:txBody>
      </p:sp>
    </p:spTree>
    <p:extLst>
      <p:ext uri="{BB962C8B-B14F-4D97-AF65-F5344CB8AC3E}">
        <p14:creationId xmlns:p14="http://schemas.microsoft.com/office/powerpoint/2010/main" val="238679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IaaS</a:t>
            </a:r>
            <a:r>
              <a:rPr lang="hu-HU" baseline="0" dirty="0" smtClean="0"/>
              <a:t> = </a:t>
            </a:r>
            <a:r>
              <a:rPr lang="hu-HU" baseline="0" dirty="0" err="1" smtClean="0"/>
              <a:t>Infrastructure</a:t>
            </a:r>
            <a:r>
              <a:rPr lang="hu-HU" baseline="0" dirty="0" smtClean="0"/>
              <a:t> </a:t>
            </a:r>
            <a:r>
              <a:rPr lang="hu-HU" baseline="0" dirty="0" err="1" smtClean="0"/>
              <a:t>as</a:t>
            </a:r>
            <a:r>
              <a:rPr lang="hu-HU" baseline="0" dirty="0" smtClean="0"/>
              <a:t> a Service</a:t>
            </a:r>
          </a:p>
          <a:p>
            <a:r>
              <a:rPr lang="hu-HU" baseline="0" dirty="0" err="1" smtClean="0"/>
              <a:t>PaaS</a:t>
            </a:r>
            <a:r>
              <a:rPr lang="hu-HU" baseline="0" dirty="0" smtClean="0"/>
              <a:t> = Platform </a:t>
            </a:r>
            <a:r>
              <a:rPr lang="hu-HU" baseline="0" dirty="0" err="1" smtClean="0"/>
              <a:t>as</a:t>
            </a:r>
            <a:r>
              <a:rPr lang="hu-HU" baseline="0" dirty="0" smtClean="0"/>
              <a:t> a Service</a:t>
            </a:r>
          </a:p>
          <a:p>
            <a:r>
              <a:rPr lang="hu-HU" baseline="0" dirty="0" err="1" smtClean="0"/>
              <a:t>SaaS</a:t>
            </a:r>
            <a:r>
              <a:rPr lang="hu-HU" baseline="0" dirty="0" smtClean="0"/>
              <a:t> = Software </a:t>
            </a:r>
            <a:r>
              <a:rPr lang="hu-HU" baseline="0" dirty="0" err="1" smtClean="0"/>
              <a:t>as</a:t>
            </a:r>
            <a:r>
              <a:rPr lang="hu-HU" baseline="0" dirty="0" smtClean="0"/>
              <a:t> a Service</a:t>
            </a:r>
          </a:p>
          <a:p>
            <a:endParaRPr lang="hu-HU" baseline="0" dirty="0" smtClean="0"/>
          </a:p>
          <a:p>
            <a:r>
              <a:rPr lang="hu-HU" baseline="0" dirty="0" smtClean="0"/>
              <a:t>A lista természetesen mindegyik elemnél hosszú ideig folyatható, rengeteg szolgáltató és szolgáltatás van már ma.</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281084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Forrás: </a:t>
            </a:r>
            <a:r>
              <a:rPr lang="en-US" dirty="0" smtClean="0"/>
              <a:t>J. Smith and Ravi Nair, “The architecture of virtual machines,” </a:t>
            </a:r>
            <a:r>
              <a:rPr lang="hu-HU" i="1" dirty="0" smtClean="0"/>
              <a:t>IEEE</a:t>
            </a:r>
            <a:r>
              <a:rPr lang="hu-HU" dirty="0" smtClean="0"/>
              <a:t> </a:t>
            </a:r>
            <a:r>
              <a:rPr lang="en-US" i="1" dirty="0" smtClean="0"/>
              <a:t>Computer</a:t>
            </a:r>
            <a:r>
              <a:rPr lang="en-US" dirty="0" smtClean="0"/>
              <a:t>, vol. 38, 2005, pp. 32-38. </a:t>
            </a:r>
            <a:r>
              <a:rPr lang="hu-HU" dirty="0" smtClean="0"/>
              <a:t>DOI:</a:t>
            </a:r>
            <a:r>
              <a:rPr lang="hu-HU" baseline="0" dirty="0" smtClean="0"/>
              <a:t> 10.1109/MC.2005.173, </a:t>
            </a:r>
            <a:r>
              <a:rPr lang="hu-HU" dirty="0" smtClean="0"/>
              <a:t>URL: http://ieeexplore.ieee.org/xpls/abs_all.jsp?arnumber=1430629</a:t>
            </a:r>
          </a:p>
          <a:p>
            <a:r>
              <a:rPr lang="hu-HU" dirty="0" smtClean="0"/>
              <a:t>(Egy</a:t>
            </a:r>
            <a:r>
              <a:rPr lang="hu-HU" baseline="0" dirty="0" smtClean="0"/>
              <a:t> kibővített változata elérhető itt: </a:t>
            </a:r>
            <a:r>
              <a:rPr lang="hu-HU" sz="1200" u="sng" kern="1200" dirty="0" smtClean="0">
                <a:solidFill>
                  <a:schemeClr val="tx1"/>
                </a:solidFill>
                <a:effectLst/>
                <a:latin typeface="+mn-lt"/>
                <a:ea typeface="+mn-ea"/>
                <a:cs typeface="+mn-cs"/>
                <a:hlinkClick r:id="rId3"/>
              </a:rPr>
              <a:t>http://jes.ece.wisc.edu/papers/vm.pdf</a:t>
            </a:r>
            <a:r>
              <a:rPr lang="hu-HU" sz="1200" u="none" kern="1200" dirty="0" smtClean="0">
                <a:solidFill>
                  <a:schemeClr val="tx1"/>
                </a:solidFill>
                <a:effectLst/>
                <a:latin typeface="+mn-lt"/>
                <a:ea typeface="+mn-ea"/>
                <a:cs typeface="+mn-cs"/>
              </a:rPr>
              <a:t>)</a:t>
            </a:r>
            <a:endParaRPr lang="hu-HU" dirty="0" smtClean="0"/>
          </a:p>
          <a:p>
            <a:endParaRPr lang="hu-HU" dirty="0" smtClean="0"/>
          </a:p>
          <a:p>
            <a:r>
              <a:rPr lang="hu-HU" b="1" dirty="0" err="1" smtClean="0"/>
              <a:t>Process</a:t>
            </a:r>
            <a:r>
              <a:rPr lang="hu-HU" b="1" baseline="0" dirty="0" smtClean="0"/>
              <a:t> VM</a:t>
            </a:r>
            <a:r>
              <a:rPr lang="hu-HU" baseline="0" dirty="0" smtClean="0"/>
              <a:t>: „</a:t>
            </a:r>
            <a:r>
              <a:rPr lang="en-US" dirty="0" smtClean="0"/>
              <a:t>A process VM is a virtual platform that</a:t>
            </a:r>
            <a:r>
              <a:rPr lang="hu-HU" dirty="0" smtClean="0"/>
              <a:t> </a:t>
            </a:r>
            <a:r>
              <a:rPr lang="en-US" dirty="0" smtClean="0"/>
              <a:t>executes an individual process. This type of VM</a:t>
            </a:r>
            <a:r>
              <a:rPr lang="hu-HU" baseline="0" dirty="0" smtClean="0"/>
              <a:t> </a:t>
            </a:r>
            <a:r>
              <a:rPr lang="en-US" dirty="0" smtClean="0"/>
              <a:t>exists solely to support the process; it is created</a:t>
            </a:r>
            <a:r>
              <a:rPr lang="hu-HU" dirty="0" smtClean="0"/>
              <a:t> </a:t>
            </a:r>
            <a:r>
              <a:rPr lang="en-US" dirty="0" smtClean="0"/>
              <a:t>when the process is created and terminates when</a:t>
            </a:r>
            <a:r>
              <a:rPr lang="hu-HU" dirty="0" smtClean="0"/>
              <a:t> </a:t>
            </a:r>
            <a:r>
              <a:rPr lang="en-US" dirty="0" smtClean="0"/>
              <a:t>the process terminates.</a:t>
            </a:r>
            <a:r>
              <a:rPr lang="hu-HU" dirty="0" smtClean="0"/>
              <a:t>”</a:t>
            </a:r>
          </a:p>
          <a:p>
            <a:r>
              <a:rPr lang="hu-HU" b="1" dirty="0" smtClean="0"/>
              <a:t>System VM</a:t>
            </a:r>
            <a:r>
              <a:rPr lang="hu-HU" dirty="0" smtClean="0"/>
              <a:t>: „A</a:t>
            </a:r>
            <a:r>
              <a:rPr lang="en-US" dirty="0" smtClean="0"/>
              <a:t> system VM</a:t>
            </a:r>
            <a:r>
              <a:rPr lang="hu-HU" dirty="0" smtClean="0"/>
              <a:t> </a:t>
            </a:r>
            <a:r>
              <a:rPr lang="en-US" dirty="0" smtClean="0"/>
              <a:t>provides a complete, persistent system environment</a:t>
            </a:r>
            <a:r>
              <a:rPr lang="hu-HU" dirty="0" smtClean="0"/>
              <a:t> </a:t>
            </a:r>
            <a:r>
              <a:rPr lang="en-US" dirty="0" smtClean="0"/>
              <a:t>that supports an operating system along with its</a:t>
            </a:r>
            <a:r>
              <a:rPr lang="hu-HU" dirty="0" smtClean="0"/>
              <a:t> </a:t>
            </a:r>
            <a:r>
              <a:rPr lang="en-US" dirty="0" smtClean="0"/>
              <a:t>many user processes. It provides the guest operating system with access to virtual hardware</a:t>
            </a:r>
            <a:r>
              <a:rPr lang="hu-HU" dirty="0" smtClean="0"/>
              <a:t> </a:t>
            </a:r>
            <a:r>
              <a:rPr lang="en-US" dirty="0" smtClean="0"/>
              <a:t>resources, including networking, I/O, and perhaps</a:t>
            </a:r>
            <a:r>
              <a:rPr lang="hu-HU" baseline="0" dirty="0" smtClean="0"/>
              <a:t> </a:t>
            </a:r>
            <a:r>
              <a:rPr lang="en-US" dirty="0" smtClean="0"/>
              <a:t>a graphical user interface along with a processor</a:t>
            </a:r>
            <a:r>
              <a:rPr lang="hu-HU" dirty="0" smtClean="0"/>
              <a:t> </a:t>
            </a:r>
            <a:r>
              <a:rPr lang="en-US" dirty="0" smtClean="0"/>
              <a:t>and memory. </a:t>
            </a:r>
            <a:r>
              <a:rPr lang="hu-HU" dirty="0" smtClean="0"/>
              <a:t>”</a:t>
            </a:r>
          </a:p>
          <a:p>
            <a:endParaRPr lang="hu-HU" dirty="0" smtClean="0"/>
          </a:p>
          <a:p>
            <a:r>
              <a:rPr lang="hu-HU" dirty="0" smtClean="0"/>
              <a:t>ISA: </a:t>
            </a:r>
            <a:r>
              <a:rPr lang="hu-HU" dirty="0" err="1" smtClean="0"/>
              <a:t>Instruction</a:t>
            </a:r>
            <a:r>
              <a:rPr lang="hu-HU" baseline="0" dirty="0" smtClean="0"/>
              <a:t> </a:t>
            </a:r>
            <a:r>
              <a:rPr lang="hu-HU" baseline="0" dirty="0" err="1" smtClean="0"/>
              <a:t>Set</a:t>
            </a:r>
            <a:r>
              <a:rPr lang="hu-HU" baseline="0" dirty="0" smtClean="0"/>
              <a:t> </a:t>
            </a:r>
            <a:r>
              <a:rPr lang="hu-HU" baseline="0" dirty="0" err="1" smtClean="0"/>
              <a:t>Architecture</a:t>
            </a:r>
            <a:endParaRPr lang="hu-HU" baseline="0" dirty="0" smtClean="0"/>
          </a:p>
          <a:p>
            <a:r>
              <a:rPr lang="hu-HU" baseline="0" dirty="0" smtClean="0"/>
              <a:t>ABI: </a:t>
            </a:r>
            <a:r>
              <a:rPr lang="hu-HU" baseline="0" dirty="0" err="1" smtClean="0"/>
              <a:t>Application</a:t>
            </a:r>
            <a:r>
              <a:rPr lang="hu-HU" baseline="0" dirty="0" smtClean="0"/>
              <a:t> </a:t>
            </a:r>
            <a:r>
              <a:rPr lang="hu-HU" baseline="0" dirty="0" err="1" smtClean="0"/>
              <a:t>Binary</a:t>
            </a:r>
            <a:r>
              <a:rPr lang="hu-HU" baseline="0" dirty="0" smtClean="0"/>
              <a:t> </a:t>
            </a:r>
            <a:r>
              <a:rPr lang="hu-HU" baseline="0" dirty="0" err="1" smtClean="0"/>
              <a:t>Interface</a:t>
            </a:r>
            <a:endParaRPr lang="hu-HU" baseline="0" dirty="0" smtClean="0"/>
          </a:p>
          <a:p>
            <a:r>
              <a:rPr lang="hu-HU" baseline="0" dirty="0" smtClean="0"/>
              <a:t>API: </a:t>
            </a:r>
            <a:r>
              <a:rPr lang="hu-HU" baseline="0" dirty="0" err="1" smtClean="0"/>
              <a:t>Application</a:t>
            </a:r>
            <a:r>
              <a:rPr lang="hu-HU" baseline="0" dirty="0" smtClean="0"/>
              <a:t> </a:t>
            </a:r>
            <a:r>
              <a:rPr lang="hu-HU" baseline="0" dirty="0" err="1" smtClean="0"/>
              <a:t>Programming</a:t>
            </a:r>
            <a:r>
              <a:rPr lang="hu-HU" baseline="0" dirty="0" smtClean="0"/>
              <a:t> </a:t>
            </a:r>
            <a:r>
              <a:rPr lang="hu-HU" baseline="0" dirty="0" err="1" smtClean="0"/>
              <a:t>Interface</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a:t>
            </a:fld>
            <a:endParaRPr lang="hu-HU"/>
          </a:p>
        </p:txBody>
      </p:sp>
    </p:spTree>
    <p:extLst>
      <p:ext uri="{BB962C8B-B14F-4D97-AF65-F5344CB8AC3E}">
        <p14:creationId xmlns:p14="http://schemas.microsoft.com/office/powerpoint/2010/main" val="2253998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Docker</a:t>
            </a:r>
            <a:r>
              <a:rPr lang="hu-HU" dirty="0" smtClean="0"/>
              <a:t>: „</a:t>
            </a:r>
            <a:r>
              <a:rPr lang="en-US" dirty="0" smtClean="0"/>
              <a:t>An engine that enables any payload to be encapsulated as a lightweight, portable, self-sufficient container</a:t>
            </a:r>
            <a:r>
              <a:rPr lang="hu-HU" baseline="0" dirty="0" smtClean="0"/>
              <a:t> </a:t>
            </a:r>
            <a:r>
              <a:rPr lang="en-US" baseline="0" dirty="0" smtClean="0"/>
              <a:t>that can be manipulated using standard operations and run consistently on virtually any hardware platform</a:t>
            </a:r>
            <a:r>
              <a:rPr lang="hu-HU" baseline="0" dirty="0" smtClean="0"/>
              <a:t>.</a:t>
            </a:r>
            <a:r>
              <a:rPr lang="hu-HU" dirty="0" smtClean="0"/>
              <a:t>”</a:t>
            </a:r>
          </a:p>
          <a:p>
            <a:r>
              <a:rPr lang="hu-HU" dirty="0" smtClean="0"/>
              <a:t>Részletesebben:</a:t>
            </a:r>
            <a:r>
              <a:rPr lang="hu-HU" baseline="0" dirty="0" smtClean="0"/>
              <a:t> https://www.docker.com/whatisdocker/</a:t>
            </a:r>
            <a:endParaRPr lang="hu-HU"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40</a:t>
            </a:fld>
            <a:endParaRPr lang="hu-HU"/>
          </a:p>
        </p:txBody>
      </p:sp>
    </p:spTree>
    <p:extLst>
      <p:ext uri="{BB962C8B-B14F-4D97-AF65-F5344CB8AC3E}">
        <p14:creationId xmlns:p14="http://schemas.microsoft.com/office/powerpoint/2010/main" val="814084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Egy</a:t>
            </a:r>
            <a:r>
              <a:rPr lang="hu-HU" baseline="0" dirty="0" smtClean="0"/>
              <a:t> általános virtuális gépen, ami egy adott szolgáltatást nyújt (pl. egy web- vagy adatbázis-kiszolgáló) rengeteg olyan komponens és program van, ami felesleges, és csak potenciális problémát vagy biztonsági rést jelent. Mivel egy </a:t>
            </a:r>
            <a:r>
              <a:rPr lang="hu-HU" baseline="0" dirty="0" err="1" smtClean="0"/>
              <a:t>virtualizált</a:t>
            </a:r>
            <a:r>
              <a:rPr lang="hu-HU" baseline="0" dirty="0" smtClean="0"/>
              <a:t> vagy felhő rendszeren könnyű újabb virtuális gépeket indítani, azért jó lenne, ha minden virtuális gépbe csak egy-egy szolgáltatás és az ahhoz feltétlen szükséges kódok és könyvtárak kerülnének belel. Ezt oldja meg a </a:t>
            </a:r>
            <a:r>
              <a:rPr lang="hu-HU" baseline="0" dirty="0" err="1" smtClean="0"/>
              <a:t>Mirage</a:t>
            </a:r>
            <a:r>
              <a:rPr lang="hu-HU" baseline="0" dirty="0" smtClean="0"/>
              <a:t>, ami fordítási időben képes egy olyan úgynevezett „</a:t>
            </a:r>
            <a:r>
              <a:rPr lang="hu-HU" baseline="0" dirty="0" err="1" smtClean="0"/>
              <a:t>unikernelt</a:t>
            </a:r>
            <a:r>
              <a:rPr lang="hu-HU" baseline="0" dirty="0" smtClean="0"/>
              <a:t>” készíteni, amiben az alkalmazás az általa használt könyvtárak és OS részekkel össze van statikusan fordítva, és közvetlenül futtatható utána a </a:t>
            </a:r>
            <a:r>
              <a:rPr lang="hu-HU" baseline="0" dirty="0" err="1" smtClean="0"/>
              <a:t>Xen</a:t>
            </a:r>
            <a:r>
              <a:rPr lang="hu-HU" baseline="0" dirty="0" smtClean="0"/>
              <a:t> </a:t>
            </a:r>
            <a:r>
              <a:rPr lang="hu-HU" baseline="0" dirty="0" err="1" smtClean="0"/>
              <a:t>virtualizációs</a:t>
            </a:r>
            <a:r>
              <a:rPr lang="hu-HU" baseline="0" dirty="0" smtClean="0"/>
              <a:t> platformon.</a:t>
            </a:r>
          </a:p>
          <a:p>
            <a:endParaRPr lang="hu-HU" baseline="0" dirty="0" smtClean="0"/>
          </a:p>
          <a:p>
            <a:r>
              <a:rPr lang="hu-HU" baseline="0" dirty="0" smtClean="0"/>
              <a:t>Bővebb információ:</a:t>
            </a:r>
          </a:p>
          <a:p>
            <a:pPr marL="171450" indent="-171450">
              <a:buFontTx/>
              <a:buChar char="-"/>
            </a:pPr>
            <a:r>
              <a:rPr lang="hu-HU" baseline="0" dirty="0" err="1" smtClean="0"/>
              <a:t>Overview</a:t>
            </a:r>
            <a:r>
              <a:rPr lang="hu-HU" baseline="0" dirty="0" smtClean="0"/>
              <a:t> of </a:t>
            </a:r>
            <a:r>
              <a:rPr lang="hu-HU" baseline="0" dirty="0" err="1" smtClean="0"/>
              <a:t>Mirage</a:t>
            </a:r>
            <a:r>
              <a:rPr lang="hu-HU" baseline="0" dirty="0" smtClean="0"/>
              <a:t>, http://openmirage.org/wiki/overview-of-mirage</a:t>
            </a:r>
          </a:p>
          <a:p>
            <a:pPr marL="171450" indent="-171450">
              <a:buFontTx/>
              <a:buChar char="-"/>
            </a:pPr>
            <a:r>
              <a:rPr lang="hu-HU" dirty="0" err="1" smtClean="0"/>
              <a:t>Anil</a:t>
            </a:r>
            <a:r>
              <a:rPr lang="hu-HU" dirty="0" smtClean="0"/>
              <a:t> </a:t>
            </a:r>
            <a:r>
              <a:rPr lang="hu-HU" dirty="0" err="1" smtClean="0"/>
              <a:t>Madhavapeddy</a:t>
            </a:r>
            <a:r>
              <a:rPr lang="hu-HU" dirty="0" smtClean="0"/>
              <a:t> et </a:t>
            </a:r>
            <a:r>
              <a:rPr lang="hu-HU" dirty="0" err="1" smtClean="0"/>
              <a:t>al</a:t>
            </a:r>
            <a:r>
              <a:rPr lang="hu-HU" dirty="0" smtClean="0"/>
              <a:t>. „</a:t>
            </a:r>
            <a:r>
              <a:rPr lang="en-US" dirty="0" err="1" smtClean="0"/>
              <a:t>Unikernels</a:t>
            </a:r>
            <a:r>
              <a:rPr lang="en-US" dirty="0" smtClean="0"/>
              <a:t>: Library Operating Systems for the Cloud</a:t>
            </a:r>
            <a:r>
              <a:rPr lang="hu-HU" dirty="0" smtClean="0"/>
              <a:t>”, ASPLOS’13, http://nymote.org/docs/2013-asplos-mirage.pdf</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41</a:t>
            </a:fld>
            <a:endParaRPr lang="hu-HU"/>
          </a:p>
        </p:txBody>
      </p:sp>
    </p:spTree>
    <p:extLst>
      <p:ext uri="{BB962C8B-B14F-4D97-AF65-F5344CB8AC3E}">
        <p14:creationId xmlns:p14="http://schemas.microsoft.com/office/powerpoint/2010/main" val="2884236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A cikkek</a:t>
            </a:r>
            <a:r>
              <a:rPr lang="hu-HU" baseline="0" dirty="0" smtClean="0"/>
              <a:t> BME-s hálózaton belülről elérhetők és letölthetők a BME könyvtári előfizetéseinek köszönhetően (lásd: http://www.omikk.bme.hu/)!</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baseline="0" dirty="0" smtClean="0"/>
              <a:t>Rendszertervezés szakirány: http://www.inf.mit.bme.hu/edu/specialization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dirty="0" smtClean="0"/>
              <a:t>Korábbi választható</a:t>
            </a:r>
            <a:r>
              <a:rPr lang="hu-HU" baseline="0" dirty="0" smtClean="0"/>
              <a:t> tárgy: http://www.inf.mit.bme.hu/edu/courses/virttech</a:t>
            </a:r>
            <a:endParaRPr lang="hu-HU" dirty="0" smtClean="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42</a:t>
            </a:fld>
            <a:endParaRPr lang="hu-HU"/>
          </a:p>
        </p:txBody>
      </p:sp>
    </p:spTree>
    <p:extLst>
      <p:ext uri="{BB962C8B-B14F-4D97-AF65-F5344CB8AC3E}">
        <p14:creationId xmlns:p14="http://schemas.microsoft.com/office/powerpoint/2010/main" val="3290471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Érdekes lesz, hogy milyenek</a:t>
            </a:r>
            <a:r>
              <a:rPr lang="hu-HU" baseline="0" dirty="0" smtClean="0"/>
              <a:t> lesznek a következő OS verziók. A funkciók egy része átkerül/átkerült a </a:t>
            </a:r>
            <a:r>
              <a:rPr lang="hu-HU" baseline="0" dirty="0" err="1" smtClean="0"/>
              <a:t>hypervisorba</a:t>
            </a:r>
            <a:r>
              <a:rPr lang="hu-HU" baseline="0" dirty="0" smtClean="0"/>
              <a:t>. Lehetővé válik, hogy ne széles, mindenféle helyzetre használható </a:t>
            </a:r>
            <a:r>
              <a:rPr lang="hu-HU" baseline="0" dirty="0" err="1" smtClean="0"/>
              <a:t>OS-eket</a:t>
            </a:r>
            <a:r>
              <a:rPr lang="hu-HU" baseline="0" dirty="0" smtClean="0"/>
              <a:t> alkalmazzunk, hanem csak az adott konkrét funkcióhoz legyen benne támogatás, amit az a virtuális gép ellát. Látszik, hogy az </a:t>
            </a:r>
            <a:r>
              <a:rPr lang="hu-HU" baseline="0" dirty="0" err="1" smtClean="0"/>
              <a:t>OS-ek</a:t>
            </a:r>
            <a:r>
              <a:rPr lang="hu-HU" baseline="0" dirty="0" smtClean="0"/>
              <a:t> kezdenek túl naggyá és komplexszé válni, a </a:t>
            </a:r>
            <a:r>
              <a:rPr lang="hu-HU" baseline="0" dirty="0" err="1" smtClean="0"/>
              <a:t>virtualizáció</a:t>
            </a:r>
            <a:r>
              <a:rPr lang="hu-HU" baseline="0" dirty="0" smtClean="0"/>
              <a:t> talán egy lehetőség, hogy kisebb, de jóval megbízhatóbb rendszereket készítsenek.</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43</a:t>
            </a:fld>
            <a:endParaRPr lang="hu-HU" dirty="0"/>
          </a:p>
        </p:txBody>
      </p:sp>
    </p:spTree>
    <p:extLst>
      <p:ext uri="{BB962C8B-B14F-4D97-AF65-F5344CB8AC3E}">
        <p14:creationId xmlns:p14="http://schemas.microsoft.com/office/powerpoint/2010/main" val="50642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Forrás: </a:t>
            </a:r>
            <a:r>
              <a:rPr lang="hu-HU" dirty="0" err="1" smtClean="0"/>
              <a:t>Scope</a:t>
            </a:r>
            <a:r>
              <a:rPr lang="hu-HU" dirty="0" smtClean="0"/>
              <a:t> </a:t>
            </a:r>
            <a:r>
              <a:rPr lang="hu-HU" dirty="0" err="1" smtClean="0"/>
              <a:t>Alliance</a:t>
            </a:r>
            <a:r>
              <a:rPr lang="hu-HU" dirty="0" smtClean="0"/>
              <a:t>, </a:t>
            </a:r>
            <a:r>
              <a:rPr lang="en-US" dirty="0" smtClean="0"/>
              <a:t>Virtualization: State of the Art</a:t>
            </a:r>
            <a:r>
              <a:rPr lang="hu-HU" dirty="0" smtClean="0"/>
              <a:t>,</a:t>
            </a:r>
            <a:r>
              <a:rPr lang="hu-HU" baseline="0" dirty="0" smtClean="0"/>
              <a:t> 2008. </a:t>
            </a:r>
          </a:p>
          <a:p>
            <a:r>
              <a:rPr lang="hu-HU" baseline="0" dirty="0" smtClean="0"/>
              <a:t>http://scope-alliance.org/sites/default/files/documents/SCOPE-Virtualization-StateofTheArt-Version-1.0.pdf</a:t>
            </a:r>
          </a:p>
          <a:p>
            <a:endParaRPr lang="hu-HU" dirty="0" smtClean="0"/>
          </a:p>
          <a:p>
            <a:r>
              <a:rPr lang="hu-HU" dirty="0" smtClean="0"/>
              <a:t>Az</a:t>
            </a:r>
            <a:r>
              <a:rPr lang="hu-HU" baseline="0" dirty="0" smtClean="0"/>
              <a:t> előző felosztás folytatása, több típussal. Itt már szerepelnek konkrét termékek is példának (kék színű feliratok).</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5</a:t>
            </a:fld>
            <a:endParaRPr lang="hu-HU"/>
          </a:p>
        </p:txBody>
      </p:sp>
    </p:spTree>
    <p:extLst>
      <p:ext uri="{BB962C8B-B14F-4D97-AF65-F5344CB8AC3E}">
        <p14:creationId xmlns:p14="http://schemas.microsoft.com/office/powerpoint/2010/main" val="150898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Forrás: </a:t>
            </a:r>
            <a:r>
              <a:rPr lang="hu-HU" dirty="0" smtClean="0">
                <a:effectLst/>
              </a:rPr>
              <a:t>Gábor Pék, Levente </a:t>
            </a:r>
            <a:r>
              <a:rPr lang="hu-HU" dirty="0" err="1" smtClean="0">
                <a:effectLst/>
              </a:rPr>
              <a:t>Buttyán</a:t>
            </a:r>
            <a:r>
              <a:rPr lang="hu-HU" dirty="0" smtClean="0">
                <a:effectLst/>
              </a:rPr>
              <a:t>, and Boldizsár </a:t>
            </a:r>
            <a:r>
              <a:rPr lang="hu-HU" dirty="0" err="1" smtClean="0">
                <a:effectLst/>
              </a:rPr>
              <a:t>Bencsáth</a:t>
            </a:r>
            <a:r>
              <a:rPr lang="hu-HU" dirty="0" smtClean="0">
                <a:effectLst/>
              </a:rPr>
              <a:t>. 2013. A </a:t>
            </a:r>
            <a:r>
              <a:rPr lang="hu-HU" dirty="0" err="1" smtClean="0">
                <a:effectLst/>
              </a:rPr>
              <a:t>survey</a:t>
            </a:r>
            <a:r>
              <a:rPr lang="hu-HU" dirty="0" smtClean="0">
                <a:effectLst/>
              </a:rPr>
              <a:t> of </a:t>
            </a:r>
            <a:r>
              <a:rPr lang="hu-HU" dirty="0" err="1" smtClean="0">
                <a:effectLst/>
              </a:rPr>
              <a:t>security</a:t>
            </a:r>
            <a:r>
              <a:rPr lang="hu-HU" dirty="0" smtClean="0">
                <a:effectLst/>
              </a:rPr>
              <a:t> </a:t>
            </a:r>
            <a:r>
              <a:rPr lang="hu-HU" dirty="0" err="1" smtClean="0">
                <a:effectLst/>
              </a:rPr>
              <a:t>issues</a:t>
            </a:r>
            <a:r>
              <a:rPr lang="hu-HU" dirty="0" smtClean="0">
                <a:effectLst/>
              </a:rPr>
              <a:t> </a:t>
            </a:r>
            <a:r>
              <a:rPr lang="hu-HU" dirty="0" err="1" smtClean="0">
                <a:effectLst/>
              </a:rPr>
              <a:t>in</a:t>
            </a:r>
            <a:r>
              <a:rPr lang="hu-HU" dirty="0" smtClean="0">
                <a:effectLst/>
              </a:rPr>
              <a:t> hardware </a:t>
            </a:r>
            <a:r>
              <a:rPr lang="hu-HU" dirty="0" err="1" smtClean="0">
                <a:effectLst/>
              </a:rPr>
              <a:t>virtualization</a:t>
            </a:r>
            <a:r>
              <a:rPr lang="hu-HU" dirty="0" smtClean="0">
                <a:effectLst/>
              </a:rPr>
              <a:t>. </a:t>
            </a:r>
            <a:r>
              <a:rPr lang="hu-HU" i="1" dirty="0" smtClean="0">
                <a:effectLst/>
              </a:rPr>
              <a:t>ACM </a:t>
            </a:r>
            <a:r>
              <a:rPr lang="hu-HU" i="1" dirty="0" err="1" smtClean="0">
                <a:effectLst/>
              </a:rPr>
              <a:t>Comput</a:t>
            </a:r>
            <a:r>
              <a:rPr lang="hu-HU" i="1" dirty="0" smtClean="0">
                <a:effectLst/>
              </a:rPr>
              <a:t>. </a:t>
            </a:r>
            <a:r>
              <a:rPr lang="hu-HU" i="1" dirty="0" err="1" smtClean="0">
                <a:effectLst/>
              </a:rPr>
              <a:t>Surv</a:t>
            </a:r>
            <a:r>
              <a:rPr lang="hu-HU" i="1" dirty="0" smtClean="0">
                <a:effectLst/>
              </a:rPr>
              <a:t>.</a:t>
            </a:r>
            <a:r>
              <a:rPr lang="hu-HU" dirty="0" smtClean="0">
                <a:effectLst/>
              </a:rPr>
              <a:t> 45, 3, </a:t>
            </a:r>
            <a:r>
              <a:rPr lang="hu-HU" dirty="0" err="1" smtClean="0">
                <a:effectLst/>
              </a:rPr>
              <a:t>Article</a:t>
            </a:r>
            <a:r>
              <a:rPr lang="hu-HU" dirty="0" smtClean="0">
                <a:effectLst/>
              </a:rPr>
              <a:t> 40 (</a:t>
            </a:r>
            <a:r>
              <a:rPr lang="hu-HU" dirty="0" err="1" smtClean="0">
                <a:effectLst/>
              </a:rPr>
              <a:t>July</a:t>
            </a:r>
            <a:r>
              <a:rPr lang="hu-HU" dirty="0" smtClean="0">
                <a:effectLst/>
              </a:rPr>
              <a:t> 2013), 34 </a:t>
            </a:r>
            <a:r>
              <a:rPr lang="hu-HU" dirty="0" err="1" smtClean="0">
                <a:effectLst/>
              </a:rPr>
              <a:t>pages</a:t>
            </a:r>
            <a:r>
              <a:rPr lang="hu-HU" dirty="0" smtClean="0">
                <a:effectLst/>
              </a:rPr>
              <a:t>. DOI=10.1145/2480741.2480757</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6</a:t>
            </a:fld>
            <a:endParaRPr lang="hu-HU"/>
          </a:p>
        </p:txBody>
      </p:sp>
    </p:spTree>
    <p:extLst>
      <p:ext uri="{BB962C8B-B14F-4D97-AF65-F5344CB8AC3E}">
        <p14:creationId xmlns:p14="http://schemas.microsoft.com/office/powerpoint/2010/main" val="92756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7</a:t>
            </a:fld>
            <a:endParaRPr lang="hu-HU" dirty="0"/>
          </a:p>
        </p:txBody>
      </p:sp>
    </p:spTree>
    <p:extLst>
      <p:ext uri="{BB962C8B-B14F-4D97-AF65-F5344CB8AC3E}">
        <p14:creationId xmlns:p14="http://schemas.microsoft.com/office/powerpoint/2010/main" val="300432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62000" rtl="0" eaLnBrk="0" fontAlgn="base" latinLnBrk="0" hangingPunct="0">
              <a:lnSpc>
                <a:spcPct val="100000"/>
              </a:lnSpc>
              <a:spcBef>
                <a:spcPct val="30000"/>
              </a:spcBef>
              <a:spcAft>
                <a:spcPct val="0"/>
              </a:spcAft>
              <a:buClrTx/>
              <a:buSzTx/>
              <a:buFontTx/>
              <a:buNone/>
              <a:tabLst/>
              <a:defRPr/>
            </a:pPr>
            <a:r>
              <a:rPr lang="hu-HU" dirty="0" smtClean="0"/>
              <a:t>Kép forrása: IBM </a:t>
            </a:r>
            <a:r>
              <a:rPr lang="hu-HU" dirty="0" err="1" smtClean="0"/>
              <a:t>Mainframes</a:t>
            </a:r>
            <a:r>
              <a:rPr lang="hu-HU" dirty="0" smtClean="0"/>
              <a:t> </a:t>
            </a:r>
            <a:r>
              <a:rPr lang="hu-HU" dirty="0" err="1" smtClean="0"/>
              <a:t>reference</a:t>
            </a:r>
            <a:r>
              <a:rPr lang="hu-HU" dirty="0" smtClean="0"/>
              <a:t> </a:t>
            </a:r>
            <a:r>
              <a:rPr lang="hu-HU" dirty="0" err="1" smtClean="0"/>
              <a:t>room</a:t>
            </a:r>
            <a:endParaRPr lang="hu-HU" dirty="0" smtClean="0"/>
          </a:p>
          <a:p>
            <a:r>
              <a:rPr lang="hu-HU" dirty="0" smtClean="0"/>
              <a:t>http://www-03.ibm.com/</a:t>
            </a:r>
            <a:r>
              <a:rPr lang="hu-HU" dirty="0" err="1" smtClean="0"/>
              <a:t>ibm</a:t>
            </a:r>
            <a:r>
              <a:rPr lang="hu-HU" dirty="0" smtClean="0"/>
              <a:t>/</a:t>
            </a:r>
            <a:r>
              <a:rPr lang="hu-HU" dirty="0" err="1" smtClean="0"/>
              <a:t>history</a:t>
            </a:r>
            <a:r>
              <a:rPr lang="hu-HU" dirty="0" smtClean="0"/>
              <a:t>/</a:t>
            </a:r>
            <a:r>
              <a:rPr lang="hu-HU" dirty="0" err="1" smtClean="0"/>
              <a:t>exhibits</a:t>
            </a:r>
            <a:r>
              <a:rPr lang="hu-HU" dirty="0" smtClean="0"/>
              <a:t>/</a:t>
            </a:r>
            <a:r>
              <a:rPr lang="hu-HU" dirty="0" err="1" smtClean="0"/>
              <a:t>mainframe</a:t>
            </a:r>
            <a:r>
              <a:rPr lang="hu-HU" dirty="0" smtClean="0"/>
              <a:t>/</a:t>
            </a:r>
            <a:r>
              <a:rPr lang="hu-HU" dirty="0" err="1" smtClean="0"/>
              <a:t>mainframe</a:t>
            </a:r>
            <a:r>
              <a:rPr lang="hu-HU" dirty="0" smtClean="0"/>
              <a:t>_</a:t>
            </a:r>
            <a:r>
              <a:rPr lang="hu-HU" dirty="0" err="1" smtClean="0"/>
              <a:t>room.html</a:t>
            </a:r>
            <a:endParaRPr lang="hu-HU" dirty="0" smtClean="0"/>
          </a:p>
          <a:p>
            <a:endParaRPr lang="hu-HU" dirty="0" smtClean="0"/>
          </a:p>
          <a:p>
            <a:r>
              <a:rPr lang="hu-HU" dirty="0" smtClean="0"/>
              <a:t>Az IBM CP-40</a:t>
            </a:r>
            <a:r>
              <a:rPr lang="hu-HU" baseline="0" dirty="0" smtClean="0"/>
              <a:t> egy kísérleti rendszer volt, de aztán átkerült a technológia az éles rendszerekbe is. </a:t>
            </a:r>
            <a:r>
              <a:rPr lang="hu-HU" baseline="0" dirty="0" err="1" smtClean="0"/>
              <a:t>Mainframe-ek</a:t>
            </a:r>
            <a:r>
              <a:rPr lang="hu-HU" baseline="0" dirty="0" smtClean="0"/>
              <a:t> esetén tipikus volt, hogy 5-10 különböző operációs rendszert is futtatott egy gép, így magas volt a gépek kihasználtsága.</a:t>
            </a:r>
            <a:endParaRPr lang="hu-HU" baseline="0" dirty="0"/>
          </a:p>
          <a:p>
            <a:endParaRPr lang="hu-HU" baseline="0" dirty="0"/>
          </a:p>
          <a:p>
            <a:r>
              <a:rPr lang="hu-HU" baseline="0" dirty="0" smtClean="0"/>
              <a:t>Az x86-os architektúra esetén hasonló módszerek alkalmazása sokáig lehetetlennek tűnt, lásd később.</a:t>
            </a:r>
            <a:endParaRPr lang="hu-HU" dirty="0" smtClean="0"/>
          </a:p>
        </p:txBody>
      </p:sp>
      <p:sp>
        <p:nvSpPr>
          <p:cNvPr id="4" name="Slide Number Placeholder 3"/>
          <p:cNvSpPr>
            <a:spLocks noGrp="1"/>
          </p:cNvSpPr>
          <p:nvPr>
            <p:ph type="sldNum" sz="quarter" idx="10"/>
          </p:nvPr>
        </p:nvSpPr>
        <p:spPr/>
        <p:txBody>
          <a:bodyPr/>
          <a:lstStyle/>
          <a:p>
            <a:fld id="{82585BEF-3029-4F00-9F33-1279C0D977DE}" type="slidenum">
              <a:rPr lang="hu-HU" smtClean="0"/>
              <a:pPr/>
              <a:t>8</a:t>
            </a:fld>
            <a:endParaRPr lang="hu-HU" dirty="0"/>
          </a:p>
        </p:txBody>
      </p:sp>
    </p:spTree>
    <p:extLst>
      <p:ext uri="{BB962C8B-B14F-4D97-AF65-F5344CB8AC3E}">
        <p14:creationId xmlns:p14="http://schemas.microsoft.com/office/powerpoint/2010/main" val="84209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 Tesztrendszer: fejlesztés esetén az</a:t>
            </a:r>
            <a:r>
              <a:rPr lang="hu-HU" baseline="0" dirty="0" smtClean="0"/>
              <a:t> éleshez hasonló rendszerben lehet a szoftvert tesztelni. Akár egy 2 GB-bal rendelkező asztali gépen is el lehet futtatni 2 szervert és 1-2 klienst.</a:t>
            </a:r>
          </a:p>
          <a:p>
            <a:r>
              <a:rPr lang="hu-HU" dirty="0" smtClean="0"/>
              <a:t>- HW konszolidáció: alacsony </a:t>
            </a:r>
            <a:r>
              <a:rPr lang="hu-HU" dirty="0" err="1" smtClean="0"/>
              <a:t>kihasználtságú</a:t>
            </a:r>
            <a:r>
              <a:rPr lang="hu-HU" baseline="0" dirty="0" smtClean="0"/>
              <a:t> szervereket, amiket a rajtuk lévő egymással nem kompatibilis alkalmazások miatt nem lehet egy fizikai gépre rakni, összevonjuk egy gépre.</a:t>
            </a:r>
          </a:p>
          <a:p>
            <a:pPr>
              <a:buFontTx/>
              <a:buChar char="-"/>
            </a:pPr>
            <a:r>
              <a:rPr lang="hu-HU" dirty="0" smtClean="0"/>
              <a:t>Régi rendszerek: Csak DOS-on vagy valami régi </a:t>
            </a:r>
            <a:r>
              <a:rPr lang="hu-HU" dirty="0" err="1" smtClean="0"/>
              <a:t>UNIX-on</a:t>
            </a:r>
            <a:r>
              <a:rPr lang="hu-HU" baseline="0" dirty="0" smtClean="0"/>
              <a:t> futó alkalmazásnak se kell már 1 külön gépet fenntartani</a:t>
            </a:r>
          </a:p>
          <a:p>
            <a:pPr>
              <a:buFontTx/>
              <a:buChar char="-"/>
            </a:pPr>
            <a:r>
              <a:rPr lang="hu-HU" baseline="0" dirty="0" smtClean="0"/>
              <a:t> Skálázható rendszerek: a szervereket egy nagy, közös erőforráskészletként kezeljük, és a virtuális gépeket az éppen aktuális terheltségüknek megfelelően osztjuk szét. Ha valakinek ideiglenesen több memória kell, akkor megkapja, és később el lehet venni tőle.</a:t>
            </a:r>
          </a:p>
          <a:p>
            <a:pPr>
              <a:buFontTx/>
              <a:buChar char="-"/>
            </a:pPr>
            <a:r>
              <a:rPr lang="hu-HU" baseline="0" dirty="0" smtClean="0"/>
              <a:t> Rendelkezésre állás: virtuális gépekből könnyű egy másodlagos rendszert összerakni, ami hiba esetén egyből átveheti az éles rendszer funkcióit</a:t>
            </a:r>
          </a:p>
          <a:p>
            <a:pPr>
              <a:buFontTx/>
              <a:buChar char="-"/>
            </a:pPr>
            <a:r>
              <a:rPr lang="hu-HU" baseline="0" dirty="0" smtClean="0"/>
              <a:t> Hordozható alkalmazás: az alkalmazást és az összes hozzá szükséges komponenst egy virtuális gépbe rakjuk, és azokat együtt tudjuk mozgatni.</a:t>
            </a:r>
          </a:p>
          <a:p>
            <a:pPr>
              <a:buFontTx/>
              <a:buChar char="-"/>
            </a:pPr>
            <a:r>
              <a:rPr lang="hu-HU" baseline="0" dirty="0" smtClean="0"/>
              <a:t>… van még egy csomó egyéb hasznos tulajdonsága is a </a:t>
            </a:r>
            <a:r>
              <a:rPr lang="hu-HU" baseline="0" dirty="0" err="1" smtClean="0"/>
              <a:t>virtualizációnak</a:t>
            </a:r>
            <a:r>
              <a:rPr lang="hu-HU" baseline="0" dirty="0" smtClean="0"/>
              <a:t>.</a:t>
            </a:r>
          </a:p>
          <a:p>
            <a:pPr>
              <a:buFontTx/>
              <a:buChar char="-"/>
            </a:pPr>
            <a:endParaRPr lang="hu-HU" baseline="0" dirty="0" smtClean="0"/>
          </a:p>
          <a:p>
            <a:pPr>
              <a:buFontTx/>
              <a:buNone/>
            </a:pPr>
            <a:r>
              <a:rPr lang="hu-HU" baseline="0" dirty="0" smtClean="0"/>
              <a:t>Azonban érdemes a negatívumokat is figyelembe venni, pl. így egy gép kiesése több virtuális számítógép hibáját okozza, az ilyen rendszerek biztonságával kapcsolatban mostanában egyre több kérdés merül fel, újra kell tanulni az ilyen rendszerek méretezését…</a:t>
            </a:r>
            <a:endParaRPr lang="hu-HU" dirty="0"/>
          </a:p>
        </p:txBody>
      </p:sp>
      <p:sp>
        <p:nvSpPr>
          <p:cNvPr id="4" name="Slide Number Placeholder 3"/>
          <p:cNvSpPr>
            <a:spLocks noGrp="1"/>
          </p:cNvSpPr>
          <p:nvPr>
            <p:ph type="sldNum" sz="quarter" idx="10"/>
          </p:nvPr>
        </p:nvSpPr>
        <p:spPr/>
        <p:txBody>
          <a:bodyPr/>
          <a:lstStyle/>
          <a:p>
            <a:fld id="{82585BEF-3029-4F00-9F33-1279C0D977DE}" type="slidenum">
              <a:rPr lang="hu-HU" smtClean="0"/>
              <a:pPr/>
              <a:t>9</a:t>
            </a:fld>
            <a:endParaRPr lang="hu-HU" dirty="0"/>
          </a:p>
        </p:txBody>
      </p:sp>
    </p:spTree>
    <p:extLst>
      <p:ext uri="{BB962C8B-B14F-4D97-AF65-F5344CB8AC3E}">
        <p14:creationId xmlns:p14="http://schemas.microsoft.com/office/powerpoint/2010/main" val="4089948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lvl1pPr algn="ctr">
              <a:defRPr sz="1200">
                <a:solidFill>
                  <a:schemeClr val="bg1"/>
                </a:solidFill>
              </a:defRPr>
            </a:lvl1pPr>
          </a:lstStyle>
          <a:p>
            <a:fld id="{3D86C690-4F62-4AFC-8745-06DC9BF07935}"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hf hdr="0" ftr="0" dt="0"/>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vikivity.blogspot.com/2008/04/paravirtualization-is-dead.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vmware.com/pdf/RVI_performanc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virtualization.info/rada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xen.org/" TargetMode="External"/><Relationship Id="rId7"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gif"/><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hyperlink" Target="http://dl.acm.org/citation.cfm?id=189993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inf.mit.bme.hu/edu/courses/irf" TargetMode="External"/><Relationship Id="rId4" Type="http://schemas.openxmlformats.org/officeDocument/2006/relationships/hyperlink" Target="http://www.inf.mit.bme.hu/edu/courses/virttech"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ctrTitle"/>
          </p:nvPr>
        </p:nvSpPr>
        <p:spPr>
          <a:solidFill>
            <a:schemeClr val="accent4"/>
          </a:solidFill>
        </p:spPr>
        <p:txBody>
          <a:bodyPr/>
          <a:lstStyle/>
          <a:p>
            <a:r>
              <a:rPr lang="hu-HU" dirty="0" err="1" smtClean="0">
                <a:solidFill>
                  <a:schemeClr val="bg1"/>
                </a:solidFill>
              </a:rPr>
              <a:t>Virtualizáció</a:t>
            </a:r>
            <a:endParaRPr lang="hu-HU" dirty="0">
              <a:solidFill>
                <a:schemeClr val="bg1"/>
              </a:solidFill>
            </a:endParaRPr>
          </a:p>
        </p:txBody>
      </p:sp>
      <p:sp>
        <p:nvSpPr>
          <p:cNvPr id="1073155" name="Rectangle 3"/>
          <p:cNvSpPr>
            <a:spLocks noGrp="1" noChangeArrowheads="1"/>
          </p:cNvSpPr>
          <p:nvPr>
            <p:ph type="subTitle" idx="1"/>
          </p:nvPr>
        </p:nvSpPr>
        <p:spPr/>
        <p:txBody>
          <a:bodyPr>
            <a:normAutofit/>
          </a:bodyPr>
          <a:lstStyle/>
          <a:p>
            <a:r>
              <a:rPr lang="hu-HU" smtClean="0"/>
              <a:t>dr. Micskei </a:t>
            </a:r>
            <a:r>
              <a:rPr lang="hu-HU" dirty="0" smtClean="0"/>
              <a:t>Zoltán</a:t>
            </a:r>
            <a:br>
              <a:rPr lang="hu-HU" dirty="0" smtClean="0"/>
            </a:br>
            <a:endParaRPr lang="hu-HU" sz="2000" dirty="0" smtClean="0"/>
          </a:p>
          <a:p>
            <a:r>
              <a:rPr lang="hu-HU" sz="2000" dirty="0" smtClean="0"/>
              <a:t>http://mit.bme.hu/~micskeiz</a:t>
            </a:r>
          </a:p>
        </p:txBody>
      </p:sp>
      <p:sp>
        <p:nvSpPr>
          <p:cNvPr id="4" name="TextBox 3"/>
          <p:cNvSpPr txBox="1"/>
          <p:nvPr/>
        </p:nvSpPr>
        <p:spPr>
          <a:xfrm>
            <a:off x="0" y="35512"/>
            <a:ext cx="9144000" cy="400110"/>
          </a:xfrm>
          <a:prstGeom prst="rect">
            <a:avLst/>
          </a:prstGeom>
          <a:noFill/>
        </p:spPr>
        <p:txBody>
          <a:bodyPr wrap="square" rtlCol="0">
            <a:noAutofit/>
          </a:bodyPr>
          <a:lstStyle/>
          <a:p>
            <a:pPr algn="ctr"/>
            <a:r>
              <a:rPr lang="hu-HU" sz="2000" dirty="0" smtClean="0">
                <a:solidFill>
                  <a:schemeClr val="bg1"/>
                </a:solidFill>
                <a:latin typeface="+mn-lt"/>
              </a:rPr>
              <a:t>Operációs rendszerek </a:t>
            </a:r>
            <a:r>
              <a:rPr lang="hu-HU" sz="2000" dirty="0">
                <a:solidFill>
                  <a:schemeClr val="bg1"/>
                </a:solidFill>
              </a:rPr>
              <a:t>(VIMIAB00)</a:t>
            </a:r>
            <a:endParaRPr lang="hu-HU" sz="2000" dirty="0" smtClean="0">
              <a:solidFill>
                <a:schemeClr val="bg1"/>
              </a:solidFill>
              <a:latin typeface="+mn-lt"/>
            </a:endParaRPr>
          </a:p>
          <a:p>
            <a:endParaRPr lang="hu-HU" sz="20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Hardver virtualizáció architektúrái</a:t>
            </a:r>
            <a:endParaRPr lang="hu-HU" dirty="0"/>
          </a:p>
        </p:txBody>
      </p:sp>
      <p:sp>
        <p:nvSpPr>
          <p:cNvPr id="3" name="Tartalom helye 2"/>
          <p:cNvSpPr>
            <a:spLocks noGrp="1"/>
          </p:cNvSpPr>
          <p:nvPr>
            <p:ph idx="1"/>
          </p:nvPr>
        </p:nvSpPr>
        <p:spPr>
          <a:xfrm>
            <a:off x="142844" y="785794"/>
            <a:ext cx="9001156" cy="714379"/>
          </a:xfrm>
        </p:spPr>
        <p:txBody>
          <a:bodyPr>
            <a:normAutofit/>
          </a:bodyPr>
          <a:lstStyle/>
          <a:p>
            <a:pPr marL="0" indent="0">
              <a:buNone/>
            </a:pPr>
            <a:r>
              <a:rPr lang="hu-HU" dirty="0" smtClean="0"/>
              <a:t>Kétféle megközelítés:</a:t>
            </a:r>
            <a:endParaRPr lang="hu-HU" dirty="0"/>
          </a:p>
        </p:txBody>
      </p:sp>
      <p:sp>
        <p:nvSpPr>
          <p:cNvPr id="4" name="Téglalap 3"/>
          <p:cNvSpPr/>
          <p:nvPr/>
        </p:nvSpPr>
        <p:spPr>
          <a:xfrm>
            <a:off x="57147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5" name="Téglalap 4"/>
          <p:cNvSpPr/>
          <p:nvPr/>
        </p:nvSpPr>
        <p:spPr>
          <a:xfrm>
            <a:off x="571472" y="2857496"/>
            <a:ext cx="3429024"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r>
              <a:rPr lang="hu-HU" sz="2400" dirty="0" err="1" smtClean="0">
                <a:solidFill>
                  <a:schemeClr val="bg1"/>
                </a:solidFill>
              </a:rPr>
              <a:t>Oprendszer</a:t>
            </a:r>
            <a:endParaRPr lang="hu-HU" sz="2400" dirty="0" smtClean="0">
              <a:solidFill>
                <a:schemeClr val="bg1"/>
              </a:solidFill>
            </a:endParaRPr>
          </a:p>
        </p:txBody>
      </p:sp>
      <p:sp>
        <p:nvSpPr>
          <p:cNvPr id="6" name="Téglalap 5"/>
          <p:cNvSpPr/>
          <p:nvPr/>
        </p:nvSpPr>
        <p:spPr>
          <a:xfrm>
            <a:off x="2214546" y="2857496"/>
            <a:ext cx="1785950" cy="428628"/>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Virt</a:t>
            </a:r>
            <a:r>
              <a:rPr lang="hu-HU" sz="2400" dirty="0" smtClean="0">
                <a:solidFill>
                  <a:schemeClr val="bg1"/>
                </a:solidFill>
              </a:rPr>
              <a:t>. szoftver</a:t>
            </a:r>
          </a:p>
        </p:txBody>
      </p:sp>
      <p:sp>
        <p:nvSpPr>
          <p:cNvPr id="9" name="Téglalap 8"/>
          <p:cNvSpPr/>
          <p:nvPr/>
        </p:nvSpPr>
        <p:spPr>
          <a:xfrm>
            <a:off x="571472" y="214311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0" name="Téglalap 9"/>
          <p:cNvSpPr/>
          <p:nvPr/>
        </p:nvSpPr>
        <p:spPr>
          <a:xfrm>
            <a:off x="221454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11" name="Téglalap 10"/>
          <p:cNvSpPr/>
          <p:nvPr/>
        </p:nvSpPr>
        <p:spPr>
          <a:xfrm>
            <a:off x="314324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12" name="Téglalap 11"/>
          <p:cNvSpPr/>
          <p:nvPr/>
        </p:nvSpPr>
        <p:spPr>
          <a:xfrm>
            <a:off x="221454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3" name="Téglalap 12"/>
          <p:cNvSpPr/>
          <p:nvPr/>
        </p:nvSpPr>
        <p:spPr>
          <a:xfrm>
            <a:off x="314324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14" name="Téglalap 13"/>
          <p:cNvSpPr/>
          <p:nvPr/>
        </p:nvSpPr>
        <p:spPr>
          <a:xfrm>
            <a:off x="485775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Hardver</a:t>
            </a:r>
          </a:p>
        </p:txBody>
      </p:sp>
      <p:sp>
        <p:nvSpPr>
          <p:cNvPr id="15" name="Téglalap 14"/>
          <p:cNvSpPr/>
          <p:nvPr/>
        </p:nvSpPr>
        <p:spPr>
          <a:xfrm>
            <a:off x="4857752" y="2857496"/>
            <a:ext cx="3429024" cy="642942"/>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Virt</a:t>
            </a:r>
            <a:r>
              <a:rPr lang="hu-HU" sz="2400" dirty="0" smtClean="0">
                <a:solidFill>
                  <a:schemeClr val="bg1"/>
                </a:solidFill>
              </a:rPr>
              <a:t>. szoftver</a:t>
            </a:r>
          </a:p>
        </p:txBody>
      </p:sp>
      <p:sp>
        <p:nvSpPr>
          <p:cNvPr id="17" name="Téglalap 16"/>
          <p:cNvSpPr/>
          <p:nvPr/>
        </p:nvSpPr>
        <p:spPr>
          <a:xfrm>
            <a:off x="4857752" y="2143116"/>
            <a:ext cx="157163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smtClean="0">
                <a:solidFill>
                  <a:schemeClr val="bg1"/>
                </a:solidFill>
              </a:rPr>
              <a:t>Menedzsment OS</a:t>
            </a:r>
          </a:p>
        </p:txBody>
      </p:sp>
      <p:sp>
        <p:nvSpPr>
          <p:cNvPr id="18" name="Téglalap 17"/>
          <p:cNvSpPr/>
          <p:nvPr/>
        </p:nvSpPr>
        <p:spPr>
          <a:xfrm>
            <a:off x="4857752" y="142873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smtClean="0">
                <a:solidFill>
                  <a:schemeClr val="bg1"/>
                </a:solidFill>
              </a:rPr>
              <a:t>Menedzsment </a:t>
            </a:r>
            <a:r>
              <a:rPr lang="hu-HU" dirty="0" err="1" smtClean="0">
                <a:solidFill>
                  <a:schemeClr val="bg1"/>
                </a:solidFill>
              </a:rPr>
              <a:t>App</a:t>
            </a:r>
            <a:r>
              <a:rPr lang="hu-HU" dirty="0" smtClean="0">
                <a:solidFill>
                  <a:schemeClr val="bg1"/>
                </a:solidFill>
              </a:rPr>
              <a:t>.</a:t>
            </a:r>
          </a:p>
        </p:txBody>
      </p:sp>
      <p:sp>
        <p:nvSpPr>
          <p:cNvPr id="19" name="Téglalap 18"/>
          <p:cNvSpPr/>
          <p:nvPr/>
        </p:nvSpPr>
        <p:spPr>
          <a:xfrm>
            <a:off x="650082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20" name="Téglalap 19"/>
          <p:cNvSpPr/>
          <p:nvPr/>
        </p:nvSpPr>
        <p:spPr>
          <a:xfrm>
            <a:off x="742952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smtClean="0">
                <a:solidFill>
                  <a:schemeClr val="bg1"/>
                </a:solidFill>
              </a:rPr>
              <a:t>OS</a:t>
            </a:r>
          </a:p>
        </p:txBody>
      </p:sp>
      <p:sp>
        <p:nvSpPr>
          <p:cNvPr id="21" name="Téglalap 20"/>
          <p:cNvSpPr/>
          <p:nvPr/>
        </p:nvSpPr>
        <p:spPr>
          <a:xfrm>
            <a:off x="650082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22" name="Téglalap 21"/>
          <p:cNvSpPr/>
          <p:nvPr/>
        </p:nvSpPr>
        <p:spPr>
          <a:xfrm>
            <a:off x="742952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smtClean="0">
                <a:solidFill>
                  <a:schemeClr val="bg1"/>
                </a:solidFill>
              </a:rPr>
              <a:t>App</a:t>
            </a:r>
            <a:r>
              <a:rPr lang="hu-HU" sz="2400" dirty="0" smtClean="0">
                <a:solidFill>
                  <a:schemeClr val="bg1"/>
                </a:solidFill>
              </a:rPr>
              <a:t>.</a:t>
            </a:r>
          </a:p>
        </p:txBody>
      </p:sp>
      <p:sp>
        <p:nvSpPr>
          <p:cNvPr id="24" name="Szövegdoboz 23"/>
          <p:cNvSpPr txBox="1"/>
          <p:nvPr/>
        </p:nvSpPr>
        <p:spPr>
          <a:xfrm>
            <a:off x="1997322" y="4479503"/>
            <a:ext cx="1070742" cy="461665"/>
          </a:xfrm>
          <a:prstGeom prst="rect">
            <a:avLst/>
          </a:prstGeom>
          <a:noFill/>
        </p:spPr>
        <p:txBody>
          <a:bodyPr wrap="none" rtlCol="0">
            <a:spAutoFit/>
          </a:bodyPr>
          <a:lstStyle/>
          <a:p>
            <a:pPr algn="ctr"/>
            <a:r>
              <a:rPr lang="hu-HU" sz="2400" dirty="0" err="1" smtClean="0"/>
              <a:t>Hosted</a:t>
            </a:r>
            <a:endParaRPr lang="hu-HU" sz="2400" dirty="0"/>
          </a:p>
        </p:txBody>
      </p:sp>
      <p:sp>
        <p:nvSpPr>
          <p:cNvPr id="25" name="Szövegdoboz 24"/>
          <p:cNvSpPr txBox="1"/>
          <p:nvPr/>
        </p:nvSpPr>
        <p:spPr>
          <a:xfrm>
            <a:off x="4857752" y="4437112"/>
            <a:ext cx="3643338" cy="461665"/>
          </a:xfrm>
          <a:prstGeom prst="rect">
            <a:avLst/>
          </a:prstGeom>
          <a:noFill/>
        </p:spPr>
        <p:txBody>
          <a:bodyPr wrap="square" rtlCol="0">
            <a:spAutoFit/>
          </a:bodyPr>
          <a:lstStyle/>
          <a:p>
            <a:pPr algn="ctr"/>
            <a:r>
              <a:rPr lang="hu-HU" sz="2400" dirty="0" err="1" smtClean="0"/>
              <a:t>Bare-metal</a:t>
            </a:r>
            <a:r>
              <a:rPr lang="hu-HU" sz="2400" dirty="0" smtClean="0"/>
              <a:t>  </a:t>
            </a:r>
            <a:endParaRPr lang="hu-HU" sz="2400" dirty="0"/>
          </a:p>
        </p:txBody>
      </p:sp>
      <p:sp>
        <p:nvSpPr>
          <p:cNvPr id="26" name="Téglalap 25"/>
          <p:cNvSpPr/>
          <p:nvPr/>
        </p:nvSpPr>
        <p:spPr>
          <a:xfrm>
            <a:off x="571472"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solidFill>
                  <a:schemeClr val="bg1"/>
                </a:solidFill>
              </a:rPr>
              <a:t>Jellemzően </a:t>
            </a:r>
            <a:r>
              <a:rPr lang="hu-HU" dirty="0" err="1" smtClean="0">
                <a:solidFill>
                  <a:schemeClr val="bg1"/>
                </a:solidFill>
              </a:rPr>
              <a:t>desktop</a:t>
            </a:r>
            <a:r>
              <a:rPr lang="hu-HU" dirty="0" smtClean="0">
                <a:solidFill>
                  <a:schemeClr val="bg1"/>
                </a:solidFill>
              </a:rPr>
              <a:t> megoldások: </a:t>
            </a:r>
            <a:r>
              <a:rPr lang="hu-HU" dirty="0" err="1" smtClean="0">
                <a:solidFill>
                  <a:schemeClr val="bg1"/>
                </a:solidFill>
              </a:rPr>
              <a:t>VMware</a:t>
            </a:r>
            <a:r>
              <a:rPr lang="hu-HU" dirty="0" smtClean="0">
                <a:solidFill>
                  <a:schemeClr val="bg1"/>
                </a:solidFill>
              </a:rPr>
              <a:t> Workstation, </a:t>
            </a:r>
            <a:r>
              <a:rPr lang="hu-HU" dirty="0" err="1" smtClean="0">
                <a:solidFill>
                  <a:schemeClr val="bg1"/>
                </a:solidFill>
              </a:rPr>
              <a:t>Player</a:t>
            </a:r>
            <a:r>
              <a:rPr lang="hu-HU" dirty="0" smtClean="0">
                <a:solidFill>
                  <a:schemeClr val="bg1"/>
                </a:solidFill>
              </a:rPr>
              <a:t>,</a:t>
            </a:r>
            <a:br>
              <a:rPr lang="hu-HU" dirty="0" smtClean="0">
                <a:solidFill>
                  <a:schemeClr val="bg1"/>
                </a:solidFill>
              </a:rPr>
            </a:br>
            <a:r>
              <a:rPr lang="hu-HU" dirty="0" err="1" smtClean="0">
                <a:solidFill>
                  <a:schemeClr val="bg1"/>
                </a:solidFill>
              </a:rPr>
              <a:t>VirtualBox</a:t>
            </a:r>
            <a:r>
              <a:rPr lang="hu-HU" dirty="0" smtClean="0">
                <a:solidFill>
                  <a:schemeClr val="bg1"/>
                </a:solidFill>
              </a:rPr>
              <a:t>, KVM</a:t>
            </a:r>
          </a:p>
        </p:txBody>
      </p:sp>
      <p:sp>
        <p:nvSpPr>
          <p:cNvPr id="27" name="Téglalap 26"/>
          <p:cNvSpPr/>
          <p:nvPr/>
        </p:nvSpPr>
        <p:spPr>
          <a:xfrm>
            <a:off x="4786314"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solidFill>
                  <a:schemeClr val="bg1"/>
                </a:solidFill>
              </a:rPr>
              <a:t>Jellemzően szerver megoldások: </a:t>
            </a:r>
            <a:r>
              <a:rPr lang="hu-HU" dirty="0" err="1" smtClean="0">
                <a:solidFill>
                  <a:schemeClr val="bg1"/>
                </a:solidFill>
              </a:rPr>
              <a:t>VMware</a:t>
            </a:r>
            <a:r>
              <a:rPr lang="hu-HU" dirty="0" smtClean="0">
                <a:solidFill>
                  <a:schemeClr val="bg1"/>
                </a:solidFill>
              </a:rPr>
              <a:t> </a:t>
            </a:r>
            <a:r>
              <a:rPr lang="hu-HU" dirty="0" err="1" smtClean="0">
                <a:solidFill>
                  <a:schemeClr val="bg1"/>
                </a:solidFill>
              </a:rPr>
              <a:t>ESXi</a:t>
            </a:r>
            <a:r>
              <a:rPr lang="hu-HU" dirty="0" smtClean="0">
                <a:solidFill>
                  <a:schemeClr val="bg1"/>
                </a:solidFill>
              </a:rPr>
              <a:t>, </a:t>
            </a:r>
            <a:r>
              <a:rPr lang="hu-HU" dirty="0" err="1" smtClean="0">
                <a:solidFill>
                  <a:schemeClr val="bg1"/>
                </a:solidFill>
              </a:rPr>
              <a:t>Xen</a:t>
            </a:r>
            <a:r>
              <a:rPr lang="hu-HU" dirty="0" smtClean="0">
                <a:solidFill>
                  <a:schemeClr val="bg1"/>
                </a:solidFill>
              </a:rPr>
              <a:t>, </a:t>
            </a:r>
            <a:br>
              <a:rPr lang="hu-HU" dirty="0" smtClean="0">
                <a:solidFill>
                  <a:schemeClr val="bg1"/>
                </a:solidFill>
              </a:rPr>
            </a:br>
            <a:r>
              <a:rPr lang="hu-HU" dirty="0" smtClean="0">
                <a:solidFill>
                  <a:schemeClr val="bg1"/>
                </a:solidFill>
              </a:rPr>
              <a:t>MS </a:t>
            </a:r>
            <a:r>
              <a:rPr lang="hu-HU" dirty="0" err="1" smtClean="0">
                <a:solidFill>
                  <a:schemeClr val="bg1"/>
                </a:solidFill>
              </a:rPr>
              <a:t>Hyper-V</a:t>
            </a:r>
            <a:endParaRPr lang="hu-HU" dirty="0" smtClean="0">
              <a:solidFill>
                <a:schemeClr val="bg1"/>
              </a:solidFill>
            </a:endParaRPr>
          </a:p>
        </p:txBody>
      </p:sp>
      <p:sp>
        <p:nvSpPr>
          <p:cNvPr id="28" name="Téglalap 27"/>
          <p:cNvSpPr/>
          <p:nvPr/>
        </p:nvSpPr>
        <p:spPr>
          <a:xfrm>
            <a:off x="42859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9" name="Téglalap 28"/>
          <p:cNvSpPr/>
          <p:nvPr/>
        </p:nvSpPr>
        <p:spPr>
          <a:xfrm>
            <a:off x="471487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0" name="Szövegdoboz 29"/>
          <p:cNvSpPr txBox="1"/>
          <p:nvPr/>
        </p:nvSpPr>
        <p:spPr>
          <a:xfrm>
            <a:off x="4000496" y="4357694"/>
            <a:ext cx="870238" cy="461665"/>
          </a:xfrm>
          <a:prstGeom prst="rect">
            <a:avLst/>
          </a:prstGeom>
          <a:noFill/>
        </p:spPr>
        <p:txBody>
          <a:bodyPr wrap="none" rtlCol="0">
            <a:spAutoFit/>
          </a:bodyPr>
          <a:lstStyle/>
          <a:p>
            <a:r>
              <a:rPr lang="hu-HU" sz="2400" dirty="0" smtClean="0">
                <a:solidFill>
                  <a:srgbClr val="FF0000"/>
                </a:solidFill>
              </a:rPr>
              <a:t>HOST</a:t>
            </a:r>
            <a:endParaRPr lang="hu-HU" sz="2400" dirty="0">
              <a:solidFill>
                <a:srgbClr val="FF0000"/>
              </a:solidFill>
            </a:endParaRPr>
          </a:p>
        </p:txBody>
      </p:sp>
      <p:sp>
        <p:nvSpPr>
          <p:cNvPr id="31" name="Téglalap 30"/>
          <p:cNvSpPr/>
          <p:nvPr/>
        </p:nvSpPr>
        <p:spPr>
          <a:xfrm>
            <a:off x="2143108"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2" name="Téglalap 31"/>
          <p:cNvSpPr/>
          <p:nvPr/>
        </p:nvSpPr>
        <p:spPr>
          <a:xfrm>
            <a:off x="3071802"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3" name="Téglalap 32"/>
          <p:cNvSpPr/>
          <p:nvPr/>
        </p:nvSpPr>
        <p:spPr>
          <a:xfrm>
            <a:off x="6429388"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4" name="Téglalap 33"/>
          <p:cNvSpPr/>
          <p:nvPr/>
        </p:nvSpPr>
        <p:spPr>
          <a:xfrm>
            <a:off x="7429520"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smtClean="0">
              <a:solidFill>
                <a:schemeClr val="bg1"/>
              </a:solidFill>
            </a:endParaRPr>
          </a:p>
        </p:txBody>
      </p:sp>
      <p:sp>
        <p:nvSpPr>
          <p:cNvPr id="35" name="Szövegdoboz 34"/>
          <p:cNvSpPr txBox="1"/>
          <p:nvPr/>
        </p:nvSpPr>
        <p:spPr>
          <a:xfrm>
            <a:off x="4143372" y="1071546"/>
            <a:ext cx="1013098" cy="461665"/>
          </a:xfrm>
          <a:prstGeom prst="rect">
            <a:avLst/>
          </a:prstGeom>
          <a:noFill/>
        </p:spPr>
        <p:txBody>
          <a:bodyPr wrap="none" rtlCol="0">
            <a:spAutoFit/>
          </a:bodyPr>
          <a:lstStyle/>
          <a:p>
            <a:r>
              <a:rPr lang="hu-HU" sz="2400" dirty="0" smtClean="0">
                <a:solidFill>
                  <a:srgbClr val="FF0000"/>
                </a:solidFill>
              </a:rPr>
              <a:t>GUEST</a:t>
            </a:r>
            <a:endParaRPr lang="hu-HU" sz="2400" dirty="0">
              <a:solidFill>
                <a:srgbClr val="FF0000"/>
              </a:solidFill>
            </a:endParaRPr>
          </a:p>
        </p:txBody>
      </p:sp>
      <p:sp>
        <p:nvSpPr>
          <p:cNvPr id="36" name="Dia számának helye 35"/>
          <p:cNvSpPr>
            <a:spLocks noGrp="1"/>
          </p:cNvSpPr>
          <p:nvPr>
            <p:ph type="sldNum" sz="quarter" idx="5"/>
          </p:nvPr>
        </p:nvSpPr>
        <p:spPr/>
        <p:txBody>
          <a:bodyPr/>
          <a:lstStyle/>
          <a:p>
            <a:fld id="{3D86C690-4F62-4AFC-8745-06DC9BF07935}" type="slidenum">
              <a:rPr lang="hu-HU" smtClean="0"/>
              <a:pPr/>
              <a:t>10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p:bldP spid="25" grpId="0"/>
      <p:bldP spid="26" grpId="0" animBg="1"/>
      <p:bldP spid="27" grpId="0" animBg="1"/>
      <p:bldP spid="28" grpId="0" animBg="1"/>
      <p:bldP spid="28" grpId="1" animBg="1"/>
      <p:bldP spid="29" grpId="0" animBg="1"/>
      <p:bldP spid="29" grpId="1" animBg="1"/>
      <p:bldP spid="30" grpId="0"/>
      <p:bldP spid="30" grpId="1"/>
      <p:bldP spid="31" grpId="0" animBg="1"/>
      <p:bldP spid="31" grpId="1" animBg="1"/>
      <p:bldP spid="32" grpId="0" animBg="1"/>
      <p:bldP spid="32" grpId="1" animBg="1"/>
      <p:bldP spid="33" grpId="0" animBg="1"/>
      <p:bldP spid="33" grpId="1" animBg="1"/>
      <p:bldP spid="34" grpId="0" animBg="1"/>
      <p:bldP spid="34" grpId="1" animBg="1"/>
      <p:bldP spid="35" grpId="0"/>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alkalmazás: mobil virtualizáció</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11</a:t>
            </a:fld>
            <a:endParaRPr lang="hu-HU"/>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71464"/>
            <a:ext cx="4826171" cy="35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607396"/>
            <a:ext cx="23812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598166"/>
            <a:ext cx="1825689" cy="283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gyenes összekötő 4"/>
          <p:cNvCxnSpPr/>
          <p:nvPr/>
        </p:nvCxnSpPr>
        <p:spPr>
          <a:xfrm>
            <a:off x="5436096" y="1052736"/>
            <a:ext cx="72008" cy="504056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6" name="Szövegdoboz 5"/>
          <p:cNvSpPr txBox="1"/>
          <p:nvPr/>
        </p:nvSpPr>
        <p:spPr>
          <a:xfrm>
            <a:off x="5787190" y="1043444"/>
            <a:ext cx="3033282" cy="369332"/>
          </a:xfrm>
          <a:prstGeom prst="rect">
            <a:avLst/>
          </a:prstGeom>
          <a:noFill/>
        </p:spPr>
        <p:txBody>
          <a:bodyPr wrap="square" rtlCol="0">
            <a:spAutoFit/>
          </a:bodyPr>
          <a:lstStyle/>
          <a:p>
            <a:r>
              <a:rPr lang="hu-HU" dirty="0" err="1" smtClean="0"/>
              <a:t>Bring</a:t>
            </a:r>
            <a:r>
              <a:rPr lang="hu-HU" dirty="0" smtClean="0"/>
              <a:t> </a:t>
            </a:r>
            <a:r>
              <a:rPr lang="hu-HU" dirty="0" err="1" smtClean="0"/>
              <a:t>Your</a:t>
            </a:r>
            <a:r>
              <a:rPr lang="hu-HU" dirty="0" smtClean="0"/>
              <a:t> </a:t>
            </a:r>
            <a:r>
              <a:rPr lang="hu-HU" dirty="0" err="1" smtClean="0"/>
              <a:t>Own</a:t>
            </a:r>
            <a:r>
              <a:rPr lang="hu-HU" dirty="0" smtClean="0"/>
              <a:t> </a:t>
            </a:r>
            <a:r>
              <a:rPr lang="hu-HU" dirty="0" err="1" smtClean="0"/>
              <a:t>Device</a:t>
            </a:r>
            <a:r>
              <a:rPr lang="hu-HU" dirty="0" smtClean="0"/>
              <a:t> (BYOD)</a:t>
            </a:r>
            <a:endParaRPr lang="hu-HU" dirty="0"/>
          </a:p>
        </p:txBody>
      </p:sp>
      <p:sp>
        <p:nvSpPr>
          <p:cNvPr id="7" name="Szövegdoboz 6"/>
          <p:cNvSpPr txBox="1"/>
          <p:nvPr/>
        </p:nvSpPr>
        <p:spPr>
          <a:xfrm>
            <a:off x="1043608" y="1052736"/>
            <a:ext cx="4106091" cy="369332"/>
          </a:xfrm>
          <a:prstGeom prst="rect">
            <a:avLst/>
          </a:prstGeom>
          <a:noFill/>
        </p:spPr>
        <p:txBody>
          <a:bodyPr wrap="square" rtlCol="0">
            <a:spAutoFit/>
          </a:bodyPr>
          <a:lstStyle/>
          <a:p>
            <a:r>
              <a:rPr lang="hu-HU" dirty="0" smtClean="0"/>
              <a:t>Funkciók elkülönítése</a:t>
            </a:r>
            <a:endParaRPr lang="hu-HU" dirty="0"/>
          </a:p>
        </p:txBody>
      </p:sp>
    </p:spTree>
    <p:extLst>
      <p:ext uri="{BB962C8B-B14F-4D97-AF65-F5344CB8AC3E}">
        <p14:creationId xmlns:p14="http://schemas.microsoft.com/office/powerpoint/2010/main" val="175312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hu-HU" dirty="0" smtClean="0"/>
              <a:t>Elméleti alapok</a:t>
            </a:r>
            <a:endParaRPr lang="hu-H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Elméleti alapok - Követelmények</a:t>
            </a:r>
            <a:endParaRPr lang="hu-HU" dirty="0"/>
          </a:p>
        </p:txBody>
      </p:sp>
      <p:sp>
        <p:nvSpPr>
          <p:cNvPr id="6" name="Content Placeholder 5"/>
          <p:cNvSpPr>
            <a:spLocks noGrp="1"/>
          </p:cNvSpPr>
          <p:nvPr>
            <p:ph idx="1"/>
          </p:nvPr>
        </p:nvSpPr>
        <p:spPr>
          <a:xfrm>
            <a:off x="304800" y="740980"/>
            <a:ext cx="8534400" cy="5562600"/>
          </a:xfrm>
        </p:spPr>
        <p:txBody>
          <a:bodyPr/>
          <a:lstStyle/>
          <a:p>
            <a:pPr>
              <a:buNone/>
            </a:pPr>
            <a:r>
              <a:rPr lang="hu-HU" dirty="0" smtClean="0"/>
              <a:t>Követelmények egy </a:t>
            </a:r>
            <a:r>
              <a:rPr lang="hu-HU" dirty="0" err="1" smtClean="0"/>
              <a:t>virtualizációs</a:t>
            </a:r>
            <a:r>
              <a:rPr lang="hu-HU" dirty="0" smtClean="0"/>
              <a:t> megoldástól:</a:t>
            </a:r>
          </a:p>
          <a:p>
            <a:endParaRPr lang="hu-HU" dirty="0" smtClean="0"/>
          </a:p>
          <a:p>
            <a:r>
              <a:rPr lang="hu-HU" b="1" dirty="0" smtClean="0">
                <a:solidFill>
                  <a:schemeClr val="tx1"/>
                </a:solidFill>
              </a:rPr>
              <a:t>Azonosság</a:t>
            </a:r>
            <a:r>
              <a:rPr lang="hu-HU" dirty="0" smtClean="0"/>
              <a:t>: a virtuális gépen futtatott programok ugyanazt az eredményt adják</a:t>
            </a:r>
          </a:p>
          <a:p>
            <a:r>
              <a:rPr lang="hu-HU" b="1" dirty="0" smtClean="0">
                <a:solidFill>
                  <a:schemeClr val="tx1"/>
                </a:solidFill>
              </a:rPr>
              <a:t>Biztonságosság</a:t>
            </a:r>
            <a:r>
              <a:rPr lang="hu-HU" dirty="0" smtClean="0"/>
              <a:t>: a VMM kezeli az összes hardver erőforrást</a:t>
            </a:r>
          </a:p>
          <a:p>
            <a:r>
              <a:rPr lang="hu-HU" b="1" dirty="0" smtClean="0">
                <a:solidFill>
                  <a:schemeClr val="tx1"/>
                </a:solidFill>
              </a:rPr>
              <a:t>Hatékonyság</a:t>
            </a:r>
            <a:r>
              <a:rPr lang="hu-HU" dirty="0" smtClean="0"/>
              <a:t>: a vendég gép utasításainak nagy része beavatkozás nélkül fut</a:t>
            </a:r>
          </a:p>
          <a:p>
            <a:endParaRPr lang="hu-HU" dirty="0" smtClean="0"/>
          </a:p>
          <a:p>
            <a:endParaRPr lang="hu-HU" dirty="0"/>
          </a:p>
        </p:txBody>
      </p:sp>
      <p:sp>
        <p:nvSpPr>
          <p:cNvPr id="7" name="TextBox 6"/>
          <p:cNvSpPr txBox="1"/>
          <p:nvPr/>
        </p:nvSpPr>
        <p:spPr>
          <a:xfrm>
            <a:off x="378372" y="5696606"/>
            <a:ext cx="8471338" cy="651641"/>
          </a:xfrm>
          <a:prstGeom prst="rect">
            <a:avLst/>
          </a:prstGeom>
          <a:noFill/>
        </p:spPr>
        <p:txBody>
          <a:bodyPr wrap="square" rtlCol="0">
            <a:noAutofit/>
          </a:bodyPr>
          <a:lstStyle/>
          <a:p>
            <a:pPr algn="l"/>
            <a:r>
              <a:rPr lang="en-US" sz="2000" i="1" dirty="0" smtClean="0">
                <a:latin typeface="+mn-lt"/>
              </a:rPr>
              <a:t>Gerald J. </a:t>
            </a:r>
            <a:r>
              <a:rPr lang="en-US" sz="2000" i="1" dirty="0" err="1" smtClean="0">
                <a:latin typeface="+mn-lt"/>
              </a:rPr>
              <a:t>Popek</a:t>
            </a:r>
            <a:r>
              <a:rPr lang="en-US" sz="2000" i="1" dirty="0" smtClean="0">
                <a:latin typeface="+mn-lt"/>
              </a:rPr>
              <a:t>, Robert P. Goldberg: Formal Requirements for </a:t>
            </a:r>
            <a:r>
              <a:rPr lang="en-US" sz="2000" i="1" dirty="0" err="1" smtClean="0">
                <a:latin typeface="+mn-lt"/>
              </a:rPr>
              <a:t>Virtualizable</a:t>
            </a:r>
            <a:r>
              <a:rPr lang="en-US" sz="2000" i="1" dirty="0" smtClean="0">
                <a:latin typeface="+mn-lt"/>
              </a:rPr>
              <a:t> Third Generation Architectures. </a:t>
            </a:r>
            <a:r>
              <a:rPr lang="en-US" sz="2000" i="1" dirty="0" err="1" smtClean="0">
                <a:latin typeface="+mn-lt"/>
              </a:rPr>
              <a:t>Commun</a:t>
            </a:r>
            <a:r>
              <a:rPr lang="en-US" sz="2000" i="1" dirty="0" smtClean="0">
                <a:latin typeface="+mn-lt"/>
              </a:rPr>
              <a:t>. ACM 17(7): 412-421 (1974)</a:t>
            </a:r>
            <a:endParaRPr lang="hu-HU" sz="2000" i="1" dirty="0">
              <a:latin typeface="+mn-lt"/>
            </a:endParaRPr>
          </a:p>
        </p:txBody>
      </p:sp>
      <p:sp>
        <p:nvSpPr>
          <p:cNvPr id="8" name="Dia számának helye 7"/>
          <p:cNvSpPr>
            <a:spLocks noGrp="1"/>
          </p:cNvSpPr>
          <p:nvPr>
            <p:ph type="sldNum" sz="quarter" idx="5"/>
          </p:nvPr>
        </p:nvSpPr>
        <p:spPr/>
        <p:txBody>
          <a:bodyPr/>
          <a:lstStyle/>
          <a:p>
            <a:fld id="{3D86C690-4F62-4AFC-8745-06DC9BF07935}" type="slidenum">
              <a:rPr lang="hu-HU" smtClean="0"/>
              <a:pPr/>
              <a:t>13</a:t>
            </a:fld>
            <a:endParaRPr lang="hu-H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Alapvető probléma</a:t>
            </a:r>
            <a:endParaRPr lang="hu-HU" dirty="0"/>
          </a:p>
        </p:txBody>
      </p:sp>
      <p:sp>
        <p:nvSpPr>
          <p:cNvPr id="3" name="Content Placeholder 2"/>
          <p:cNvSpPr>
            <a:spLocks noGrp="1"/>
          </p:cNvSpPr>
          <p:nvPr>
            <p:ph idx="1"/>
          </p:nvPr>
        </p:nvSpPr>
        <p:spPr/>
        <p:txBody>
          <a:bodyPr/>
          <a:lstStyle/>
          <a:p>
            <a:endParaRPr lang="hu-HU" dirty="0" smtClean="0"/>
          </a:p>
          <a:p>
            <a:pPr marL="0" indent="0" algn="ctr">
              <a:buNone/>
            </a:pPr>
            <a:r>
              <a:rPr lang="hu-HU" dirty="0" smtClean="0">
                <a:solidFill>
                  <a:schemeClr val="accent2"/>
                </a:solidFill>
              </a:rPr>
              <a:t>Vendég gépektől védeni kell a rendszert</a:t>
            </a:r>
          </a:p>
          <a:p>
            <a:endParaRPr lang="hu-HU" dirty="0" smtClean="0"/>
          </a:p>
          <a:p>
            <a:r>
              <a:rPr lang="hu-HU" b="1" dirty="0" smtClean="0"/>
              <a:t>Példa</a:t>
            </a:r>
            <a:r>
              <a:rPr lang="hu-HU" dirty="0" smtClean="0"/>
              <a:t>: HLT (Halt) utasítás kiadása</a:t>
            </a:r>
          </a:p>
          <a:p>
            <a:pPr lvl="1"/>
            <a:r>
              <a:rPr lang="hu-HU" dirty="0" smtClean="0"/>
              <a:t>Elvárt: csak a vendég álljon le</a:t>
            </a:r>
          </a:p>
          <a:p>
            <a:pPr lvl="1"/>
            <a:r>
              <a:rPr lang="hu-HU" dirty="0" smtClean="0"/>
              <a:t>Ha végrehajtanánk: mindenki leáll</a:t>
            </a:r>
          </a:p>
          <a:p>
            <a:pPr lvl="1"/>
            <a:endParaRPr lang="hu-HU" dirty="0" smtClean="0"/>
          </a:p>
          <a:p>
            <a:r>
              <a:rPr lang="hu-HU" b="1" dirty="0" smtClean="0"/>
              <a:t>Megoldás</a:t>
            </a:r>
            <a:r>
              <a:rPr lang="hu-HU" dirty="0" smtClean="0"/>
              <a:t>: VMM felügyelje a vendég utasításait</a:t>
            </a:r>
          </a:p>
          <a:p>
            <a:pPr lvl="1"/>
            <a:r>
              <a:rPr lang="hu-HU" dirty="0" smtClean="0"/>
              <a:t>Privilegizált utasítások kezelése</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14</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hu-HU" dirty="0" smtClean="0"/>
              <a:t>Elméleti alapok</a:t>
            </a:r>
            <a:endParaRPr lang="hu-HU" dirty="0"/>
          </a:p>
        </p:txBody>
      </p:sp>
      <p:sp>
        <p:nvSpPr>
          <p:cNvPr id="3" name="Szöveg helye 2"/>
          <p:cNvSpPr>
            <a:spLocks noGrp="1"/>
          </p:cNvSpPr>
          <p:nvPr>
            <p:ph type="body" idx="1"/>
          </p:nvPr>
        </p:nvSpPr>
        <p:spPr/>
        <p:txBody>
          <a:bodyPr/>
          <a:lstStyle/>
          <a:p>
            <a:pPr algn="l">
              <a:buFont typeface="Arial" pitchFamily="34" charset="0"/>
              <a:buChar char="•"/>
            </a:pPr>
            <a:r>
              <a:rPr lang="hu-HU" b="1" dirty="0" smtClean="0"/>
              <a:t> CPU </a:t>
            </a:r>
            <a:r>
              <a:rPr lang="hu-HU" b="1" dirty="0" err="1" smtClean="0"/>
              <a:t>virtualizáció</a:t>
            </a:r>
            <a:endParaRPr lang="hu-HU" b="1" dirty="0" smtClean="0"/>
          </a:p>
          <a:p>
            <a:pPr algn="l">
              <a:buFont typeface="Arial" pitchFamily="34" charset="0"/>
              <a:buChar char="•"/>
            </a:pPr>
            <a:r>
              <a:rPr lang="hu-HU" dirty="0" smtClean="0"/>
              <a:t> Memória </a:t>
            </a:r>
            <a:r>
              <a:rPr lang="hu-HU" dirty="0" err="1" smtClean="0"/>
              <a:t>virtulizáció</a:t>
            </a:r>
            <a:endParaRPr lang="hu-HU" dirty="0" smtClean="0"/>
          </a:p>
          <a:p>
            <a:pPr algn="l">
              <a:buFont typeface="Arial" pitchFamily="34" charset="0"/>
              <a:buChar char="•"/>
            </a:pPr>
            <a:r>
              <a:rPr lang="hu-HU" dirty="0" smtClean="0"/>
              <a:t> I/O </a:t>
            </a:r>
            <a:r>
              <a:rPr lang="hu-HU" dirty="0" err="1" smtClean="0"/>
              <a:t>virtualizáció</a:t>
            </a:r>
            <a:endParaRPr lang="hu-H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Alapvető módszerek – Tiszta emuláció</a:t>
            </a:r>
            <a:endParaRPr lang="hu-HU" dirty="0"/>
          </a:p>
        </p:txBody>
      </p:sp>
      <p:sp>
        <p:nvSpPr>
          <p:cNvPr id="4" name="Rectangle 3"/>
          <p:cNvSpPr/>
          <p:nvPr/>
        </p:nvSpPr>
        <p:spPr bwMode="auto">
          <a:xfrm>
            <a:off x="388883" y="5244662"/>
            <a:ext cx="2890345" cy="977462"/>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effectLst/>
                <a:latin typeface="+mn-lt"/>
              </a:rPr>
              <a:t>HW</a:t>
            </a:r>
          </a:p>
        </p:txBody>
      </p:sp>
      <p:sp>
        <p:nvSpPr>
          <p:cNvPr id="5" name="Rectangle 4"/>
          <p:cNvSpPr/>
          <p:nvPr/>
        </p:nvSpPr>
        <p:spPr bwMode="auto">
          <a:xfrm>
            <a:off x="383627" y="2984938"/>
            <a:ext cx="2927132" cy="209681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effectLst/>
                <a:latin typeface="+mn-lt"/>
              </a:rPr>
              <a:t>Emulátor</a:t>
            </a:r>
          </a:p>
        </p:txBody>
      </p:sp>
      <p:sp>
        <p:nvSpPr>
          <p:cNvPr id="6" name="Rectangle 5"/>
          <p:cNvSpPr/>
          <p:nvPr/>
        </p:nvSpPr>
        <p:spPr bwMode="auto">
          <a:xfrm>
            <a:off x="378370" y="1061545"/>
            <a:ext cx="2932389" cy="1776248"/>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effectLst/>
                <a:latin typeface="+mn-lt"/>
              </a:rPr>
              <a:t>Virtuális gép</a:t>
            </a:r>
          </a:p>
        </p:txBody>
      </p:sp>
      <p:sp>
        <p:nvSpPr>
          <p:cNvPr id="8" name="Rectangle 7"/>
          <p:cNvSpPr/>
          <p:nvPr/>
        </p:nvSpPr>
        <p:spPr bwMode="auto">
          <a:xfrm>
            <a:off x="599090" y="2333297"/>
            <a:ext cx="2228193" cy="39939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Virtuális HW</a:t>
            </a:r>
            <a:endParaRPr kumimoji="0" lang="hu-HU" sz="1600" i="0" u="none" strike="noStrike" cap="none" normalizeH="0" baseline="0" dirty="0" smtClean="0">
              <a:ln>
                <a:noFill/>
              </a:ln>
              <a:effectLst/>
              <a:latin typeface="+mn-lt"/>
            </a:endParaRPr>
          </a:p>
        </p:txBody>
      </p:sp>
      <p:sp>
        <p:nvSpPr>
          <p:cNvPr id="9" name="Rectangle 8"/>
          <p:cNvSpPr/>
          <p:nvPr/>
        </p:nvSpPr>
        <p:spPr bwMode="auto">
          <a:xfrm>
            <a:off x="614856" y="1571297"/>
            <a:ext cx="2228193" cy="39939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Alkalmazás</a:t>
            </a:r>
            <a:endParaRPr kumimoji="0" lang="hu-HU" sz="1600" i="0" u="none" strike="noStrike" cap="none" normalizeH="0" baseline="0" dirty="0" smtClean="0">
              <a:ln>
                <a:noFill/>
              </a:ln>
              <a:effectLst/>
              <a:latin typeface="+mn-lt"/>
            </a:endParaRPr>
          </a:p>
        </p:txBody>
      </p:sp>
      <p:cxnSp>
        <p:nvCxnSpPr>
          <p:cNvPr id="11" name="Straight Arrow Connector 10"/>
          <p:cNvCxnSpPr/>
          <p:nvPr/>
        </p:nvCxnSpPr>
        <p:spPr bwMode="auto">
          <a:xfrm rot="5400000">
            <a:off x="2075794" y="2191406"/>
            <a:ext cx="767255" cy="1588"/>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bwMode="auto">
          <a:xfrm>
            <a:off x="593835" y="3294994"/>
            <a:ext cx="2228193" cy="56230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Virtuális HW</a:t>
            </a:r>
          </a:p>
          <a:p>
            <a:pPr marL="0" marR="0" indent="0" algn="ctr" defTabSz="762000" rtl="0" eaLnBrk="0" fontAlgn="base" latinLnBrk="0" hangingPunct="0">
              <a:lnSpc>
                <a:spcPct val="100000"/>
              </a:lnSpc>
              <a:spcBef>
                <a:spcPct val="0"/>
              </a:spcBef>
              <a:spcAft>
                <a:spcPct val="0"/>
              </a:spcAft>
              <a:buClrTx/>
              <a:buSzTx/>
              <a:buFontTx/>
              <a:buNone/>
              <a:tabLst/>
            </a:pPr>
            <a:r>
              <a:rPr kumimoji="0" lang="hu-HU" sz="1600" i="0" u="none" strike="noStrike" cap="none" normalizeH="0" baseline="0" dirty="0" smtClean="0">
                <a:ln>
                  <a:noFill/>
                </a:ln>
                <a:effectLst/>
                <a:latin typeface="+mn-lt"/>
              </a:rPr>
              <a:t>állapota</a:t>
            </a:r>
          </a:p>
        </p:txBody>
      </p:sp>
      <p:cxnSp>
        <p:nvCxnSpPr>
          <p:cNvPr id="13" name="Straight Arrow Connector 12"/>
          <p:cNvCxnSpPr/>
          <p:nvPr/>
        </p:nvCxnSpPr>
        <p:spPr bwMode="auto">
          <a:xfrm rot="5400000">
            <a:off x="2070539" y="3026980"/>
            <a:ext cx="767255" cy="1588"/>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bwMode="auto">
          <a:xfrm rot="16200000" flipH="1">
            <a:off x="1503773" y="4583307"/>
            <a:ext cx="1901580" cy="9716"/>
          </a:xfrm>
          <a:prstGeom prst="straightConnector1">
            <a:avLst/>
          </a:prstGeom>
          <a:ln>
            <a:solidFill>
              <a:schemeClr val="accent2"/>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Rounded Rectangular Callout 18"/>
          <p:cNvSpPr/>
          <p:nvPr/>
        </p:nvSpPr>
        <p:spPr bwMode="auto">
          <a:xfrm>
            <a:off x="3694387" y="4729655"/>
            <a:ext cx="5198091" cy="1555532"/>
          </a:xfrm>
          <a:prstGeom prst="wedgeRoundRectCallout">
            <a:avLst>
              <a:gd name="adj1" fmla="val -50058"/>
              <a:gd name="adj2" fmla="val 3830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r>
              <a:rPr lang="hu-HU" sz="2400" dirty="0" smtClean="0">
                <a:solidFill>
                  <a:schemeClr val="bg1"/>
                </a:solidFill>
              </a:rPr>
              <a:t>Előny:</a:t>
            </a:r>
          </a:p>
          <a:p>
            <a:pPr marL="0" lvl="1">
              <a:buFont typeface="Arial" pitchFamily="34" charset="0"/>
              <a:buChar char="•"/>
            </a:pPr>
            <a:r>
              <a:rPr lang="hu-HU" sz="2400" dirty="0" smtClean="0">
                <a:solidFill>
                  <a:schemeClr val="bg1"/>
                </a:solidFill>
              </a:rPr>
              <a:t> Más CPU is emulálható</a:t>
            </a:r>
          </a:p>
          <a:p>
            <a:pPr marL="0" lvl="1"/>
            <a:r>
              <a:rPr lang="hu-HU" sz="2400" dirty="0" smtClean="0">
                <a:solidFill>
                  <a:schemeClr val="bg1"/>
                </a:solidFill>
              </a:rPr>
              <a:t>Hátrány:</a:t>
            </a:r>
          </a:p>
          <a:p>
            <a:pPr marL="0" lvl="1">
              <a:buFont typeface="Arial" pitchFamily="34" charset="0"/>
              <a:buChar char="•"/>
            </a:pPr>
            <a:r>
              <a:rPr lang="hu-HU" sz="2400" dirty="0" smtClean="0">
                <a:solidFill>
                  <a:schemeClr val="bg1"/>
                </a:solidFill>
              </a:rPr>
              <a:t> Lassú</a:t>
            </a:r>
          </a:p>
        </p:txBody>
      </p:sp>
      <p:grpSp>
        <p:nvGrpSpPr>
          <p:cNvPr id="3" name="Group 28"/>
          <p:cNvGrpSpPr/>
          <p:nvPr/>
        </p:nvGrpSpPr>
        <p:grpSpPr>
          <a:xfrm>
            <a:off x="2570480" y="3404394"/>
            <a:ext cx="386080" cy="285274"/>
            <a:chOff x="1178560" y="4237514"/>
            <a:chExt cx="386080" cy="285274"/>
          </a:xfrm>
        </p:grpSpPr>
        <p:cxnSp>
          <p:nvCxnSpPr>
            <p:cNvPr id="24" name="Straight Arrow Connector 23"/>
            <p:cNvCxnSpPr/>
            <p:nvPr/>
          </p:nvCxnSpPr>
          <p:spPr bwMode="auto">
            <a:xfrm rot="10800000">
              <a:off x="1178560" y="4521200"/>
              <a:ext cx="386080" cy="1588"/>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bwMode="auto">
            <a:xfrm rot="5400000">
              <a:off x="1417320" y="4373880"/>
              <a:ext cx="274320" cy="1588"/>
            </a:xfrm>
            <a:prstGeom prst="line">
              <a:avLst/>
            </a:prstGeom>
            <a:ln>
              <a:solidFill>
                <a:schemeClr val="accent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bwMode="auto">
            <a:xfrm>
              <a:off x="1188720" y="4246880"/>
              <a:ext cx="375920" cy="1588"/>
            </a:xfrm>
            <a:prstGeom prst="line">
              <a:avLst/>
            </a:prstGeom>
            <a:ln>
              <a:solidFill>
                <a:schemeClr val="accent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17" name="Rounded Rectangular Callout 16"/>
          <p:cNvSpPr/>
          <p:nvPr/>
        </p:nvSpPr>
        <p:spPr bwMode="auto">
          <a:xfrm>
            <a:off x="3678620" y="861848"/>
            <a:ext cx="5213858" cy="1250729"/>
          </a:xfrm>
          <a:prstGeom prst="wedgeRoundRectCallout">
            <a:avLst>
              <a:gd name="adj1" fmla="val -73797"/>
              <a:gd name="adj2" fmla="val 13571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Teljes virtuális HW állapot </a:t>
            </a:r>
            <a:br>
              <a:rPr lang="hu-HU" sz="2400" dirty="0" smtClean="0">
                <a:solidFill>
                  <a:schemeClr val="bg1"/>
                </a:solidFill>
              </a:rPr>
            </a:br>
            <a:r>
              <a:rPr lang="hu-HU" sz="2400" dirty="0" smtClean="0">
                <a:solidFill>
                  <a:schemeClr val="bg1"/>
                </a:solidFill>
              </a:rPr>
              <a:t>eltárolása az emulátorban</a:t>
            </a:r>
          </a:p>
          <a:p>
            <a:pPr algn="ctr"/>
            <a:r>
              <a:rPr lang="hu-HU" sz="2400" dirty="0" smtClean="0">
                <a:solidFill>
                  <a:schemeClr val="bg1"/>
                </a:solidFill>
              </a:rPr>
              <a:t>(regiszterek, </a:t>
            </a:r>
            <a:r>
              <a:rPr lang="hu-HU" sz="2400" dirty="0" err="1" smtClean="0">
                <a:solidFill>
                  <a:schemeClr val="bg1"/>
                </a:solidFill>
              </a:rPr>
              <a:t>flag-ek</a:t>
            </a:r>
            <a:r>
              <a:rPr lang="hu-HU" sz="2400" dirty="0" smtClean="0">
                <a:solidFill>
                  <a:schemeClr val="bg1"/>
                </a:solidFill>
              </a:rPr>
              <a:t>)</a:t>
            </a:r>
          </a:p>
        </p:txBody>
      </p:sp>
      <p:sp>
        <p:nvSpPr>
          <p:cNvPr id="18" name="Rounded Rectangular Callout 17"/>
          <p:cNvSpPr/>
          <p:nvPr/>
        </p:nvSpPr>
        <p:spPr bwMode="auto">
          <a:xfrm>
            <a:off x="3752193" y="2328040"/>
            <a:ext cx="5140285" cy="987971"/>
          </a:xfrm>
          <a:prstGeom prst="wedgeRoundRectCallout">
            <a:avLst>
              <a:gd name="adj1" fmla="val -73797"/>
              <a:gd name="adj2" fmla="val 5958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400" dirty="0" smtClean="0">
                <a:solidFill>
                  <a:schemeClr val="bg1"/>
                </a:solidFill>
              </a:rPr>
              <a:t>Minden utasítást megvizsgál a VMM</a:t>
            </a:r>
          </a:p>
        </p:txBody>
      </p:sp>
      <p:sp>
        <p:nvSpPr>
          <p:cNvPr id="30" name="Rounded Rectangular Callout 29"/>
          <p:cNvSpPr/>
          <p:nvPr/>
        </p:nvSpPr>
        <p:spPr bwMode="auto">
          <a:xfrm>
            <a:off x="3746938" y="3447392"/>
            <a:ext cx="5145541" cy="1124616"/>
          </a:xfrm>
          <a:prstGeom prst="wedgeRoundRectCallout">
            <a:avLst>
              <a:gd name="adj1" fmla="val -73797"/>
              <a:gd name="adj2" fmla="val 5958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400" dirty="0" smtClean="0">
                <a:solidFill>
                  <a:schemeClr val="bg1"/>
                </a:solidFill>
              </a:rPr>
              <a:t>Alkalmazza a hatását  az emulátorban,</a:t>
            </a:r>
          </a:p>
          <a:p>
            <a:pPr marL="0" lvl="1" algn="ctr"/>
            <a:r>
              <a:rPr lang="hu-HU" sz="2400" dirty="0" smtClean="0">
                <a:solidFill>
                  <a:schemeClr val="bg1"/>
                </a:solidFill>
              </a:rPr>
              <a:t>átalakítja a hívást, végrehajtja</a:t>
            </a:r>
          </a:p>
        </p:txBody>
      </p:sp>
      <p:sp>
        <p:nvSpPr>
          <p:cNvPr id="20" name="Dia számának helye 19"/>
          <p:cNvSpPr>
            <a:spLocks noGrp="1"/>
          </p:cNvSpPr>
          <p:nvPr>
            <p:ph type="sldNum" sz="quarter" idx="5"/>
          </p:nvPr>
        </p:nvSpPr>
        <p:spPr/>
        <p:txBody>
          <a:bodyPr/>
          <a:lstStyle/>
          <a:p>
            <a:fld id="{3D86C690-4F62-4AFC-8745-06DC9BF07935}" type="slidenum">
              <a:rPr lang="hu-HU" smtClean="0"/>
              <a:pPr/>
              <a:t>16</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Alapvető módszerek – </a:t>
            </a:r>
            <a:r>
              <a:rPr lang="hu-HU" dirty="0" err="1" smtClean="0"/>
              <a:t>Trap</a:t>
            </a:r>
            <a:r>
              <a:rPr lang="hu-HU" dirty="0" smtClean="0"/>
              <a:t> and </a:t>
            </a:r>
            <a:r>
              <a:rPr lang="hu-HU" dirty="0" err="1" smtClean="0"/>
              <a:t>emulate</a:t>
            </a:r>
            <a:endParaRPr lang="hu-HU" dirty="0"/>
          </a:p>
        </p:txBody>
      </p:sp>
      <p:sp>
        <p:nvSpPr>
          <p:cNvPr id="3" name="Content Placeholder 2"/>
          <p:cNvSpPr>
            <a:spLocks noGrp="1"/>
          </p:cNvSpPr>
          <p:nvPr>
            <p:ph idx="1"/>
          </p:nvPr>
        </p:nvSpPr>
        <p:spPr>
          <a:xfrm>
            <a:off x="3405352" y="742281"/>
            <a:ext cx="5360276" cy="972207"/>
          </a:xfrm>
        </p:spPr>
        <p:txBody>
          <a:bodyPr/>
          <a:lstStyle/>
          <a:p>
            <a:pPr>
              <a:buNone/>
            </a:pPr>
            <a:r>
              <a:rPr lang="hu-HU" sz="2400" dirty="0" err="1" smtClean="0">
                <a:solidFill>
                  <a:schemeClr val="accent2"/>
                </a:solidFill>
              </a:rPr>
              <a:t>Trap</a:t>
            </a:r>
            <a:r>
              <a:rPr lang="hu-HU" sz="2400" dirty="0" smtClean="0"/>
              <a:t>: hardveres kivételkezelő rutin ami után a végrehajtás folytatódhat</a:t>
            </a:r>
          </a:p>
        </p:txBody>
      </p:sp>
      <p:sp>
        <p:nvSpPr>
          <p:cNvPr id="4" name="Rectangle 3"/>
          <p:cNvSpPr/>
          <p:nvPr/>
        </p:nvSpPr>
        <p:spPr bwMode="auto">
          <a:xfrm>
            <a:off x="252249" y="5244662"/>
            <a:ext cx="2890345" cy="977462"/>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effectLst/>
                <a:latin typeface="+mn-lt"/>
              </a:rPr>
              <a:t>HW</a:t>
            </a:r>
          </a:p>
        </p:txBody>
      </p:sp>
      <p:sp>
        <p:nvSpPr>
          <p:cNvPr id="5" name="Rectangle 4"/>
          <p:cNvSpPr/>
          <p:nvPr/>
        </p:nvSpPr>
        <p:spPr bwMode="auto">
          <a:xfrm>
            <a:off x="246993" y="2984938"/>
            <a:ext cx="2927132" cy="209681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Emulátor</a:t>
            </a:r>
          </a:p>
        </p:txBody>
      </p:sp>
      <p:sp>
        <p:nvSpPr>
          <p:cNvPr id="6" name="Rectangle 5"/>
          <p:cNvSpPr/>
          <p:nvPr/>
        </p:nvSpPr>
        <p:spPr bwMode="auto">
          <a:xfrm>
            <a:off x="241736" y="1061545"/>
            <a:ext cx="2932389" cy="1776248"/>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dirty="0" smtClean="0">
                <a:ln>
                  <a:noFill/>
                </a:ln>
                <a:effectLst/>
                <a:latin typeface="+mn-lt"/>
              </a:rPr>
              <a:t>Virtuális gép</a:t>
            </a:r>
          </a:p>
        </p:txBody>
      </p:sp>
      <p:sp>
        <p:nvSpPr>
          <p:cNvPr id="7" name="Rectangle 6"/>
          <p:cNvSpPr/>
          <p:nvPr/>
        </p:nvSpPr>
        <p:spPr bwMode="auto">
          <a:xfrm>
            <a:off x="462456" y="2333297"/>
            <a:ext cx="2228193" cy="39939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Virtuális HW</a:t>
            </a:r>
            <a:endParaRPr kumimoji="0" lang="hu-HU" sz="1600" b="0" i="0" u="none" strike="noStrike" cap="none" normalizeH="0" baseline="0" dirty="0" smtClean="0">
              <a:ln>
                <a:noFill/>
              </a:ln>
              <a:effectLst/>
              <a:latin typeface="+mn-lt"/>
            </a:endParaRPr>
          </a:p>
        </p:txBody>
      </p:sp>
      <p:sp>
        <p:nvSpPr>
          <p:cNvPr id="8" name="Rectangle 7"/>
          <p:cNvSpPr/>
          <p:nvPr/>
        </p:nvSpPr>
        <p:spPr bwMode="auto">
          <a:xfrm>
            <a:off x="478222" y="1571297"/>
            <a:ext cx="2228193" cy="39939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Alkalmazás</a:t>
            </a:r>
            <a:endParaRPr kumimoji="0" lang="hu-HU" sz="1600" b="0" i="0" u="none" strike="noStrike" cap="none" normalizeH="0" baseline="0" dirty="0" smtClean="0">
              <a:ln>
                <a:noFill/>
              </a:ln>
              <a:effectLst/>
              <a:latin typeface="+mn-lt"/>
            </a:endParaRPr>
          </a:p>
        </p:txBody>
      </p:sp>
      <p:cxnSp>
        <p:nvCxnSpPr>
          <p:cNvPr id="9" name="Straight Arrow Connector 8"/>
          <p:cNvCxnSpPr/>
          <p:nvPr/>
        </p:nvCxnSpPr>
        <p:spPr bwMode="auto">
          <a:xfrm rot="5400000">
            <a:off x="-667406" y="3704898"/>
            <a:ext cx="3909848" cy="10509"/>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bwMode="auto">
          <a:xfrm>
            <a:off x="457201" y="3294994"/>
            <a:ext cx="2228193" cy="56230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Virtuális HW</a:t>
            </a:r>
          </a:p>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állapota</a:t>
            </a:r>
          </a:p>
        </p:txBody>
      </p:sp>
      <p:cxnSp>
        <p:nvCxnSpPr>
          <p:cNvPr id="11" name="Straight Arrow Connector 10"/>
          <p:cNvCxnSpPr/>
          <p:nvPr/>
        </p:nvCxnSpPr>
        <p:spPr bwMode="auto">
          <a:xfrm rot="5400000" flipH="1" flipV="1">
            <a:off x="593836" y="4587768"/>
            <a:ext cx="2028493" cy="21020"/>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rot="16200000" flipH="1">
            <a:off x="1535304" y="4625349"/>
            <a:ext cx="1901580" cy="9716"/>
          </a:xfrm>
          <a:prstGeom prst="straightConnector1">
            <a:avLst/>
          </a:prstGeom>
          <a:ln>
            <a:solidFill>
              <a:schemeClr val="accent5"/>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rot="5400000">
            <a:off x="-1234169" y="3689131"/>
            <a:ext cx="3945839" cy="6051"/>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5" name="Rounded Rectangular Callout 14"/>
          <p:cNvSpPr/>
          <p:nvPr/>
        </p:nvSpPr>
        <p:spPr bwMode="auto">
          <a:xfrm>
            <a:off x="3447395" y="1571612"/>
            <a:ext cx="5482323" cy="1195888"/>
          </a:xfrm>
          <a:prstGeom prst="wedgeRoundRectCallout">
            <a:avLst>
              <a:gd name="adj1" fmla="val -98650"/>
              <a:gd name="adj2" fmla="val 2612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300" dirty="0" smtClean="0">
                <a:solidFill>
                  <a:schemeClr val="bg1"/>
                </a:solidFill>
              </a:rPr>
              <a:t>A nem privilegizált utasítások közvetlenül</a:t>
            </a:r>
          </a:p>
          <a:p>
            <a:pPr marL="0" lvl="1" algn="ctr"/>
            <a:r>
              <a:rPr lang="hu-HU" sz="2300" dirty="0" smtClean="0">
                <a:solidFill>
                  <a:schemeClr val="bg1"/>
                </a:solidFill>
              </a:rPr>
              <a:t>a valós CPU-n hajtódnak végre </a:t>
            </a:r>
          </a:p>
        </p:txBody>
      </p:sp>
      <p:sp>
        <p:nvSpPr>
          <p:cNvPr id="16" name="Rounded Rectangular Callout 15"/>
          <p:cNvSpPr/>
          <p:nvPr/>
        </p:nvSpPr>
        <p:spPr bwMode="auto">
          <a:xfrm>
            <a:off x="3415862" y="2857496"/>
            <a:ext cx="5585294" cy="1285711"/>
          </a:xfrm>
          <a:prstGeom prst="wedgeRoundRectCallout">
            <a:avLst>
              <a:gd name="adj1" fmla="val -82381"/>
              <a:gd name="adj2" fmla="val 17601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300" dirty="0" smtClean="0">
                <a:solidFill>
                  <a:schemeClr val="bg1"/>
                </a:solidFill>
              </a:rPr>
              <a:t>A privilegizált műveletek </a:t>
            </a:r>
            <a:r>
              <a:rPr lang="hu-HU" sz="2300" dirty="0" err="1" smtClean="0">
                <a:solidFill>
                  <a:schemeClr val="bg1"/>
                </a:solidFill>
              </a:rPr>
              <a:t>trap-et</a:t>
            </a:r>
            <a:r>
              <a:rPr lang="hu-HU" sz="2300" dirty="0" smtClean="0">
                <a:solidFill>
                  <a:schemeClr val="bg1"/>
                </a:solidFill>
              </a:rPr>
              <a:t> </a:t>
            </a:r>
            <a:br>
              <a:rPr lang="hu-HU" sz="2300" dirty="0" smtClean="0">
                <a:solidFill>
                  <a:schemeClr val="bg1"/>
                </a:solidFill>
              </a:rPr>
            </a:br>
            <a:r>
              <a:rPr lang="hu-HU" sz="2300" dirty="0" smtClean="0">
                <a:solidFill>
                  <a:schemeClr val="bg1"/>
                </a:solidFill>
              </a:rPr>
              <a:t>váltanak ki, és a VMM veszi </a:t>
            </a:r>
            <a:br>
              <a:rPr lang="hu-HU" sz="2300" dirty="0" smtClean="0">
                <a:solidFill>
                  <a:schemeClr val="bg1"/>
                </a:solidFill>
              </a:rPr>
            </a:br>
            <a:r>
              <a:rPr lang="hu-HU" sz="2300" dirty="0" smtClean="0">
                <a:solidFill>
                  <a:schemeClr val="bg1"/>
                </a:solidFill>
              </a:rPr>
              <a:t>át a végrehajtást</a:t>
            </a:r>
          </a:p>
        </p:txBody>
      </p:sp>
      <p:pic>
        <p:nvPicPr>
          <p:cNvPr id="1026"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03107" y="5607382"/>
            <a:ext cx="436508" cy="379572"/>
          </a:xfrm>
          <a:prstGeom prst="rect">
            <a:avLst/>
          </a:prstGeom>
          <a:noFill/>
          <a:ln w="9525">
            <a:noFill/>
            <a:miter lim="800000"/>
            <a:headEnd/>
            <a:tailEnd/>
          </a:ln>
          <a:effectLst/>
        </p:spPr>
      </p:pic>
      <p:grpSp>
        <p:nvGrpSpPr>
          <p:cNvPr id="14" name="Group 21"/>
          <p:cNvGrpSpPr/>
          <p:nvPr/>
        </p:nvGrpSpPr>
        <p:grpSpPr>
          <a:xfrm>
            <a:off x="1950372" y="3404394"/>
            <a:ext cx="386080" cy="285274"/>
            <a:chOff x="1178560" y="4237514"/>
            <a:chExt cx="386080" cy="285274"/>
          </a:xfrm>
        </p:grpSpPr>
        <p:cxnSp>
          <p:nvCxnSpPr>
            <p:cNvPr id="23" name="Straight Arrow Connector 22"/>
            <p:cNvCxnSpPr/>
            <p:nvPr/>
          </p:nvCxnSpPr>
          <p:spPr bwMode="auto">
            <a:xfrm rot="10800000">
              <a:off x="1178560" y="4521200"/>
              <a:ext cx="386080" cy="1588"/>
            </a:xfrm>
            <a:prstGeom prst="straightConnector1">
              <a:avLst/>
            </a:prstGeom>
            <a:ln>
              <a:solidFill>
                <a:schemeClr val="accent5"/>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bwMode="auto">
            <a:xfrm rot="5400000">
              <a:off x="1417320" y="4373880"/>
              <a:ext cx="274320" cy="1588"/>
            </a:xfrm>
            <a:prstGeom prst="line">
              <a:avLst/>
            </a:prstGeom>
            <a:ln>
              <a:solidFill>
                <a:schemeClr val="accent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bwMode="auto">
            <a:xfrm>
              <a:off x="1188720" y="4246880"/>
              <a:ext cx="375920" cy="1588"/>
            </a:xfrm>
            <a:prstGeom prst="line">
              <a:avLst/>
            </a:prstGeom>
            <a:ln>
              <a:solidFill>
                <a:schemeClr val="accent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22" name="Dia számának helye 21"/>
          <p:cNvSpPr>
            <a:spLocks noGrp="1"/>
          </p:cNvSpPr>
          <p:nvPr>
            <p:ph type="sldNum" sz="quarter" idx="5"/>
          </p:nvPr>
        </p:nvSpPr>
        <p:spPr/>
        <p:txBody>
          <a:bodyPr/>
          <a:lstStyle/>
          <a:p>
            <a:fld id="{3D86C690-4F62-4AFC-8745-06DC9BF07935}" type="slidenum">
              <a:rPr lang="hu-HU" smtClean="0"/>
              <a:pPr/>
              <a:t>17</a:t>
            </a:fld>
            <a:endParaRPr lang="hu-HU"/>
          </a:p>
        </p:txBody>
      </p:sp>
      <p:sp>
        <p:nvSpPr>
          <p:cNvPr id="17" name="Rounded Rectangular Callout 16"/>
          <p:cNvSpPr/>
          <p:nvPr/>
        </p:nvSpPr>
        <p:spPr bwMode="auto">
          <a:xfrm>
            <a:off x="3419872" y="4286256"/>
            <a:ext cx="5581284" cy="2357454"/>
          </a:xfrm>
          <a:prstGeom prst="wedgeRoundRectCallout">
            <a:avLst>
              <a:gd name="adj1" fmla="val -50058"/>
              <a:gd name="adj2" fmla="val 2452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r>
              <a:rPr lang="hu-HU" sz="2300" dirty="0" smtClean="0">
                <a:solidFill>
                  <a:schemeClr val="bg1"/>
                </a:solidFill>
              </a:rPr>
              <a:t>HW támogatás szükséges:</a:t>
            </a:r>
          </a:p>
          <a:p>
            <a:pPr marL="0" lvl="1">
              <a:buFont typeface="Arial" pitchFamily="34" charset="0"/>
              <a:buChar char="•"/>
            </a:pPr>
            <a:r>
              <a:rPr lang="hu-HU" sz="2300" dirty="0" smtClean="0">
                <a:solidFill>
                  <a:schemeClr val="bg1"/>
                </a:solidFill>
              </a:rPr>
              <a:t> védelmi szintek (pl. x86-on ring)</a:t>
            </a:r>
          </a:p>
          <a:p>
            <a:pPr marL="457200" lvl="2">
              <a:buFont typeface="Arial" pitchFamily="34" charset="0"/>
              <a:buChar char="•"/>
            </a:pPr>
            <a:r>
              <a:rPr lang="hu-HU" sz="2300" dirty="0" smtClean="0">
                <a:solidFill>
                  <a:schemeClr val="bg1"/>
                </a:solidFill>
              </a:rPr>
              <a:t> virtuális gép alacsony védelmi szinten</a:t>
            </a:r>
          </a:p>
          <a:p>
            <a:pPr marL="0" lvl="1">
              <a:buFont typeface="Arial" pitchFamily="34" charset="0"/>
              <a:buChar char="•"/>
            </a:pPr>
            <a:r>
              <a:rPr lang="hu-HU" sz="2300" dirty="0" smtClean="0">
                <a:solidFill>
                  <a:schemeClr val="bg1"/>
                </a:solidFill>
              </a:rPr>
              <a:t> privilegizált utasítások nem megfelelő </a:t>
            </a:r>
          </a:p>
          <a:p>
            <a:pPr marL="0" lvl="1"/>
            <a:r>
              <a:rPr lang="hu-HU" sz="2300" dirty="0" smtClean="0">
                <a:solidFill>
                  <a:schemeClr val="bg1"/>
                </a:solidFill>
              </a:rPr>
              <a:t>szinten kiadva </a:t>
            </a:r>
            <a:r>
              <a:rPr lang="hu-HU" sz="2300" dirty="0" err="1" smtClean="0">
                <a:solidFill>
                  <a:schemeClr val="bg1"/>
                </a:solidFill>
              </a:rPr>
              <a:t>trap-et</a:t>
            </a:r>
            <a:r>
              <a:rPr lang="hu-HU" sz="2300" dirty="0" smtClean="0">
                <a:solidFill>
                  <a:schemeClr val="bg1"/>
                </a:solidFill>
              </a:rPr>
              <a:t> okoznak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x86 </a:t>
            </a:r>
            <a:r>
              <a:rPr lang="hu-HU" dirty="0" err="1" smtClean="0"/>
              <a:t>virtualizáció</a:t>
            </a:r>
            <a:r>
              <a:rPr lang="hu-HU" dirty="0" smtClean="0"/>
              <a:t> korlátai</a:t>
            </a:r>
            <a:endParaRPr lang="hu-HU" dirty="0"/>
          </a:p>
        </p:txBody>
      </p:sp>
      <p:sp>
        <p:nvSpPr>
          <p:cNvPr id="3" name="Content Placeholder 2"/>
          <p:cNvSpPr>
            <a:spLocks noGrp="1"/>
          </p:cNvSpPr>
          <p:nvPr>
            <p:ph idx="1"/>
          </p:nvPr>
        </p:nvSpPr>
        <p:spPr/>
        <p:txBody>
          <a:bodyPr/>
          <a:lstStyle/>
          <a:p>
            <a:r>
              <a:rPr lang="hu-HU" dirty="0" smtClean="0"/>
              <a:t>Egyes architektúrák könnyen </a:t>
            </a:r>
            <a:r>
              <a:rPr lang="hu-HU" dirty="0" err="1" smtClean="0"/>
              <a:t>virtualizálhatóak</a:t>
            </a:r>
            <a:r>
              <a:rPr lang="hu-HU" dirty="0" smtClean="0"/>
              <a:t>, az x86 nem ilyen volt</a:t>
            </a:r>
          </a:p>
          <a:p>
            <a:r>
              <a:rPr lang="hu-HU" dirty="0" smtClean="0"/>
              <a:t>~250 utasításból 17 megsérti a klasszikus feltételeket, pl.</a:t>
            </a:r>
          </a:p>
          <a:p>
            <a:pPr lvl="1"/>
            <a:r>
              <a:rPr lang="hu-HU" dirty="0" smtClean="0"/>
              <a:t>POPF utasítás:</a:t>
            </a:r>
            <a:r>
              <a:rPr lang="en-US" dirty="0" smtClean="0"/>
              <a:t> EFLAGS </a:t>
            </a:r>
            <a:r>
              <a:rPr lang="hu-HU" dirty="0" err="1" smtClean="0"/>
              <a:t>regi</a:t>
            </a:r>
            <a:r>
              <a:rPr lang="en-US" dirty="0" smtClean="0"/>
              <a:t>s</a:t>
            </a:r>
            <a:r>
              <a:rPr lang="hu-HU" dirty="0" err="1" smtClean="0"/>
              <a:t>ztert</a:t>
            </a:r>
            <a:r>
              <a:rPr lang="hu-HU" dirty="0" smtClean="0"/>
              <a:t> módosítja</a:t>
            </a:r>
            <a:br>
              <a:rPr lang="hu-HU" dirty="0" smtClean="0"/>
            </a:br>
            <a:r>
              <a:rPr lang="hu-HU" dirty="0" smtClean="0"/>
              <a:t>(Ha nem ring 0-n adjuk ki, akkor nem ír felül bizonyos biteket, és nem is dob kivételt)</a:t>
            </a:r>
          </a:p>
          <a:p>
            <a:pPr lvl="1"/>
            <a:r>
              <a:rPr lang="hu-HU" dirty="0" smtClean="0"/>
              <a:t>Privilegizált állapot kiolvasható</a:t>
            </a:r>
            <a:br>
              <a:rPr lang="hu-HU" dirty="0" smtClean="0"/>
            </a:br>
            <a:r>
              <a:rPr lang="hu-HU" dirty="0" smtClean="0"/>
              <a:t>(Virtuális gép megtudhatja, hogy </a:t>
            </a:r>
            <a:r>
              <a:rPr lang="hu-HU" dirty="0" err="1" smtClean="0"/>
              <a:t>virtualizált</a:t>
            </a:r>
            <a:r>
              <a:rPr lang="hu-HU" dirty="0" smtClean="0"/>
              <a:t>)</a:t>
            </a:r>
          </a:p>
        </p:txBody>
      </p:sp>
      <p:sp>
        <p:nvSpPr>
          <p:cNvPr id="4" name="Dia számának helye 3"/>
          <p:cNvSpPr>
            <a:spLocks noGrp="1"/>
          </p:cNvSpPr>
          <p:nvPr>
            <p:ph type="sldNum" sz="quarter" idx="5"/>
          </p:nvPr>
        </p:nvSpPr>
        <p:spPr/>
        <p:txBody>
          <a:bodyPr/>
          <a:lstStyle/>
          <a:p>
            <a:fld id="{3D86C690-4F62-4AFC-8745-06DC9BF07935}" type="slidenum">
              <a:rPr lang="hu-HU" smtClean="0"/>
              <a:pPr/>
              <a:t>18</a:t>
            </a:fld>
            <a:endParaRPr lang="hu-HU"/>
          </a:p>
        </p:txBody>
      </p:sp>
      <p:sp>
        <p:nvSpPr>
          <p:cNvPr id="5" name="Lekerekített téglalap 4"/>
          <p:cNvSpPr/>
          <p:nvPr/>
        </p:nvSpPr>
        <p:spPr>
          <a:xfrm>
            <a:off x="1475656" y="5661248"/>
            <a:ext cx="6552728" cy="1080120"/>
          </a:xfrm>
          <a:prstGeom prst="round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smtClean="0">
                <a:solidFill>
                  <a:schemeClr val="bg1"/>
                </a:solidFill>
              </a:rPr>
              <a:t>Következmény</a:t>
            </a:r>
            <a:r>
              <a:rPr lang="hu-HU" sz="2400" dirty="0" smtClean="0">
                <a:solidFill>
                  <a:schemeClr val="bg1"/>
                </a:solidFill>
              </a:rPr>
              <a:t>: nem használható a </a:t>
            </a:r>
            <a:br>
              <a:rPr lang="hu-HU" sz="2400" dirty="0" smtClean="0">
                <a:solidFill>
                  <a:schemeClr val="bg1"/>
                </a:solidFill>
              </a:rPr>
            </a:br>
            <a:r>
              <a:rPr lang="hu-HU" sz="2400" dirty="0" err="1" smtClean="0">
                <a:solidFill>
                  <a:schemeClr val="bg1"/>
                </a:solidFill>
              </a:rPr>
              <a:t>trap</a:t>
            </a:r>
            <a:r>
              <a:rPr lang="hu-HU" sz="2400" dirty="0" smtClean="0">
                <a:solidFill>
                  <a:schemeClr val="bg1"/>
                </a:solidFill>
              </a:rPr>
              <a:t> &amp; </a:t>
            </a:r>
            <a:r>
              <a:rPr lang="hu-HU" sz="2400" dirty="0" err="1" smtClean="0">
                <a:solidFill>
                  <a:schemeClr val="bg1"/>
                </a:solidFill>
              </a:rPr>
              <a:t>emulate</a:t>
            </a:r>
            <a:r>
              <a:rPr lang="hu-HU" sz="2400" dirty="0" smtClean="0">
                <a:solidFill>
                  <a:schemeClr val="bg1"/>
                </a:solidFill>
              </a:rPr>
              <a:t> módszer a klasszikus x86 esetében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Megoldások az x86 CPU </a:t>
            </a:r>
            <a:r>
              <a:rPr lang="hu-HU" dirty="0" err="1" smtClean="0"/>
              <a:t>virtualizációra</a:t>
            </a:r>
            <a:endParaRPr lang="hu-HU" dirty="0"/>
          </a:p>
        </p:txBody>
      </p:sp>
      <p:sp>
        <p:nvSpPr>
          <p:cNvPr id="3" name="Content Placeholder 2"/>
          <p:cNvSpPr>
            <a:spLocks noGrp="1"/>
          </p:cNvSpPr>
          <p:nvPr>
            <p:ph idx="1"/>
          </p:nvPr>
        </p:nvSpPr>
        <p:spPr/>
        <p:txBody>
          <a:bodyPr/>
          <a:lstStyle/>
          <a:p>
            <a:endParaRPr lang="hu-HU" dirty="0" smtClean="0"/>
          </a:p>
          <a:p>
            <a:r>
              <a:rPr lang="hu-HU" dirty="0" err="1" smtClean="0"/>
              <a:t>Binary</a:t>
            </a:r>
            <a:r>
              <a:rPr lang="hu-HU" dirty="0" smtClean="0"/>
              <a:t> </a:t>
            </a:r>
            <a:r>
              <a:rPr lang="hu-HU" dirty="0" err="1" smtClean="0"/>
              <a:t>translation</a:t>
            </a:r>
            <a:r>
              <a:rPr lang="hu-HU" dirty="0" smtClean="0"/>
              <a:t> (szoftveres)</a:t>
            </a:r>
          </a:p>
          <a:p>
            <a:endParaRPr lang="hu-HU" dirty="0" smtClean="0"/>
          </a:p>
          <a:p>
            <a:endParaRPr lang="hu-HU" dirty="0" smtClean="0"/>
          </a:p>
          <a:p>
            <a:r>
              <a:rPr lang="hu-HU" dirty="0" err="1" smtClean="0"/>
              <a:t>Paravirtualizáció</a:t>
            </a:r>
            <a:endParaRPr lang="hu-HU" dirty="0" smtClean="0"/>
          </a:p>
          <a:p>
            <a:endParaRPr lang="hu-HU" dirty="0" smtClean="0"/>
          </a:p>
          <a:p>
            <a:endParaRPr lang="hu-HU" dirty="0" smtClean="0"/>
          </a:p>
          <a:p>
            <a:r>
              <a:rPr lang="hu-HU" dirty="0" smtClean="0"/>
              <a:t>Hardveres </a:t>
            </a:r>
            <a:r>
              <a:rPr lang="hu-HU" dirty="0" err="1" smtClean="0"/>
              <a:t>virtualizáció</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19</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r>
              <a:rPr lang="hu-HU" dirty="0" err="1" smtClean="0"/>
              <a:t>Virtualizáció</a:t>
            </a:r>
            <a:endParaRPr lang="hu-HU" dirty="0"/>
          </a:p>
        </p:txBody>
      </p:sp>
      <p:sp>
        <p:nvSpPr>
          <p:cNvPr id="1074179" name="Rectangle 3"/>
          <p:cNvSpPr>
            <a:spLocks noGrp="1" noChangeArrowheads="1"/>
          </p:cNvSpPr>
          <p:nvPr>
            <p:ph type="body" idx="1"/>
          </p:nvPr>
        </p:nvSpPr>
        <p:spPr>
          <a:xfrm>
            <a:off x="114300" y="762000"/>
            <a:ext cx="8877300" cy="5562600"/>
          </a:xfrm>
        </p:spPr>
        <p:txBody>
          <a:bodyPr/>
          <a:lstStyle/>
          <a:p>
            <a:endParaRPr lang="hu-HU" dirty="0" smtClean="0"/>
          </a:p>
          <a:p>
            <a:r>
              <a:rPr lang="hu-HU" dirty="0" smtClean="0"/>
              <a:t>Számítástechnika központi fogalma</a:t>
            </a:r>
          </a:p>
          <a:p>
            <a:endParaRPr lang="hu-HU" dirty="0" smtClean="0"/>
          </a:p>
          <a:p>
            <a:r>
              <a:rPr lang="hu-HU" b="1" dirty="0" smtClean="0">
                <a:solidFill>
                  <a:schemeClr val="tx1"/>
                </a:solidFill>
              </a:rPr>
              <a:t>Virtualizáció</a:t>
            </a:r>
            <a:r>
              <a:rPr lang="hu-HU" dirty="0" smtClean="0"/>
              <a:t>: erőforrás tényleges fizikai tulajdonságainak elrejtése a felhasználója elől, pl.</a:t>
            </a:r>
          </a:p>
          <a:p>
            <a:pPr lvl="1"/>
            <a:r>
              <a:rPr lang="hu-HU" dirty="0" smtClean="0"/>
              <a:t>egy erőforrást több logikaiként felajánlani,</a:t>
            </a:r>
          </a:p>
          <a:p>
            <a:pPr lvl="1"/>
            <a:r>
              <a:rPr lang="hu-HU" dirty="0" smtClean="0"/>
              <a:t>több fizikai erőforrást összefogni egybe…</a:t>
            </a:r>
          </a:p>
          <a:p>
            <a:pPr lvl="1"/>
            <a:endParaRPr lang="hu-HU" dirty="0" smtClean="0"/>
          </a:p>
          <a:p>
            <a:r>
              <a:rPr lang="hu-HU" dirty="0" smtClean="0"/>
              <a:t>Virtuális memória, virtuális fájlrendszerek…</a:t>
            </a:r>
          </a:p>
          <a:p>
            <a:endParaRPr lang="hu-HU" dirty="0"/>
          </a:p>
        </p:txBody>
      </p:sp>
      <p:sp>
        <p:nvSpPr>
          <p:cNvPr id="4" name="TextBox 3"/>
          <p:cNvSpPr txBox="1"/>
          <p:nvPr/>
        </p:nvSpPr>
        <p:spPr>
          <a:xfrm>
            <a:off x="2377440" y="2066544"/>
            <a:ext cx="4343400" cy="1947672"/>
          </a:xfrm>
          <a:prstGeom prst="rect">
            <a:avLst/>
          </a:prstGeom>
          <a:noFill/>
        </p:spPr>
        <p:txBody>
          <a:bodyPr wrap="square" rtlCol="0">
            <a:noAutofit/>
          </a:bodyPr>
          <a:lstStyle/>
          <a:p>
            <a:endParaRPr lang="hu-HU" sz="2000" dirty="0">
              <a:latin typeface="+mn-lt"/>
            </a:endParaRPr>
          </a:p>
        </p:txBody>
      </p:sp>
      <p:sp>
        <p:nvSpPr>
          <p:cNvPr id="5" name="Dia számának helye 4"/>
          <p:cNvSpPr>
            <a:spLocks noGrp="1"/>
          </p:cNvSpPr>
          <p:nvPr>
            <p:ph type="sldNum" sz="quarter" idx="5"/>
          </p:nvPr>
        </p:nvSpPr>
        <p:spPr/>
        <p:txBody>
          <a:bodyPr/>
          <a:lstStyle/>
          <a:p>
            <a:fld id="{3D86C690-4F62-4AFC-8745-06DC9BF07935}" type="slidenum">
              <a:rPr lang="hu-HU" smtClean="0"/>
              <a:pPr/>
              <a:t>2</a:t>
            </a:fld>
            <a:endParaRPr lang="hu-H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Binary</a:t>
            </a:r>
            <a:r>
              <a:rPr lang="hu-HU" dirty="0" smtClean="0"/>
              <a:t> </a:t>
            </a:r>
            <a:r>
              <a:rPr lang="hu-HU" dirty="0" err="1" smtClean="0"/>
              <a:t>translation</a:t>
            </a:r>
            <a:endParaRPr lang="hu-HU" dirty="0"/>
          </a:p>
        </p:txBody>
      </p:sp>
      <p:sp>
        <p:nvSpPr>
          <p:cNvPr id="3" name="Content Placeholder 2"/>
          <p:cNvSpPr>
            <a:spLocks noGrp="1"/>
          </p:cNvSpPr>
          <p:nvPr>
            <p:ph idx="1"/>
          </p:nvPr>
        </p:nvSpPr>
        <p:spPr>
          <a:xfrm>
            <a:off x="157655" y="762000"/>
            <a:ext cx="4656083" cy="5562600"/>
          </a:xfrm>
        </p:spPr>
        <p:txBody>
          <a:bodyPr/>
          <a:lstStyle/>
          <a:p>
            <a:endParaRPr lang="hu-HU" dirty="0" smtClean="0"/>
          </a:p>
          <a:p>
            <a:r>
              <a:rPr lang="hu-HU" dirty="0" smtClean="0"/>
              <a:t>utasítások nagy része közvetlenül fut</a:t>
            </a:r>
          </a:p>
          <a:p>
            <a:r>
              <a:rPr lang="hu-HU" dirty="0" smtClean="0"/>
              <a:t>privilegizált utasítások átírása </a:t>
            </a:r>
            <a:r>
              <a:rPr lang="hu-HU" b="1" dirty="0" smtClean="0"/>
              <a:t>futás közben</a:t>
            </a:r>
          </a:p>
          <a:p>
            <a:r>
              <a:rPr lang="hu-HU" dirty="0" smtClean="0"/>
              <a:t>nem igényel forráskódot</a:t>
            </a:r>
          </a:p>
          <a:p>
            <a:r>
              <a:rPr lang="hu-HU" dirty="0" smtClean="0"/>
              <a:t>átírt változatot eltárolja</a:t>
            </a:r>
          </a:p>
          <a:p>
            <a:r>
              <a:rPr lang="hu-HU" dirty="0" smtClean="0"/>
              <a:t>vendég OS nem tud arról, hogy </a:t>
            </a:r>
            <a:r>
              <a:rPr lang="hu-HU" dirty="0" err="1" smtClean="0"/>
              <a:t>virtualizált</a:t>
            </a:r>
            <a:endParaRPr lang="hu-HU" dirty="0"/>
          </a:p>
        </p:txBody>
      </p:sp>
      <p:pic>
        <p:nvPicPr>
          <p:cNvPr id="3075" name="Picture 3"/>
          <p:cNvPicPr>
            <a:picLocks noChangeAspect="1" noChangeArrowheads="1"/>
          </p:cNvPicPr>
          <p:nvPr/>
        </p:nvPicPr>
        <p:blipFill>
          <a:blip r:embed="rId3" cstate="print"/>
          <a:srcRect/>
          <a:stretch>
            <a:fillRect/>
          </a:stretch>
        </p:blipFill>
        <p:spPr bwMode="auto">
          <a:xfrm>
            <a:off x="5086350" y="1914581"/>
            <a:ext cx="4057650" cy="2962275"/>
          </a:xfrm>
          <a:prstGeom prst="rect">
            <a:avLst/>
          </a:prstGeom>
          <a:noFill/>
          <a:ln w="9525">
            <a:noFill/>
            <a:miter lim="800000"/>
            <a:headEnd/>
            <a:tailEnd/>
          </a:ln>
          <a:effectLst/>
        </p:spPr>
      </p:pic>
      <p:sp>
        <p:nvSpPr>
          <p:cNvPr id="5" name="Dia számának helye 4"/>
          <p:cNvSpPr>
            <a:spLocks noGrp="1"/>
          </p:cNvSpPr>
          <p:nvPr>
            <p:ph type="sldNum" sz="quarter" idx="5"/>
          </p:nvPr>
        </p:nvSpPr>
        <p:spPr/>
        <p:txBody>
          <a:bodyPr/>
          <a:lstStyle/>
          <a:p>
            <a:fld id="{3D86C690-4F62-4AFC-8745-06DC9BF07935}" type="slidenum">
              <a:rPr lang="hu-HU" smtClean="0"/>
              <a:pPr/>
              <a:t>20</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Binary</a:t>
            </a:r>
            <a:r>
              <a:rPr lang="hu-HU" dirty="0" smtClean="0"/>
              <a:t> </a:t>
            </a:r>
            <a:r>
              <a:rPr lang="hu-HU" dirty="0" err="1" smtClean="0"/>
              <a:t>translation</a:t>
            </a:r>
            <a:r>
              <a:rPr lang="hu-HU" dirty="0" smtClean="0"/>
              <a:t> – példa</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21</a:t>
            </a:fld>
            <a:endParaRPr lang="hu-HU"/>
          </a:p>
        </p:txBody>
      </p:sp>
      <p:cxnSp>
        <p:nvCxnSpPr>
          <p:cNvPr id="47" name="Straight Arrow Connector 60"/>
          <p:cNvCxnSpPr>
            <a:stCxn id="62" idx="3"/>
            <a:endCxn id="52" idx="1"/>
          </p:cNvCxnSpPr>
          <p:nvPr/>
        </p:nvCxnSpPr>
        <p:spPr>
          <a:xfrm>
            <a:off x="3733800" y="25146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64"/>
          <p:cNvCxnSpPr>
            <a:stCxn id="64" idx="3"/>
            <a:endCxn id="53" idx="1"/>
          </p:cNvCxnSpPr>
          <p:nvPr/>
        </p:nvCxnSpPr>
        <p:spPr>
          <a:xfrm>
            <a:off x="3733800" y="3124200"/>
            <a:ext cx="1371600" cy="1524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65"/>
          <p:cNvCxnSpPr>
            <a:stCxn id="65" idx="3"/>
            <a:endCxn id="54" idx="1"/>
          </p:cNvCxnSpPr>
          <p:nvPr/>
        </p:nvCxnSpPr>
        <p:spPr>
          <a:xfrm>
            <a:off x="3733800" y="3429000"/>
            <a:ext cx="1371600" cy="7620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66"/>
          <p:cNvCxnSpPr>
            <a:stCxn id="66" idx="3"/>
            <a:endCxn id="55" idx="1"/>
          </p:cNvCxnSpPr>
          <p:nvPr/>
        </p:nvCxnSpPr>
        <p:spPr>
          <a:xfrm>
            <a:off x="3733800" y="3733800"/>
            <a:ext cx="1371600" cy="12192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93"/>
          <p:cNvCxnSpPr>
            <a:stCxn id="61" idx="3"/>
            <a:endCxn id="56" idx="1"/>
          </p:cNvCxnSpPr>
          <p:nvPr/>
        </p:nvCxnSpPr>
        <p:spPr>
          <a:xfrm>
            <a:off x="3733800" y="22098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Left Brace 20"/>
          <p:cNvSpPr/>
          <p:nvPr/>
        </p:nvSpPr>
        <p:spPr>
          <a:xfrm>
            <a:off x="5105400" y="24384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e 21"/>
          <p:cNvSpPr/>
          <p:nvPr/>
        </p:nvSpPr>
        <p:spPr>
          <a:xfrm>
            <a:off x="5105400" y="3048000"/>
            <a:ext cx="76200" cy="4572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Left Brace 22"/>
          <p:cNvSpPr/>
          <p:nvPr/>
        </p:nvSpPr>
        <p:spPr>
          <a:xfrm>
            <a:off x="5105400" y="3657600"/>
            <a:ext cx="76200" cy="10668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Left Brace 23"/>
          <p:cNvSpPr/>
          <p:nvPr/>
        </p:nvSpPr>
        <p:spPr>
          <a:xfrm>
            <a:off x="5105400" y="48768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95"/>
          <p:cNvSpPr/>
          <p:nvPr/>
        </p:nvSpPr>
        <p:spPr>
          <a:xfrm>
            <a:off x="5105400" y="21336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Left Brace 96"/>
          <p:cNvSpPr/>
          <p:nvPr/>
        </p:nvSpPr>
        <p:spPr>
          <a:xfrm>
            <a:off x="5105400" y="27432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97"/>
          <p:cNvCxnSpPr>
            <a:stCxn id="63" idx="3"/>
            <a:endCxn id="57" idx="1"/>
          </p:cNvCxnSpPr>
          <p:nvPr/>
        </p:nvCxnSpPr>
        <p:spPr>
          <a:xfrm>
            <a:off x="3733800" y="28194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6"/>
          <p:cNvCxnSpPr>
            <a:stCxn id="60" idx="3"/>
            <a:endCxn id="61"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13"/>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dirty="0" err="1" smtClean="0">
                <a:solidFill>
                  <a:schemeClr val="bg1"/>
                </a:solidFill>
              </a:rPr>
              <a:t>vEPC</a:t>
            </a:r>
            <a:endParaRPr lang="en-US" sz="1600" b="1" dirty="0" smtClean="0">
              <a:solidFill>
                <a:schemeClr val="bg1"/>
              </a:solidFill>
            </a:endParaRPr>
          </a:p>
        </p:txBody>
      </p:sp>
      <p:sp>
        <p:nvSpPr>
          <p:cNvPr id="61" name="Rectangle 31"/>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ebx</a:t>
            </a: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eax</a:t>
            </a:r>
            <a:endParaRPr lang="en-US" sz="1400" b="1" dirty="0" smtClean="0">
              <a:solidFill>
                <a:schemeClr val="tx1"/>
              </a:solidFill>
              <a:latin typeface="Courier New" pitchFamily="49" charset="0"/>
              <a:cs typeface="Courier New" pitchFamily="49" charset="0"/>
            </a:endParaRPr>
          </a:p>
        </p:txBody>
      </p:sp>
      <p:sp>
        <p:nvSpPr>
          <p:cNvPr id="62" name="Rectangle 32"/>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cli</a:t>
            </a:r>
            <a:endParaRPr lang="en-US" sz="1400" b="1" dirty="0" smtClean="0">
              <a:solidFill>
                <a:schemeClr val="tx1"/>
              </a:solidFill>
              <a:latin typeface="Courier New" pitchFamily="49" charset="0"/>
              <a:cs typeface="Courier New" pitchFamily="49" charset="0"/>
            </a:endParaRPr>
          </a:p>
        </p:txBody>
      </p:sp>
      <p:sp>
        <p:nvSpPr>
          <p:cNvPr id="63" name="Rectangle 33"/>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and   </a:t>
            </a:r>
            <a:r>
              <a:rPr lang="en-US" sz="1400" b="1" dirty="0" err="1" smtClean="0">
                <a:solidFill>
                  <a:schemeClr val="tx1"/>
                </a:solidFill>
                <a:latin typeface="Courier New" pitchFamily="49" charset="0"/>
                <a:cs typeface="Courier New" pitchFamily="49" charset="0"/>
              </a:rPr>
              <a:t>ebx</a:t>
            </a:r>
            <a:r>
              <a:rPr lang="en-US" sz="1400" b="1" dirty="0" smtClean="0">
                <a:solidFill>
                  <a:schemeClr val="tx1"/>
                </a:solidFill>
                <a:latin typeface="Courier New" pitchFamily="49" charset="0"/>
                <a:cs typeface="Courier New" pitchFamily="49" charset="0"/>
              </a:rPr>
              <a:t>, ~0xfff</a:t>
            </a:r>
          </a:p>
        </p:txBody>
      </p:sp>
      <p:sp>
        <p:nvSpPr>
          <p:cNvPr id="64" name="Rectangle 34"/>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ebx</a:t>
            </a:r>
            <a:r>
              <a:rPr lang="en-US" sz="1400" b="1" dirty="0" smtClean="0">
                <a:solidFill>
                  <a:schemeClr val="tx1"/>
                </a:solidFill>
                <a:latin typeface="Courier New" pitchFamily="49" charset="0"/>
                <a:cs typeface="Courier New" pitchFamily="49" charset="0"/>
              </a:rPr>
              <a:t>, cr3</a:t>
            </a:r>
          </a:p>
        </p:txBody>
      </p:sp>
      <p:sp>
        <p:nvSpPr>
          <p:cNvPr id="65" name="Rectangle 35"/>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sti</a:t>
            </a:r>
            <a:endParaRPr lang="en-US" sz="1400" b="1" dirty="0" smtClean="0">
              <a:solidFill>
                <a:schemeClr val="tx1"/>
              </a:solidFill>
              <a:latin typeface="Courier New" pitchFamily="49" charset="0"/>
              <a:cs typeface="Courier New" pitchFamily="49" charset="0"/>
            </a:endParaRPr>
          </a:p>
        </p:txBody>
      </p:sp>
      <p:sp>
        <p:nvSpPr>
          <p:cNvPr id="66" name="Rectangle 36"/>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ret</a:t>
            </a:r>
          </a:p>
        </p:txBody>
      </p:sp>
      <p:cxnSp>
        <p:nvCxnSpPr>
          <p:cNvPr id="67" name="Straight Connector 38"/>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39"/>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40"/>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ebx</a:t>
            </a: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eax</a:t>
            </a:r>
            <a:endParaRPr lang="en-US" sz="1400" b="1" dirty="0" smtClean="0">
              <a:solidFill>
                <a:schemeClr val="tx1"/>
              </a:solidFill>
              <a:latin typeface="Courier New" pitchFamily="49" charset="0"/>
              <a:cs typeface="Courier New" pitchFamily="49" charset="0"/>
            </a:endParaRPr>
          </a:p>
        </p:txBody>
      </p:sp>
      <p:sp>
        <p:nvSpPr>
          <p:cNvPr id="70" name="Rectangle 41"/>
          <p:cNvSpPr/>
          <p:nvPr/>
        </p:nvSpPr>
        <p:spPr>
          <a:xfrm>
            <a:off x="5257800" y="2362200"/>
            <a:ext cx="22098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[VIF], 0</a:t>
            </a:r>
          </a:p>
        </p:txBody>
      </p:sp>
      <p:sp>
        <p:nvSpPr>
          <p:cNvPr id="71" name="Rectangle 42"/>
          <p:cNvSpPr/>
          <p:nvPr/>
        </p:nvSpPr>
        <p:spPr>
          <a:xfrm>
            <a:off x="52578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and   </a:t>
            </a:r>
            <a:r>
              <a:rPr lang="en-US" sz="1400" b="1" dirty="0" err="1" smtClean="0">
                <a:solidFill>
                  <a:schemeClr val="tx1"/>
                </a:solidFill>
                <a:latin typeface="Courier New" pitchFamily="49" charset="0"/>
                <a:cs typeface="Courier New" pitchFamily="49" charset="0"/>
              </a:rPr>
              <a:t>ebx</a:t>
            </a:r>
            <a:r>
              <a:rPr lang="en-US" sz="1400" b="1" dirty="0" smtClean="0">
                <a:solidFill>
                  <a:schemeClr val="tx1"/>
                </a:solidFill>
                <a:latin typeface="Courier New" pitchFamily="49" charset="0"/>
                <a:cs typeface="Courier New" pitchFamily="49" charset="0"/>
              </a:rPr>
              <a:t>, ~0xfff</a:t>
            </a:r>
          </a:p>
        </p:txBody>
      </p:sp>
      <p:sp>
        <p:nvSpPr>
          <p:cNvPr id="72" name="Rectangle 43"/>
          <p:cNvSpPr/>
          <p:nvPr/>
        </p:nvSpPr>
        <p:spPr>
          <a:xfrm>
            <a:off x="5257800" y="2971800"/>
            <a:ext cx="22098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[CO_ARG], </a:t>
            </a:r>
            <a:r>
              <a:rPr lang="en-US" sz="1400" b="1" dirty="0" err="1" smtClean="0">
                <a:solidFill>
                  <a:schemeClr val="tx1"/>
                </a:solidFill>
                <a:latin typeface="Courier New" pitchFamily="49" charset="0"/>
                <a:cs typeface="Courier New" pitchFamily="49" charset="0"/>
              </a:rPr>
              <a:t>ebx</a:t>
            </a:r>
            <a:endParaRPr lang="en-US" sz="1400" b="1" dirty="0" smtClean="0">
              <a:solidFill>
                <a:schemeClr val="tx1"/>
              </a:solidFill>
              <a:latin typeface="Courier New" pitchFamily="49" charset="0"/>
              <a:cs typeface="Courier New" pitchFamily="49" charset="0"/>
            </a:endParaRPr>
          </a:p>
        </p:txBody>
      </p:sp>
      <p:sp>
        <p:nvSpPr>
          <p:cNvPr id="73" name="Rectangle 44"/>
          <p:cNvSpPr/>
          <p:nvPr/>
        </p:nvSpPr>
        <p:spPr>
          <a:xfrm>
            <a:off x="5257800" y="3276600"/>
            <a:ext cx="22098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call  HANDLE_CR3</a:t>
            </a:r>
          </a:p>
        </p:txBody>
      </p:sp>
      <p:sp>
        <p:nvSpPr>
          <p:cNvPr id="74" name="Rectangle 45"/>
          <p:cNvSpPr/>
          <p:nvPr/>
        </p:nvSpPr>
        <p:spPr>
          <a:xfrm>
            <a:off x="5257800" y="3581400"/>
            <a:ext cx="2209800" cy="3048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mov</a:t>
            </a:r>
            <a:r>
              <a:rPr lang="en-US" sz="1400" b="1" dirty="0" smtClean="0">
                <a:solidFill>
                  <a:schemeClr val="tx1"/>
                </a:solidFill>
                <a:latin typeface="Courier New" pitchFamily="49" charset="0"/>
                <a:cs typeface="Courier New" pitchFamily="49" charset="0"/>
              </a:rPr>
              <a:t>   [VIF], 1</a:t>
            </a:r>
          </a:p>
        </p:txBody>
      </p:sp>
      <p:cxnSp>
        <p:nvCxnSpPr>
          <p:cNvPr id="75" name="Straight Connector 46"/>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47"/>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48"/>
          <p:cNvSpPr/>
          <p:nvPr/>
        </p:nvSpPr>
        <p:spPr>
          <a:xfrm>
            <a:off x="5257800" y="3886200"/>
            <a:ext cx="2209800" cy="3048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test  [INT_PEND], 1</a:t>
            </a:r>
          </a:p>
        </p:txBody>
      </p:sp>
      <p:sp>
        <p:nvSpPr>
          <p:cNvPr id="78" name="Rectangle 49"/>
          <p:cNvSpPr/>
          <p:nvPr/>
        </p:nvSpPr>
        <p:spPr>
          <a:xfrm>
            <a:off x="5257800" y="4191000"/>
            <a:ext cx="2209800" cy="3048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jne</a:t>
            </a:r>
            <a:endParaRPr lang="en-US" sz="1400" b="1" dirty="0" smtClean="0">
              <a:solidFill>
                <a:schemeClr val="tx1"/>
              </a:solidFill>
              <a:latin typeface="Courier New" pitchFamily="49" charset="0"/>
              <a:cs typeface="Courier New" pitchFamily="49" charset="0"/>
            </a:endParaRPr>
          </a:p>
        </p:txBody>
      </p:sp>
      <p:sp>
        <p:nvSpPr>
          <p:cNvPr id="79" name="Rectangle 50"/>
          <p:cNvSpPr/>
          <p:nvPr/>
        </p:nvSpPr>
        <p:spPr>
          <a:xfrm>
            <a:off x="5257800" y="4495800"/>
            <a:ext cx="2209800" cy="3048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smtClean="0">
                <a:solidFill>
                  <a:schemeClr val="tx1"/>
                </a:solidFill>
                <a:latin typeface="Courier New" pitchFamily="49" charset="0"/>
                <a:cs typeface="Courier New" pitchFamily="49" charset="0"/>
              </a:rPr>
              <a:t>call  HANDLE_INTS</a:t>
            </a:r>
          </a:p>
        </p:txBody>
      </p:sp>
      <p:sp>
        <p:nvSpPr>
          <p:cNvPr id="80" name="Rectangle 51"/>
          <p:cNvSpPr/>
          <p:nvPr/>
        </p:nvSpPr>
        <p:spPr>
          <a:xfrm>
            <a:off x="5257800" y="4800600"/>
            <a:ext cx="22098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dirty="0" err="1" smtClean="0">
                <a:solidFill>
                  <a:schemeClr val="tx1"/>
                </a:solidFill>
                <a:latin typeface="Courier New" pitchFamily="49" charset="0"/>
                <a:cs typeface="Courier New" pitchFamily="49" charset="0"/>
              </a:rPr>
              <a:t>jmp</a:t>
            </a:r>
            <a:r>
              <a:rPr lang="en-US" sz="1400" b="1" dirty="0" smtClean="0">
                <a:solidFill>
                  <a:schemeClr val="tx1"/>
                </a:solidFill>
                <a:latin typeface="Courier New" pitchFamily="49" charset="0"/>
                <a:cs typeface="Courier New" pitchFamily="49" charset="0"/>
              </a:rPr>
              <a:t>   HANDLE_RET</a:t>
            </a:r>
          </a:p>
        </p:txBody>
      </p:sp>
      <p:sp>
        <p:nvSpPr>
          <p:cNvPr id="81" name="Rectangle 77"/>
          <p:cNvSpPr/>
          <p:nvPr/>
        </p:nvSpPr>
        <p:spPr>
          <a:xfrm>
            <a:off x="7772400" y="2057400"/>
            <a:ext cx="685800" cy="3048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dirty="0" smtClean="0">
                <a:solidFill>
                  <a:schemeClr val="bg1"/>
                </a:solidFill>
              </a:rPr>
              <a:t>start</a:t>
            </a:r>
          </a:p>
        </p:txBody>
      </p:sp>
      <p:sp>
        <p:nvSpPr>
          <p:cNvPr id="82" name="TextBox 107"/>
          <p:cNvSpPr txBox="1"/>
          <p:nvPr/>
        </p:nvSpPr>
        <p:spPr>
          <a:xfrm>
            <a:off x="1990424" y="1295400"/>
            <a:ext cx="1276953" cy="369332"/>
          </a:xfrm>
          <a:prstGeom prst="rect">
            <a:avLst/>
          </a:prstGeom>
          <a:noFill/>
        </p:spPr>
        <p:txBody>
          <a:bodyPr wrap="none" rtlCol="0">
            <a:spAutoFit/>
          </a:bodyPr>
          <a:lstStyle/>
          <a:p>
            <a:pPr algn="ctr"/>
            <a:r>
              <a:rPr lang="en-US" b="1" dirty="0" smtClean="0"/>
              <a:t>Guest Code</a:t>
            </a:r>
            <a:endParaRPr lang="en-US" b="1" dirty="0"/>
          </a:p>
        </p:txBody>
      </p:sp>
      <p:sp>
        <p:nvSpPr>
          <p:cNvPr id="83" name="TextBox 109"/>
          <p:cNvSpPr txBox="1"/>
          <p:nvPr/>
        </p:nvSpPr>
        <p:spPr>
          <a:xfrm>
            <a:off x="5429496" y="1295400"/>
            <a:ext cx="1866408" cy="369332"/>
          </a:xfrm>
          <a:prstGeom prst="rect">
            <a:avLst/>
          </a:prstGeom>
          <a:noFill/>
        </p:spPr>
        <p:txBody>
          <a:bodyPr wrap="none" rtlCol="0">
            <a:spAutoFit/>
          </a:bodyPr>
          <a:lstStyle/>
          <a:p>
            <a:pPr algn="ctr"/>
            <a:r>
              <a:rPr lang="en-US" b="1" dirty="0" smtClean="0"/>
              <a:t>Translation Cache</a:t>
            </a:r>
            <a:endParaRPr lang="en-US" b="1" dirty="0"/>
          </a:p>
        </p:txBody>
      </p:sp>
      <p:sp>
        <p:nvSpPr>
          <p:cNvPr id="84" name="Right Arrow 120"/>
          <p:cNvSpPr/>
          <p:nvPr/>
        </p:nvSpPr>
        <p:spPr>
          <a:xfrm>
            <a:off x="7467600" y="4876800"/>
            <a:ext cx="3810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smtClean="0">
              <a:solidFill>
                <a:schemeClr val="tx1"/>
              </a:solidFill>
            </a:endParaRPr>
          </a:p>
        </p:txBody>
      </p:sp>
      <p:sp>
        <p:nvSpPr>
          <p:cNvPr id="85" name="Left-Right Arrow 125"/>
          <p:cNvSpPr/>
          <p:nvPr/>
        </p:nvSpPr>
        <p:spPr>
          <a:xfrm>
            <a:off x="7467600" y="45720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smtClean="0">
              <a:solidFill>
                <a:schemeClr val="tx1"/>
              </a:solidFill>
            </a:endParaRPr>
          </a:p>
        </p:txBody>
      </p:sp>
      <p:sp>
        <p:nvSpPr>
          <p:cNvPr id="86" name="Left-Right Arrow 126"/>
          <p:cNvSpPr/>
          <p:nvPr/>
        </p:nvSpPr>
        <p:spPr>
          <a:xfrm>
            <a:off x="7467600" y="33528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smtClean="0">
              <a:solidFill>
                <a:schemeClr val="tx1"/>
              </a:solidFill>
            </a:endParaRPr>
          </a:p>
        </p:txBody>
      </p:sp>
      <p:cxnSp>
        <p:nvCxnSpPr>
          <p:cNvPr id="87" name="Elbow Connector 132"/>
          <p:cNvCxnSpPr/>
          <p:nvPr/>
        </p:nvCxnSpPr>
        <p:spPr>
          <a:xfrm>
            <a:off x="6019800" y="4343400"/>
            <a:ext cx="1219200" cy="457200"/>
          </a:xfrm>
          <a:prstGeom prst="bentConnector3">
            <a:avLst>
              <a:gd name="adj1" fmla="val 10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8" name="Right Arrow 127"/>
          <p:cNvSpPr/>
          <p:nvPr/>
        </p:nvSpPr>
        <p:spPr>
          <a:xfrm flipH="1">
            <a:off x="7445827" y="2133600"/>
            <a:ext cx="402772"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smtClean="0">
              <a:solidFill>
                <a:schemeClr val="tx1"/>
              </a:solidFill>
            </a:endParaRPr>
          </a:p>
        </p:txBody>
      </p:sp>
      <p:sp>
        <p:nvSpPr>
          <p:cNvPr id="89" name="Szövegdoboz 88"/>
          <p:cNvSpPr txBox="1"/>
          <p:nvPr/>
        </p:nvSpPr>
        <p:spPr>
          <a:xfrm>
            <a:off x="5219328" y="6087779"/>
            <a:ext cx="3924672" cy="276999"/>
          </a:xfrm>
          <a:prstGeom prst="rect">
            <a:avLst/>
          </a:prstGeom>
          <a:noFill/>
        </p:spPr>
        <p:txBody>
          <a:bodyPr wrap="square" rtlCol="0">
            <a:spAutoFit/>
          </a:bodyPr>
          <a:lstStyle/>
          <a:p>
            <a:r>
              <a:rPr lang="hu-HU" sz="1200" dirty="0" smtClean="0"/>
              <a:t>Forrás: </a:t>
            </a:r>
            <a:r>
              <a:rPr lang="en-US" sz="1200" dirty="0"/>
              <a:t>Carl </a:t>
            </a:r>
            <a:r>
              <a:rPr lang="en-US" sz="1200" dirty="0" err="1" smtClean="0"/>
              <a:t>Waldspurger</a:t>
            </a:r>
            <a:r>
              <a:rPr lang="hu-HU" sz="1200" dirty="0"/>
              <a:t>,</a:t>
            </a:r>
            <a:r>
              <a:rPr lang="hu-HU" sz="1200" dirty="0" smtClean="0"/>
              <a:t> </a:t>
            </a:r>
            <a:r>
              <a:rPr lang="hu-HU" sz="1200" dirty="0" err="1"/>
              <a:t>Introduction</a:t>
            </a:r>
            <a:r>
              <a:rPr lang="hu-HU" sz="1200" dirty="0"/>
              <a:t> </a:t>
            </a:r>
            <a:r>
              <a:rPr lang="hu-HU" sz="1200" dirty="0" err="1"/>
              <a:t>to</a:t>
            </a:r>
            <a:r>
              <a:rPr lang="hu-HU" sz="1200" dirty="0"/>
              <a:t> </a:t>
            </a:r>
            <a:r>
              <a:rPr lang="hu-HU" sz="1200" dirty="0" err="1"/>
              <a:t>Virtual</a:t>
            </a:r>
            <a:r>
              <a:rPr lang="hu-HU" sz="1200" dirty="0"/>
              <a:t> </a:t>
            </a:r>
            <a:r>
              <a:rPr lang="hu-HU" sz="1200" dirty="0" err="1"/>
              <a:t>Machines</a:t>
            </a:r>
            <a:endParaRPr lang="hu-HU" sz="1200" dirty="0"/>
          </a:p>
        </p:txBody>
      </p:sp>
    </p:spTree>
    <p:extLst>
      <p:ext uri="{BB962C8B-B14F-4D97-AF65-F5344CB8AC3E}">
        <p14:creationId xmlns:p14="http://schemas.microsoft.com/office/powerpoint/2010/main" val="18595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69" grpId="0" animBg="1"/>
      <p:bldP spid="70" grpId="0" animBg="1"/>
      <p:bldP spid="71" grpId="0" animBg="1"/>
      <p:bldP spid="72" grpId="0" animBg="1"/>
      <p:bldP spid="73" grpId="0" animBg="1"/>
      <p:bldP spid="74" grpId="0" animBg="1"/>
      <p:bldP spid="77" grpId="0" animBg="1"/>
      <p:bldP spid="78" grpId="0" animBg="1"/>
      <p:bldP spid="79" grpId="0" animBg="1"/>
      <p:bldP spid="80" grpId="0" animBg="1"/>
      <p:bldP spid="81" grpId="0" animBg="1"/>
      <p:bldP spid="83" grpId="0"/>
      <p:bldP spid="84" grpId="0" animBg="1"/>
      <p:bldP spid="85" grpId="0" animBg="1"/>
      <p:bldP spid="86"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Paravirtualizáció</a:t>
            </a:r>
            <a:endParaRPr lang="hu-HU" dirty="0"/>
          </a:p>
        </p:txBody>
      </p:sp>
      <p:sp>
        <p:nvSpPr>
          <p:cNvPr id="3" name="Content Placeholder 2"/>
          <p:cNvSpPr>
            <a:spLocks noGrp="1"/>
          </p:cNvSpPr>
          <p:nvPr>
            <p:ph idx="1"/>
          </p:nvPr>
        </p:nvSpPr>
        <p:spPr/>
        <p:txBody>
          <a:bodyPr/>
          <a:lstStyle/>
          <a:p>
            <a:r>
              <a:rPr lang="hu-HU" dirty="0" smtClean="0"/>
              <a:t>Fejlesztők módosítják a vendég OS forrását</a:t>
            </a:r>
          </a:p>
          <a:p>
            <a:r>
              <a:rPr lang="hu-HU" dirty="0" smtClean="0"/>
              <a:t>Problémás utasítások lecserélése</a:t>
            </a:r>
          </a:p>
          <a:p>
            <a:r>
              <a:rPr lang="hu-HU" dirty="0" err="1" smtClean="0">
                <a:solidFill>
                  <a:schemeClr val="tx1"/>
                </a:solidFill>
              </a:rPr>
              <a:t>Hypercall</a:t>
            </a:r>
            <a:r>
              <a:rPr lang="hu-HU" dirty="0" smtClean="0"/>
              <a:t>: </a:t>
            </a:r>
            <a:r>
              <a:rPr lang="hu-HU" dirty="0" err="1" smtClean="0"/>
              <a:t>VMM-et</a:t>
            </a:r>
            <a:r>
              <a:rPr lang="hu-HU" dirty="0" smtClean="0"/>
              <a:t> hívja közvetlen</a:t>
            </a:r>
          </a:p>
        </p:txBody>
      </p:sp>
      <p:pic>
        <p:nvPicPr>
          <p:cNvPr id="4099" name="Picture 3"/>
          <p:cNvPicPr>
            <a:picLocks noChangeAspect="1" noChangeArrowheads="1"/>
          </p:cNvPicPr>
          <p:nvPr/>
        </p:nvPicPr>
        <p:blipFill>
          <a:blip r:embed="rId3" cstate="print"/>
          <a:srcRect/>
          <a:stretch>
            <a:fillRect/>
          </a:stretch>
        </p:blipFill>
        <p:spPr bwMode="auto">
          <a:xfrm>
            <a:off x="1484256" y="2636947"/>
            <a:ext cx="5734050" cy="3686175"/>
          </a:xfrm>
          <a:prstGeom prst="rect">
            <a:avLst/>
          </a:prstGeom>
          <a:noFill/>
          <a:ln w="9525">
            <a:noFill/>
            <a:miter lim="800000"/>
            <a:headEnd/>
            <a:tailEnd/>
          </a:ln>
          <a:effectLst/>
        </p:spPr>
      </p:pic>
      <p:sp>
        <p:nvSpPr>
          <p:cNvPr id="5" name="Dia számának helye 4"/>
          <p:cNvSpPr>
            <a:spLocks noGrp="1"/>
          </p:cNvSpPr>
          <p:nvPr>
            <p:ph type="sldNum" sz="quarter" idx="5"/>
          </p:nvPr>
        </p:nvSpPr>
        <p:spPr/>
        <p:txBody>
          <a:bodyPr/>
          <a:lstStyle/>
          <a:p>
            <a:fld id="{3D86C690-4F62-4AFC-8745-06DC9BF07935}" type="slidenum">
              <a:rPr lang="hu-HU" smtClean="0"/>
              <a:pPr/>
              <a:t>22</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Hardveres </a:t>
            </a:r>
            <a:r>
              <a:rPr lang="hu-HU" dirty="0" err="1" smtClean="0"/>
              <a:t>virtualizáció</a:t>
            </a:r>
            <a:endParaRPr lang="hu-HU" dirty="0"/>
          </a:p>
        </p:txBody>
      </p:sp>
      <p:sp>
        <p:nvSpPr>
          <p:cNvPr id="3" name="Content Placeholder 2"/>
          <p:cNvSpPr>
            <a:spLocks noGrp="1"/>
          </p:cNvSpPr>
          <p:nvPr>
            <p:ph idx="1"/>
          </p:nvPr>
        </p:nvSpPr>
        <p:spPr/>
        <p:txBody>
          <a:bodyPr/>
          <a:lstStyle/>
          <a:p>
            <a:r>
              <a:rPr lang="hu-HU" dirty="0" smtClean="0"/>
              <a:t>~2005: Intel </a:t>
            </a:r>
            <a:r>
              <a:rPr lang="en-US" dirty="0" smtClean="0"/>
              <a:t>Virtualization Technology (VT-x) </a:t>
            </a:r>
            <a:r>
              <a:rPr lang="hu-HU" dirty="0" smtClean="0"/>
              <a:t/>
            </a:r>
            <a:br>
              <a:rPr lang="hu-HU" dirty="0" smtClean="0"/>
            </a:br>
            <a:r>
              <a:rPr lang="hu-HU" dirty="0" smtClean="0"/>
              <a:t>és </a:t>
            </a:r>
            <a:r>
              <a:rPr lang="en-US" dirty="0" smtClean="0"/>
              <a:t>AMD</a:t>
            </a:r>
            <a:r>
              <a:rPr lang="hu-HU" dirty="0" smtClean="0"/>
              <a:t> AMD-V</a:t>
            </a:r>
          </a:p>
          <a:p>
            <a:r>
              <a:rPr lang="hu-HU" dirty="0" err="1" smtClean="0"/>
              <a:t>HW-es</a:t>
            </a:r>
            <a:r>
              <a:rPr lang="hu-HU" dirty="0" smtClean="0"/>
              <a:t> támogatás: </a:t>
            </a:r>
            <a:r>
              <a:rPr lang="hu-HU" dirty="0" err="1" smtClean="0"/>
              <a:t>root</a:t>
            </a:r>
            <a:r>
              <a:rPr lang="hu-HU" dirty="0" smtClean="0"/>
              <a:t> </a:t>
            </a:r>
            <a:r>
              <a:rPr lang="hu-HU" dirty="0" err="1" smtClean="0"/>
              <a:t>mode</a:t>
            </a:r>
            <a:r>
              <a:rPr lang="hu-HU" dirty="0" smtClean="0"/>
              <a:t>, VMCS</a:t>
            </a:r>
          </a:p>
          <a:p>
            <a:pPr lvl="1"/>
            <a:r>
              <a:rPr lang="hu-HU" dirty="0" smtClean="0"/>
              <a:t>Utasítások, pl.: VMCALL, VMLAUNCH</a:t>
            </a:r>
          </a:p>
          <a:p>
            <a:r>
              <a:rPr lang="hu-HU" dirty="0" smtClean="0"/>
              <a:t>Működik a </a:t>
            </a:r>
            <a:r>
              <a:rPr lang="hu-HU" dirty="0" err="1" smtClean="0"/>
              <a:t>trap</a:t>
            </a:r>
            <a:r>
              <a:rPr lang="hu-HU" dirty="0" smtClean="0"/>
              <a:t> &amp;</a:t>
            </a:r>
            <a:br>
              <a:rPr lang="hu-HU" dirty="0" smtClean="0"/>
            </a:br>
            <a:r>
              <a:rPr lang="hu-HU" dirty="0" err="1" smtClean="0"/>
              <a:t>emulate</a:t>
            </a:r>
            <a:r>
              <a:rPr lang="hu-HU" dirty="0" smtClean="0"/>
              <a:t> módszer</a:t>
            </a:r>
          </a:p>
        </p:txBody>
      </p:sp>
      <p:pic>
        <p:nvPicPr>
          <p:cNvPr id="5122" name="Picture 2"/>
          <p:cNvPicPr>
            <a:picLocks noChangeAspect="1" noChangeArrowheads="1"/>
          </p:cNvPicPr>
          <p:nvPr/>
        </p:nvPicPr>
        <p:blipFill>
          <a:blip r:embed="rId3" cstate="print"/>
          <a:srcRect/>
          <a:stretch>
            <a:fillRect/>
          </a:stretch>
        </p:blipFill>
        <p:spPr bwMode="auto">
          <a:xfrm>
            <a:off x="4067944" y="3068960"/>
            <a:ext cx="4879852" cy="3255996"/>
          </a:xfrm>
          <a:prstGeom prst="rect">
            <a:avLst/>
          </a:prstGeom>
          <a:noFill/>
          <a:ln w="9525">
            <a:noFill/>
            <a:miter lim="800000"/>
            <a:headEnd/>
            <a:tailEnd/>
          </a:ln>
          <a:effectLst/>
        </p:spPr>
      </p:pic>
      <p:sp>
        <p:nvSpPr>
          <p:cNvPr id="5" name="Dia számának helye 4"/>
          <p:cNvSpPr>
            <a:spLocks noGrp="1"/>
          </p:cNvSpPr>
          <p:nvPr>
            <p:ph type="sldNum" sz="quarter" idx="5"/>
          </p:nvPr>
        </p:nvSpPr>
        <p:spPr/>
        <p:txBody>
          <a:bodyPr/>
          <a:lstStyle/>
          <a:p>
            <a:fld id="{3D86C690-4F62-4AFC-8745-06DC9BF07935}" type="slidenum">
              <a:rPr lang="hu-HU" smtClean="0"/>
              <a:pPr/>
              <a:t>23</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Melyik a legjobb/leggyorsabb módszer?</a:t>
            </a:r>
            <a:endParaRPr lang="hu-HU" dirty="0"/>
          </a:p>
        </p:txBody>
      </p:sp>
      <p:sp>
        <p:nvSpPr>
          <p:cNvPr id="3" name="Content Placeholder 2"/>
          <p:cNvSpPr>
            <a:spLocks noGrp="1"/>
          </p:cNvSpPr>
          <p:nvPr>
            <p:ph idx="1"/>
          </p:nvPr>
        </p:nvSpPr>
        <p:spPr/>
        <p:txBody>
          <a:bodyPr/>
          <a:lstStyle/>
          <a:p>
            <a:r>
              <a:rPr lang="hu-HU" dirty="0" smtClean="0"/>
              <a:t>Folyamatosan változik a válasz</a:t>
            </a:r>
            <a:r>
              <a:rPr lang="hu-HU" dirty="0" smtClean="0">
                <a:sym typeface="Wingdings" pitchFamily="2" charset="2"/>
              </a:rPr>
              <a:t></a:t>
            </a:r>
            <a:endParaRPr lang="hu-HU" dirty="0" smtClean="0"/>
          </a:p>
          <a:p>
            <a:pPr lvl="1"/>
            <a:r>
              <a:rPr lang="hu-HU" dirty="0" smtClean="0"/>
              <a:t>környezettől, terheléstől is függ</a:t>
            </a:r>
          </a:p>
          <a:p>
            <a:pPr lvl="1"/>
            <a:r>
              <a:rPr lang="hu-HU" dirty="0" smtClean="0"/>
              <a:t>Eleinte hardveres </a:t>
            </a:r>
            <a:r>
              <a:rPr lang="hu-HU" dirty="0" err="1" smtClean="0"/>
              <a:t>virtualizáció</a:t>
            </a:r>
            <a:r>
              <a:rPr lang="hu-HU" dirty="0" smtClean="0"/>
              <a:t> kiforratlanabb</a:t>
            </a:r>
          </a:p>
          <a:p>
            <a:r>
              <a:rPr lang="hu-HU" dirty="0" smtClean="0"/>
              <a:t>Megoldások több módszert használnak vegyesen</a:t>
            </a:r>
          </a:p>
          <a:p>
            <a:pPr lvl="1">
              <a:buNone/>
            </a:pPr>
            <a:endParaRPr lang="hu-HU" dirty="0" smtClean="0"/>
          </a:p>
          <a:p>
            <a:pPr lvl="1">
              <a:buNone/>
            </a:pPr>
            <a:endParaRPr lang="hu-HU" b="1" dirty="0" smtClean="0"/>
          </a:p>
          <a:p>
            <a:pPr lvl="1">
              <a:buNone/>
            </a:pPr>
            <a:endParaRPr lang="hu-HU" b="1" dirty="0" smtClean="0"/>
          </a:p>
        </p:txBody>
      </p:sp>
      <p:sp>
        <p:nvSpPr>
          <p:cNvPr id="7" name="Dia számának helye 6"/>
          <p:cNvSpPr>
            <a:spLocks noGrp="1"/>
          </p:cNvSpPr>
          <p:nvPr>
            <p:ph type="sldNum" sz="quarter" idx="5"/>
          </p:nvPr>
        </p:nvSpPr>
        <p:spPr/>
        <p:txBody>
          <a:bodyPr/>
          <a:lstStyle/>
          <a:p>
            <a:fld id="{3D86C690-4F62-4AFC-8745-06DC9BF07935}" type="slidenum">
              <a:rPr lang="hu-HU" smtClean="0"/>
              <a:pPr/>
              <a:t>24</a:t>
            </a:fld>
            <a:endParaRPr lang="hu-HU"/>
          </a:p>
        </p:txBody>
      </p:sp>
      <p:graphicFrame>
        <p:nvGraphicFramePr>
          <p:cNvPr id="9" name="Táblázat 8"/>
          <p:cNvGraphicFramePr>
            <a:graphicFrameLocks noGrp="1"/>
          </p:cNvGraphicFramePr>
          <p:nvPr>
            <p:extLst>
              <p:ext uri="{D42A27DB-BD31-4B8C-83A1-F6EECF244321}">
                <p14:modId xmlns:p14="http://schemas.microsoft.com/office/powerpoint/2010/main" val="662425581"/>
              </p:ext>
            </p:extLst>
          </p:nvPr>
        </p:nvGraphicFramePr>
        <p:xfrm>
          <a:off x="251519" y="3388960"/>
          <a:ext cx="8712969" cy="2560320"/>
        </p:xfrm>
        <a:graphic>
          <a:graphicData uri="http://schemas.openxmlformats.org/drawingml/2006/table">
            <a:tbl>
              <a:tblPr>
                <a:tableStyleId>{616DA210-FB5B-4158-B5E0-FEB733F419BA}</a:tableStyleId>
              </a:tblPr>
              <a:tblGrid>
                <a:gridCol w="3600401">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0">
                <a:tc>
                  <a:txBody>
                    <a:bodyPr/>
                    <a:lstStyle/>
                    <a:p>
                      <a:endParaRPr lang="hu-HU" sz="2400" dirty="0"/>
                    </a:p>
                  </a:txBody>
                  <a:tcPr/>
                </a:tc>
                <a:tc>
                  <a:txBody>
                    <a:bodyPr/>
                    <a:lstStyle/>
                    <a:p>
                      <a:pPr algn="ctr"/>
                      <a:r>
                        <a:rPr lang="hu-HU" sz="2400" b="0" i="0" dirty="0" err="1"/>
                        <a:t>VMware</a:t>
                      </a:r>
                      <a:r>
                        <a:rPr lang="hu-HU" sz="2400" b="0" i="0" dirty="0"/>
                        <a:t> ESX/</a:t>
                      </a:r>
                      <a:r>
                        <a:rPr lang="hu-HU" sz="2400" b="0" i="0" dirty="0" err="1"/>
                        <a:t>ESXi</a:t>
                      </a:r>
                      <a:endParaRPr lang="hu-HU" sz="2400" b="0" i="0" dirty="0"/>
                    </a:p>
                  </a:txBody>
                  <a:tcPr/>
                </a:tc>
                <a:tc>
                  <a:txBody>
                    <a:bodyPr/>
                    <a:lstStyle/>
                    <a:p>
                      <a:pPr algn="ctr"/>
                      <a:r>
                        <a:rPr lang="hu-HU" sz="2400" b="0" i="0" dirty="0"/>
                        <a:t>Microsoft </a:t>
                      </a:r>
                      <a:r>
                        <a:rPr lang="hu-HU" sz="2400" b="0" i="0" dirty="0" err="1"/>
                        <a:t>Hyper-V</a:t>
                      </a:r>
                      <a:endParaRPr lang="hu-HU" sz="2400" b="0" i="0" dirty="0"/>
                    </a:p>
                  </a:txBody>
                  <a:tcPr/>
                </a:tc>
                <a:tc>
                  <a:txBody>
                    <a:bodyPr/>
                    <a:lstStyle/>
                    <a:p>
                      <a:pPr algn="ctr"/>
                      <a:r>
                        <a:rPr lang="hu-HU" sz="2400" b="0" i="0" dirty="0" err="1"/>
                        <a:t>Xen</a:t>
                      </a:r>
                      <a:endParaRPr lang="hu-HU" sz="2400" b="0" i="0" dirty="0"/>
                    </a:p>
                  </a:txBody>
                  <a:tcPr/>
                </a:tc>
                <a:extLst>
                  <a:ext uri="{0D108BD9-81ED-4DB2-BD59-A6C34878D82A}">
                    <a16:rowId xmlns:a16="http://schemas.microsoft.com/office/drawing/2014/main" val="10000"/>
                  </a:ext>
                </a:extLst>
              </a:tr>
              <a:tr h="0">
                <a:tc>
                  <a:txBody>
                    <a:bodyPr/>
                    <a:lstStyle/>
                    <a:p>
                      <a:r>
                        <a:rPr lang="hu-HU" sz="2400"/>
                        <a:t>Szoftveres (BT)</a:t>
                      </a:r>
                    </a:p>
                  </a:txBody>
                  <a:tcPr anchor="ctr"/>
                </a:tc>
                <a:tc>
                  <a:txBody>
                    <a:bodyPr/>
                    <a:lstStyle/>
                    <a:p>
                      <a:pPr algn="ctr"/>
                      <a:r>
                        <a:rPr lang="hu-HU" sz="2400"/>
                        <a:t>+</a:t>
                      </a:r>
                    </a:p>
                  </a:txBody>
                  <a:tcPr anchor="ctr"/>
                </a:tc>
                <a:tc>
                  <a:txBody>
                    <a:bodyPr/>
                    <a:lstStyle/>
                    <a:p>
                      <a:pPr algn="ctr"/>
                      <a:r>
                        <a:rPr lang="hu-HU" sz="2400"/>
                        <a:t>-</a:t>
                      </a:r>
                    </a:p>
                  </a:txBody>
                  <a:tcPr anchor="ctr"/>
                </a:tc>
                <a:tc>
                  <a:txBody>
                    <a:bodyPr/>
                    <a:lstStyle/>
                    <a:p>
                      <a:pPr algn="ctr"/>
                      <a:r>
                        <a:rPr lang="hu-HU" sz="2400" dirty="0"/>
                        <a:t>-</a:t>
                      </a:r>
                    </a:p>
                  </a:txBody>
                  <a:tcPr anchor="ctr"/>
                </a:tc>
                <a:extLst>
                  <a:ext uri="{0D108BD9-81ED-4DB2-BD59-A6C34878D82A}">
                    <a16:rowId xmlns:a16="http://schemas.microsoft.com/office/drawing/2014/main" val="10001"/>
                  </a:ext>
                </a:extLst>
              </a:tr>
              <a:tr h="0">
                <a:tc>
                  <a:txBody>
                    <a:bodyPr/>
                    <a:lstStyle/>
                    <a:p>
                      <a:r>
                        <a:rPr lang="hu-HU" sz="2400"/>
                        <a:t>Paravirtualizáció</a:t>
                      </a:r>
                    </a:p>
                  </a:txBody>
                  <a:tcPr anchor="ctr"/>
                </a:tc>
                <a:tc>
                  <a:txBody>
                    <a:bodyPr/>
                    <a:lstStyle/>
                    <a:p>
                      <a:pPr algn="ctr"/>
                      <a:r>
                        <a:rPr lang="hu-HU" sz="2400" dirty="0" smtClean="0"/>
                        <a:t>- (már nem)</a:t>
                      </a:r>
                      <a:endParaRPr lang="hu-HU" sz="2400" dirty="0"/>
                    </a:p>
                  </a:txBody>
                  <a:tcPr anchor="ctr"/>
                </a:tc>
                <a:tc>
                  <a:txBody>
                    <a:bodyPr/>
                    <a:lstStyle/>
                    <a:p>
                      <a:pPr algn="ctr"/>
                      <a:r>
                        <a:rPr lang="hu-HU" sz="2400" dirty="0" smtClean="0"/>
                        <a:t>+</a:t>
                      </a:r>
                      <a:r>
                        <a:rPr lang="hu-HU" sz="2400" baseline="0" dirty="0" smtClean="0"/>
                        <a:t> (részben)</a:t>
                      </a:r>
                      <a:endParaRPr lang="hu-HU" sz="2400" dirty="0"/>
                    </a:p>
                  </a:txBody>
                  <a:tcPr anchor="ctr"/>
                </a:tc>
                <a:tc>
                  <a:txBody>
                    <a:bodyPr/>
                    <a:lstStyle/>
                    <a:p>
                      <a:pPr algn="ctr"/>
                      <a:r>
                        <a:rPr lang="hu-HU" sz="2400" dirty="0"/>
                        <a:t>+</a:t>
                      </a:r>
                    </a:p>
                  </a:txBody>
                  <a:tcPr anchor="ctr"/>
                </a:tc>
                <a:extLst>
                  <a:ext uri="{0D108BD9-81ED-4DB2-BD59-A6C34878D82A}">
                    <a16:rowId xmlns:a16="http://schemas.microsoft.com/office/drawing/2014/main" val="10002"/>
                  </a:ext>
                </a:extLst>
              </a:tr>
              <a:tr h="0">
                <a:tc>
                  <a:txBody>
                    <a:bodyPr/>
                    <a:lstStyle/>
                    <a:p>
                      <a:r>
                        <a:rPr lang="hu-HU" sz="2400"/>
                        <a:t>Hardveres (Intel VT-x, AMD-V)</a:t>
                      </a:r>
                    </a:p>
                  </a:txBody>
                  <a:tcPr anchor="ctr"/>
                </a:tc>
                <a:tc>
                  <a:txBody>
                    <a:bodyPr/>
                    <a:lstStyle/>
                    <a:p>
                      <a:pPr algn="ctr"/>
                      <a:r>
                        <a:rPr lang="hu-HU" sz="2400" dirty="0"/>
                        <a:t>+</a:t>
                      </a:r>
                    </a:p>
                  </a:txBody>
                  <a:tcPr anchor="ctr"/>
                </a:tc>
                <a:tc>
                  <a:txBody>
                    <a:bodyPr/>
                    <a:lstStyle/>
                    <a:p>
                      <a:pPr algn="ctr"/>
                      <a:r>
                        <a:rPr lang="hu-HU" sz="2400" dirty="0"/>
                        <a:t>+</a:t>
                      </a:r>
                    </a:p>
                  </a:txBody>
                  <a:tcPr anchor="ctr"/>
                </a:tc>
                <a:tc>
                  <a:txBody>
                    <a:bodyPr/>
                    <a:lstStyle/>
                    <a:p>
                      <a:pPr algn="ctr"/>
                      <a:r>
                        <a:rPr lang="hu-HU" sz="2400" dirty="0"/>
                        <a:t>+</a:t>
                      </a:r>
                    </a:p>
                  </a:txBody>
                  <a:tcPr anchor="ct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hu-HU" dirty="0" smtClean="0"/>
              <a:t>Elméleti alapok</a:t>
            </a:r>
            <a:endParaRPr lang="hu-HU" dirty="0"/>
          </a:p>
        </p:txBody>
      </p:sp>
      <p:sp>
        <p:nvSpPr>
          <p:cNvPr id="3" name="Szöveg helye 2"/>
          <p:cNvSpPr>
            <a:spLocks noGrp="1"/>
          </p:cNvSpPr>
          <p:nvPr>
            <p:ph type="body" idx="1"/>
          </p:nvPr>
        </p:nvSpPr>
        <p:spPr/>
        <p:txBody>
          <a:bodyPr/>
          <a:lstStyle/>
          <a:p>
            <a:pPr algn="l">
              <a:buFont typeface="Arial" pitchFamily="34" charset="0"/>
              <a:buChar char="•"/>
            </a:pPr>
            <a:r>
              <a:rPr lang="hu-HU" b="1" dirty="0" smtClean="0"/>
              <a:t> </a:t>
            </a:r>
            <a:r>
              <a:rPr lang="hu-HU" dirty="0" smtClean="0"/>
              <a:t>CPU </a:t>
            </a:r>
            <a:r>
              <a:rPr lang="hu-HU" dirty="0" err="1" smtClean="0"/>
              <a:t>virtualizáció</a:t>
            </a:r>
            <a:endParaRPr lang="hu-HU" dirty="0" smtClean="0"/>
          </a:p>
          <a:p>
            <a:pPr algn="l">
              <a:buFont typeface="Arial" pitchFamily="34" charset="0"/>
              <a:buChar char="•"/>
            </a:pPr>
            <a:r>
              <a:rPr lang="hu-HU" dirty="0" smtClean="0"/>
              <a:t> </a:t>
            </a:r>
            <a:r>
              <a:rPr lang="hu-HU" b="1" dirty="0" smtClean="0"/>
              <a:t>Memória </a:t>
            </a:r>
            <a:r>
              <a:rPr lang="hu-HU" b="1" dirty="0" err="1" smtClean="0"/>
              <a:t>virtulizáció</a:t>
            </a:r>
            <a:endParaRPr lang="hu-HU" b="1" dirty="0" smtClean="0"/>
          </a:p>
          <a:p>
            <a:pPr algn="l">
              <a:buFont typeface="Arial" pitchFamily="34" charset="0"/>
              <a:buChar char="•"/>
            </a:pPr>
            <a:r>
              <a:rPr lang="hu-HU" dirty="0" smtClean="0"/>
              <a:t> I/O </a:t>
            </a:r>
            <a:r>
              <a:rPr lang="hu-HU" dirty="0" err="1" smtClean="0"/>
              <a:t>virtualizáció</a:t>
            </a:r>
            <a:endParaRPr lang="hu-H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Ismétlés</a:t>
            </a:r>
            <a:endParaRPr lang="hu-HU" dirty="0"/>
          </a:p>
        </p:txBody>
      </p:sp>
      <p:sp>
        <p:nvSpPr>
          <p:cNvPr id="5" name="Tartalom helye 4"/>
          <p:cNvSpPr>
            <a:spLocks noGrp="1"/>
          </p:cNvSpPr>
          <p:nvPr>
            <p:ph idx="1"/>
          </p:nvPr>
        </p:nvSpPr>
        <p:spPr>
          <a:xfrm>
            <a:off x="142844" y="2571744"/>
            <a:ext cx="8858312" cy="3814809"/>
          </a:xfrm>
        </p:spPr>
        <p:txBody>
          <a:bodyPr/>
          <a:lstStyle/>
          <a:p>
            <a:pPr>
              <a:buNone/>
            </a:pPr>
            <a:r>
              <a:rPr lang="hu-HU" dirty="0" smtClean="0"/>
              <a:t>	Hogy néz ki a virtuális memória -&gt; fizikai memória leképezés lapszervezés esetén?</a:t>
            </a:r>
            <a:endParaRPr lang="hu-HU" dirty="0"/>
          </a:p>
        </p:txBody>
      </p:sp>
      <p:sp>
        <p:nvSpPr>
          <p:cNvPr id="6" name="Dia számának helye 5"/>
          <p:cNvSpPr>
            <a:spLocks noGrp="1"/>
          </p:cNvSpPr>
          <p:nvPr>
            <p:ph type="sldNum" sz="quarter" idx="5"/>
          </p:nvPr>
        </p:nvSpPr>
        <p:spPr/>
        <p:txBody>
          <a:bodyPr/>
          <a:lstStyle/>
          <a:p>
            <a:fld id="{3D86C690-4F62-4AFC-8745-06DC9BF07935}" type="slidenum">
              <a:rPr lang="hu-HU" smtClean="0"/>
              <a:pPr/>
              <a:t>26</a:t>
            </a:fld>
            <a:endParaRPr lang="hu-H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églalap 25"/>
          <p:cNvSpPr/>
          <p:nvPr/>
        </p:nvSpPr>
        <p:spPr>
          <a:xfrm>
            <a:off x="142844" y="1285860"/>
            <a:ext cx="3071834" cy="2143140"/>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2" name="Title 1"/>
          <p:cNvSpPr>
            <a:spLocks noGrp="1"/>
          </p:cNvSpPr>
          <p:nvPr>
            <p:ph type="title"/>
          </p:nvPr>
        </p:nvSpPr>
        <p:spPr/>
        <p:txBody>
          <a:bodyPr/>
          <a:lstStyle/>
          <a:p>
            <a:r>
              <a:rPr lang="hu-HU" dirty="0" smtClean="0"/>
              <a:t>Memória </a:t>
            </a:r>
            <a:r>
              <a:rPr lang="hu-HU" dirty="0" err="1" smtClean="0"/>
              <a:t>virtualizálása</a:t>
            </a:r>
            <a:r>
              <a:rPr lang="hu-HU" dirty="0" smtClean="0"/>
              <a:t> - szoftveres</a:t>
            </a:r>
            <a:endParaRPr lang="hu-HU" dirty="0"/>
          </a:p>
        </p:txBody>
      </p:sp>
      <p:sp>
        <p:nvSpPr>
          <p:cNvPr id="7" name="Téglalap 6"/>
          <p:cNvSpPr/>
          <p:nvPr/>
        </p:nvSpPr>
        <p:spPr>
          <a:xfrm>
            <a:off x="428596"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9" name="Téglalap 8"/>
          <p:cNvSpPr/>
          <p:nvPr/>
        </p:nvSpPr>
        <p:spPr>
          <a:xfrm>
            <a:off x="714348"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0" name="Téglalap 9"/>
          <p:cNvSpPr/>
          <p:nvPr/>
        </p:nvSpPr>
        <p:spPr>
          <a:xfrm>
            <a:off x="1000100"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1" name="Téglalap 10"/>
          <p:cNvSpPr/>
          <p:nvPr/>
        </p:nvSpPr>
        <p:spPr>
          <a:xfrm>
            <a:off x="1285852"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2" name="Téglalap 11"/>
          <p:cNvSpPr/>
          <p:nvPr/>
        </p:nvSpPr>
        <p:spPr>
          <a:xfrm>
            <a:off x="1857356"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3" name="Téglalap 12"/>
          <p:cNvSpPr/>
          <p:nvPr/>
        </p:nvSpPr>
        <p:spPr>
          <a:xfrm>
            <a:off x="2143108"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4" name="Téglalap 13"/>
          <p:cNvSpPr/>
          <p:nvPr/>
        </p:nvSpPr>
        <p:spPr>
          <a:xfrm>
            <a:off x="2428860"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5" name="Téglalap 14"/>
          <p:cNvSpPr/>
          <p:nvPr/>
        </p:nvSpPr>
        <p:spPr>
          <a:xfrm>
            <a:off x="2714612"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6" name="Téglalap 15"/>
          <p:cNvSpPr/>
          <p:nvPr/>
        </p:nvSpPr>
        <p:spPr>
          <a:xfrm>
            <a:off x="1214414"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7" name="Téglalap 16"/>
          <p:cNvSpPr/>
          <p:nvPr/>
        </p:nvSpPr>
        <p:spPr>
          <a:xfrm>
            <a:off x="1500166"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8" name="Téglalap 17"/>
          <p:cNvSpPr/>
          <p:nvPr/>
        </p:nvSpPr>
        <p:spPr>
          <a:xfrm>
            <a:off x="1785918"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20" name="Egyenes összekötő nyíllal 19"/>
          <p:cNvCxnSpPr>
            <a:stCxn id="7" idx="2"/>
            <a:endCxn id="16" idx="0"/>
          </p:cNvCxnSpPr>
          <p:nvPr/>
        </p:nvCxnSpPr>
        <p:spPr>
          <a:xfrm rot="16200000" flipH="1">
            <a:off x="642910" y="2143116"/>
            <a:ext cx="642942"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Egyenes összekötő nyíllal 20"/>
          <p:cNvCxnSpPr>
            <a:stCxn id="12" idx="2"/>
          </p:cNvCxnSpPr>
          <p:nvPr/>
        </p:nvCxnSpPr>
        <p:spPr>
          <a:xfrm rot="5400000">
            <a:off x="1500166" y="2357430"/>
            <a:ext cx="642942"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Egyenes összekötő nyíllal 22"/>
          <p:cNvCxnSpPr>
            <a:stCxn id="14" idx="2"/>
            <a:endCxn id="18" idx="0"/>
          </p:cNvCxnSpPr>
          <p:nvPr/>
        </p:nvCxnSpPr>
        <p:spPr>
          <a:xfrm rot="5400000">
            <a:off x="1928794" y="2214554"/>
            <a:ext cx="642942"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Szövegdoboz 26"/>
          <p:cNvSpPr txBox="1"/>
          <p:nvPr/>
        </p:nvSpPr>
        <p:spPr>
          <a:xfrm>
            <a:off x="285720" y="1357298"/>
            <a:ext cx="928694" cy="461665"/>
          </a:xfrm>
          <a:prstGeom prst="rect">
            <a:avLst/>
          </a:prstGeom>
          <a:noFill/>
        </p:spPr>
        <p:txBody>
          <a:bodyPr wrap="square" rtlCol="0">
            <a:spAutoFit/>
          </a:bodyPr>
          <a:lstStyle/>
          <a:p>
            <a:r>
              <a:rPr lang="hu-HU" sz="2400" b="1" dirty="0" smtClean="0"/>
              <a:t>VM1</a:t>
            </a:r>
            <a:endParaRPr lang="hu-HU" sz="2400" b="1" dirty="0"/>
          </a:p>
        </p:txBody>
      </p:sp>
      <p:sp>
        <p:nvSpPr>
          <p:cNvPr id="29" name="Téglalap 28"/>
          <p:cNvSpPr/>
          <p:nvPr/>
        </p:nvSpPr>
        <p:spPr>
          <a:xfrm>
            <a:off x="3571868" y="1285860"/>
            <a:ext cx="3071834" cy="2143140"/>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0" name="Téglalap 29"/>
          <p:cNvSpPr/>
          <p:nvPr/>
        </p:nvSpPr>
        <p:spPr>
          <a:xfrm>
            <a:off x="3857620"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1" name="Téglalap 30"/>
          <p:cNvSpPr/>
          <p:nvPr/>
        </p:nvSpPr>
        <p:spPr>
          <a:xfrm>
            <a:off x="4143372"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2" name="Téglalap 31"/>
          <p:cNvSpPr/>
          <p:nvPr/>
        </p:nvSpPr>
        <p:spPr>
          <a:xfrm>
            <a:off x="4429124"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3" name="Téglalap 32"/>
          <p:cNvSpPr/>
          <p:nvPr/>
        </p:nvSpPr>
        <p:spPr>
          <a:xfrm>
            <a:off x="4714876"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4" name="Téglalap 33"/>
          <p:cNvSpPr/>
          <p:nvPr/>
        </p:nvSpPr>
        <p:spPr>
          <a:xfrm>
            <a:off x="5286380"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5" name="Téglalap 34"/>
          <p:cNvSpPr/>
          <p:nvPr/>
        </p:nvSpPr>
        <p:spPr>
          <a:xfrm>
            <a:off x="5572132"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6" name="Téglalap 35"/>
          <p:cNvSpPr/>
          <p:nvPr/>
        </p:nvSpPr>
        <p:spPr>
          <a:xfrm>
            <a:off x="5857884"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7" name="Téglalap 36"/>
          <p:cNvSpPr/>
          <p:nvPr/>
        </p:nvSpPr>
        <p:spPr>
          <a:xfrm>
            <a:off x="6143636" y="1928802"/>
            <a:ext cx="285752" cy="285752"/>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8" name="Téglalap 37"/>
          <p:cNvSpPr/>
          <p:nvPr/>
        </p:nvSpPr>
        <p:spPr>
          <a:xfrm>
            <a:off x="4643438"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39" name="Téglalap 38"/>
          <p:cNvSpPr/>
          <p:nvPr/>
        </p:nvSpPr>
        <p:spPr>
          <a:xfrm>
            <a:off x="4929190"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0" name="Téglalap 39"/>
          <p:cNvSpPr/>
          <p:nvPr/>
        </p:nvSpPr>
        <p:spPr>
          <a:xfrm>
            <a:off x="5214942"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cxnSp>
        <p:nvCxnSpPr>
          <p:cNvPr id="41" name="Egyenes összekötő nyíllal 40"/>
          <p:cNvCxnSpPr>
            <a:stCxn id="30" idx="2"/>
            <a:endCxn id="38" idx="0"/>
          </p:cNvCxnSpPr>
          <p:nvPr/>
        </p:nvCxnSpPr>
        <p:spPr>
          <a:xfrm rot="16200000" flipH="1">
            <a:off x="4071934" y="2143116"/>
            <a:ext cx="642942"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Egyenes összekötő nyíllal 41"/>
          <p:cNvCxnSpPr>
            <a:stCxn id="32" idx="2"/>
          </p:cNvCxnSpPr>
          <p:nvPr/>
        </p:nvCxnSpPr>
        <p:spPr>
          <a:xfrm rot="16200000" flipH="1">
            <a:off x="4500562" y="2285992"/>
            <a:ext cx="642942"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Egyenes összekötő nyíllal 42"/>
          <p:cNvCxnSpPr>
            <a:stCxn id="35" idx="2"/>
            <a:endCxn id="39" idx="0"/>
          </p:cNvCxnSpPr>
          <p:nvPr/>
        </p:nvCxnSpPr>
        <p:spPr>
          <a:xfrm rot="5400000">
            <a:off x="5072066" y="2214554"/>
            <a:ext cx="642942"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4" name="Szövegdoboz 43"/>
          <p:cNvSpPr txBox="1"/>
          <p:nvPr/>
        </p:nvSpPr>
        <p:spPr>
          <a:xfrm>
            <a:off x="3714744" y="1357298"/>
            <a:ext cx="928694" cy="461665"/>
          </a:xfrm>
          <a:prstGeom prst="rect">
            <a:avLst/>
          </a:prstGeom>
          <a:noFill/>
        </p:spPr>
        <p:txBody>
          <a:bodyPr wrap="square" rtlCol="0">
            <a:spAutoFit/>
          </a:bodyPr>
          <a:lstStyle/>
          <a:p>
            <a:r>
              <a:rPr lang="hu-HU" sz="2400" b="1" dirty="0" smtClean="0"/>
              <a:t>VM2</a:t>
            </a:r>
            <a:endParaRPr lang="hu-HU" sz="2400" b="1" dirty="0"/>
          </a:p>
        </p:txBody>
      </p:sp>
      <p:sp>
        <p:nvSpPr>
          <p:cNvPr id="45" name="Szövegdoboz 44"/>
          <p:cNvSpPr txBox="1"/>
          <p:nvPr/>
        </p:nvSpPr>
        <p:spPr>
          <a:xfrm>
            <a:off x="6858016" y="1711099"/>
            <a:ext cx="2071702" cy="707886"/>
          </a:xfrm>
          <a:prstGeom prst="rect">
            <a:avLst/>
          </a:prstGeom>
          <a:noFill/>
        </p:spPr>
        <p:txBody>
          <a:bodyPr wrap="square" rtlCol="0">
            <a:spAutoFit/>
          </a:bodyPr>
          <a:lstStyle/>
          <a:p>
            <a:r>
              <a:rPr lang="hu-HU" sz="2000" dirty="0" smtClean="0"/>
              <a:t>Vendég: virtuális memória</a:t>
            </a:r>
            <a:endParaRPr lang="hu-HU" sz="2000" dirty="0"/>
          </a:p>
        </p:txBody>
      </p:sp>
      <p:sp>
        <p:nvSpPr>
          <p:cNvPr id="46" name="Szövegdoboz 45"/>
          <p:cNvSpPr txBox="1"/>
          <p:nvPr/>
        </p:nvSpPr>
        <p:spPr>
          <a:xfrm>
            <a:off x="6858016" y="2568355"/>
            <a:ext cx="2071702" cy="707886"/>
          </a:xfrm>
          <a:prstGeom prst="rect">
            <a:avLst/>
          </a:prstGeom>
          <a:noFill/>
        </p:spPr>
        <p:txBody>
          <a:bodyPr wrap="square" rtlCol="0">
            <a:spAutoFit/>
          </a:bodyPr>
          <a:lstStyle/>
          <a:p>
            <a:r>
              <a:rPr lang="hu-HU" sz="2000" dirty="0" smtClean="0"/>
              <a:t>Vendég: „fizikai” memória</a:t>
            </a:r>
            <a:endParaRPr lang="hu-HU" sz="2000" dirty="0"/>
          </a:p>
        </p:txBody>
      </p:sp>
      <p:sp>
        <p:nvSpPr>
          <p:cNvPr id="47" name="Téglalap 46"/>
          <p:cNvSpPr/>
          <p:nvPr/>
        </p:nvSpPr>
        <p:spPr>
          <a:xfrm>
            <a:off x="2214546"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8" name="Téglalap 47"/>
          <p:cNvSpPr/>
          <p:nvPr/>
        </p:nvSpPr>
        <p:spPr>
          <a:xfrm>
            <a:off x="2500298"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49" name="Téglalap 48"/>
          <p:cNvSpPr/>
          <p:nvPr/>
        </p:nvSpPr>
        <p:spPr>
          <a:xfrm>
            <a:off x="2786050"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0" name="Téglalap 49"/>
          <p:cNvSpPr/>
          <p:nvPr/>
        </p:nvSpPr>
        <p:spPr>
          <a:xfrm>
            <a:off x="3071802"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1" name="Téglalap 50"/>
          <p:cNvSpPr/>
          <p:nvPr/>
        </p:nvSpPr>
        <p:spPr>
          <a:xfrm>
            <a:off x="3357554"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2" name="Téglalap 51"/>
          <p:cNvSpPr/>
          <p:nvPr/>
        </p:nvSpPr>
        <p:spPr>
          <a:xfrm>
            <a:off x="3643306"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3" name="Téglalap 52"/>
          <p:cNvSpPr/>
          <p:nvPr/>
        </p:nvSpPr>
        <p:spPr>
          <a:xfrm>
            <a:off x="3929058"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4" name="Téglalap 53"/>
          <p:cNvSpPr/>
          <p:nvPr/>
        </p:nvSpPr>
        <p:spPr>
          <a:xfrm>
            <a:off x="4214810" y="4286256"/>
            <a:ext cx="285752" cy="285752"/>
          </a:xfrm>
          <a:prstGeom prst="rect">
            <a:avLst/>
          </a:prstGeom>
          <a:solidFill>
            <a:schemeClr val="accent3"/>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55" name="Szövegdoboz 54"/>
          <p:cNvSpPr txBox="1"/>
          <p:nvPr/>
        </p:nvSpPr>
        <p:spPr>
          <a:xfrm>
            <a:off x="6858016" y="4078436"/>
            <a:ext cx="2071702" cy="707886"/>
          </a:xfrm>
          <a:prstGeom prst="rect">
            <a:avLst/>
          </a:prstGeom>
          <a:noFill/>
        </p:spPr>
        <p:txBody>
          <a:bodyPr wrap="square" rtlCol="0">
            <a:spAutoFit/>
          </a:bodyPr>
          <a:lstStyle/>
          <a:p>
            <a:r>
              <a:rPr lang="hu-HU" sz="2000" dirty="0" smtClean="0"/>
              <a:t>Gazda: fizikai memória</a:t>
            </a:r>
            <a:endParaRPr lang="hu-HU" sz="2000" dirty="0"/>
          </a:p>
        </p:txBody>
      </p:sp>
      <p:cxnSp>
        <p:nvCxnSpPr>
          <p:cNvPr id="56" name="Egyenes összekötő nyíllal 55"/>
          <p:cNvCxnSpPr>
            <a:stCxn id="16" idx="2"/>
          </p:cNvCxnSpPr>
          <p:nvPr/>
        </p:nvCxnSpPr>
        <p:spPr>
          <a:xfrm rot="16200000" flipH="1">
            <a:off x="1285852" y="3214686"/>
            <a:ext cx="1143008"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Egyenes összekötő nyíllal 57"/>
          <p:cNvCxnSpPr>
            <a:endCxn id="50" idx="0"/>
          </p:cNvCxnSpPr>
          <p:nvPr/>
        </p:nvCxnSpPr>
        <p:spPr>
          <a:xfrm>
            <a:off x="1928794" y="3143249"/>
            <a:ext cx="1285884" cy="11430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Egyenes összekötő nyíllal 59"/>
          <p:cNvCxnSpPr>
            <a:stCxn id="38" idx="2"/>
            <a:endCxn id="48" idx="0"/>
          </p:cNvCxnSpPr>
          <p:nvPr/>
        </p:nvCxnSpPr>
        <p:spPr>
          <a:xfrm rot="5400000">
            <a:off x="3143240" y="2643182"/>
            <a:ext cx="1143008" cy="21431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Egyenes összekötő nyíllal 62"/>
          <p:cNvCxnSpPr>
            <a:stCxn id="39" idx="2"/>
            <a:endCxn id="53" idx="0"/>
          </p:cNvCxnSpPr>
          <p:nvPr/>
        </p:nvCxnSpPr>
        <p:spPr>
          <a:xfrm rot="5400000">
            <a:off x="4000496" y="3214686"/>
            <a:ext cx="1143008" cy="1000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9" name="Ellipszis 68"/>
          <p:cNvSpPr/>
          <p:nvPr/>
        </p:nvSpPr>
        <p:spPr>
          <a:xfrm>
            <a:off x="714348" y="2357430"/>
            <a:ext cx="714380" cy="357190"/>
          </a:xfrm>
          <a:prstGeom prst="ellipse">
            <a:avLst/>
          </a:prstGeom>
          <a:noFill/>
          <a:ln w="38100">
            <a:solidFill>
              <a:schemeClr val="tx2">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0" name="Ellipszis 69"/>
          <p:cNvSpPr/>
          <p:nvPr/>
        </p:nvSpPr>
        <p:spPr>
          <a:xfrm>
            <a:off x="1714480" y="2357430"/>
            <a:ext cx="714380" cy="357190"/>
          </a:xfrm>
          <a:prstGeom prst="ellipse">
            <a:avLst/>
          </a:prstGeom>
          <a:noFill/>
          <a:ln w="38100">
            <a:solidFill>
              <a:schemeClr val="tx2">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1" name="Ellipszis 70"/>
          <p:cNvSpPr/>
          <p:nvPr/>
        </p:nvSpPr>
        <p:spPr>
          <a:xfrm>
            <a:off x="4214810" y="2357430"/>
            <a:ext cx="714380" cy="357190"/>
          </a:xfrm>
          <a:prstGeom prst="ellipse">
            <a:avLst/>
          </a:prstGeom>
          <a:noFill/>
          <a:ln w="38100">
            <a:solidFill>
              <a:schemeClr val="tx2">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2" name="Ellipszis 71"/>
          <p:cNvSpPr/>
          <p:nvPr/>
        </p:nvSpPr>
        <p:spPr>
          <a:xfrm>
            <a:off x="5143504" y="2357430"/>
            <a:ext cx="714380" cy="357190"/>
          </a:xfrm>
          <a:prstGeom prst="ellipse">
            <a:avLst/>
          </a:prstGeom>
          <a:noFill/>
          <a:ln w="38100">
            <a:solidFill>
              <a:schemeClr val="tx2">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3" name="Lekerekített téglalap feliratnak 72"/>
          <p:cNvSpPr/>
          <p:nvPr/>
        </p:nvSpPr>
        <p:spPr>
          <a:xfrm>
            <a:off x="5857884" y="857232"/>
            <a:ext cx="2500330" cy="714380"/>
          </a:xfrm>
          <a:prstGeom prst="wedgeRoundRectCallout">
            <a:avLst>
              <a:gd name="adj1" fmla="val -53341"/>
              <a:gd name="adj2" fmla="val 15423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Vendég laptáblák</a:t>
            </a:r>
          </a:p>
        </p:txBody>
      </p:sp>
      <p:sp>
        <p:nvSpPr>
          <p:cNvPr id="74" name="Ellipszis 73"/>
          <p:cNvSpPr/>
          <p:nvPr/>
        </p:nvSpPr>
        <p:spPr>
          <a:xfrm>
            <a:off x="1643042" y="3643314"/>
            <a:ext cx="1357322" cy="357190"/>
          </a:xfrm>
          <a:prstGeom prst="ellipse">
            <a:avLst/>
          </a:prstGeom>
          <a:noFill/>
          <a:ln w="38100">
            <a:solidFill>
              <a:schemeClr val="accent3">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5" name="Lekerekített téglalap feliratnak 74"/>
          <p:cNvSpPr/>
          <p:nvPr/>
        </p:nvSpPr>
        <p:spPr>
          <a:xfrm>
            <a:off x="214282" y="4857760"/>
            <a:ext cx="2500330" cy="857256"/>
          </a:xfrm>
          <a:prstGeom prst="wedgeRoundRectCallout">
            <a:avLst>
              <a:gd name="adj1" fmla="val 11268"/>
              <a:gd name="adj2" fmla="val -14620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VM allokációs laptáblák</a:t>
            </a:r>
          </a:p>
        </p:txBody>
      </p:sp>
      <p:cxnSp>
        <p:nvCxnSpPr>
          <p:cNvPr id="77" name="Görbe összekötő 76"/>
          <p:cNvCxnSpPr>
            <a:stCxn id="32" idx="2"/>
            <a:endCxn id="53" idx="0"/>
          </p:cNvCxnSpPr>
          <p:nvPr/>
        </p:nvCxnSpPr>
        <p:spPr>
          <a:xfrm rot="5400000">
            <a:off x="3286116" y="3000372"/>
            <a:ext cx="2071702" cy="500066"/>
          </a:xfrm>
          <a:prstGeom prst="curvedConnector3">
            <a:avLst>
              <a:gd name="adj1" fmla="val 50000"/>
            </a:avLst>
          </a:prstGeom>
          <a:ln>
            <a:solidFill>
              <a:schemeClr val="accent1"/>
            </a:solidFill>
            <a:prstDash val="solid"/>
            <a:tailEnd type="arrow"/>
          </a:ln>
        </p:spPr>
        <p:style>
          <a:lnRef idx="3">
            <a:schemeClr val="accent1"/>
          </a:lnRef>
          <a:fillRef idx="0">
            <a:schemeClr val="accent1"/>
          </a:fillRef>
          <a:effectRef idx="2">
            <a:schemeClr val="accent1"/>
          </a:effectRef>
          <a:fontRef idx="minor">
            <a:schemeClr val="tx1"/>
          </a:fontRef>
        </p:style>
      </p:cxnSp>
      <p:cxnSp>
        <p:nvCxnSpPr>
          <p:cNvPr id="82" name="Görbe összekötő 81"/>
          <p:cNvCxnSpPr>
            <a:stCxn id="30" idx="2"/>
            <a:endCxn id="48" idx="0"/>
          </p:cNvCxnSpPr>
          <p:nvPr/>
        </p:nvCxnSpPr>
        <p:spPr>
          <a:xfrm rot="5400000">
            <a:off x="2285984" y="2571744"/>
            <a:ext cx="2071702" cy="1357322"/>
          </a:xfrm>
          <a:prstGeom prst="curvedConnector3">
            <a:avLst>
              <a:gd name="adj1" fmla="val 50000"/>
            </a:avLst>
          </a:prstGeom>
          <a:ln>
            <a:solidFill>
              <a:schemeClr val="accent1"/>
            </a:solidFill>
            <a:prstDash val="solid"/>
            <a:tailEnd type="arrow"/>
          </a:ln>
        </p:spPr>
        <p:style>
          <a:lnRef idx="3">
            <a:schemeClr val="accent1"/>
          </a:lnRef>
          <a:fillRef idx="0">
            <a:schemeClr val="accent1"/>
          </a:fillRef>
          <a:effectRef idx="2">
            <a:schemeClr val="accent1"/>
          </a:effectRef>
          <a:fontRef idx="minor">
            <a:schemeClr val="tx1"/>
          </a:fontRef>
        </p:style>
      </p:cxnSp>
      <p:sp>
        <p:nvSpPr>
          <p:cNvPr id="87" name="Lekerekített téglalap feliratnak 86"/>
          <p:cNvSpPr/>
          <p:nvPr/>
        </p:nvSpPr>
        <p:spPr>
          <a:xfrm>
            <a:off x="4572000" y="4786322"/>
            <a:ext cx="4143404" cy="1571636"/>
          </a:xfrm>
          <a:prstGeom prst="wedgeRoundRectCallout">
            <a:avLst>
              <a:gd name="adj1" fmla="val -53309"/>
              <a:gd name="adj2" fmla="val -151284"/>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Kétszeres címfordítás helyett: árnyék laptáblák</a:t>
            </a:r>
          </a:p>
          <a:p>
            <a:pPr algn="ctr"/>
            <a:r>
              <a:rPr lang="hu-HU" sz="2400" dirty="0" smtClean="0">
                <a:solidFill>
                  <a:schemeClr val="bg1"/>
                </a:solidFill>
              </a:rPr>
              <a:t>GOND: szinkronizálás</a:t>
            </a:r>
          </a:p>
        </p:txBody>
      </p:sp>
      <p:sp>
        <p:nvSpPr>
          <p:cNvPr id="90" name="Téglalap 89"/>
          <p:cNvSpPr/>
          <p:nvPr/>
        </p:nvSpPr>
        <p:spPr>
          <a:xfrm>
            <a:off x="5500694" y="2857496"/>
            <a:ext cx="285752" cy="285752"/>
          </a:xfrm>
          <a:prstGeom prst="rect">
            <a:avLst/>
          </a:prstGeom>
          <a:solidFill>
            <a:schemeClr val="accent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91" name="Ellipszis 90"/>
          <p:cNvSpPr/>
          <p:nvPr/>
        </p:nvSpPr>
        <p:spPr>
          <a:xfrm>
            <a:off x="3357554" y="3643314"/>
            <a:ext cx="1357322" cy="357190"/>
          </a:xfrm>
          <a:prstGeom prst="ellipse">
            <a:avLst/>
          </a:prstGeom>
          <a:noFill/>
          <a:ln w="38100">
            <a:solidFill>
              <a:schemeClr val="accent3">
                <a:lumMod val="60000"/>
                <a:lumOff val="40000"/>
              </a:schemeClr>
            </a:solidFill>
            <a:prstDash val="sys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2" name="Dia számának helye 61"/>
          <p:cNvSpPr>
            <a:spLocks noGrp="1"/>
          </p:cNvSpPr>
          <p:nvPr>
            <p:ph type="sldNum" sz="quarter" idx="5"/>
          </p:nvPr>
        </p:nvSpPr>
        <p:spPr/>
        <p:txBody>
          <a:bodyPr/>
          <a:lstStyle/>
          <a:p>
            <a:fld id="{3D86C690-4F62-4AFC-8745-06DC9BF07935}" type="slidenum">
              <a:rPr lang="hu-HU" smtClean="0"/>
              <a:pPr/>
              <a:t>27</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4" grpId="0"/>
      <p:bldP spid="47" grpId="0" animBg="1"/>
      <p:bldP spid="48" grpId="0" animBg="1"/>
      <p:bldP spid="49" grpId="0" animBg="1"/>
      <p:bldP spid="50" grpId="0" animBg="1"/>
      <p:bldP spid="51" grpId="0" animBg="1"/>
      <p:bldP spid="52" grpId="0" animBg="1"/>
      <p:bldP spid="53" grpId="0" animBg="1"/>
      <p:bldP spid="54" grpId="0" animBg="1"/>
      <p:bldP spid="55" grpId="0"/>
      <p:bldP spid="69" grpId="0" animBg="1"/>
      <p:bldP spid="70" grpId="0" animBg="1"/>
      <p:bldP spid="71" grpId="0" animBg="1"/>
      <p:bldP spid="72" grpId="0" animBg="1"/>
      <p:bldP spid="73" grpId="0" animBg="1"/>
      <p:bldP spid="74" grpId="0" animBg="1"/>
      <p:bldP spid="75" grpId="0" animBg="1"/>
      <p:bldP spid="87" grpId="0" animBg="1"/>
      <p:bldP spid="90" grpId="0" animBg="1"/>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Memória </a:t>
            </a:r>
            <a:r>
              <a:rPr lang="hu-HU" dirty="0" err="1" smtClean="0"/>
              <a:t>virtualizálása</a:t>
            </a:r>
            <a:r>
              <a:rPr lang="hu-HU" dirty="0" smtClean="0"/>
              <a:t> - </a:t>
            </a:r>
            <a:r>
              <a:rPr lang="hu-HU" dirty="0" err="1" smtClean="0"/>
              <a:t>paravirtualizáció</a:t>
            </a:r>
            <a:endParaRPr lang="hu-HU" dirty="0"/>
          </a:p>
        </p:txBody>
      </p:sp>
      <p:sp>
        <p:nvSpPr>
          <p:cNvPr id="3" name="Tartalom helye 2"/>
          <p:cNvSpPr>
            <a:spLocks noGrp="1"/>
          </p:cNvSpPr>
          <p:nvPr>
            <p:ph idx="1"/>
          </p:nvPr>
        </p:nvSpPr>
        <p:spPr/>
        <p:txBody>
          <a:bodyPr/>
          <a:lstStyle/>
          <a:p>
            <a:endParaRPr lang="hu-HU" dirty="0" smtClean="0"/>
          </a:p>
          <a:p>
            <a:r>
              <a:rPr lang="hu-HU" dirty="0" smtClean="0"/>
              <a:t>Árnyék laptáblák használata itt is</a:t>
            </a:r>
          </a:p>
          <a:p>
            <a:endParaRPr lang="hu-HU" dirty="0" smtClean="0"/>
          </a:p>
          <a:p>
            <a:r>
              <a:rPr lang="hu-HU" dirty="0" smtClean="0"/>
              <a:t>Vendég OS forrását módosítják</a:t>
            </a:r>
          </a:p>
          <a:p>
            <a:endParaRPr lang="hu-HU" dirty="0" smtClean="0"/>
          </a:p>
          <a:p>
            <a:r>
              <a:rPr lang="hu-HU" dirty="0" smtClean="0"/>
              <a:t>Ha a vendég módosítja a laptábláit, akkor értesítse a </a:t>
            </a:r>
            <a:r>
              <a:rPr lang="hu-HU" dirty="0" err="1" smtClean="0"/>
              <a:t>VMM-et</a:t>
            </a:r>
            <a:r>
              <a:rPr lang="hu-HU" dirty="0" smtClean="0"/>
              <a:t> is erről</a:t>
            </a:r>
          </a:p>
          <a:p>
            <a:endParaRPr lang="hu-HU" dirty="0" smtClean="0"/>
          </a:p>
          <a:p>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28</a:t>
            </a:fld>
            <a:endParaRPr lang="hu-H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Memória </a:t>
            </a:r>
            <a:r>
              <a:rPr lang="hu-HU" dirty="0" err="1" smtClean="0"/>
              <a:t>virtualizálása</a:t>
            </a:r>
            <a:r>
              <a:rPr lang="hu-HU" dirty="0" smtClean="0"/>
              <a:t> - hardveres</a:t>
            </a:r>
            <a:endParaRPr lang="hu-HU" dirty="0"/>
          </a:p>
        </p:txBody>
      </p:sp>
      <p:sp>
        <p:nvSpPr>
          <p:cNvPr id="5" name="Tartalom helye 4"/>
          <p:cNvSpPr>
            <a:spLocks noGrp="1"/>
          </p:cNvSpPr>
          <p:nvPr>
            <p:ph idx="1"/>
          </p:nvPr>
        </p:nvSpPr>
        <p:spPr/>
        <p:txBody>
          <a:bodyPr>
            <a:normAutofit lnSpcReduction="10000"/>
          </a:bodyPr>
          <a:lstStyle/>
          <a:p>
            <a:r>
              <a:rPr lang="hu-HU" dirty="0" smtClean="0"/>
              <a:t>HW támogatás az újabb CPU-kban</a:t>
            </a:r>
          </a:p>
          <a:p>
            <a:pPr lvl="1"/>
            <a:r>
              <a:rPr lang="hu-HU" sz="2400" dirty="0" smtClean="0"/>
              <a:t>AMD Rapid </a:t>
            </a:r>
            <a:r>
              <a:rPr lang="hu-HU" sz="2400" dirty="0" err="1" smtClean="0"/>
              <a:t>Virtualization</a:t>
            </a:r>
            <a:r>
              <a:rPr lang="hu-HU" sz="2400" dirty="0" smtClean="0"/>
              <a:t> Indexing , Intel </a:t>
            </a:r>
            <a:r>
              <a:rPr lang="hu-HU" sz="2400" dirty="0" err="1" smtClean="0"/>
              <a:t>Extended</a:t>
            </a:r>
            <a:r>
              <a:rPr lang="hu-HU" sz="2400" dirty="0" smtClean="0"/>
              <a:t> </a:t>
            </a:r>
            <a:r>
              <a:rPr lang="hu-HU" sz="2400" dirty="0" err="1" smtClean="0"/>
              <a:t>Page</a:t>
            </a:r>
            <a:r>
              <a:rPr lang="hu-HU" sz="2400" dirty="0" smtClean="0"/>
              <a:t> </a:t>
            </a:r>
            <a:r>
              <a:rPr lang="hu-HU" sz="2400" dirty="0" err="1" smtClean="0"/>
              <a:t>Tables</a:t>
            </a:r>
            <a:endParaRPr lang="hu-HU" sz="2400" dirty="0" smtClean="0"/>
          </a:p>
          <a:p>
            <a:r>
              <a:rPr lang="hu-HU" dirty="0" smtClean="0"/>
              <a:t>Beágyazott laptábla (</a:t>
            </a:r>
            <a:r>
              <a:rPr lang="hu-HU" dirty="0" err="1" smtClean="0"/>
              <a:t>Nested</a:t>
            </a:r>
            <a:r>
              <a:rPr lang="hu-HU" dirty="0" smtClean="0"/>
              <a:t> </a:t>
            </a:r>
            <a:r>
              <a:rPr lang="hu-HU" dirty="0" err="1" smtClean="0"/>
              <a:t>page</a:t>
            </a:r>
            <a:r>
              <a:rPr lang="hu-HU" dirty="0" smtClean="0"/>
              <a:t> </a:t>
            </a:r>
            <a:r>
              <a:rPr lang="hu-HU" dirty="0" err="1" smtClean="0"/>
              <a:t>table</a:t>
            </a:r>
            <a:r>
              <a:rPr lang="hu-HU" dirty="0" smtClean="0"/>
              <a:t>)</a:t>
            </a:r>
          </a:p>
          <a:p>
            <a:pPr lvl="1"/>
            <a:r>
              <a:rPr lang="hu-HU" dirty="0" smtClean="0"/>
              <a:t>vendég fizikai -&gt; gazda fizikai leképezés eltárolása</a:t>
            </a:r>
          </a:p>
          <a:p>
            <a:pPr lvl="1"/>
            <a:r>
              <a:rPr lang="hu-HU" dirty="0" smtClean="0"/>
              <a:t>cím leképezési rutin ezt is bejárja</a:t>
            </a:r>
          </a:p>
          <a:p>
            <a:r>
              <a:rPr lang="hu-HU" dirty="0" smtClean="0"/>
              <a:t>TLB bejegyzések azonosítóval ellátása</a:t>
            </a:r>
          </a:p>
          <a:p>
            <a:endParaRPr lang="hu-HU" dirty="0" smtClean="0"/>
          </a:p>
          <a:p>
            <a:r>
              <a:rPr lang="hu-HU" dirty="0" smtClean="0"/>
              <a:t>Nagy teljesítménynövekedés:</a:t>
            </a:r>
          </a:p>
          <a:p>
            <a:pPr lvl="1"/>
            <a:r>
              <a:rPr lang="hu-HU" dirty="0" smtClean="0"/>
              <a:t>2008. 04., KVM: </a:t>
            </a:r>
            <a:r>
              <a:rPr lang="hu-HU" dirty="0" smtClean="0">
                <a:hlinkClick r:id="rId3"/>
              </a:rPr>
              <a:t>MMU </a:t>
            </a:r>
            <a:r>
              <a:rPr lang="hu-HU" dirty="0" err="1" smtClean="0">
                <a:hlinkClick r:id="rId3"/>
              </a:rPr>
              <a:t>paravirtualization</a:t>
            </a:r>
            <a:r>
              <a:rPr lang="hu-HU" dirty="0" smtClean="0">
                <a:hlinkClick r:id="rId3"/>
              </a:rPr>
              <a:t> is </a:t>
            </a:r>
            <a:r>
              <a:rPr lang="hu-HU" dirty="0" err="1" smtClean="0">
                <a:hlinkClick r:id="rId3"/>
              </a:rPr>
              <a:t>dead</a:t>
            </a:r>
            <a:endParaRPr lang="hu-HU" dirty="0" smtClean="0"/>
          </a:p>
          <a:p>
            <a:pPr lvl="1"/>
            <a:r>
              <a:rPr lang="hu-HU" dirty="0" smtClean="0"/>
              <a:t>2009., </a:t>
            </a:r>
            <a:r>
              <a:rPr lang="hu-HU" dirty="0" err="1" smtClean="0"/>
              <a:t>VMware</a:t>
            </a:r>
            <a:r>
              <a:rPr lang="hu-HU" dirty="0" smtClean="0"/>
              <a:t>: </a:t>
            </a:r>
            <a:r>
              <a:rPr lang="en-US" dirty="0" smtClean="0">
                <a:hlinkClick r:id="rId4"/>
              </a:rPr>
              <a:t>Performance Evaluation of AMD RVI Hardware Assist</a:t>
            </a:r>
            <a:r>
              <a:rPr lang="hu-HU" dirty="0" smtClean="0"/>
              <a:t>, akár 42%-os növekedés is</a:t>
            </a:r>
          </a:p>
          <a:p>
            <a:pPr lvl="1"/>
            <a:endParaRPr lang="hu-HU" dirty="0"/>
          </a:p>
        </p:txBody>
      </p:sp>
      <p:sp>
        <p:nvSpPr>
          <p:cNvPr id="6" name="Dia számának helye 5"/>
          <p:cNvSpPr>
            <a:spLocks noGrp="1"/>
          </p:cNvSpPr>
          <p:nvPr>
            <p:ph type="sldNum" sz="quarter" idx="5"/>
          </p:nvPr>
        </p:nvSpPr>
        <p:spPr/>
        <p:txBody>
          <a:bodyPr/>
          <a:lstStyle/>
          <a:p>
            <a:fld id="{3D86C690-4F62-4AFC-8745-06DC9BF07935}" type="slidenum">
              <a:rPr lang="hu-HU" smtClean="0"/>
              <a:pPr/>
              <a:t>29</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872362" y="1472371"/>
            <a:ext cx="7203692" cy="4836949"/>
          </a:xfrm>
          <a:prstGeom prst="rect">
            <a:avLst/>
          </a:prstGeom>
          <a:noFill/>
          <a:ln w="9525">
            <a:noFill/>
            <a:miter lim="800000"/>
            <a:headEnd/>
            <a:tailEnd/>
          </a:ln>
          <a:effectLst/>
        </p:spPr>
      </p:pic>
      <p:sp>
        <p:nvSpPr>
          <p:cNvPr id="4" name="Szövegdoboz 3"/>
          <p:cNvSpPr txBox="1"/>
          <p:nvPr/>
        </p:nvSpPr>
        <p:spPr>
          <a:xfrm>
            <a:off x="4603532" y="6237312"/>
            <a:ext cx="4540468" cy="461665"/>
          </a:xfrm>
          <a:prstGeom prst="rect">
            <a:avLst/>
          </a:prstGeom>
          <a:noFill/>
        </p:spPr>
        <p:txBody>
          <a:bodyPr wrap="square" rtlCol="0">
            <a:spAutoFit/>
          </a:bodyPr>
          <a:lstStyle/>
          <a:p>
            <a:r>
              <a:rPr lang="hu-HU" sz="1200" dirty="0"/>
              <a:t>Forrás: http://www.microsoft.com/virtualization/default.mspx</a:t>
            </a:r>
          </a:p>
          <a:p>
            <a:endParaRPr lang="hu-HU" sz="1200" dirty="0"/>
          </a:p>
        </p:txBody>
      </p:sp>
      <p:sp>
        <p:nvSpPr>
          <p:cNvPr id="2" name="Title 1"/>
          <p:cNvSpPr>
            <a:spLocks noGrp="1"/>
          </p:cNvSpPr>
          <p:nvPr>
            <p:ph type="title"/>
          </p:nvPr>
        </p:nvSpPr>
        <p:spPr/>
        <p:txBody>
          <a:bodyPr/>
          <a:lstStyle/>
          <a:p>
            <a:r>
              <a:rPr lang="hu-HU" dirty="0" smtClean="0"/>
              <a:t>A </a:t>
            </a:r>
            <a:r>
              <a:rPr lang="hu-HU" dirty="0" err="1" smtClean="0"/>
              <a:t>virtualizáció</a:t>
            </a:r>
            <a:r>
              <a:rPr lang="hu-HU" dirty="0" smtClean="0"/>
              <a:t> </a:t>
            </a:r>
            <a:r>
              <a:rPr lang="hu-HU" dirty="0" err="1" smtClean="0"/>
              <a:t>buzzword</a:t>
            </a:r>
            <a:r>
              <a:rPr lang="hu-HU" dirty="0" smtClean="0"/>
              <a:t> alkalmazásai</a:t>
            </a:r>
            <a:endParaRPr lang="hu-HU" dirty="0"/>
          </a:p>
        </p:txBody>
      </p:sp>
      <p:sp>
        <p:nvSpPr>
          <p:cNvPr id="3" name="Content Placeholder 2"/>
          <p:cNvSpPr>
            <a:spLocks noGrp="1"/>
          </p:cNvSpPr>
          <p:nvPr>
            <p:ph idx="1"/>
          </p:nvPr>
        </p:nvSpPr>
        <p:spPr/>
        <p:txBody>
          <a:bodyPr/>
          <a:lstStyle/>
          <a:p>
            <a:pPr>
              <a:buNone/>
            </a:pPr>
            <a:r>
              <a:rPr lang="hu-HU" dirty="0" smtClean="0"/>
              <a:t>Kiforratlan terminológia!</a:t>
            </a:r>
          </a:p>
          <a:p>
            <a:endParaRPr lang="hu-HU" dirty="0" smtClean="0"/>
          </a:p>
          <a:p>
            <a:pPr>
              <a:buNone/>
            </a:pPr>
            <a:endParaRPr lang="hu-HU" dirty="0"/>
          </a:p>
        </p:txBody>
      </p:sp>
      <p:sp>
        <p:nvSpPr>
          <p:cNvPr id="5" name="Rounded Rectangular Callout 4"/>
          <p:cNvSpPr/>
          <p:nvPr/>
        </p:nvSpPr>
        <p:spPr bwMode="auto">
          <a:xfrm>
            <a:off x="6084168" y="430923"/>
            <a:ext cx="1933903" cy="1208690"/>
          </a:xfrm>
          <a:prstGeom prst="wedgeRoundRectCallout">
            <a:avLst>
              <a:gd name="adj1" fmla="val -49638"/>
              <a:gd name="adj2" fmla="val 755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Teljes</a:t>
            </a:r>
          </a:p>
          <a:p>
            <a:pPr algn="ctr"/>
            <a:r>
              <a:rPr lang="hu-HU" sz="2400" dirty="0" smtClean="0">
                <a:solidFill>
                  <a:schemeClr val="bg1"/>
                </a:solidFill>
              </a:rPr>
              <a:t>számítógép</a:t>
            </a:r>
          </a:p>
          <a:p>
            <a:pPr algn="ctr"/>
            <a:r>
              <a:rPr lang="hu-HU" sz="2400" dirty="0" err="1" smtClean="0">
                <a:solidFill>
                  <a:schemeClr val="bg1"/>
                </a:solidFill>
              </a:rPr>
              <a:t>virtualizálása</a:t>
            </a:r>
            <a:endParaRPr lang="hu-HU" sz="2400" dirty="0" smtClean="0">
              <a:solidFill>
                <a:schemeClr val="bg1"/>
              </a:solidFill>
            </a:endParaRPr>
          </a:p>
        </p:txBody>
      </p:sp>
      <p:sp>
        <p:nvSpPr>
          <p:cNvPr id="6" name="Rounded Rectangular Callout 5"/>
          <p:cNvSpPr/>
          <p:nvPr/>
        </p:nvSpPr>
        <p:spPr bwMode="auto">
          <a:xfrm>
            <a:off x="1999092" y="357166"/>
            <a:ext cx="2428892" cy="1208690"/>
          </a:xfrm>
          <a:prstGeom prst="wedgeRoundRectCallout">
            <a:avLst>
              <a:gd name="adj1" fmla="val 18110"/>
              <a:gd name="adj2" fmla="val 9038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Alkalmazás </a:t>
            </a:r>
          </a:p>
          <a:p>
            <a:pPr algn="ctr"/>
            <a:r>
              <a:rPr lang="hu-HU" sz="2400" dirty="0" smtClean="0">
                <a:solidFill>
                  <a:schemeClr val="bg1"/>
                </a:solidFill>
              </a:rPr>
              <a:t>becsomagolása</a:t>
            </a:r>
          </a:p>
        </p:txBody>
      </p:sp>
      <p:sp>
        <p:nvSpPr>
          <p:cNvPr id="7" name="Rounded Rectangular Callout 6"/>
          <p:cNvSpPr/>
          <p:nvPr/>
        </p:nvSpPr>
        <p:spPr bwMode="auto">
          <a:xfrm>
            <a:off x="0" y="1497950"/>
            <a:ext cx="1933903" cy="922938"/>
          </a:xfrm>
          <a:prstGeom prst="wedgeRoundRectCallout">
            <a:avLst>
              <a:gd name="adj1" fmla="val -433"/>
              <a:gd name="adj2" fmla="val 7421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Vékony kliensek</a:t>
            </a:r>
          </a:p>
        </p:txBody>
      </p:sp>
      <p:sp>
        <p:nvSpPr>
          <p:cNvPr id="8" name="Rounded Rectangular Callout 7"/>
          <p:cNvSpPr/>
          <p:nvPr/>
        </p:nvSpPr>
        <p:spPr bwMode="auto">
          <a:xfrm>
            <a:off x="231229" y="5532678"/>
            <a:ext cx="1755226" cy="1208690"/>
          </a:xfrm>
          <a:prstGeom prst="wedgeRoundRectCallout">
            <a:avLst>
              <a:gd name="adj1" fmla="val 59732"/>
              <a:gd name="adj2" fmla="val -6358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0" indent="0" algn="ctr">
              <a:lnSpc>
                <a:spcPct val="100000"/>
              </a:lnSpc>
              <a:buClrTx/>
              <a:buSzTx/>
              <a:buFontTx/>
              <a:buNone/>
              <a:tabLst/>
            </a:pPr>
            <a:r>
              <a:rPr lang="hu-HU" sz="2400" dirty="0" smtClean="0">
                <a:solidFill>
                  <a:schemeClr val="bg1"/>
                </a:solidFill>
              </a:rPr>
              <a:t>Egygépes </a:t>
            </a:r>
            <a:br>
              <a:rPr lang="hu-HU" sz="2400" dirty="0" smtClean="0">
                <a:solidFill>
                  <a:schemeClr val="bg1"/>
                </a:solidFill>
              </a:rPr>
            </a:br>
            <a:r>
              <a:rPr lang="hu-HU" sz="2400" dirty="0" smtClean="0">
                <a:solidFill>
                  <a:schemeClr val="bg1"/>
                </a:solidFill>
              </a:rPr>
              <a:t>termékek </a:t>
            </a:r>
          </a:p>
        </p:txBody>
      </p:sp>
      <p:sp>
        <p:nvSpPr>
          <p:cNvPr id="9" name="Rounded Rectangular Callout 8"/>
          <p:cNvSpPr/>
          <p:nvPr/>
        </p:nvSpPr>
        <p:spPr bwMode="auto">
          <a:xfrm>
            <a:off x="6989380" y="2276872"/>
            <a:ext cx="2154620" cy="1208690"/>
          </a:xfrm>
          <a:prstGeom prst="wedgeRoundRectCallout">
            <a:avLst>
              <a:gd name="adj1" fmla="val -24174"/>
              <a:gd name="adj2" fmla="val 8597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0" indent="0" algn="ctr">
              <a:lnSpc>
                <a:spcPct val="100000"/>
              </a:lnSpc>
              <a:buClrTx/>
              <a:buSzTx/>
              <a:buFontTx/>
              <a:buNone/>
              <a:tabLst/>
            </a:pPr>
            <a:r>
              <a:rPr lang="hu-HU" sz="2400" dirty="0" err="1" smtClean="0">
                <a:solidFill>
                  <a:schemeClr val="bg1"/>
                </a:solidFill>
              </a:rPr>
              <a:t>Tárolórendszer</a:t>
            </a:r>
            <a:endParaRPr lang="hu-HU" sz="2400" dirty="0" smtClean="0">
              <a:solidFill>
                <a:schemeClr val="bg1"/>
              </a:solidFill>
            </a:endParaRPr>
          </a:p>
          <a:p>
            <a:pPr marR="0" indent="0" algn="ctr">
              <a:lnSpc>
                <a:spcPct val="100000"/>
              </a:lnSpc>
              <a:buClrTx/>
              <a:buSzTx/>
              <a:buFontTx/>
              <a:buNone/>
              <a:tabLst/>
            </a:pPr>
            <a:r>
              <a:rPr lang="hu-HU" sz="2400" dirty="0" smtClean="0">
                <a:solidFill>
                  <a:schemeClr val="bg1"/>
                </a:solidFill>
              </a:rPr>
              <a:t>felépítésének</a:t>
            </a:r>
          </a:p>
          <a:p>
            <a:pPr marR="0" indent="0" algn="ctr">
              <a:lnSpc>
                <a:spcPct val="100000"/>
              </a:lnSpc>
              <a:buClrTx/>
              <a:buSzTx/>
              <a:buFontTx/>
              <a:buNone/>
              <a:tabLst/>
            </a:pPr>
            <a:r>
              <a:rPr lang="hu-HU" sz="2400" dirty="0" smtClean="0">
                <a:solidFill>
                  <a:schemeClr val="bg1"/>
                </a:solidFill>
              </a:rPr>
              <a:t>elfedése</a:t>
            </a:r>
          </a:p>
        </p:txBody>
      </p:sp>
      <p:sp>
        <p:nvSpPr>
          <p:cNvPr id="10" name="Rounded Rectangular Callout 9"/>
          <p:cNvSpPr/>
          <p:nvPr/>
        </p:nvSpPr>
        <p:spPr bwMode="auto">
          <a:xfrm>
            <a:off x="4603532" y="5013176"/>
            <a:ext cx="4254748" cy="1208690"/>
          </a:xfrm>
          <a:prstGeom prst="wedgeRoundRectCallout">
            <a:avLst>
              <a:gd name="adj1" fmla="val -35881"/>
              <a:gd name="adj2" fmla="val 4945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 OS szintű </a:t>
            </a:r>
            <a:r>
              <a:rPr lang="hu-HU" sz="2400" dirty="0" err="1" smtClean="0">
                <a:solidFill>
                  <a:schemeClr val="bg1"/>
                </a:solidFill>
              </a:rPr>
              <a:t>virtualizáció</a:t>
            </a:r>
            <a:r>
              <a:rPr lang="hu-HU" sz="2400" dirty="0" smtClean="0">
                <a:solidFill>
                  <a:schemeClr val="bg1"/>
                </a:solidFill>
              </a:rPr>
              <a:t>:</a:t>
            </a:r>
          </a:p>
          <a:p>
            <a:pPr algn="ctr"/>
            <a:r>
              <a:rPr lang="hu-HU" sz="2400" dirty="0" smtClean="0">
                <a:solidFill>
                  <a:schemeClr val="bg1"/>
                </a:solidFill>
              </a:rPr>
              <a:t>elkülönített futási környezet</a:t>
            </a:r>
          </a:p>
          <a:p>
            <a:pPr algn="ctr"/>
            <a:r>
              <a:rPr lang="hu-HU" sz="2400" dirty="0" smtClean="0">
                <a:solidFill>
                  <a:schemeClr val="bg1"/>
                </a:solidFill>
              </a:rPr>
              <a:t>kialakítása</a:t>
            </a:r>
          </a:p>
        </p:txBody>
      </p:sp>
      <p:sp>
        <p:nvSpPr>
          <p:cNvPr id="11" name="Rounded Rectangular Callout 10"/>
          <p:cNvSpPr/>
          <p:nvPr/>
        </p:nvSpPr>
        <p:spPr bwMode="auto">
          <a:xfrm>
            <a:off x="3571868" y="2132856"/>
            <a:ext cx="2857520" cy="1512168"/>
          </a:xfrm>
          <a:prstGeom prst="wedgeRoundRectCallout">
            <a:avLst>
              <a:gd name="adj1" fmla="val -32536"/>
              <a:gd name="adj2" fmla="val 7290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Életciklus, telepítés, automatizálás…</a:t>
            </a:r>
            <a:br>
              <a:rPr lang="hu-HU" sz="2400" dirty="0" smtClean="0">
                <a:solidFill>
                  <a:schemeClr val="bg1"/>
                </a:solidFill>
              </a:rPr>
            </a:br>
            <a:r>
              <a:rPr lang="hu-HU" sz="2400" dirty="0" smtClean="0">
                <a:solidFill>
                  <a:schemeClr val="bg1"/>
                </a:solidFill>
              </a:rPr>
              <a:t>(</a:t>
            </a:r>
            <a:r>
              <a:rPr lang="hu-HU" sz="2400" dirty="0" err="1" smtClean="0">
                <a:solidFill>
                  <a:schemeClr val="bg1"/>
                </a:solidFill>
              </a:rPr>
              <a:t>private</a:t>
            </a:r>
            <a:r>
              <a:rPr lang="hu-HU" sz="2400" dirty="0" smtClean="0">
                <a:solidFill>
                  <a:schemeClr val="bg1"/>
                </a:solidFill>
              </a:rPr>
              <a:t> </a:t>
            </a:r>
            <a:r>
              <a:rPr lang="hu-HU" sz="2400" dirty="0" err="1" smtClean="0">
                <a:solidFill>
                  <a:schemeClr val="bg1"/>
                </a:solidFill>
              </a:rPr>
              <a:t>cloud</a:t>
            </a:r>
            <a:r>
              <a:rPr lang="hu-HU" sz="2400" dirty="0" smtClean="0">
                <a:solidFill>
                  <a:schemeClr val="bg1"/>
                </a:solidFill>
              </a:rPr>
              <a:t>)</a:t>
            </a:r>
          </a:p>
        </p:txBody>
      </p:sp>
      <p:sp>
        <p:nvSpPr>
          <p:cNvPr id="12" name="Dia számának helye 11"/>
          <p:cNvSpPr>
            <a:spLocks noGrp="1"/>
          </p:cNvSpPr>
          <p:nvPr>
            <p:ph type="sldNum" sz="quarter" idx="5"/>
          </p:nvPr>
        </p:nvSpPr>
        <p:spPr/>
        <p:txBody>
          <a:bodyPr/>
          <a:lstStyle/>
          <a:p>
            <a:fld id="{3D86C690-4F62-4AFC-8745-06DC9BF07935}" type="slidenum">
              <a:rPr lang="hu-HU" smtClean="0"/>
              <a:pPr/>
              <a:t>3</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hu-HU" dirty="0" smtClean="0"/>
              <a:t>Elméleti alapok</a:t>
            </a:r>
            <a:endParaRPr lang="hu-HU" dirty="0"/>
          </a:p>
        </p:txBody>
      </p:sp>
      <p:sp>
        <p:nvSpPr>
          <p:cNvPr id="3" name="Szöveg helye 2"/>
          <p:cNvSpPr>
            <a:spLocks noGrp="1"/>
          </p:cNvSpPr>
          <p:nvPr>
            <p:ph type="body" idx="1"/>
          </p:nvPr>
        </p:nvSpPr>
        <p:spPr/>
        <p:txBody>
          <a:bodyPr/>
          <a:lstStyle/>
          <a:p>
            <a:pPr algn="l">
              <a:buFont typeface="Arial" pitchFamily="34" charset="0"/>
              <a:buChar char="•"/>
            </a:pPr>
            <a:r>
              <a:rPr lang="hu-HU" b="1" dirty="0" smtClean="0"/>
              <a:t> </a:t>
            </a:r>
            <a:r>
              <a:rPr lang="hu-HU" dirty="0" smtClean="0"/>
              <a:t>CPU </a:t>
            </a:r>
            <a:r>
              <a:rPr lang="hu-HU" dirty="0" err="1" smtClean="0"/>
              <a:t>virtualizáció</a:t>
            </a:r>
            <a:endParaRPr lang="hu-HU" dirty="0" smtClean="0"/>
          </a:p>
          <a:p>
            <a:pPr algn="l">
              <a:buFont typeface="Arial" pitchFamily="34" charset="0"/>
              <a:buChar char="•"/>
            </a:pPr>
            <a:r>
              <a:rPr lang="hu-HU" dirty="0" smtClean="0"/>
              <a:t> Memória </a:t>
            </a:r>
            <a:r>
              <a:rPr lang="hu-HU" dirty="0" err="1" smtClean="0"/>
              <a:t>virtulizáció</a:t>
            </a:r>
            <a:endParaRPr lang="hu-HU" dirty="0" smtClean="0"/>
          </a:p>
          <a:p>
            <a:pPr algn="l">
              <a:buFont typeface="Arial" pitchFamily="34" charset="0"/>
              <a:buChar char="•"/>
            </a:pPr>
            <a:r>
              <a:rPr lang="hu-HU" dirty="0" smtClean="0"/>
              <a:t> </a:t>
            </a:r>
            <a:r>
              <a:rPr lang="hu-HU" b="1" dirty="0" smtClean="0"/>
              <a:t>I/O </a:t>
            </a:r>
            <a:r>
              <a:rPr lang="hu-HU" b="1" dirty="0" err="1" smtClean="0"/>
              <a:t>virtualizáció</a:t>
            </a:r>
            <a:endParaRPr lang="hu-HU"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I/O eszközök kezelése (szoftveres)</a:t>
            </a:r>
            <a:endParaRPr lang="hu-HU" dirty="0"/>
          </a:p>
        </p:txBody>
      </p:sp>
      <p:sp>
        <p:nvSpPr>
          <p:cNvPr id="4" name="Rectangle 3"/>
          <p:cNvSpPr/>
          <p:nvPr/>
        </p:nvSpPr>
        <p:spPr bwMode="auto">
          <a:xfrm>
            <a:off x="368211" y="2645108"/>
            <a:ext cx="2075093" cy="168515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VMM</a:t>
            </a:r>
          </a:p>
        </p:txBody>
      </p:sp>
      <p:sp>
        <p:nvSpPr>
          <p:cNvPr id="5" name="Rectangle 4"/>
          <p:cNvSpPr/>
          <p:nvPr/>
        </p:nvSpPr>
        <p:spPr bwMode="auto">
          <a:xfrm>
            <a:off x="368211" y="817705"/>
            <a:ext cx="2120990" cy="1589164"/>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algn="ctr" defTabSz="762000" eaLnBrk="0" fontAlgn="base" hangingPunct="0">
              <a:spcBef>
                <a:spcPct val="0"/>
              </a:spcBef>
              <a:spcAft>
                <a:spcPct val="0"/>
              </a:spcAft>
            </a:pPr>
            <a:r>
              <a:rPr lang="hu-HU" sz="1600" dirty="0" smtClean="0"/>
              <a:t>Virtuális gép</a:t>
            </a:r>
          </a:p>
        </p:txBody>
      </p:sp>
      <p:sp>
        <p:nvSpPr>
          <p:cNvPr id="6" name="Rectangle 5"/>
          <p:cNvSpPr/>
          <p:nvPr/>
        </p:nvSpPr>
        <p:spPr bwMode="auto">
          <a:xfrm>
            <a:off x="619411" y="1651537"/>
            <a:ext cx="1625950" cy="39939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Normál driver</a:t>
            </a:r>
            <a:endParaRPr kumimoji="0" lang="hu-HU" sz="1600" b="0" i="0" u="none" strike="noStrike" cap="none" normalizeH="0" baseline="0" dirty="0" smtClean="0">
              <a:ln>
                <a:noFill/>
              </a:ln>
              <a:solidFill>
                <a:schemeClr val="tx1"/>
              </a:solidFill>
              <a:effectLst/>
              <a:latin typeface="+mn-lt"/>
            </a:endParaRPr>
          </a:p>
        </p:txBody>
      </p:sp>
      <p:sp>
        <p:nvSpPr>
          <p:cNvPr id="8" name="Rectangle 7"/>
          <p:cNvSpPr/>
          <p:nvPr/>
        </p:nvSpPr>
        <p:spPr bwMode="auto">
          <a:xfrm>
            <a:off x="624315" y="2982144"/>
            <a:ext cx="1580405" cy="56230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Emulált</a:t>
            </a:r>
          </a:p>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mn-lt"/>
              </a:rPr>
              <a:t>virtuális</a:t>
            </a:r>
            <a:r>
              <a:rPr kumimoji="0" lang="hu-HU" sz="1600" b="0" i="0" u="none" strike="noStrike" cap="none" normalizeH="0" dirty="0" smtClean="0">
                <a:ln>
                  <a:noFill/>
                </a:ln>
                <a:solidFill>
                  <a:schemeClr val="tx1"/>
                </a:solidFill>
                <a:effectLst/>
                <a:latin typeface="+mn-lt"/>
              </a:rPr>
              <a:t> HW</a:t>
            </a:r>
            <a:endParaRPr kumimoji="0" lang="hu-HU" sz="1600" b="0" i="0" u="none" strike="noStrike" cap="none" normalizeH="0" baseline="0" dirty="0" smtClean="0">
              <a:ln>
                <a:noFill/>
              </a:ln>
              <a:solidFill>
                <a:schemeClr val="tx1"/>
              </a:solidFill>
              <a:effectLst/>
              <a:latin typeface="+mn-lt"/>
            </a:endParaRPr>
          </a:p>
        </p:txBody>
      </p:sp>
      <p:cxnSp>
        <p:nvCxnSpPr>
          <p:cNvPr id="9" name="Straight Arrow Connector 8"/>
          <p:cNvCxnSpPr/>
          <p:nvPr/>
        </p:nvCxnSpPr>
        <p:spPr bwMode="auto">
          <a:xfrm rot="16200000" flipH="1">
            <a:off x="147148" y="2575034"/>
            <a:ext cx="1261238" cy="4"/>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bwMode="auto">
          <a:xfrm rot="16200000" flipV="1">
            <a:off x="1465321" y="2505844"/>
            <a:ext cx="1202382" cy="805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8" name="Rounded Rectangular Callout 17"/>
          <p:cNvSpPr/>
          <p:nvPr/>
        </p:nvSpPr>
        <p:spPr bwMode="auto">
          <a:xfrm>
            <a:off x="2665075" y="825761"/>
            <a:ext cx="3430925" cy="1103041"/>
          </a:xfrm>
          <a:prstGeom prst="wedgeRoundRectCallout">
            <a:avLst>
              <a:gd name="adj1" fmla="val -71139"/>
              <a:gd name="adj2" fmla="val 8508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300" dirty="0" smtClean="0">
                <a:solidFill>
                  <a:schemeClr val="bg1"/>
                </a:solidFill>
              </a:rPr>
              <a:t>A teljes, valós kommunikáció</a:t>
            </a:r>
          </a:p>
          <a:p>
            <a:pPr marL="0" lvl="1" algn="ctr"/>
            <a:r>
              <a:rPr lang="hu-HU" sz="2300" dirty="0" smtClean="0">
                <a:solidFill>
                  <a:schemeClr val="bg1"/>
                </a:solidFill>
              </a:rPr>
              <a:t>emulálása</a:t>
            </a:r>
          </a:p>
        </p:txBody>
      </p:sp>
      <p:sp>
        <p:nvSpPr>
          <p:cNvPr id="27" name="Rectangle 26"/>
          <p:cNvSpPr/>
          <p:nvPr/>
        </p:nvSpPr>
        <p:spPr bwMode="auto">
          <a:xfrm>
            <a:off x="507650" y="1208697"/>
            <a:ext cx="1849469" cy="1049983"/>
          </a:xfrm>
          <a:prstGeom prst="rec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R="0" indent="0" algn="ctr" defTabSz="762000" eaLnBrk="0" fontAlgn="base" hangingPunct="0">
              <a:lnSpc>
                <a:spcPct val="100000"/>
              </a:lnSpc>
              <a:spcBef>
                <a:spcPct val="0"/>
              </a:spcBef>
              <a:spcAft>
                <a:spcPct val="0"/>
              </a:spcAft>
              <a:buClrTx/>
              <a:buSzTx/>
              <a:buFontTx/>
              <a:buNone/>
              <a:tabLst/>
            </a:pPr>
            <a:r>
              <a:rPr lang="hu-HU" sz="1600" dirty="0" smtClean="0"/>
              <a:t>Vendég OS</a:t>
            </a:r>
          </a:p>
        </p:txBody>
      </p:sp>
      <p:sp>
        <p:nvSpPr>
          <p:cNvPr id="30" name="Rectangle 29"/>
          <p:cNvSpPr/>
          <p:nvPr/>
        </p:nvSpPr>
        <p:spPr bwMode="auto">
          <a:xfrm>
            <a:off x="629570" y="3846785"/>
            <a:ext cx="1580405" cy="35735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HW kezelő</a:t>
            </a:r>
            <a:endParaRPr kumimoji="0" lang="hu-HU" sz="1600" b="0" i="0" u="none" strike="noStrike" cap="none" normalizeH="0" baseline="0" dirty="0" smtClean="0">
              <a:ln>
                <a:noFill/>
              </a:ln>
              <a:solidFill>
                <a:schemeClr val="tx1"/>
              </a:solidFill>
              <a:effectLst/>
              <a:latin typeface="+mn-lt"/>
            </a:endParaRPr>
          </a:p>
        </p:txBody>
      </p:sp>
      <p:cxnSp>
        <p:nvCxnSpPr>
          <p:cNvPr id="23" name="Straight Arrow Connector 22"/>
          <p:cNvCxnSpPr/>
          <p:nvPr/>
        </p:nvCxnSpPr>
        <p:spPr bwMode="auto">
          <a:xfrm rot="16200000" flipH="1">
            <a:off x="1058219" y="3671440"/>
            <a:ext cx="496085" cy="595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bwMode="auto">
          <a:xfrm rot="16200000" flipV="1">
            <a:off x="1323430" y="3635706"/>
            <a:ext cx="467007" cy="1821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5" name="Rectangle 3"/>
          <p:cNvSpPr/>
          <p:nvPr/>
        </p:nvSpPr>
        <p:spPr bwMode="auto">
          <a:xfrm>
            <a:off x="368211" y="4500570"/>
            <a:ext cx="1071570" cy="470707"/>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I/O eszköz</a:t>
            </a:r>
          </a:p>
        </p:txBody>
      </p:sp>
      <p:cxnSp>
        <p:nvCxnSpPr>
          <p:cNvPr id="26" name="Straight Arrow Connector 22"/>
          <p:cNvCxnSpPr/>
          <p:nvPr/>
        </p:nvCxnSpPr>
        <p:spPr bwMode="auto">
          <a:xfrm rot="16200000" flipH="1">
            <a:off x="635154" y="4403510"/>
            <a:ext cx="496085" cy="595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3"/>
          <p:cNvCxnSpPr/>
          <p:nvPr/>
        </p:nvCxnSpPr>
        <p:spPr bwMode="auto">
          <a:xfrm rot="16200000" flipV="1">
            <a:off x="900365" y="4367776"/>
            <a:ext cx="467007" cy="1821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Dia számának helye 18"/>
          <p:cNvSpPr>
            <a:spLocks noGrp="1"/>
          </p:cNvSpPr>
          <p:nvPr>
            <p:ph type="sldNum" sz="quarter" idx="5"/>
          </p:nvPr>
        </p:nvSpPr>
        <p:spPr/>
        <p:txBody>
          <a:bodyPr/>
          <a:lstStyle/>
          <a:p>
            <a:fld id="{3D86C690-4F62-4AFC-8745-06DC9BF07935}" type="slidenum">
              <a:rPr lang="hu-HU" smtClean="0"/>
              <a:pPr/>
              <a:t>31</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I/O eszközök kezelése (</a:t>
            </a:r>
            <a:r>
              <a:rPr lang="hu-HU" dirty="0" err="1" smtClean="0"/>
              <a:t>paravirt</a:t>
            </a:r>
            <a:r>
              <a:rPr lang="hu-HU" dirty="0" smtClean="0"/>
              <a:t>.)</a:t>
            </a:r>
            <a:endParaRPr lang="hu-HU" dirty="0"/>
          </a:p>
        </p:txBody>
      </p:sp>
      <p:sp>
        <p:nvSpPr>
          <p:cNvPr id="3" name="Content Placeholder 2"/>
          <p:cNvSpPr>
            <a:spLocks noGrp="1"/>
          </p:cNvSpPr>
          <p:nvPr>
            <p:ph idx="1"/>
          </p:nvPr>
        </p:nvSpPr>
        <p:spPr>
          <a:xfrm>
            <a:off x="304800" y="5044496"/>
            <a:ext cx="8534400" cy="1384900"/>
          </a:xfrm>
        </p:spPr>
        <p:txBody>
          <a:bodyPr>
            <a:normAutofit fontScale="92500" lnSpcReduction="10000"/>
          </a:bodyPr>
          <a:lstStyle/>
          <a:p>
            <a:r>
              <a:rPr lang="hu-HU" dirty="0" smtClean="0"/>
              <a:t>Speciális csomag telepítése szükséges a vendégben</a:t>
            </a:r>
          </a:p>
          <a:p>
            <a:pPr lvl="1"/>
            <a:r>
              <a:rPr lang="hu-HU" dirty="0" err="1" smtClean="0"/>
              <a:t>VMware</a:t>
            </a:r>
            <a:r>
              <a:rPr lang="hu-HU" dirty="0" smtClean="0"/>
              <a:t> </a:t>
            </a:r>
            <a:r>
              <a:rPr lang="hu-HU" dirty="0" err="1" smtClean="0"/>
              <a:t>Tools</a:t>
            </a:r>
            <a:r>
              <a:rPr lang="hu-HU" dirty="0" smtClean="0"/>
              <a:t>, </a:t>
            </a:r>
            <a:r>
              <a:rPr lang="hu-HU" dirty="0" err="1" smtClean="0"/>
              <a:t>VirtualBox</a:t>
            </a:r>
            <a:r>
              <a:rPr lang="hu-HU" dirty="0" smtClean="0"/>
              <a:t> </a:t>
            </a:r>
            <a:r>
              <a:rPr lang="hu-HU" dirty="0" err="1" smtClean="0"/>
              <a:t>Guest</a:t>
            </a:r>
            <a:r>
              <a:rPr lang="hu-HU" dirty="0" smtClean="0"/>
              <a:t> </a:t>
            </a:r>
            <a:r>
              <a:rPr lang="hu-HU" dirty="0" err="1" smtClean="0"/>
              <a:t>Additions</a:t>
            </a:r>
            <a:endParaRPr lang="hu-HU" dirty="0" smtClean="0"/>
          </a:p>
          <a:p>
            <a:pPr lvl="1"/>
            <a:r>
              <a:rPr lang="hu-HU" b="1" dirty="0" smtClean="0"/>
              <a:t>Mindig telepítsük a vendég gépen!</a:t>
            </a:r>
            <a:endParaRPr lang="hu-HU" b="1" dirty="0"/>
          </a:p>
        </p:txBody>
      </p:sp>
      <p:sp>
        <p:nvSpPr>
          <p:cNvPr id="4" name="Rectangle 3"/>
          <p:cNvSpPr/>
          <p:nvPr/>
        </p:nvSpPr>
        <p:spPr bwMode="auto">
          <a:xfrm>
            <a:off x="368211" y="2645108"/>
            <a:ext cx="2075093" cy="168515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VMM</a:t>
            </a:r>
          </a:p>
        </p:txBody>
      </p:sp>
      <p:sp>
        <p:nvSpPr>
          <p:cNvPr id="5" name="Rectangle 4"/>
          <p:cNvSpPr/>
          <p:nvPr/>
        </p:nvSpPr>
        <p:spPr bwMode="auto">
          <a:xfrm>
            <a:off x="368211" y="817705"/>
            <a:ext cx="2120990" cy="1589164"/>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algn="ctr" defTabSz="762000" eaLnBrk="0" fontAlgn="base" hangingPunct="0">
              <a:spcBef>
                <a:spcPct val="0"/>
              </a:spcBef>
              <a:spcAft>
                <a:spcPct val="0"/>
              </a:spcAft>
            </a:pPr>
            <a:r>
              <a:rPr lang="hu-HU" sz="1600" dirty="0" smtClean="0"/>
              <a:t>Virtuális gép</a:t>
            </a:r>
          </a:p>
        </p:txBody>
      </p:sp>
      <p:sp>
        <p:nvSpPr>
          <p:cNvPr id="6" name="Rectangle 5"/>
          <p:cNvSpPr/>
          <p:nvPr/>
        </p:nvSpPr>
        <p:spPr bwMode="auto">
          <a:xfrm>
            <a:off x="619411" y="1651537"/>
            <a:ext cx="1625950" cy="39939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Normál driver</a:t>
            </a:r>
            <a:endParaRPr kumimoji="0" lang="hu-HU" sz="1600" b="0" i="0" u="none" strike="noStrike" cap="none" normalizeH="0" baseline="0" dirty="0" smtClean="0">
              <a:ln>
                <a:noFill/>
              </a:ln>
              <a:solidFill>
                <a:schemeClr val="tx1"/>
              </a:solidFill>
              <a:effectLst/>
              <a:latin typeface="+mn-lt"/>
            </a:endParaRPr>
          </a:p>
        </p:txBody>
      </p:sp>
      <p:sp>
        <p:nvSpPr>
          <p:cNvPr id="8" name="Rectangle 7"/>
          <p:cNvSpPr/>
          <p:nvPr/>
        </p:nvSpPr>
        <p:spPr bwMode="auto">
          <a:xfrm>
            <a:off x="624315" y="2982144"/>
            <a:ext cx="1580405" cy="56230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Emulált</a:t>
            </a:r>
          </a:p>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mn-lt"/>
              </a:rPr>
              <a:t>virtuális</a:t>
            </a:r>
            <a:r>
              <a:rPr kumimoji="0" lang="hu-HU" sz="1600" b="0" i="0" u="none" strike="noStrike" cap="none" normalizeH="0" dirty="0" smtClean="0">
                <a:ln>
                  <a:noFill/>
                </a:ln>
                <a:solidFill>
                  <a:schemeClr val="tx1"/>
                </a:solidFill>
                <a:effectLst/>
                <a:latin typeface="+mn-lt"/>
              </a:rPr>
              <a:t> HW</a:t>
            </a:r>
            <a:endParaRPr kumimoji="0" lang="hu-HU" sz="1600" b="0" i="0" u="none" strike="noStrike" cap="none" normalizeH="0" baseline="0" dirty="0" smtClean="0">
              <a:ln>
                <a:noFill/>
              </a:ln>
              <a:solidFill>
                <a:schemeClr val="tx1"/>
              </a:solidFill>
              <a:effectLst/>
              <a:latin typeface="+mn-lt"/>
            </a:endParaRPr>
          </a:p>
        </p:txBody>
      </p:sp>
      <p:sp>
        <p:nvSpPr>
          <p:cNvPr id="27" name="Rectangle 26"/>
          <p:cNvSpPr/>
          <p:nvPr/>
        </p:nvSpPr>
        <p:spPr bwMode="auto">
          <a:xfrm>
            <a:off x="507650" y="1208697"/>
            <a:ext cx="1849469" cy="1049983"/>
          </a:xfrm>
          <a:prstGeom prst="rec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R="0" indent="0" algn="ctr" defTabSz="762000" eaLnBrk="0" fontAlgn="base" hangingPunct="0">
              <a:lnSpc>
                <a:spcPct val="100000"/>
              </a:lnSpc>
              <a:spcBef>
                <a:spcPct val="0"/>
              </a:spcBef>
              <a:spcAft>
                <a:spcPct val="0"/>
              </a:spcAft>
              <a:buClrTx/>
              <a:buSzTx/>
              <a:buFontTx/>
              <a:buNone/>
              <a:tabLst/>
            </a:pPr>
            <a:r>
              <a:rPr lang="hu-HU" sz="1600" dirty="0" smtClean="0"/>
              <a:t>Vendég OS</a:t>
            </a:r>
          </a:p>
        </p:txBody>
      </p:sp>
      <p:sp>
        <p:nvSpPr>
          <p:cNvPr id="30" name="Rectangle 29"/>
          <p:cNvSpPr/>
          <p:nvPr/>
        </p:nvSpPr>
        <p:spPr bwMode="auto">
          <a:xfrm>
            <a:off x="629570" y="3846785"/>
            <a:ext cx="1580405" cy="35735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HW kezelő</a:t>
            </a:r>
            <a:endParaRPr kumimoji="0" lang="hu-HU" sz="1600" b="0" i="0" u="none" strike="noStrike" cap="none" normalizeH="0" baseline="0" dirty="0" smtClean="0">
              <a:ln>
                <a:noFill/>
              </a:ln>
              <a:solidFill>
                <a:schemeClr val="tx1"/>
              </a:solidFill>
              <a:effectLst/>
              <a:latin typeface="+mn-lt"/>
            </a:endParaRPr>
          </a:p>
        </p:txBody>
      </p:sp>
      <p:sp>
        <p:nvSpPr>
          <p:cNvPr id="40" name="Rectangle 39"/>
          <p:cNvSpPr/>
          <p:nvPr/>
        </p:nvSpPr>
        <p:spPr bwMode="auto">
          <a:xfrm>
            <a:off x="6705249" y="2681895"/>
            <a:ext cx="2075093" cy="168515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VMM</a:t>
            </a:r>
          </a:p>
        </p:txBody>
      </p:sp>
      <p:sp>
        <p:nvSpPr>
          <p:cNvPr id="41" name="Rectangle 40"/>
          <p:cNvSpPr/>
          <p:nvPr/>
        </p:nvSpPr>
        <p:spPr bwMode="auto">
          <a:xfrm>
            <a:off x="6679673" y="854492"/>
            <a:ext cx="2120990" cy="1589164"/>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Virtuális gép</a:t>
            </a:r>
          </a:p>
        </p:txBody>
      </p:sp>
      <p:sp>
        <p:nvSpPr>
          <p:cNvPr id="42" name="Rectangle 41"/>
          <p:cNvSpPr/>
          <p:nvPr/>
        </p:nvSpPr>
        <p:spPr bwMode="auto">
          <a:xfrm>
            <a:off x="6930873" y="1688324"/>
            <a:ext cx="1625950" cy="39939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err="1" smtClean="0">
                <a:solidFill>
                  <a:schemeClr val="tx1"/>
                </a:solidFill>
                <a:latin typeface="+mn-lt"/>
              </a:rPr>
              <a:t>Paravirt</a:t>
            </a:r>
            <a:r>
              <a:rPr lang="hu-HU" dirty="0" smtClean="0">
                <a:solidFill>
                  <a:schemeClr val="tx1"/>
                </a:solidFill>
                <a:latin typeface="+mn-lt"/>
              </a:rPr>
              <a:t>. driver</a:t>
            </a:r>
            <a:endParaRPr kumimoji="0" lang="hu-HU" sz="1600" b="0" i="0" u="none" strike="noStrike" cap="none" normalizeH="0" baseline="0" dirty="0" smtClean="0">
              <a:ln>
                <a:noFill/>
              </a:ln>
              <a:solidFill>
                <a:schemeClr val="tx1"/>
              </a:solidFill>
              <a:effectLst/>
              <a:latin typeface="+mn-lt"/>
            </a:endParaRPr>
          </a:p>
        </p:txBody>
      </p:sp>
      <p:sp>
        <p:nvSpPr>
          <p:cNvPr id="48" name="Rectangle 47"/>
          <p:cNvSpPr/>
          <p:nvPr/>
        </p:nvSpPr>
        <p:spPr bwMode="auto">
          <a:xfrm>
            <a:off x="6819112" y="1245484"/>
            <a:ext cx="1849469" cy="1049983"/>
          </a:xfrm>
          <a:prstGeom prst="rec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latin typeface="+mn-lt"/>
              </a:rPr>
              <a:t>Vendég OS</a:t>
            </a:r>
            <a:endParaRPr kumimoji="0" lang="hu-HU" sz="1600" b="0" i="0" u="none" strike="noStrike" cap="none" normalizeH="0" baseline="0" dirty="0" smtClean="0">
              <a:ln>
                <a:noFill/>
              </a:ln>
              <a:effectLst/>
              <a:latin typeface="+mn-lt"/>
            </a:endParaRPr>
          </a:p>
        </p:txBody>
      </p:sp>
      <p:sp>
        <p:nvSpPr>
          <p:cNvPr id="49" name="Rectangle 48"/>
          <p:cNvSpPr/>
          <p:nvPr/>
        </p:nvSpPr>
        <p:spPr bwMode="auto">
          <a:xfrm>
            <a:off x="6941032" y="3883572"/>
            <a:ext cx="1580405" cy="357353"/>
          </a:xfrm>
          <a:prstGeom prst="rect">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dirty="0" smtClean="0">
                <a:solidFill>
                  <a:schemeClr val="tx1"/>
                </a:solidFill>
                <a:latin typeface="+mn-lt"/>
              </a:rPr>
              <a:t>HW kezelő</a:t>
            </a:r>
            <a:endParaRPr kumimoji="0" lang="hu-HU" sz="1600" b="0" i="0" u="none" strike="noStrike" cap="none" normalizeH="0" baseline="0" dirty="0" smtClean="0">
              <a:ln>
                <a:noFill/>
              </a:ln>
              <a:solidFill>
                <a:schemeClr val="tx1"/>
              </a:solidFill>
              <a:effectLst/>
              <a:latin typeface="+mn-lt"/>
            </a:endParaRPr>
          </a:p>
        </p:txBody>
      </p:sp>
      <p:cxnSp>
        <p:nvCxnSpPr>
          <p:cNvPr id="50" name="Straight Arrow Connector 49"/>
          <p:cNvCxnSpPr/>
          <p:nvPr/>
        </p:nvCxnSpPr>
        <p:spPr bwMode="auto">
          <a:xfrm rot="16200000" flipH="1">
            <a:off x="6639211" y="2977754"/>
            <a:ext cx="1951770" cy="1121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bwMode="auto">
          <a:xfrm rot="16200000" flipV="1">
            <a:off x="6893915" y="2952535"/>
            <a:ext cx="1985751" cy="12959"/>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8" name="Rounded Rectangular Callout 27"/>
          <p:cNvSpPr/>
          <p:nvPr/>
        </p:nvSpPr>
        <p:spPr bwMode="auto">
          <a:xfrm>
            <a:off x="2756515" y="2451361"/>
            <a:ext cx="3430925" cy="1263391"/>
          </a:xfrm>
          <a:prstGeom prst="wedgeRoundRectCallout">
            <a:avLst>
              <a:gd name="adj1" fmla="val 90405"/>
              <a:gd name="adj2" fmla="val -4183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r>
              <a:rPr lang="hu-HU" sz="2300" dirty="0" smtClean="0">
                <a:solidFill>
                  <a:schemeClr val="bg1"/>
                </a:solidFill>
              </a:rPr>
              <a:t>Egyszerűsített hívások,</a:t>
            </a:r>
          </a:p>
          <a:p>
            <a:pPr marL="0" lvl="1" algn="ctr"/>
            <a:r>
              <a:rPr lang="hu-HU" sz="2300" dirty="0" smtClean="0">
                <a:solidFill>
                  <a:schemeClr val="bg1"/>
                </a:solidFill>
              </a:rPr>
              <a:t>adatstruktúrák megosztása</a:t>
            </a:r>
          </a:p>
        </p:txBody>
      </p:sp>
      <p:sp>
        <p:nvSpPr>
          <p:cNvPr id="25" name="Rectangle 3"/>
          <p:cNvSpPr/>
          <p:nvPr/>
        </p:nvSpPr>
        <p:spPr bwMode="auto">
          <a:xfrm>
            <a:off x="368211" y="4500570"/>
            <a:ext cx="1071570" cy="470707"/>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I/O eszköz</a:t>
            </a:r>
          </a:p>
        </p:txBody>
      </p:sp>
      <p:sp>
        <p:nvSpPr>
          <p:cNvPr id="31" name="Rectangle 3"/>
          <p:cNvSpPr/>
          <p:nvPr/>
        </p:nvSpPr>
        <p:spPr bwMode="auto">
          <a:xfrm>
            <a:off x="6715140" y="4500570"/>
            <a:ext cx="1071570" cy="470707"/>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dirty="0" smtClean="0">
                <a:ln>
                  <a:noFill/>
                </a:ln>
                <a:effectLst/>
                <a:latin typeface="+mn-lt"/>
              </a:rPr>
              <a:t>I/O eszköz</a:t>
            </a:r>
          </a:p>
        </p:txBody>
      </p:sp>
      <p:cxnSp>
        <p:nvCxnSpPr>
          <p:cNvPr id="32" name="Straight Arrow Connector 22"/>
          <p:cNvCxnSpPr/>
          <p:nvPr/>
        </p:nvCxnSpPr>
        <p:spPr bwMode="auto">
          <a:xfrm rot="16200000" flipH="1">
            <a:off x="6993136" y="4403511"/>
            <a:ext cx="496085" cy="595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23"/>
          <p:cNvCxnSpPr/>
          <p:nvPr/>
        </p:nvCxnSpPr>
        <p:spPr bwMode="auto">
          <a:xfrm rot="16200000" flipV="1">
            <a:off x="7258347" y="4367777"/>
            <a:ext cx="467007" cy="1821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2" name="Dia számának helye 21"/>
          <p:cNvSpPr>
            <a:spLocks noGrp="1"/>
          </p:cNvSpPr>
          <p:nvPr>
            <p:ph type="sldNum" sz="quarter" idx="5"/>
          </p:nvPr>
        </p:nvSpPr>
        <p:spPr/>
        <p:txBody>
          <a:bodyPr/>
          <a:lstStyle/>
          <a:p>
            <a:fld id="{3D86C690-4F62-4AFC-8745-06DC9BF07935}" type="slidenum">
              <a:rPr lang="hu-HU" smtClean="0"/>
              <a:pPr/>
              <a:t>32</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 grpId="0" animBg="1"/>
      <p:bldP spid="41" grpId="0" animBg="1"/>
      <p:bldP spid="42" grpId="0" animBg="1"/>
      <p:bldP spid="48" grpId="0" animBg="1"/>
      <p:bldP spid="49" grpId="0" animBg="1"/>
      <p:bldP spid="28"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I/O eszközök kezelése (hardveres)</a:t>
            </a:r>
            <a:endParaRPr lang="hu-HU" dirty="0"/>
          </a:p>
        </p:txBody>
      </p:sp>
      <p:sp>
        <p:nvSpPr>
          <p:cNvPr id="5" name="Tartalom helye 4"/>
          <p:cNvSpPr>
            <a:spLocks noGrp="1"/>
          </p:cNvSpPr>
          <p:nvPr>
            <p:ph idx="1"/>
          </p:nvPr>
        </p:nvSpPr>
        <p:spPr/>
        <p:txBody>
          <a:bodyPr/>
          <a:lstStyle/>
          <a:p>
            <a:endParaRPr lang="hu-HU" dirty="0" smtClean="0"/>
          </a:p>
          <a:p>
            <a:r>
              <a:rPr lang="hu-HU" dirty="0" smtClean="0"/>
              <a:t>Hardveres támogatás</a:t>
            </a:r>
          </a:p>
          <a:p>
            <a:pPr lvl="1"/>
            <a:r>
              <a:rPr lang="hu-HU" dirty="0" smtClean="0"/>
              <a:t>Intel VT-d, AMD IOMMU</a:t>
            </a:r>
          </a:p>
          <a:p>
            <a:pPr lvl="1"/>
            <a:r>
              <a:rPr lang="hu-HU" dirty="0" smtClean="0"/>
              <a:t>PCI szabvány kiegészítése: I/O </a:t>
            </a:r>
            <a:r>
              <a:rPr lang="hu-HU" dirty="0" err="1" smtClean="0"/>
              <a:t>Virtualization</a:t>
            </a:r>
            <a:r>
              <a:rPr lang="hu-HU" dirty="0" smtClean="0"/>
              <a:t> (IOV)</a:t>
            </a:r>
          </a:p>
          <a:p>
            <a:endParaRPr lang="hu-HU" dirty="0" smtClean="0"/>
          </a:p>
          <a:p>
            <a:r>
              <a:rPr lang="hu-HU" dirty="0" smtClean="0"/>
              <a:t>I/O eszközök</a:t>
            </a:r>
          </a:p>
          <a:p>
            <a:pPr lvl="1"/>
            <a:r>
              <a:rPr lang="hu-HU" dirty="0" smtClean="0"/>
              <a:t>megosztása virtuális gépek között</a:t>
            </a:r>
          </a:p>
          <a:p>
            <a:pPr lvl="1"/>
            <a:r>
              <a:rPr lang="hu-HU" dirty="0" smtClean="0"/>
              <a:t>közvetlen hozzárendelése egy virtuális géphez</a:t>
            </a:r>
          </a:p>
          <a:p>
            <a:endParaRPr lang="hu-HU" dirty="0"/>
          </a:p>
        </p:txBody>
      </p:sp>
      <p:sp>
        <p:nvSpPr>
          <p:cNvPr id="6" name="Dia számának helye 5"/>
          <p:cNvSpPr>
            <a:spLocks noGrp="1"/>
          </p:cNvSpPr>
          <p:nvPr>
            <p:ph type="sldNum" sz="quarter" idx="5"/>
          </p:nvPr>
        </p:nvSpPr>
        <p:spPr/>
        <p:txBody>
          <a:bodyPr/>
          <a:lstStyle/>
          <a:p>
            <a:fld id="{3D86C690-4F62-4AFC-8745-06DC9BF07935}" type="slidenum">
              <a:rPr lang="hu-HU" smtClean="0"/>
              <a:pPr/>
              <a:t>33</a:t>
            </a:fld>
            <a:endParaRPr lang="hu-H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hu-HU" dirty="0" smtClean="0"/>
              <a:t>Megoldások, cégek, termékek</a:t>
            </a:r>
            <a:endParaRPr lang="hu-HU"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Játékosok</a:t>
            </a:r>
            <a:endParaRPr lang="hu-HU" dirty="0"/>
          </a:p>
        </p:txBody>
      </p:sp>
      <p:sp>
        <p:nvSpPr>
          <p:cNvPr id="3" name="Content Placeholder 2"/>
          <p:cNvSpPr>
            <a:spLocks noGrp="1"/>
          </p:cNvSpPr>
          <p:nvPr>
            <p:ph idx="1"/>
          </p:nvPr>
        </p:nvSpPr>
        <p:spPr>
          <a:xfrm>
            <a:off x="283779" y="714356"/>
            <a:ext cx="8534400" cy="730469"/>
          </a:xfrm>
        </p:spPr>
        <p:txBody>
          <a:bodyPr>
            <a:normAutofit/>
          </a:bodyPr>
          <a:lstStyle/>
          <a:p>
            <a:pPr algn="ctr">
              <a:buNone/>
            </a:pPr>
            <a:r>
              <a:rPr lang="hu-HU" sz="2400" dirty="0" smtClean="0">
                <a:hlinkClick r:id="rId3"/>
              </a:rPr>
              <a:t>http://www.virtualization.info/radar/</a:t>
            </a:r>
            <a:endParaRPr lang="hu-HU" sz="2400" dirty="0" smtClean="0"/>
          </a:p>
          <a:p>
            <a:pPr algn="ctr"/>
            <a:endParaRPr lang="hu-HU" sz="2400" dirty="0"/>
          </a:p>
        </p:txBody>
      </p:sp>
      <p:sp>
        <p:nvSpPr>
          <p:cNvPr id="5" name="Content Placeholder 2"/>
          <p:cNvSpPr txBox="1">
            <a:spLocks/>
          </p:cNvSpPr>
          <p:nvPr/>
        </p:nvSpPr>
        <p:spPr bwMode="auto">
          <a:xfrm>
            <a:off x="178676" y="5980382"/>
            <a:ext cx="8713076" cy="43618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42900" lvl="0" indent="-342900" algn="l" eaLnBrk="1" hangingPunct="1">
              <a:spcBef>
                <a:spcPct val="20000"/>
              </a:spcBef>
              <a:buClr>
                <a:srgbClr val="762536"/>
              </a:buClr>
            </a:pPr>
            <a:endParaRPr kumimoji="0" lang="hu-HU" sz="2600" b="0" i="0" u="none" strike="noStrike" kern="0" cap="none" spc="0" normalizeH="0" baseline="0" noProof="0" dirty="0">
              <a:ln>
                <a:noFill/>
              </a:ln>
              <a:solidFill>
                <a:srgbClr val="000000"/>
              </a:solidFill>
              <a:effectLst/>
              <a:uLnTx/>
              <a:uFillTx/>
              <a:latin typeface="+mn-lt"/>
              <a:ea typeface="+mn-ea"/>
              <a:cs typeface="+mn-cs"/>
            </a:endParaRPr>
          </a:p>
        </p:txBody>
      </p:sp>
      <p:sp>
        <p:nvSpPr>
          <p:cNvPr id="7" name="Dia számának helye 6"/>
          <p:cNvSpPr>
            <a:spLocks noGrp="1"/>
          </p:cNvSpPr>
          <p:nvPr>
            <p:ph type="sldNum" sz="quarter" idx="5"/>
          </p:nvPr>
        </p:nvSpPr>
        <p:spPr/>
        <p:txBody>
          <a:bodyPr/>
          <a:lstStyle/>
          <a:p>
            <a:fld id="{3D86C690-4F62-4AFC-8745-06DC9BF07935}" type="slidenum">
              <a:rPr lang="hu-HU" smtClean="0"/>
              <a:pPr/>
              <a:t>35</a:t>
            </a:fld>
            <a:endParaRPr lang="hu-HU"/>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146051"/>
            <a:ext cx="72675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883" y="3239757"/>
            <a:ext cx="7157517" cy="321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Játékosok – 2  </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1327731014"/>
              </p:ext>
            </p:extLst>
          </p:nvPr>
        </p:nvGraphicFramePr>
        <p:xfrm>
          <a:off x="142875" y="908720"/>
          <a:ext cx="8858250" cy="4903019"/>
        </p:xfrm>
        <a:graphic>
          <a:graphicData uri="http://schemas.openxmlformats.org/drawingml/2006/table">
            <a:tbl>
              <a:tblPr firstRow="1" bandRow="1">
                <a:tableStyleId>{68D230F3-CF80-4859-8CE7-A43EE81993B5}</a:tableStyleId>
              </a:tblPr>
              <a:tblGrid>
                <a:gridCol w="2628925">
                  <a:extLst>
                    <a:ext uri="{9D8B030D-6E8A-4147-A177-3AD203B41FA5}">
                      <a16:colId xmlns:a16="http://schemas.microsoft.com/office/drawing/2014/main" val="20000"/>
                    </a:ext>
                  </a:extLst>
                </a:gridCol>
                <a:gridCol w="6229325">
                  <a:extLst>
                    <a:ext uri="{9D8B030D-6E8A-4147-A177-3AD203B41FA5}">
                      <a16:colId xmlns:a16="http://schemas.microsoft.com/office/drawing/2014/main" val="20001"/>
                    </a:ext>
                  </a:extLst>
                </a:gridCol>
              </a:tblGrid>
              <a:tr h="597785">
                <a:tc>
                  <a:txBody>
                    <a:bodyPr/>
                    <a:lstStyle/>
                    <a:p>
                      <a:endParaRPr lang="hu-HU" dirty="0"/>
                    </a:p>
                  </a:txBody>
                  <a:tcPr/>
                </a:tc>
                <a:tc>
                  <a:txBody>
                    <a:bodyPr/>
                    <a:lstStyle/>
                    <a:p>
                      <a:r>
                        <a:rPr kumimoji="0" lang="hu-HU" sz="3200" b="0" u="none" strike="noStrike" kern="1200" cap="none" spc="0" normalizeH="0" baseline="0" noProof="0" dirty="0" err="1" smtClean="0">
                          <a:ln>
                            <a:noFill/>
                          </a:ln>
                          <a:effectLst/>
                          <a:uLnTx/>
                          <a:uFillTx/>
                        </a:rPr>
                        <a:t>ESXi</a:t>
                      </a:r>
                      <a:r>
                        <a:rPr kumimoji="0" lang="hu-HU" sz="3200" b="0" u="none" strike="noStrike" kern="1200" cap="none" spc="0" normalizeH="0" baseline="0" noProof="0" dirty="0" smtClean="0">
                          <a:ln>
                            <a:noFill/>
                          </a:ln>
                          <a:effectLst/>
                          <a:uLnTx/>
                          <a:uFillTx/>
                        </a:rPr>
                        <a:t>, </a:t>
                      </a:r>
                      <a:r>
                        <a:rPr kumimoji="0" lang="hu-HU" sz="3200" b="0" u="none" strike="noStrike" kern="1200" cap="none" spc="0" normalizeH="0" baseline="0" noProof="0" dirty="0" err="1" smtClean="0">
                          <a:ln>
                            <a:noFill/>
                          </a:ln>
                          <a:effectLst/>
                          <a:uLnTx/>
                          <a:uFillTx/>
                        </a:rPr>
                        <a:t>vSphere</a:t>
                      </a:r>
                      <a:r>
                        <a:rPr kumimoji="0" lang="hu-HU" sz="3200" b="0" u="none" strike="noStrike" kern="1200" cap="none" spc="0" normalizeH="0" baseline="0" noProof="0" dirty="0" smtClean="0">
                          <a:ln>
                            <a:noFill/>
                          </a:ln>
                          <a:effectLst/>
                          <a:uLnTx/>
                          <a:uFillTx/>
                        </a:rPr>
                        <a:t>…</a:t>
                      </a:r>
                      <a:endParaRPr lang="hu-HU" b="0" dirty="0"/>
                    </a:p>
                  </a:txBody>
                  <a:tcPr/>
                </a:tc>
                <a:extLst>
                  <a:ext uri="{0D108BD9-81ED-4DB2-BD59-A6C34878D82A}">
                    <a16:rowId xmlns:a16="http://schemas.microsoft.com/office/drawing/2014/main" val="10000"/>
                  </a:ext>
                </a:extLst>
              </a:tr>
              <a:tr h="597785">
                <a:tc>
                  <a:txBody>
                    <a:bodyPr/>
                    <a:lstStyle/>
                    <a:p>
                      <a:endParaRPr lang="hu-HU" dirty="0"/>
                    </a:p>
                  </a:txBody>
                  <a:tcPr/>
                </a:tc>
                <a:tc>
                  <a:txBody>
                    <a:bodyPr/>
                    <a:lstStyle/>
                    <a:p>
                      <a:r>
                        <a:rPr kumimoji="0" lang="hu-HU" sz="3200" u="none" strike="noStrike" kern="1200" cap="none" spc="0" normalizeH="0" baseline="0" noProof="0" dirty="0" smtClean="0">
                          <a:ln>
                            <a:noFill/>
                          </a:ln>
                          <a:effectLst/>
                          <a:uLnTx/>
                          <a:uFillTx/>
                        </a:rPr>
                        <a:t>nyílt forrású </a:t>
                      </a:r>
                      <a:r>
                        <a:rPr kumimoji="0" lang="hu-HU" sz="3200" u="none" strike="noStrike" kern="1200" cap="none" spc="0" normalizeH="0" baseline="0" noProof="0" dirty="0" err="1" smtClean="0">
                          <a:ln>
                            <a:noFill/>
                          </a:ln>
                          <a:effectLst/>
                          <a:uLnTx/>
                          <a:uFillTx/>
                        </a:rPr>
                        <a:t>hypervisor</a:t>
                      </a:r>
                      <a:endParaRPr lang="hu-HU" dirty="0"/>
                    </a:p>
                  </a:txBody>
                  <a:tcPr/>
                </a:tc>
                <a:extLst>
                  <a:ext uri="{0D108BD9-81ED-4DB2-BD59-A6C34878D82A}">
                    <a16:rowId xmlns:a16="http://schemas.microsoft.com/office/drawing/2014/main" val="10001"/>
                  </a:ext>
                </a:extLst>
              </a:tr>
              <a:tr h="597785">
                <a:tc>
                  <a:txBody>
                    <a:bodyPr/>
                    <a:lstStyle/>
                    <a:p>
                      <a:endParaRPr lang="hu-HU" dirty="0"/>
                    </a:p>
                  </a:txBody>
                  <a:tcPr/>
                </a:tc>
                <a:tc>
                  <a:txBody>
                    <a:bodyPr/>
                    <a:lstStyle/>
                    <a:p>
                      <a:r>
                        <a:rPr kumimoji="0" lang="hu-HU" sz="3200" u="none" strike="noStrike" kern="1200" cap="none" spc="0" normalizeH="0" baseline="0" noProof="0" dirty="0" err="1" smtClean="0">
                          <a:ln>
                            <a:noFill/>
                          </a:ln>
                          <a:effectLst/>
                          <a:uLnTx/>
                          <a:uFillTx/>
                        </a:rPr>
                        <a:t>XenServer</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XenApp</a:t>
                      </a:r>
                      <a:endParaRPr lang="hu-HU" dirty="0"/>
                    </a:p>
                  </a:txBody>
                  <a:tcPr/>
                </a:tc>
                <a:extLst>
                  <a:ext uri="{0D108BD9-81ED-4DB2-BD59-A6C34878D82A}">
                    <a16:rowId xmlns:a16="http://schemas.microsoft.com/office/drawing/2014/main" val="10002"/>
                  </a:ext>
                </a:extLst>
              </a:tr>
              <a:tr h="597785">
                <a:tc>
                  <a:txBody>
                    <a:bodyPr/>
                    <a:lstStyle/>
                    <a:p>
                      <a:endParaRPr lang="hu-HU" dirty="0"/>
                    </a:p>
                  </a:txBody>
                  <a:tcPr/>
                </a:tc>
                <a:tc>
                  <a:txBody>
                    <a:bodyPr/>
                    <a:lstStyle/>
                    <a:p>
                      <a:r>
                        <a:rPr kumimoji="0" lang="hu-HU" sz="3200" u="none" strike="noStrike" kern="1200" cap="none" spc="0" normalizeH="0" baseline="0" noProof="0" dirty="0" err="1" smtClean="0">
                          <a:ln>
                            <a:noFill/>
                          </a:ln>
                          <a:effectLst/>
                          <a:uLnTx/>
                          <a:uFillTx/>
                        </a:rPr>
                        <a:t>Solaris</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Containers</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VirtualBox</a:t>
                      </a:r>
                      <a:endParaRPr lang="hu-HU" dirty="0"/>
                    </a:p>
                  </a:txBody>
                  <a:tcPr/>
                </a:tc>
                <a:extLst>
                  <a:ext uri="{0D108BD9-81ED-4DB2-BD59-A6C34878D82A}">
                    <a16:rowId xmlns:a16="http://schemas.microsoft.com/office/drawing/2014/main" val="10003"/>
                  </a:ext>
                </a:extLst>
              </a:tr>
              <a:tr h="597785">
                <a:tc>
                  <a:txBody>
                    <a:bodyPr/>
                    <a:lstStyle/>
                    <a:p>
                      <a:endParaRPr lang="hu-HU" dirty="0"/>
                    </a:p>
                  </a:txBody>
                  <a:tcPr/>
                </a:tc>
                <a:tc>
                  <a:txBody>
                    <a:bodyPr/>
                    <a:lstStyle/>
                    <a:p>
                      <a:r>
                        <a:rPr kumimoji="0" lang="hu-HU" sz="3200" u="none" strike="noStrike" kern="1200" cap="none" spc="0" normalizeH="0" baseline="0" dirty="0" err="1" smtClean="0">
                          <a:ln>
                            <a:noFill/>
                          </a:ln>
                          <a:solidFill>
                            <a:schemeClr val="tx1"/>
                          </a:solidFill>
                          <a:effectLst/>
                          <a:uLnTx/>
                          <a:uFillTx/>
                          <a:latin typeface="+mn-lt"/>
                          <a:ea typeface="+mn-ea"/>
                          <a:cs typeface="+mn-cs"/>
                        </a:rPr>
                        <a:t>Hyper-V</a:t>
                      </a:r>
                      <a:r>
                        <a:rPr kumimoji="0" lang="hu-HU" sz="3200" u="none" strike="noStrike" kern="1200" cap="none" spc="0" normalizeH="0" baseline="0" dirty="0" smtClean="0">
                          <a:ln>
                            <a:noFill/>
                          </a:ln>
                          <a:solidFill>
                            <a:schemeClr val="tx1"/>
                          </a:solidFill>
                          <a:effectLst/>
                          <a:uLnTx/>
                          <a:uFillTx/>
                          <a:latin typeface="+mn-lt"/>
                          <a:ea typeface="+mn-ea"/>
                          <a:cs typeface="+mn-cs"/>
                        </a:rPr>
                        <a:t>, System Center</a:t>
                      </a:r>
                      <a:endParaRPr kumimoji="0" lang="hu-HU" sz="320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4"/>
                  </a:ext>
                </a:extLst>
              </a:tr>
              <a:tr h="718524">
                <a:tc>
                  <a:txBody>
                    <a:bodyPr/>
                    <a:lstStyle/>
                    <a:p>
                      <a:endParaRPr lang="hu-HU" dirty="0"/>
                    </a:p>
                  </a:txBody>
                  <a:tcPr/>
                </a:tc>
                <a:tc>
                  <a:txBody>
                    <a:bodyPr/>
                    <a:lstStyle/>
                    <a:p>
                      <a:r>
                        <a:rPr kumimoji="0" lang="hu-HU" sz="3200" u="none" strike="noStrike" kern="1200" cap="none" spc="0" normalizeH="0" baseline="0" noProof="0" dirty="0" smtClean="0">
                          <a:ln>
                            <a:noFill/>
                          </a:ln>
                          <a:effectLst/>
                          <a:uLnTx/>
                          <a:uFillTx/>
                        </a:rPr>
                        <a:t>Kernel </a:t>
                      </a:r>
                      <a:r>
                        <a:rPr kumimoji="0" lang="hu-HU" sz="3200" u="none" strike="noStrike" kern="1200" cap="none" spc="0" normalizeH="0" baseline="0" noProof="0" dirty="0" err="1" smtClean="0">
                          <a:ln>
                            <a:noFill/>
                          </a:ln>
                          <a:effectLst/>
                          <a:uLnTx/>
                          <a:uFillTx/>
                        </a:rPr>
                        <a:t>based</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Virtual</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Machine</a:t>
                      </a:r>
                      <a:r>
                        <a:rPr kumimoji="0" lang="hu-HU" sz="3200" u="none" strike="noStrike" kern="1200" cap="none" spc="0" normalizeH="0" baseline="0" noProof="0" dirty="0" smtClean="0">
                          <a:ln>
                            <a:noFill/>
                          </a:ln>
                          <a:effectLst/>
                          <a:uLnTx/>
                          <a:uFillTx/>
                        </a:rPr>
                        <a:t> (KVM)</a:t>
                      </a:r>
                      <a:endParaRPr lang="hu-HU" dirty="0"/>
                    </a:p>
                  </a:txBody>
                  <a:tcPr anchor="ctr"/>
                </a:tc>
                <a:extLst>
                  <a:ext uri="{0D108BD9-81ED-4DB2-BD59-A6C34878D82A}">
                    <a16:rowId xmlns:a16="http://schemas.microsoft.com/office/drawing/2014/main" val="10005"/>
                  </a:ext>
                </a:extLst>
              </a:tr>
              <a:tr h="597785">
                <a:tc>
                  <a:txBody>
                    <a:bodyPr/>
                    <a:lstStyle/>
                    <a:p>
                      <a:endParaRPr lang="hu-HU" dirty="0"/>
                    </a:p>
                  </a:txBody>
                  <a:tcPr/>
                </a:tc>
                <a:tc>
                  <a:txBody>
                    <a:bodyPr/>
                    <a:lstStyle/>
                    <a:p>
                      <a:r>
                        <a:rPr kumimoji="0" lang="hu-HU" sz="3200" u="none" strike="noStrike" kern="1200" cap="none" spc="0" normalizeH="0" baseline="0" noProof="0" dirty="0" err="1" smtClean="0">
                          <a:ln>
                            <a:noFill/>
                          </a:ln>
                          <a:effectLst/>
                          <a:uLnTx/>
                          <a:uFillTx/>
                        </a:rPr>
                        <a:t>mainframe</a:t>
                      </a:r>
                      <a:r>
                        <a:rPr kumimoji="0" lang="hu-HU" sz="3200" u="none" strike="noStrike" kern="1200" cap="none" spc="0" normalizeH="0" baseline="0" noProof="0" dirty="0" smtClean="0">
                          <a:ln>
                            <a:noFill/>
                          </a:ln>
                          <a:effectLst/>
                          <a:uLnTx/>
                          <a:uFillTx/>
                        </a:rPr>
                        <a:t>, </a:t>
                      </a:r>
                      <a:r>
                        <a:rPr kumimoji="0" lang="hu-HU" sz="3200" u="none" strike="noStrike" kern="1200" cap="none" spc="0" normalizeH="0" baseline="0" noProof="0" dirty="0" err="1" smtClean="0">
                          <a:ln>
                            <a:noFill/>
                          </a:ln>
                          <a:effectLst/>
                          <a:uLnTx/>
                          <a:uFillTx/>
                        </a:rPr>
                        <a:t>powerVM</a:t>
                      </a:r>
                      <a:endParaRPr lang="hu-HU" dirty="0"/>
                    </a:p>
                  </a:txBody>
                  <a:tcPr/>
                </a:tc>
                <a:extLst>
                  <a:ext uri="{0D108BD9-81ED-4DB2-BD59-A6C34878D82A}">
                    <a16:rowId xmlns:a16="http://schemas.microsoft.com/office/drawing/2014/main" val="10006"/>
                  </a:ext>
                </a:extLst>
              </a:tr>
              <a:tr h="597785">
                <a:tc>
                  <a:txBody>
                    <a:bodyPr/>
                    <a:lstStyle/>
                    <a:p>
                      <a:endParaRPr kumimoji="0" lang="hu-HU" sz="3200" u="none" strike="noStrike" kern="1200" cap="none" spc="0" normalizeH="0" baseline="0" dirty="0">
                        <a:ln>
                          <a:noFill/>
                        </a:ln>
                        <a:solidFill>
                          <a:schemeClr val="tx1"/>
                        </a:solidFill>
                        <a:effectLst/>
                        <a:uLnTx/>
                        <a:uFillTx/>
                        <a:latin typeface="+mn-lt"/>
                        <a:ea typeface="+mn-ea"/>
                        <a:cs typeface="+mn-cs"/>
                      </a:endParaRPr>
                    </a:p>
                  </a:txBody>
                  <a:tcPr/>
                </a:tc>
                <a:tc>
                  <a:txBody>
                    <a:bodyPr/>
                    <a:lstStyle/>
                    <a:p>
                      <a:r>
                        <a:rPr kumimoji="0" lang="hu-HU" sz="3200" u="none" strike="noStrike" kern="1200" cap="none" spc="0" normalizeH="0" baseline="0" dirty="0" smtClean="0">
                          <a:ln>
                            <a:noFill/>
                          </a:ln>
                          <a:solidFill>
                            <a:schemeClr val="tx1"/>
                          </a:solidFill>
                          <a:effectLst/>
                          <a:uLnTx/>
                          <a:uFillTx/>
                          <a:latin typeface="+mn-lt"/>
                          <a:ea typeface="+mn-ea"/>
                          <a:cs typeface="+mn-cs"/>
                        </a:rPr>
                        <a:t>…</a:t>
                      </a:r>
                      <a:endParaRPr kumimoji="0" lang="hu-HU" sz="3200" u="none" strike="noStrike" kern="1200" cap="none" spc="0" normalizeH="0" baseline="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4" name="Dia számának helye 3"/>
          <p:cNvSpPr>
            <a:spLocks noGrp="1"/>
          </p:cNvSpPr>
          <p:nvPr>
            <p:ph type="sldNum" sz="quarter" idx="5"/>
          </p:nvPr>
        </p:nvSpPr>
        <p:spPr/>
        <p:txBody>
          <a:bodyPr/>
          <a:lstStyle/>
          <a:p>
            <a:fld id="{3D86C690-4F62-4AFC-8745-06DC9BF07935}" type="slidenum">
              <a:rPr lang="hu-HU" smtClean="0"/>
              <a:pPr/>
              <a:t>36</a:t>
            </a:fld>
            <a:endParaRPr lang="hu-HU"/>
          </a:p>
        </p:txBody>
      </p:sp>
      <p:pic>
        <p:nvPicPr>
          <p:cNvPr id="7" name="Picture 4" descr="Xen">
            <a:hlinkClick r:id="rId3"/>
          </p:cNvPr>
          <p:cNvPicPr>
            <a:picLocks noChangeAspect="1" noChangeArrowheads="1"/>
          </p:cNvPicPr>
          <p:nvPr/>
        </p:nvPicPr>
        <p:blipFill>
          <a:blip r:embed="rId4" cstate="print"/>
          <a:srcRect/>
          <a:stretch>
            <a:fillRect/>
          </a:stretch>
        </p:blipFill>
        <p:spPr bwMode="auto">
          <a:xfrm>
            <a:off x="704503" y="1484784"/>
            <a:ext cx="1419225" cy="638175"/>
          </a:xfrm>
          <a:prstGeom prst="rect">
            <a:avLst/>
          </a:prstGeom>
          <a:noFill/>
        </p:spPr>
      </p:pic>
      <p:pic>
        <p:nvPicPr>
          <p:cNvPr id="8" name="Picture 6" descr="http://www.citrixxenserver.com/style%20library/images/CitrixTitleimage.jpg"/>
          <p:cNvPicPr>
            <a:picLocks noChangeAspect="1" noChangeArrowheads="1"/>
          </p:cNvPicPr>
          <p:nvPr/>
        </p:nvPicPr>
        <p:blipFill>
          <a:blip r:embed="rId5" cstate="print"/>
          <a:srcRect/>
          <a:stretch>
            <a:fillRect/>
          </a:stretch>
        </p:blipFill>
        <p:spPr bwMode="auto">
          <a:xfrm>
            <a:off x="828183" y="2255911"/>
            <a:ext cx="962025" cy="381001"/>
          </a:xfrm>
          <a:prstGeom prst="rect">
            <a:avLst/>
          </a:prstGeom>
          <a:noFill/>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980728"/>
            <a:ext cx="170031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7" cstate="print"/>
          <a:srcRect/>
          <a:stretch>
            <a:fillRect/>
          </a:stretch>
        </p:blipFill>
        <p:spPr bwMode="auto">
          <a:xfrm>
            <a:off x="394385" y="2737980"/>
            <a:ext cx="867596" cy="537083"/>
          </a:xfrm>
          <a:prstGeom prst="rect">
            <a:avLst/>
          </a:prstGeom>
          <a:noFill/>
          <a:ln w="9525">
            <a:noFill/>
            <a:miter lim="800000"/>
            <a:headEnd/>
            <a:tailEnd/>
          </a:ln>
          <a:effectLst/>
        </p:spPr>
      </p:pic>
      <p:pic>
        <p:nvPicPr>
          <p:cNvPr id="13" name="Picture 2"/>
          <p:cNvPicPr>
            <a:picLocks noChangeAspect="1" noChangeArrowheads="1"/>
          </p:cNvPicPr>
          <p:nvPr/>
        </p:nvPicPr>
        <p:blipFill>
          <a:blip r:embed="rId8" cstate="print"/>
          <a:srcRect/>
          <a:stretch>
            <a:fillRect/>
          </a:stretch>
        </p:blipFill>
        <p:spPr bwMode="auto">
          <a:xfrm>
            <a:off x="1327851" y="2846435"/>
            <a:ext cx="1352550" cy="304800"/>
          </a:xfrm>
          <a:prstGeom prst="rect">
            <a:avLst/>
          </a:prstGeom>
          <a:noFill/>
          <a:ln w="9525">
            <a:noFill/>
            <a:miter lim="800000"/>
            <a:headEnd/>
            <a:tailEnd/>
          </a:ln>
        </p:spPr>
      </p:pic>
      <p:pic>
        <p:nvPicPr>
          <p:cNvPr id="14" name="Picture 13"/>
          <p:cNvPicPr>
            <a:picLocks noChangeAspect="1" noChangeArrowheads="1"/>
          </p:cNvPicPr>
          <p:nvPr/>
        </p:nvPicPr>
        <p:blipFill>
          <a:blip r:embed="rId9" cstate="print"/>
          <a:srcRect/>
          <a:stretch>
            <a:fillRect/>
          </a:stretch>
        </p:blipFill>
        <p:spPr bwMode="auto">
          <a:xfrm>
            <a:off x="1027432" y="3927266"/>
            <a:ext cx="632387" cy="725870"/>
          </a:xfrm>
          <a:prstGeom prst="rect">
            <a:avLst/>
          </a:prstGeom>
          <a:noFill/>
          <a:ln w="9525">
            <a:noFill/>
            <a:miter lim="800000"/>
            <a:headEnd/>
            <a:tailEnd/>
          </a:ln>
          <a:effectLst/>
        </p:spPr>
      </p:pic>
      <p:pic>
        <p:nvPicPr>
          <p:cNvPr id="15" name="Picture 14"/>
          <p:cNvPicPr>
            <a:picLocks noChangeAspect="1" noChangeArrowheads="1"/>
          </p:cNvPicPr>
          <p:nvPr/>
        </p:nvPicPr>
        <p:blipFill>
          <a:blip r:embed="rId10" cstate="print"/>
          <a:srcRect/>
          <a:stretch>
            <a:fillRect/>
          </a:stretch>
        </p:blipFill>
        <p:spPr bwMode="auto">
          <a:xfrm>
            <a:off x="953100" y="4752566"/>
            <a:ext cx="781050" cy="381000"/>
          </a:xfrm>
          <a:prstGeom prst="rect">
            <a:avLst/>
          </a:prstGeom>
          <a:noFill/>
          <a:ln w="9525">
            <a:noFill/>
            <a:miter lim="800000"/>
            <a:headEnd/>
            <a:tailEnd/>
          </a:ln>
          <a:effectLst/>
        </p:spPr>
      </p:pic>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t="28883" b="20436"/>
          <a:stretch/>
        </p:blipFill>
        <p:spPr>
          <a:xfrm>
            <a:off x="611560" y="3390595"/>
            <a:ext cx="1782626" cy="404294"/>
          </a:xfrm>
          <a:prstGeom prst="rect">
            <a:avLst/>
          </a:prstGeom>
        </p:spPr>
      </p:pic>
    </p:spTree>
    <p:extLst>
      <p:ext uri="{BB962C8B-B14F-4D97-AF65-F5344CB8AC3E}">
        <p14:creationId xmlns:p14="http://schemas.microsoft.com/office/powerpoint/2010/main" val="114259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err="1" smtClean="0"/>
              <a:t>Cloud</a:t>
            </a:r>
            <a:r>
              <a:rPr lang="hu-HU" dirty="0" smtClean="0"/>
              <a:t> </a:t>
            </a:r>
            <a:r>
              <a:rPr lang="hu-HU" dirty="0" err="1" smtClean="0"/>
              <a:t>computing</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37</a:t>
            </a:fld>
            <a:endParaRPr lang="hu-HU"/>
          </a:p>
        </p:txBody>
      </p:sp>
      <p:sp>
        <p:nvSpPr>
          <p:cNvPr id="7" name="Felhő 6"/>
          <p:cNvSpPr/>
          <p:nvPr/>
        </p:nvSpPr>
        <p:spPr>
          <a:xfrm>
            <a:off x="683568" y="836712"/>
            <a:ext cx="7848872" cy="5328592"/>
          </a:xfrm>
          <a:prstGeom prst="cloud">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hu-HU" sz="5000" dirty="0" smtClean="0">
                <a:solidFill>
                  <a:schemeClr val="tx1"/>
                </a:solidFill>
              </a:rPr>
              <a:t>???</a:t>
            </a:r>
            <a:endParaRPr lang="en-US" sz="5000" dirty="0" smtClean="0">
              <a:solidFill>
                <a:schemeClr val="tx1"/>
              </a:solidFill>
            </a:endParaRPr>
          </a:p>
        </p:txBody>
      </p:sp>
    </p:spTree>
    <p:extLst>
      <p:ext uri="{BB962C8B-B14F-4D97-AF65-F5344CB8AC3E}">
        <p14:creationId xmlns:p14="http://schemas.microsoft.com/office/powerpoint/2010/main" val="4260340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err="1" smtClean="0"/>
              <a:t>Cloud</a:t>
            </a:r>
            <a:r>
              <a:rPr lang="hu-HU" dirty="0" smtClean="0"/>
              <a:t> </a:t>
            </a:r>
            <a:r>
              <a:rPr lang="hu-HU" dirty="0" err="1" smtClean="0"/>
              <a:t>computing</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38</a:t>
            </a:fld>
            <a:endParaRPr lang="hu-HU"/>
          </a:p>
        </p:txBody>
      </p:sp>
      <p:sp>
        <p:nvSpPr>
          <p:cNvPr id="7" name="Felhő 6"/>
          <p:cNvSpPr/>
          <p:nvPr/>
        </p:nvSpPr>
        <p:spPr>
          <a:xfrm>
            <a:off x="683568" y="836712"/>
            <a:ext cx="7848872" cy="5328592"/>
          </a:xfrm>
          <a:prstGeom prst="cloud">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hu-HU" sz="5000" dirty="0" err="1" smtClean="0">
                <a:solidFill>
                  <a:schemeClr val="tx1"/>
                </a:solidFill>
              </a:rPr>
              <a:t>Cloud</a:t>
            </a:r>
            <a:endParaRPr lang="en-US" sz="5000" dirty="0" smtClean="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906" y="2060848"/>
            <a:ext cx="958404" cy="43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272" y="1630844"/>
            <a:ext cx="1757734" cy="43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148" y="4365104"/>
            <a:ext cx="76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639" y="4172633"/>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828925"/>
            <a:ext cx="1581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9178" y="3334735"/>
            <a:ext cx="1437132"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8719" y="3707879"/>
            <a:ext cx="6096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7148" y="1990879"/>
            <a:ext cx="15430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24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Számítási felhők rétegei </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555249850"/>
              </p:ext>
            </p:extLst>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a számának helye 3"/>
          <p:cNvSpPr>
            <a:spLocks noGrp="1"/>
          </p:cNvSpPr>
          <p:nvPr>
            <p:ph type="sldNum" sz="quarter" idx="5"/>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22683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E550028-2303-46C0-9DC0-926ACDDDD37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54C8981-E100-4BCF-A904-C0FEF3EE8F8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AC6F017-6DD6-4B3E-850E-1E3AEBA2700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6305391-2A69-4DAB-A47D-053444E3A1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47FC76A-2432-4856-836C-473F4AA754B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3011409-5DA1-4762-BD0D-CA9EF2CECC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3"/>
          <p:cNvPicPr>
            <a:picLocks noChangeAspect="1"/>
          </p:cNvPicPr>
          <p:nvPr/>
        </p:nvPicPr>
        <p:blipFill>
          <a:blip r:embed="rId3"/>
          <a:stretch>
            <a:fillRect/>
          </a:stretch>
        </p:blipFill>
        <p:spPr>
          <a:xfrm>
            <a:off x="518526" y="1491025"/>
            <a:ext cx="8106949" cy="3875950"/>
          </a:xfrm>
          <a:prstGeom prst="rect">
            <a:avLst/>
          </a:prstGeom>
        </p:spPr>
      </p:pic>
      <p:sp>
        <p:nvSpPr>
          <p:cNvPr id="10" name="Szövegdoboz 9"/>
          <p:cNvSpPr txBox="1"/>
          <p:nvPr/>
        </p:nvSpPr>
        <p:spPr>
          <a:xfrm>
            <a:off x="214282" y="6106231"/>
            <a:ext cx="8715436" cy="323165"/>
          </a:xfrm>
          <a:prstGeom prst="rect">
            <a:avLst/>
          </a:prstGeom>
          <a:noFill/>
        </p:spPr>
        <p:txBody>
          <a:bodyPr wrap="square" rtlCol="0">
            <a:spAutoFit/>
          </a:bodyPr>
          <a:lstStyle/>
          <a:p>
            <a:r>
              <a:rPr lang="hu-HU" sz="1500" dirty="0" smtClean="0"/>
              <a:t>* taxonómia: tágabb ~ osztályozás tudománya.  Szűkebb ~ fogalmak közötti kapcsolatot megadó struktúra</a:t>
            </a:r>
          </a:p>
        </p:txBody>
      </p:sp>
      <p:sp>
        <p:nvSpPr>
          <p:cNvPr id="2" name="Cím 1"/>
          <p:cNvSpPr>
            <a:spLocks noGrp="1"/>
          </p:cNvSpPr>
          <p:nvPr>
            <p:ph type="title"/>
          </p:nvPr>
        </p:nvSpPr>
        <p:spPr/>
        <p:txBody>
          <a:bodyPr/>
          <a:lstStyle/>
          <a:p>
            <a:r>
              <a:rPr lang="hu-HU" dirty="0" smtClean="0"/>
              <a:t>Virtuális gép taxonómia*</a:t>
            </a:r>
            <a:endParaRPr lang="hu-HU" dirty="0"/>
          </a:p>
        </p:txBody>
      </p:sp>
      <p:sp>
        <p:nvSpPr>
          <p:cNvPr id="5" name="Szövegdoboz 4"/>
          <p:cNvSpPr txBox="1"/>
          <p:nvPr/>
        </p:nvSpPr>
        <p:spPr>
          <a:xfrm>
            <a:off x="285720" y="5786454"/>
            <a:ext cx="8715436" cy="323165"/>
          </a:xfrm>
          <a:prstGeom prst="rect">
            <a:avLst/>
          </a:prstGeom>
          <a:noFill/>
        </p:spPr>
        <p:txBody>
          <a:bodyPr wrap="square" rtlCol="0">
            <a:spAutoFit/>
          </a:bodyPr>
          <a:lstStyle/>
          <a:p>
            <a:r>
              <a:rPr lang="hu-HU" sz="1500" dirty="0" smtClean="0"/>
              <a:t>Forrás: </a:t>
            </a:r>
            <a:r>
              <a:rPr lang="en-US" sz="1500" dirty="0" smtClean="0"/>
              <a:t>J. Smith and Ravi Nair, “The architecture of virtual machines,” </a:t>
            </a:r>
            <a:r>
              <a:rPr lang="hu-HU" sz="1500" i="1" dirty="0" smtClean="0"/>
              <a:t>IEEE</a:t>
            </a:r>
            <a:r>
              <a:rPr lang="hu-HU" sz="1500" dirty="0" smtClean="0"/>
              <a:t> </a:t>
            </a:r>
            <a:r>
              <a:rPr lang="en-US" sz="1500" i="1" dirty="0" smtClean="0"/>
              <a:t>Computer</a:t>
            </a:r>
            <a:r>
              <a:rPr lang="en-US" sz="1500" dirty="0" smtClean="0"/>
              <a:t>, vol. 38, 2005, pp. 32-38. </a:t>
            </a:r>
            <a:endParaRPr lang="hu-HU" sz="1500" dirty="0" smtClean="0"/>
          </a:p>
        </p:txBody>
      </p:sp>
      <p:sp>
        <p:nvSpPr>
          <p:cNvPr id="6" name="Lekerekített téglalap feliratnak 5"/>
          <p:cNvSpPr/>
          <p:nvPr/>
        </p:nvSpPr>
        <p:spPr>
          <a:xfrm>
            <a:off x="7374189" y="692696"/>
            <a:ext cx="1584176" cy="1214446"/>
          </a:xfrm>
          <a:prstGeom prst="wedgeRoundRectCallout">
            <a:avLst>
              <a:gd name="adj1" fmla="val -88371"/>
              <a:gd name="adj2" fmla="val 2350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 VM egy </a:t>
            </a:r>
            <a:r>
              <a:rPr lang="hu-HU" sz="2400" dirty="0" err="1" smtClean="0">
                <a:solidFill>
                  <a:schemeClr val="bg1"/>
                </a:solidFill>
              </a:rPr>
              <a:t>ABI-t</a:t>
            </a:r>
            <a:r>
              <a:rPr lang="hu-HU" sz="2400" dirty="0" smtClean="0">
                <a:solidFill>
                  <a:schemeClr val="bg1"/>
                </a:solidFill>
              </a:rPr>
              <a:t> lát</a:t>
            </a:r>
          </a:p>
        </p:txBody>
      </p:sp>
      <p:sp>
        <p:nvSpPr>
          <p:cNvPr id="7" name="Lekerekített téglalap feliratnak 6"/>
          <p:cNvSpPr/>
          <p:nvPr/>
        </p:nvSpPr>
        <p:spPr>
          <a:xfrm>
            <a:off x="35496" y="692696"/>
            <a:ext cx="2126040" cy="823247"/>
          </a:xfrm>
          <a:prstGeom prst="wedgeRoundRectCallout">
            <a:avLst>
              <a:gd name="adj1" fmla="val 54313"/>
              <a:gd name="adj2" fmla="val 7695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 VM egy hardvert lát</a:t>
            </a:r>
          </a:p>
        </p:txBody>
      </p:sp>
      <p:sp>
        <p:nvSpPr>
          <p:cNvPr id="8" name="Lekerekített téglalap feliratnak 7"/>
          <p:cNvSpPr/>
          <p:nvPr/>
        </p:nvSpPr>
        <p:spPr>
          <a:xfrm>
            <a:off x="3779912" y="4797152"/>
            <a:ext cx="1928826" cy="926414"/>
          </a:xfrm>
          <a:prstGeom prst="wedgeRoundRectCallout">
            <a:avLst>
              <a:gd name="adj1" fmla="val 27398"/>
              <a:gd name="adj2" fmla="val -6993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Multiprog-ramozott</a:t>
            </a:r>
            <a:r>
              <a:rPr lang="hu-HU" sz="2400" dirty="0" smtClean="0">
                <a:solidFill>
                  <a:schemeClr val="bg1"/>
                </a:solidFill>
              </a:rPr>
              <a:t> OS</a:t>
            </a:r>
          </a:p>
        </p:txBody>
      </p:sp>
      <p:sp>
        <p:nvSpPr>
          <p:cNvPr id="9" name="Lekerekített téglalap feliratnak 8"/>
          <p:cNvSpPr/>
          <p:nvPr/>
        </p:nvSpPr>
        <p:spPr>
          <a:xfrm>
            <a:off x="5940152" y="4797152"/>
            <a:ext cx="1286767" cy="999820"/>
          </a:xfrm>
          <a:prstGeom prst="wedgeRoundRectCallout">
            <a:avLst>
              <a:gd name="adj1" fmla="val 68622"/>
              <a:gd name="adj2" fmla="val 2341"/>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Java, .NET…</a:t>
            </a:r>
          </a:p>
        </p:txBody>
      </p:sp>
      <p:sp>
        <p:nvSpPr>
          <p:cNvPr id="11" name="Dia számának helye 10"/>
          <p:cNvSpPr>
            <a:spLocks noGrp="1"/>
          </p:cNvSpPr>
          <p:nvPr>
            <p:ph type="sldNum" sz="quarter" idx="5"/>
          </p:nvPr>
        </p:nvSpPr>
        <p:spPr/>
        <p:txBody>
          <a:bodyPr/>
          <a:lstStyle/>
          <a:p>
            <a:fld id="{3D86C690-4F62-4AFC-8745-06DC9BF07935}" type="slidenum">
              <a:rPr lang="hu-HU" smtClean="0"/>
              <a:pPr/>
              <a:t>4</a:t>
            </a:fld>
            <a:endParaRPr lang="hu-HU"/>
          </a:p>
        </p:txBody>
      </p:sp>
      <p:sp>
        <p:nvSpPr>
          <p:cNvPr id="13" name="Lekerekített téglalap feliratnak 7"/>
          <p:cNvSpPr/>
          <p:nvPr/>
        </p:nvSpPr>
        <p:spPr>
          <a:xfrm>
            <a:off x="84799" y="1992864"/>
            <a:ext cx="2027433" cy="652652"/>
          </a:xfrm>
          <a:prstGeom prst="wedgeRoundRectCallout">
            <a:avLst>
              <a:gd name="adj1" fmla="val 57124"/>
              <a:gd name="adj2" fmla="val 3354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ISA ugyanaz?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Kitekintés: </a:t>
            </a:r>
            <a:r>
              <a:rPr lang="hu-HU" dirty="0" err="1" smtClean="0"/>
              <a:t>Docker</a:t>
            </a:r>
            <a:endParaRPr lang="hu-HU" dirty="0"/>
          </a:p>
        </p:txBody>
      </p:sp>
      <p:sp>
        <p:nvSpPr>
          <p:cNvPr id="4" name="Slide Number Placeholder 3"/>
          <p:cNvSpPr>
            <a:spLocks noGrp="1"/>
          </p:cNvSpPr>
          <p:nvPr>
            <p:ph type="sldNum" sz="quarter" idx="5"/>
          </p:nvPr>
        </p:nvSpPr>
        <p:spPr/>
        <p:txBody>
          <a:bodyPr/>
          <a:lstStyle/>
          <a:p>
            <a:fld id="{3D86C690-4F62-4AFC-8745-06DC9BF07935}" type="slidenum">
              <a:rPr lang="hu-HU" smtClean="0"/>
              <a:pPr/>
              <a:t>40</a:t>
            </a:fld>
            <a:endParaRPr lang="hu-HU"/>
          </a:p>
        </p:txBody>
      </p:sp>
      <p:sp>
        <p:nvSpPr>
          <p:cNvPr id="5" name="Line 1"/>
          <p:cNvSpPr>
            <a:spLocks noChangeShapeType="1"/>
          </p:cNvSpPr>
          <p:nvPr/>
        </p:nvSpPr>
        <p:spPr bwMode="auto">
          <a:xfrm flipV="1">
            <a:off x="179512" y="3446446"/>
            <a:ext cx="8846779" cy="56272"/>
          </a:xfrm>
          <a:prstGeom prst="line">
            <a:avLst/>
          </a:prstGeom>
          <a:noFill/>
          <a:ln w="635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p>
        </p:txBody>
      </p:sp>
      <p:sp>
        <p:nvSpPr>
          <p:cNvPr id="6" name="Rectangle 5"/>
          <p:cNvSpPr>
            <a:spLocks/>
          </p:cNvSpPr>
          <p:nvPr/>
        </p:nvSpPr>
        <p:spPr bwMode="auto">
          <a:xfrm>
            <a:off x="829447" y="1047781"/>
            <a:ext cx="14234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ea typeface="Gill Sans" charset="0"/>
                <a:cs typeface="Gill Sans" charset="0"/>
              </a:rPr>
              <a:t>Static website</a:t>
            </a:r>
          </a:p>
        </p:txBody>
      </p:sp>
      <p:sp>
        <p:nvSpPr>
          <p:cNvPr id="7" name="Rectangle 6"/>
          <p:cNvSpPr>
            <a:spLocks/>
          </p:cNvSpPr>
          <p:nvPr/>
        </p:nvSpPr>
        <p:spPr bwMode="auto">
          <a:xfrm>
            <a:off x="4331540" y="1076774"/>
            <a:ext cx="14449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a:ea typeface="Gill Sans" charset="0"/>
                <a:cs typeface="Gill Sans" charset="0"/>
              </a:rPr>
              <a:t>Web frontend </a:t>
            </a:r>
          </a:p>
        </p:txBody>
      </p:sp>
      <p:sp>
        <p:nvSpPr>
          <p:cNvPr id="8" name="Rectangle 7"/>
          <p:cNvSpPr>
            <a:spLocks/>
          </p:cNvSpPr>
          <p:nvPr/>
        </p:nvSpPr>
        <p:spPr bwMode="auto">
          <a:xfrm>
            <a:off x="2992704" y="1072717"/>
            <a:ext cx="87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a:ea typeface="Gill Sans" charset="0"/>
                <a:cs typeface="Gill Sans" charset="0"/>
              </a:rPr>
              <a:t>User DB</a:t>
            </a:r>
          </a:p>
        </p:txBody>
      </p:sp>
      <p:sp>
        <p:nvSpPr>
          <p:cNvPr id="9" name="Rectangle 8"/>
          <p:cNvSpPr>
            <a:spLocks/>
          </p:cNvSpPr>
          <p:nvPr/>
        </p:nvSpPr>
        <p:spPr bwMode="auto">
          <a:xfrm>
            <a:off x="6255767" y="1066129"/>
            <a:ext cx="692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ea typeface="Gill Sans" charset="0"/>
                <a:cs typeface="Gill Sans" charset="0"/>
              </a:rPr>
              <a:t>Queue</a:t>
            </a:r>
          </a:p>
        </p:txBody>
      </p:sp>
      <p:sp>
        <p:nvSpPr>
          <p:cNvPr id="10" name="Rectangle 9"/>
          <p:cNvSpPr>
            <a:spLocks/>
          </p:cNvSpPr>
          <p:nvPr/>
        </p:nvSpPr>
        <p:spPr bwMode="auto">
          <a:xfrm>
            <a:off x="7431516" y="1054198"/>
            <a:ext cx="1308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ea typeface="Gill Sans" charset="0"/>
                <a:cs typeface="Gill Sans" charset="0"/>
              </a:rPr>
              <a:t>Analytics DB</a:t>
            </a:r>
          </a:p>
        </p:txBody>
      </p:sp>
      <p:sp>
        <p:nvSpPr>
          <p:cNvPr id="11" name="Rectangle 10"/>
          <p:cNvSpPr>
            <a:spLocks/>
          </p:cNvSpPr>
          <p:nvPr/>
        </p:nvSpPr>
        <p:spPr bwMode="auto">
          <a:xfrm>
            <a:off x="285147" y="5620432"/>
            <a:ext cx="123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a typeface="Gill Sans" charset="0"/>
                <a:cs typeface="Gill Sans" charset="0"/>
              </a:rPr>
              <a:t>Development VM</a:t>
            </a:r>
          </a:p>
        </p:txBody>
      </p:sp>
      <p:sp>
        <p:nvSpPr>
          <p:cNvPr id="12" name="Rectangle 11"/>
          <p:cNvSpPr>
            <a:spLocks/>
          </p:cNvSpPr>
          <p:nvPr/>
        </p:nvSpPr>
        <p:spPr bwMode="auto">
          <a:xfrm>
            <a:off x="1792960" y="5636100"/>
            <a:ext cx="9135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a typeface="Gill Sans" charset="0"/>
                <a:cs typeface="Gill Sans" charset="0"/>
              </a:rPr>
              <a:t>QA server</a:t>
            </a:r>
          </a:p>
        </p:txBody>
      </p:sp>
      <p:sp>
        <p:nvSpPr>
          <p:cNvPr id="13" name="Rectangle 12"/>
          <p:cNvSpPr>
            <a:spLocks/>
          </p:cNvSpPr>
          <p:nvPr/>
        </p:nvSpPr>
        <p:spPr bwMode="auto">
          <a:xfrm>
            <a:off x="4839793" y="5824476"/>
            <a:ext cx="1147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a typeface="Gill Sans" charset="0"/>
                <a:cs typeface="Gill Sans" charset="0"/>
              </a:rPr>
              <a:t>Public Cloud</a:t>
            </a:r>
          </a:p>
        </p:txBody>
      </p:sp>
      <p:sp>
        <p:nvSpPr>
          <p:cNvPr id="14" name="Rectangle 13"/>
          <p:cNvSpPr>
            <a:spLocks/>
          </p:cNvSpPr>
          <p:nvPr/>
        </p:nvSpPr>
        <p:spPr bwMode="auto">
          <a:xfrm>
            <a:off x="7797014" y="5608938"/>
            <a:ext cx="15322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ea typeface="Gill Sans" charset="0"/>
                <a:cs typeface="Gill Sans" charset="0"/>
              </a:rPr>
              <a:t>Contributor’s laptop</a:t>
            </a:r>
          </a:p>
        </p:txBody>
      </p:sp>
      <p:sp>
        <p:nvSpPr>
          <p:cNvPr id="16" name="Rectangle 15"/>
          <p:cNvSpPr>
            <a:spLocks/>
          </p:cNvSpPr>
          <p:nvPr/>
        </p:nvSpPr>
        <p:spPr bwMode="auto">
          <a:xfrm>
            <a:off x="6296317" y="5662862"/>
            <a:ext cx="15799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ea typeface="Gill Sans" charset="0"/>
                <a:cs typeface="Gill Sans" charset="0"/>
              </a:rPr>
              <a:t>Production Cluster</a:t>
            </a:r>
            <a:endParaRPr lang="en-US" sz="1600" dirty="0">
              <a:ea typeface="Gill Sans" charset="0"/>
              <a:cs typeface="Gill Sans" charset="0"/>
            </a:endParaRP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917070"/>
            <a:ext cx="1077473" cy="692494"/>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cap="flat">
                <a:solidFill>
                  <a:schemeClr val="tx1">
                    <a:alpha val="39999"/>
                  </a:schemeClr>
                </a:solidFill>
                <a:miter lim="800000"/>
                <a:headEnd/>
                <a:tailEnd/>
              </a14:hiddenLine>
            </a:ext>
          </a:extLst>
        </p:spPr>
      </p:pic>
      <p:sp>
        <p:nvSpPr>
          <p:cNvPr id="18" name="Rectangle 17"/>
          <p:cNvSpPr>
            <a:spLocks/>
          </p:cNvSpPr>
          <p:nvPr/>
        </p:nvSpPr>
        <p:spPr bwMode="auto">
          <a:xfrm>
            <a:off x="2699792" y="5636100"/>
            <a:ext cx="18151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ea typeface="Gill Sans" charset="0"/>
                <a:cs typeface="Gill Sans" charset="0"/>
              </a:rPr>
              <a:t>Customer Data Center</a:t>
            </a:r>
            <a:endParaRPr lang="en-US" sz="1600" dirty="0">
              <a:ea typeface="Gill Sans" charset="0"/>
              <a:cs typeface="Gill Sans" charset="0"/>
            </a:endParaRPr>
          </a:p>
        </p:txBody>
      </p:sp>
      <p:pic>
        <p:nvPicPr>
          <p:cNvPr id="19" name="Picture 1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21" y="5058639"/>
            <a:ext cx="677831" cy="4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 name="Picture 1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4795" y="5112330"/>
            <a:ext cx="409763" cy="32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1"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744" y="4943792"/>
            <a:ext cx="832434" cy="639051"/>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cap="flat">
                <a:solidFill>
                  <a:schemeClr val="tx1">
                    <a:alpha val="39999"/>
                  </a:schemeClr>
                </a:solidFill>
                <a:miter lim="800000"/>
                <a:headEnd/>
                <a:tailEnd/>
              </a14:hiddenLine>
            </a:ext>
          </a:extLst>
        </p:spPr>
      </p:pic>
      <p:pic>
        <p:nvPicPr>
          <p:cNvPr id="22" name="Picture 21"/>
          <p:cNvPicPr>
            <a:picLocks noChangeAspect="1"/>
          </p:cNvPicPr>
          <p:nvPr/>
        </p:nvPicPr>
        <p:blipFill>
          <a:blip r:embed="rId7" cstate="print"/>
          <a:stretch>
            <a:fillRect/>
          </a:stretch>
        </p:blipFill>
        <p:spPr>
          <a:xfrm>
            <a:off x="6815120" y="4836132"/>
            <a:ext cx="542373" cy="745566"/>
          </a:xfrm>
          <a:prstGeom prst="rect">
            <a:avLst/>
          </a:prstGeom>
        </p:spPr>
      </p:pic>
      <p:pic>
        <p:nvPicPr>
          <p:cNvPr id="23"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9263" y="4855374"/>
            <a:ext cx="1392812" cy="838965"/>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cap="flat">
                <a:solidFill>
                  <a:schemeClr val="tx1">
                    <a:alpha val="39999"/>
                  </a:schemeClr>
                </a:solidFill>
                <a:miter lim="800000"/>
                <a:headEnd/>
                <a:tailEnd/>
              </a14:hiddenLine>
            </a:ext>
          </a:extLst>
        </p:spPr>
      </p:pic>
      <p:sp>
        <p:nvSpPr>
          <p:cNvPr id="24" name="Freeform 23"/>
          <p:cNvSpPr/>
          <p:nvPr/>
        </p:nvSpPr>
        <p:spPr>
          <a:xfrm>
            <a:off x="5637677" y="1119275"/>
            <a:ext cx="177537" cy="95450"/>
          </a:xfrm>
          <a:custGeom>
            <a:avLst/>
            <a:gdLst>
              <a:gd name="connsiteX0" fmla="*/ 0 w 811164"/>
              <a:gd name="connsiteY0" fmla="*/ 0 h 436109"/>
              <a:gd name="connsiteX1" fmla="*/ 811164 w 811164"/>
              <a:gd name="connsiteY1" fmla="*/ 0 h 436109"/>
              <a:gd name="connsiteX2" fmla="*/ 811164 w 811164"/>
              <a:gd name="connsiteY2" fmla="*/ 436109 h 436109"/>
              <a:gd name="connsiteX3" fmla="*/ 0 w 811164"/>
              <a:gd name="connsiteY3" fmla="*/ 436109 h 436109"/>
              <a:gd name="connsiteX4" fmla="*/ 0 w 811164"/>
              <a:gd name="connsiteY4" fmla="*/ 0 h 43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164" h="436109">
                <a:moveTo>
                  <a:pt x="0" y="0"/>
                </a:moveTo>
                <a:lnTo>
                  <a:pt x="811164" y="0"/>
                </a:lnTo>
                <a:lnTo>
                  <a:pt x="811164" y="436109"/>
                </a:lnTo>
                <a:lnTo>
                  <a:pt x="0" y="436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889000">
              <a:lnSpc>
                <a:spcPct val="90000"/>
              </a:lnSpc>
              <a:spcBef>
                <a:spcPct val="0"/>
              </a:spcBef>
              <a:spcAft>
                <a:spcPct val="35000"/>
              </a:spcAft>
            </a:pPr>
            <a:endParaRPr lang="en-US" sz="2000" kern="1200" dirty="0"/>
          </a:p>
        </p:txBody>
      </p:sp>
      <p:sp>
        <p:nvSpPr>
          <p:cNvPr id="26" name="Freeform 25"/>
          <p:cNvSpPr/>
          <p:nvPr/>
        </p:nvSpPr>
        <p:spPr>
          <a:xfrm>
            <a:off x="5637677" y="1389334"/>
            <a:ext cx="177537" cy="95450"/>
          </a:xfrm>
          <a:custGeom>
            <a:avLst/>
            <a:gdLst>
              <a:gd name="connsiteX0" fmla="*/ 0 w 811164"/>
              <a:gd name="connsiteY0" fmla="*/ 0 h 436109"/>
              <a:gd name="connsiteX1" fmla="*/ 811164 w 811164"/>
              <a:gd name="connsiteY1" fmla="*/ 0 h 436109"/>
              <a:gd name="connsiteX2" fmla="*/ 811164 w 811164"/>
              <a:gd name="connsiteY2" fmla="*/ 436109 h 436109"/>
              <a:gd name="connsiteX3" fmla="*/ 0 w 811164"/>
              <a:gd name="connsiteY3" fmla="*/ 436109 h 436109"/>
              <a:gd name="connsiteX4" fmla="*/ 0 w 811164"/>
              <a:gd name="connsiteY4" fmla="*/ 0 h 43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164" h="436109">
                <a:moveTo>
                  <a:pt x="0" y="0"/>
                </a:moveTo>
                <a:lnTo>
                  <a:pt x="811164" y="0"/>
                </a:lnTo>
                <a:lnTo>
                  <a:pt x="811164" y="436109"/>
                </a:lnTo>
                <a:lnTo>
                  <a:pt x="0" y="436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889000">
              <a:lnSpc>
                <a:spcPct val="90000"/>
              </a:lnSpc>
              <a:spcBef>
                <a:spcPct val="0"/>
              </a:spcBef>
              <a:spcAft>
                <a:spcPct val="35000"/>
              </a:spcAft>
            </a:pPr>
            <a:endParaRPr lang="en-US" sz="2000" kern="1200"/>
          </a:p>
        </p:txBody>
      </p:sp>
      <p:sp>
        <p:nvSpPr>
          <p:cNvPr id="27" name="Freeform 26"/>
          <p:cNvSpPr/>
          <p:nvPr/>
        </p:nvSpPr>
        <p:spPr>
          <a:xfrm>
            <a:off x="541995" y="983298"/>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0453" tIns="155177" rIns="140453"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28" name="Freeform 27"/>
          <p:cNvSpPr/>
          <p:nvPr/>
        </p:nvSpPr>
        <p:spPr>
          <a:xfrm>
            <a:off x="617019" y="1118328"/>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0453" tIns="155177" rIns="140454" bIns="15517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29" name="Freeform 28"/>
          <p:cNvSpPr/>
          <p:nvPr/>
        </p:nvSpPr>
        <p:spPr>
          <a:xfrm>
            <a:off x="467544" y="1118328"/>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30" name="Freeform 29"/>
          <p:cNvSpPr/>
          <p:nvPr/>
        </p:nvSpPr>
        <p:spPr>
          <a:xfrm>
            <a:off x="2705251" y="1042828"/>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453" tIns="155177" rIns="140454"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1" name="Freeform 30"/>
          <p:cNvSpPr/>
          <p:nvPr/>
        </p:nvSpPr>
        <p:spPr>
          <a:xfrm>
            <a:off x="2555776" y="1042828"/>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32" name="Freeform 31"/>
          <p:cNvSpPr/>
          <p:nvPr/>
        </p:nvSpPr>
        <p:spPr>
          <a:xfrm>
            <a:off x="2630227" y="1177858"/>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0453" tIns="155177" rIns="140453"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3" name="Freeform 32"/>
          <p:cNvSpPr/>
          <p:nvPr/>
        </p:nvSpPr>
        <p:spPr>
          <a:xfrm>
            <a:off x="7243836" y="1172892"/>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453" tIns="155177" rIns="140454"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4" name="Freeform 33"/>
          <p:cNvSpPr/>
          <p:nvPr/>
        </p:nvSpPr>
        <p:spPr>
          <a:xfrm>
            <a:off x="7166731" y="1021678"/>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35" name="Freeform 34"/>
          <p:cNvSpPr/>
          <p:nvPr/>
        </p:nvSpPr>
        <p:spPr>
          <a:xfrm>
            <a:off x="7092280" y="1156708"/>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0453" tIns="155177" rIns="140454" bIns="15517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6" name="Freeform 35"/>
          <p:cNvSpPr/>
          <p:nvPr/>
        </p:nvSpPr>
        <p:spPr>
          <a:xfrm>
            <a:off x="6026856" y="1016121"/>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0453" tIns="155177" rIns="140454"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7" name="Freeform 36"/>
          <p:cNvSpPr/>
          <p:nvPr/>
        </p:nvSpPr>
        <p:spPr>
          <a:xfrm>
            <a:off x="5877381" y="1016121"/>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38" name="Freeform 37"/>
          <p:cNvSpPr/>
          <p:nvPr/>
        </p:nvSpPr>
        <p:spPr>
          <a:xfrm>
            <a:off x="5951832" y="1151151"/>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0453" tIns="155177" rIns="140453"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39" name="Freeform 38"/>
          <p:cNvSpPr/>
          <p:nvPr/>
        </p:nvSpPr>
        <p:spPr>
          <a:xfrm>
            <a:off x="6026856" y="1286181"/>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0453" tIns="155177" rIns="140454" bIns="15517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40" name="Freeform 39"/>
          <p:cNvSpPr/>
          <p:nvPr/>
        </p:nvSpPr>
        <p:spPr>
          <a:xfrm>
            <a:off x="5877381" y="1286181"/>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41" name="Freeform 40"/>
          <p:cNvSpPr/>
          <p:nvPr/>
        </p:nvSpPr>
        <p:spPr>
          <a:xfrm>
            <a:off x="4070387" y="1055749"/>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0453" tIns="155177" rIns="140453" bIns="15517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42" name="Freeform 41"/>
          <p:cNvSpPr/>
          <p:nvPr/>
        </p:nvSpPr>
        <p:spPr>
          <a:xfrm>
            <a:off x="4219862" y="1055749"/>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sp>
        <p:nvSpPr>
          <p:cNvPr id="43" name="Freeform 42"/>
          <p:cNvSpPr/>
          <p:nvPr/>
        </p:nvSpPr>
        <p:spPr>
          <a:xfrm>
            <a:off x="4145411" y="1190779"/>
            <a:ext cx="138403"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0453" tIns="155177" rIns="140454" bIns="15517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en-US" sz="1100" kern="1200" dirty="0"/>
          </a:p>
        </p:txBody>
      </p:sp>
      <p:sp>
        <p:nvSpPr>
          <p:cNvPr id="44" name="Freeform 43"/>
          <p:cNvSpPr/>
          <p:nvPr/>
        </p:nvSpPr>
        <p:spPr>
          <a:xfrm>
            <a:off x="3995936" y="1190779"/>
            <a:ext cx="138402" cy="159083"/>
          </a:xfrm>
          <a:custGeom>
            <a:avLst/>
            <a:gdLst>
              <a:gd name="connsiteX0" fmla="*/ 0 w 726849"/>
              <a:gd name="connsiteY0" fmla="*/ 316180 h 632359"/>
              <a:gd name="connsiteX1" fmla="*/ 158090 w 726849"/>
              <a:gd name="connsiteY1" fmla="*/ 0 h 632359"/>
              <a:gd name="connsiteX2" fmla="*/ 568759 w 726849"/>
              <a:gd name="connsiteY2" fmla="*/ 0 h 632359"/>
              <a:gd name="connsiteX3" fmla="*/ 726849 w 726849"/>
              <a:gd name="connsiteY3" fmla="*/ 316180 h 632359"/>
              <a:gd name="connsiteX4" fmla="*/ 568759 w 726849"/>
              <a:gd name="connsiteY4" fmla="*/ 632359 h 632359"/>
              <a:gd name="connsiteX5" fmla="*/ 158090 w 726849"/>
              <a:gd name="connsiteY5" fmla="*/ 632359 h 632359"/>
              <a:gd name="connsiteX6" fmla="*/ 0 w 726849"/>
              <a:gd name="connsiteY6" fmla="*/ 316180 h 63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49" h="632359">
                <a:moveTo>
                  <a:pt x="363424" y="0"/>
                </a:moveTo>
                <a:lnTo>
                  <a:pt x="726849" y="137538"/>
                </a:lnTo>
                <a:lnTo>
                  <a:pt x="726849" y="494821"/>
                </a:lnTo>
                <a:lnTo>
                  <a:pt x="363424" y="632359"/>
                </a:lnTo>
                <a:lnTo>
                  <a:pt x="0" y="494821"/>
                </a:lnTo>
                <a:lnTo>
                  <a:pt x="0" y="137538"/>
                </a:lnTo>
                <a:lnTo>
                  <a:pt x="36342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543" tIns="113267" rIns="98543" bIns="113267"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555750">
              <a:lnSpc>
                <a:spcPct val="90000"/>
              </a:lnSpc>
              <a:spcBef>
                <a:spcPct val="0"/>
              </a:spcBef>
              <a:spcAft>
                <a:spcPct val="35000"/>
              </a:spcAft>
            </a:pPr>
            <a:endParaRPr lang="en-US" sz="3500" kern="1200"/>
          </a:p>
        </p:txBody>
      </p:sp>
      <p:pic>
        <p:nvPicPr>
          <p:cNvPr id="45" name="Picture 44"/>
          <p:cNvPicPr>
            <a:picLocks noChangeAspect="1"/>
          </p:cNvPicPr>
          <p:nvPr/>
        </p:nvPicPr>
        <p:blipFill>
          <a:blip r:embed="rId9" cstate="print"/>
          <a:stretch>
            <a:fillRect/>
          </a:stretch>
        </p:blipFill>
        <p:spPr>
          <a:xfrm>
            <a:off x="2721166" y="2415970"/>
            <a:ext cx="3735397" cy="1760605"/>
          </a:xfrm>
          <a:prstGeom prst="rect">
            <a:avLst/>
          </a:prstGeom>
        </p:spPr>
      </p:pic>
      <p:cxnSp>
        <p:nvCxnSpPr>
          <p:cNvPr id="48" name="Straight Arrow Connector 47"/>
          <p:cNvCxnSpPr/>
          <p:nvPr/>
        </p:nvCxnSpPr>
        <p:spPr>
          <a:xfrm flipV="1">
            <a:off x="5098625" y="1736492"/>
            <a:ext cx="1306085" cy="541930"/>
          </a:xfrm>
          <a:prstGeom prst="straightConnector1">
            <a:avLst/>
          </a:prstGeom>
          <a:ln w="69850">
            <a:headEnd type="triangle"/>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2195737" y="1700248"/>
            <a:ext cx="1099667" cy="552253"/>
          </a:xfrm>
          <a:prstGeom prst="straightConnector1">
            <a:avLst/>
          </a:prstGeom>
          <a:ln w="69850">
            <a:headEnd type="triangle"/>
            <a:tailEnd type="triangle"/>
          </a:ln>
        </p:spPr>
        <p:style>
          <a:lnRef idx="3">
            <a:schemeClr val="dk1"/>
          </a:lnRef>
          <a:fillRef idx="0">
            <a:schemeClr val="dk1"/>
          </a:fillRef>
          <a:effectRef idx="2">
            <a:schemeClr val="dk1"/>
          </a:effectRef>
          <a:fontRef idx="minor">
            <a:schemeClr val="tx1"/>
          </a:fontRef>
        </p:style>
      </p:cxnSp>
      <p:pic>
        <p:nvPicPr>
          <p:cNvPr id="50" name="Picture 49" descr="C:\Users\ju\Desktop\docker-container.png"/>
          <p:cNvPicPr>
            <a:picLocks noChangeAspect="1" noChangeArrowheads="1"/>
          </p:cNvPicPr>
          <p:nvPr/>
        </p:nvPicPr>
        <p:blipFill>
          <a:blip r:embed="rId10" cstate="print"/>
          <a:srcRect/>
          <a:stretch>
            <a:fillRect/>
          </a:stretch>
        </p:blipFill>
        <p:spPr bwMode="auto">
          <a:xfrm>
            <a:off x="2708743" y="2382832"/>
            <a:ext cx="3762375" cy="1781175"/>
          </a:xfrm>
          <a:prstGeom prst="rect">
            <a:avLst/>
          </a:prstGeom>
          <a:noFill/>
        </p:spPr>
      </p:pic>
      <p:cxnSp>
        <p:nvCxnSpPr>
          <p:cNvPr id="51" name="Straight Arrow Connector 50"/>
          <p:cNvCxnSpPr/>
          <p:nvPr/>
        </p:nvCxnSpPr>
        <p:spPr>
          <a:xfrm rot="18900000">
            <a:off x="1901350" y="4466871"/>
            <a:ext cx="1511642" cy="2519"/>
          </a:xfrm>
          <a:prstGeom prst="straightConnector1">
            <a:avLst/>
          </a:prstGeom>
          <a:ln w="69850">
            <a:headEnd type="triangle"/>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rot="2700000">
            <a:off x="4898809" y="4303768"/>
            <a:ext cx="1511642" cy="2519"/>
          </a:xfrm>
          <a:prstGeom prst="straightConnector1">
            <a:avLst/>
          </a:prstGeom>
          <a:ln w="69850">
            <a:headEnd type="triangle"/>
            <a:tailEnd type="triangle"/>
          </a:ln>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3214678" y="6176337"/>
            <a:ext cx="5929322" cy="276999"/>
          </a:xfrm>
          <a:prstGeom prst="rect">
            <a:avLst/>
          </a:prstGeom>
          <a:noFill/>
        </p:spPr>
        <p:txBody>
          <a:bodyPr wrap="square" rtlCol="0">
            <a:spAutoFit/>
          </a:bodyPr>
          <a:lstStyle/>
          <a:p>
            <a:r>
              <a:rPr lang="hu-HU" sz="1200" dirty="0"/>
              <a:t>Forrás: </a:t>
            </a:r>
            <a:r>
              <a:rPr lang="hu-HU" sz="1200" dirty="0" err="1"/>
              <a:t>Introduction</a:t>
            </a:r>
            <a:r>
              <a:rPr lang="hu-HU" sz="1200" dirty="0"/>
              <a:t> </a:t>
            </a:r>
            <a:r>
              <a:rPr lang="hu-HU" sz="1200" dirty="0" err="1"/>
              <a:t>to</a:t>
            </a:r>
            <a:r>
              <a:rPr lang="hu-HU" sz="1200" dirty="0"/>
              <a:t> </a:t>
            </a:r>
            <a:r>
              <a:rPr lang="hu-HU" sz="1200" dirty="0" err="1" smtClean="0"/>
              <a:t>Docker</a:t>
            </a:r>
            <a:r>
              <a:rPr lang="hu-HU" sz="1200" dirty="0"/>
              <a:t>, http://www.slideshare.net/dotCloud/docker-intro-november</a:t>
            </a:r>
          </a:p>
        </p:txBody>
      </p:sp>
    </p:spTree>
    <p:extLst>
      <p:ext uri="{BB962C8B-B14F-4D97-AF65-F5344CB8AC3E}">
        <p14:creationId xmlns:p14="http://schemas.microsoft.com/office/powerpoint/2010/main" val="925281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Kitekintés: </a:t>
            </a:r>
            <a:r>
              <a:rPr lang="hu-HU" dirty="0" err="1" smtClean="0"/>
              <a:t>Mirage</a:t>
            </a:r>
            <a:r>
              <a:rPr lang="hu-HU" dirty="0" smtClean="0"/>
              <a:t> OS</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41</a:t>
            </a:fld>
            <a:endParaRPr lang="hu-HU"/>
          </a:p>
        </p:txBody>
      </p:sp>
      <p:pic>
        <p:nvPicPr>
          <p:cNvPr id="5" name="Kép 4"/>
          <p:cNvPicPr>
            <a:picLocks noChangeAspect="1"/>
          </p:cNvPicPr>
          <p:nvPr/>
        </p:nvPicPr>
        <p:blipFill>
          <a:blip r:embed="rId3"/>
          <a:stretch>
            <a:fillRect/>
          </a:stretch>
        </p:blipFill>
        <p:spPr>
          <a:xfrm>
            <a:off x="914797" y="1414462"/>
            <a:ext cx="2505075" cy="4029075"/>
          </a:xfrm>
          <a:prstGeom prst="rect">
            <a:avLst/>
          </a:prstGeom>
        </p:spPr>
      </p:pic>
      <p:pic>
        <p:nvPicPr>
          <p:cNvPr id="6" name="Kép 5"/>
          <p:cNvPicPr>
            <a:picLocks noChangeAspect="1"/>
          </p:cNvPicPr>
          <p:nvPr/>
        </p:nvPicPr>
        <p:blipFill>
          <a:blip r:embed="rId4"/>
          <a:stretch>
            <a:fillRect/>
          </a:stretch>
        </p:blipFill>
        <p:spPr>
          <a:xfrm>
            <a:off x="4644008" y="1423987"/>
            <a:ext cx="3762375" cy="4010025"/>
          </a:xfrm>
          <a:prstGeom prst="rect">
            <a:avLst/>
          </a:prstGeom>
        </p:spPr>
      </p:pic>
    </p:spTree>
    <p:extLst>
      <p:ext uri="{BB962C8B-B14F-4D97-AF65-F5344CB8AC3E}">
        <p14:creationId xmlns:p14="http://schemas.microsoft.com/office/powerpoint/2010/main" val="23472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További információ</a:t>
            </a:r>
            <a:endParaRPr lang="hu-HU" dirty="0"/>
          </a:p>
        </p:txBody>
      </p:sp>
      <p:sp>
        <p:nvSpPr>
          <p:cNvPr id="3" name="Content Placeholder 2"/>
          <p:cNvSpPr>
            <a:spLocks noGrp="1"/>
          </p:cNvSpPr>
          <p:nvPr>
            <p:ph idx="1"/>
          </p:nvPr>
        </p:nvSpPr>
        <p:spPr/>
        <p:txBody>
          <a:bodyPr>
            <a:normAutofit/>
          </a:bodyPr>
          <a:lstStyle/>
          <a:p>
            <a:r>
              <a:rPr lang="hu-HU" b="1" dirty="0" smtClean="0"/>
              <a:t>Cikk:</a:t>
            </a:r>
          </a:p>
          <a:p>
            <a:pPr lvl="1"/>
            <a:r>
              <a:rPr lang="hu-HU" dirty="0" err="1"/>
              <a:t>Ole</a:t>
            </a:r>
            <a:r>
              <a:rPr lang="hu-HU" dirty="0"/>
              <a:t> </a:t>
            </a:r>
            <a:r>
              <a:rPr lang="hu-HU" dirty="0" err="1" smtClean="0"/>
              <a:t>Agesen</a:t>
            </a:r>
            <a:r>
              <a:rPr lang="hu-HU" dirty="0" smtClean="0"/>
              <a:t> </a:t>
            </a:r>
            <a:r>
              <a:rPr lang="hu-HU" i="1" dirty="0" smtClean="0"/>
              <a:t>et </a:t>
            </a:r>
            <a:r>
              <a:rPr lang="hu-HU" i="1" dirty="0" err="1" smtClean="0"/>
              <a:t>al</a:t>
            </a:r>
            <a:r>
              <a:rPr lang="hu-HU" i="1" dirty="0" smtClean="0"/>
              <a:t>.</a:t>
            </a:r>
            <a:r>
              <a:rPr lang="hu-HU" dirty="0" smtClean="0"/>
              <a:t>: </a:t>
            </a:r>
            <a:r>
              <a:rPr lang="en-US" dirty="0" smtClean="0">
                <a:hlinkClick r:id="rId3"/>
              </a:rPr>
              <a:t>The </a:t>
            </a:r>
            <a:r>
              <a:rPr lang="en-US" dirty="0">
                <a:hlinkClick r:id="rId3"/>
              </a:rPr>
              <a:t>evolution of an x86 virtual machine </a:t>
            </a:r>
            <a:r>
              <a:rPr lang="en-US" dirty="0" smtClean="0">
                <a:hlinkClick r:id="rId3"/>
              </a:rPr>
              <a:t>monitor</a:t>
            </a:r>
            <a:r>
              <a:rPr lang="hu-HU" dirty="0" smtClean="0"/>
              <a:t>, </a:t>
            </a:r>
            <a:r>
              <a:rPr lang="hu-HU" i="1" dirty="0"/>
              <a:t>SIGOPS </a:t>
            </a:r>
            <a:r>
              <a:rPr lang="hu-HU" i="1" dirty="0" err="1"/>
              <a:t>Oper</a:t>
            </a:r>
            <a:r>
              <a:rPr lang="hu-HU" i="1" dirty="0"/>
              <a:t>. </a:t>
            </a:r>
            <a:r>
              <a:rPr lang="hu-HU" i="1" dirty="0" err="1"/>
              <a:t>Syst</a:t>
            </a:r>
            <a:r>
              <a:rPr lang="hu-HU" i="1" dirty="0"/>
              <a:t>. </a:t>
            </a:r>
            <a:r>
              <a:rPr lang="hu-HU" i="1" dirty="0" err="1"/>
              <a:t>Rev</a:t>
            </a:r>
            <a:r>
              <a:rPr lang="hu-HU" i="1" dirty="0"/>
              <a:t>.</a:t>
            </a:r>
            <a:r>
              <a:rPr lang="hu-HU" dirty="0"/>
              <a:t> 44, 4 (December 2010)</a:t>
            </a:r>
            <a:endParaRPr lang="hu-HU" dirty="0" smtClean="0"/>
          </a:p>
          <a:p>
            <a:pPr lvl="1"/>
            <a:endParaRPr lang="hu-HU" dirty="0" smtClean="0"/>
          </a:p>
          <a:p>
            <a:r>
              <a:rPr lang="hu-HU" b="1" dirty="0" smtClean="0"/>
              <a:t>Korábbi tantárgyak anyagai:</a:t>
            </a:r>
          </a:p>
          <a:p>
            <a:pPr lvl="1"/>
            <a:r>
              <a:rPr lang="hu-HU" dirty="0" err="1" smtClean="0">
                <a:hlinkClick r:id="rId4"/>
              </a:rPr>
              <a:t>Virtualizációs</a:t>
            </a:r>
            <a:r>
              <a:rPr lang="hu-HU" dirty="0" smtClean="0">
                <a:hlinkClick r:id="rId4"/>
              </a:rPr>
              <a:t> technológiák és alkalmazásaik</a:t>
            </a:r>
            <a:endParaRPr lang="hu-HU" dirty="0" smtClean="0"/>
          </a:p>
          <a:p>
            <a:pPr lvl="1"/>
            <a:r>
              <a:rPr lang="hu-HU" dirty="0" smtClean="0">
                <a:hlinkClick r:id="rId5"/>
              </a:rPr>
              <a:t>Intelligens rendszerfelügyelet</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42</a:t>
            </a:fld>
            <a:endParaRPr lang="hu-HU"/>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Összefoglalás</a:t>
            </a:r>
            <a:endParaRPr lang="hu-HU" dirty="0"/>
          </a:p>
        </p:txBody>
      </p:sp>
      <p:sp>
        <p:nvSpPr>
          <p:cNvPr id="3" name="Content Placeholder 2"/>
          <p:cNvSpPr>
            <a:spLocks noGrp="1"/>
          </p:cNvSpPr>
          <p:nvPr>
            <p:ph idx="1"/>
          </p:nvPr>
        </p:nvSpPr>
        <p:spPr/>
        <p:txBody>
          <a:bodyPr/>
          <a:lstStyle/>
          <a:p>
            <a:endParaRPr lang="hu-HU" dirty="0" smtClean="0"/>
          </a:p>
          <a:p>
            <a:r>
              <a:rPr lang="hu-HU" dirty="0" err="1" smtClean="0"/>
              <a:t>Virtualizáció</a:t>
            </a:r>
            <a:r>
              <a:rPr lang="hu-HU" dirty="0" smtClean="0"/>
              <a:t>: növekvő jelentőségű</a:t>
            </a:r>
          </a:p>
          <a:p>
            <a:endParaRPr lang="hu-HU" dirty="0" smtClean="0"/>
          </a:p>
          <a:p>
            <a:r>
              <a:rPr lang="hu-HU" dirty="0" smtClean="0"/>
              <a:t>Ellentmondásos terminológiák</a:t>
            </a:r>
          </a:p>
          <a:p>
            <a:r>
              <a:rPr lang="hu-HU" dirty="0" smtClean="0"/>
              <a:t>Versengő technológiák, rengeteg gyártó</a:t>
            </a:r>
          </a:p>
          <a:p>
            <a:endParaRPr lang="hu-HU" dirty="0" smtClean="0"/>
          </a:p>
          <a:p>
            <a:r>
              <a:rPr lang="hu-HU" dirty="0" smtClean="0"/>
              <a:t>Operációs rendszerek</a:t>
            </a:r>
          </a:p>
          <a:p>
            <a:pPr lvl="1"/>
            <a:r>
              <a:rPr lang="hu-HU" dirty="0" smtClean="0"/>
              <a:t>Funkciók megvalósítása a </a:t>
            </a:r>
            <a:r>
              <a:rPr lang="hu-HU" dirty="0" err="1" smtClean="0"/>
              <a:t>hypervisor-ban</a:t>
            </a:r>
            <a:endParaRPr lang="hu-HU" dirty="0" smtClean="0"/>
          </a:p>
          <a:p>
            <a:pPr lvl="1"/>
            <a:r>
              <a:rPr lang="hu-HU" dirty="0" smtClean="0"/>
              <a:t>Változás az OS-</a:t>
            </a:r>
            <a:r>
              <a:rPr lang="hu-HU" dirty="0" err="1" smtClean="0"/>
              <a:t>ek</a:t>
            </a:r>
            <a:r>
              <a:rPr lang="hu-HU" smtClean="0"/>
              <a:t> területén?</a:t>
            </a:r>
            <a:endParaRPr lang="hu-HU" dirty="0" smtClean="0"/>
          </a:p>
          <a:p>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43</a:t>
            </a:fld>
            <a:endParaRPr lang="hu-H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Virtuális gép taxonómia (részletesebb)</a:t>
            </a:r>
            <a:endParaRPr lang="hu-HU" dirty="0"/>
          </a:p>
        </p:txBody>
      </p:sp>
      <p:pic>
        <p:nvPicPr>
          <p:cNvPr id="3074" name="Picture 2"/>
          <p:cNvPicPr>
            <a:picLocks noChangeAspect="1" noChangeArrowheads="1"/>
          </p:cNvPicPr>
          <p:nvPr/>
        </p:nvPicPr>
        <p:blipFill>
          <a:blip r:embed="rId3" cstate="print"/>
          <a:srcRect/>
          <a:stretch>
            <a:fillRect/>
          </a:stretch>
        </p:blipFill>
        <p:spPr bwMode="auto">
          <a:xfrm>
            <a:off x="-32" y="714356"/>
            <a:ext cx="9144032" cy="5744328"/>
          </a:xfrm>
          <a:prstGeom prst="rect">
            <a:avLst/>
          </a:prstGeom>
          <a:noFill/>
          <a:ln w="9525">
            <a:noFill/>
            <a:miter lim="800000"/>
            <a:headEnd/>
            <a:tailEnd/>
          </a:ln>
          <a:effectLst/>
        </p:spPr>
      </p:pic>
      <p:sp>
        <p:nvSpPr>
          <p:cNvPr id="5" name="Téglalap 4"/>
          <p:cNvSpPr/>
          <p:nvPr/>
        </p:nvSpPr>
        <p:spPr>
          <a:xfrm>
            <a:off x="857224" y="2285992"/>
            <a:ext cx="1643074" cy="571504"/>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smtClean="0">
              <a:solidFill>
                <a:schemeClr val="bg1"/>
              </a:solidFill>
            </a:endParaRPr>
          </a:p>
        </p:txBody>
      </p:sp>
      <p:sp>
        <p:nvSpPr>
          <p:cNvPr id="6" name="Dia számának helye 5"/>
          <p:cNvSpPr>
            <a:spLocks noGrp="1"/>
          </p:cNvSpPr>
          <p:nvPr>
            <p:ph type="sldNum" sz="quarter" idx="5"/>
          </p:nvPr>
        </p:nvSpPr>
        <p:spPr/>
        <p:txBody>
          <a:bodyPr/>
          <a:lstStyle/>
          <a:p>
            <a:fld id="{3D86C690-4F62-4AFC-8745-06DC9BF07935}" type="slidenum">
              <a:rPr lang="hu-HU" smtClean="0"/>
              <a:pPr/>
              <a:t>5</a:t>
            </a:fld>
            <a:endParaRPr lang="hu-HU"/>
          </a:p>
        </p:txBody>
      </p:sp>
      <p:sp>
        <p:nvSpPr>
          <p:cNvPr id="3" name="Szövegdoboz 2"/>
          <p:cNvSpPr txBox="1"/>
          <p:nvPr/>
        </p:nvSpPr>
        <p:spPr>
          <a:xfrm>
            <a:off x="5148064" y="6237312"/>
            <a:ext cx="4032464" cy="461665"/>
          </a:xfrm>
          <a:prstGeom prst="rect">
            <a:avLst/>
          </a:prstGeom>
          <a:noFill/>
        </p:spPr>
        <p:txBody>
          <a:bodyPr wrap="square" rtlCol="0">
            <a:spAutoFit/>
          </a:bodyPr>
          <a:lstStyle/>
          <a:p>
            <a:r>
              <a:rPr lang="hu-HU" sz="1200" dirty="0"/>
              <a:t>Forrás: </a:t>
            </a:r>
            <a:r>
              <a:rPr lang="hu-HU" sz="1200" dirty="0" err="1"/>
              <a:t>Scope</a:t>
            </a:r>
            <a:r>
              <a:rPr lang="hu-HU" sz="1200" dirty="0"/>
              <a:t> </a:t>
            </a:r>
            <a:r>
              <a:rPr lang="hu-HU" sz="1200" dirty="0" err="1"/>
              <a:t>Alliance</a:t>
            </a:r>
            <a:r>
              <a:rPr lang="hu-HU" sz="1200" dirty="0"/>
              <a:t>, </a:t>
            </a:r>
            <a:r>
              <a:rPr lang="en-US" sz="1200" dirty="0"/>
              <a:t>Virtualization: State of the Art</a:t>
            </a:r>
            <a:r>
              <a:rPr lang="hu-HU" sz="1200" dirty="0"/>
              <a:t>, 2008. </a:t>
            </a:r>
          </a:p>
          <a:p>
            <a:endParaRPr lang="hu-H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Virtuális gép taxonómia (részletesebb)</a:t>
            </a:r>
          </a:p>
        </p:txBody>
      </p:sp>
      <p:sp>
        <p:nvSpPr>
          <p:cNvPr id="4" name="Dia számának helye 3"/>
          <p:cNvSpPr>
            <a:spLocks noGrp="1"/>
          </p:cNvSpPr>
          <p:nvPr>
            <p:ph type="sldNum" sz="quarter" idx="5"/>
          </p:nvPr>
        </p:nvSpPr>
        <p:spPr/>
        <p:txBody>
          <a:bodyPr/>
          <a:lstStyle/>
          <a:p>
            <a:fld id="{3D86C690-4F62-4AFC-8745-06DC9BF07935}" type="slidenum">
              <a:rPr lang="hu-HU" smtClean="0"/>
              <a:pPr/>
              <a:t>6</a:t>
            </a:fld>
            <a:endParaRPr lang="hu-HU"/>
          </a:p>
        </p:txBody>
      </p:sp>
      <p:pic>
        <p:nvPicPr>
          <p:cNvPr id="5" name="Kép 4"/>
          <p:cNvPicPr>
            <a:picLocks noChangeAspect="1"/>
          </p:cNvPicPr>
          <p:nvPr/>
        </p:nvPicPr>
        <p:blipFill>
          <a:blip r:embed="rId3"/>
          <a:stretch>
            <a:fillRect/>
          </a:stretch>
        </p:blipFill>
        <p:spPr>
          <a:xfrm>
            <a:off x="53952" y="1196752"/>
            <a:ext cx="9019296" cy="4324895"/>
          </a:xfrm>
          <a:prstGeom prst="rect">
            <a:avLst/>
          </a:prstGeom>
        </p:spPr>
      </p:pic>
    </p:spTree>
    <p:extLst>
      <p:ext uri="{BB962C8B-B14F-4D97-AF65-F5344CB8AC3E}">
        <p14:creationId xmlns:p14="http://schemas.microsoft.com/office/powerpoint/2010/main" val="411367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Hardver </a:t>
            </a:r>
            <a:r>
              <a:rPr lang="hu-HU" dirty="0" err="1" smtClean="0"/>
              <a:t>virtualizáció</a:t>
            </a:r>
            <a:endParaRPr lang="hu-HU" dirty="0"/>
          </a:p>
        </p:txBody>
      </p:sp>
      <p:sp>
        <p:nvSpPr>
          <p:cNvPr id="3" name="Content Placeholder 2"/>
          <p:cNvSpPr>
            <a:spLocks noGrp="1"/>
          </p:cNvSpPr>
          <p:nvPr>
            <p:ph idx="1"/>
          </p:nvPr>
        </p:nvSpPr>
        <p:spPr/>
        <p:txBody>
          <a:bodyPr/>
          <a:lstStyle/>
          <a:p>
            <a:r>
              <a:rPr lang="hu-HU" dirty="0" smtClean="0">
                <a:solidFill>
                  <a:schemeClr val="accent2"/>
                </a:solidFill>
              </a:rPr>
              <a:t>Hardver </a:t>
            </a:r>
            <a:r>
              <a:rPr lang="hu-HU" dirty="0" err="1" smtClean="0">
                <a:solidFill>
                  <a:schemeClr val="accent2"/>
                </a:solidFill>
              </a:rPr>
              <a:t>virtualizáció</a:t>
            </a:r>
            <a:r>
              <a:rPr lang="hu-HU" dirty="0" smtClean="0"/>
              <a:t>: teljes számítógép </a:t>
            </a:r>
            <a:r>
              <a:rPr lang="hu-HU" dirty="0" err="1" smtClean="0"/>
              <a:t>virtualizálása</a:t>
            </a:r>
            <a:r>
              <a:rPr lang="hu-HU" dirty="0" smtClean="0"/>
              <a:t>, egy gépen több OS futtatása</a:t>
            </a:r>
          </a:p>
          <a:p>
            <a:pPr lvl="1"/>
            <a:r>
              <a:rPr lang="hu-HU" dirty="0" smtClean="0"/>
              <a:t>Elnevezés még: szerver, számítógép, platform </a:t>
            </a:r>
            <a:r>
              <a:rPr lang="hu-HU" dirty="0" err="1" smtClean="0"/>
              <a:t>virtualizáció</a:t>
            </a:r>
            <a:r>
              <a:rPr lang="hu-HU" dirty="0" smtClean="0"/>
              <a:t>…</a:t>
            </a:r>
          </a:p>
          <a:p>
            <a:endParaRPr lang="hu-HU" dirty="0" smtClean="0"/>
          </a:p>
          <a:p>
            <a:r>
              <a:rPr lang="hu-HU" dirty="0" smtClean="0"/>
              <a:t>Elemek:</a:t>
            </a:r>
          </a:p>
          <a:p>
            <a:pPr lvl="1"/>
            <a:r>
              <a:rPr lang="hu-HU" i="1" dirty="0" smtClean="0">
                <a:solidFill>
                  <a:schemeClr val="accent2"/>
                </a:solidFill>
              </a:rPr>
              <a:t>Gazda gép </a:t>
            </a:r>
            <a:r>
              <a:rPr lang="hu-HU" dirty="0" smtClean="0"/>
              <a:t>(</a:t>
            </a:r>
            <a:r>
              <a:rPr lang="hu-HU" dirty="0" err="1" smtClean="0"/>
              <a:t>host</a:t>
            </a:r>
            <a:r>
              <a:rPr lang="hu-HU" dirty="0" smtClean="0"/>
              <a:t> </a:t>
            </a:r>
            <a:r>
              <a:rPr lang="hu-HU" dirty="0" err="1" smtClean="0"/>
              <a:t>machine</a:t>
            </a:r>
            <a:r>
              <a:rPr lang="hu-HU" dirty="0" smtClean="0"/>
              <a:t>) = fizikai gép</a:t>
            </a:r>
          </a:p>
          <a:p>
            <a:pPr lvl="1"/>
            <a:r>
              <a:rPr lang="hu-HU" i="1" dirty="0" smtClean="0">
                <a:solidFill>
                  <a:schemeClr val="accent2"/>
                </a:solidFill>
              </a:rPr>
              <a:t>Vendég gép</a:t>
            </a:r>
            <a:r>
              <a:rPr lang="hu-HU" dirty="0" smtClean="0"/>
              <a:t> (</a:t>
            </a:r>
            <a:r>
              <a:rPr lang="hu-HU" dirty="0" err="1" smtClean="0"/>
              <a:t>guest</a:t>
            </a:r>
            <a:r>
              <a:rPr lang="hu-HU" dirty="0" smtClean="0"/>
              <a:t> </a:t>
            </a:r>
            <a:r>
              <a:rPr lang="hu-HU" dirty="0" err="1" smtClean="0"/>
              <a:t>machine</a:t>
            </a:r>
            <a:r>
              <a:rPr lang="hu-HU" dirty="0" smtClean="0"/>
              <a:t>) = virtuális gép</a:t>
            </a:r>
          </a:p>
          <a:p>
            <a:pPr lvl="1"/>
            <a:r>
              <a:rPr lang="hu-HU" i="1" dirty="0" err="1" smtClean="0">
                <a:solidFill>
                  <a:schemeClr val="accent2"/>
                </a:solidFill>
              </a:rPr>
              <a:t>Virtual</a:t>
            </a:r>
            <a:r>
              <a:rPr lang="hu-HU" i="1" dirty="0" smtClean="0">
                <a:solidFill>
                  <a:schemeClr val="accent2"/>
                </a:solidFill>
              </a:rPr>
              <a:t> </a:t>
            </a:r>
            <a:r>
              <a:rPr lang="hu-HU" i="1" dirty="0" err="1" smtClean="0">
                <a:solidFill>
                  <a:schemeClr val="accent2"/>
                </a:solidFill>
              </a:rPr>
              <a:t>Machine</a:t>
            </a:r>
            <a:r>
              <a:rPr lang="hu-HU" i="1" dirty="0" smtClean="0">
                <a:solidFill>
                  <a:schemeClr val="accent2"/>
                </a:solidFill>
              </a:rPr>
              <a:t> Monitor</a:t>
            </a:r>
            <a:r>
              <a:rPr lang="hu-HU" dirty="0" smtClean="0"/>
              <a:t> (VMM): a virtuális gépeket kezelő program</a:t>
            </a:r>
            <a:endParaRPr lang="hu-HU" dirty="0"/>
          </a:p>
        </p:txBody>
      </p:sp>
      <p:sp>
        <p:nvSpPr>
          <p:cNvPr id="4" name="Dia számának helye 3"/>
          <p:cNvSpPr>
            <a:spLocks noGrp="1"/>
          </p:cNvSpPr>
          <p:nvPr>
            <p:ph type="sldNum" sz="quarter" idx="5"/>
          </p:nvPr>
        </p:nvSpPr>
        <p:spPr/>
        <p:txBody>
          <a:bodyPr/>
          <a:lstStyle/>
          <a:p>
            <a:fld id="{3D86C690-4F62-4AFC-8745-06DC9BF07935}" type="slidenum">
              <a:rPr lang="hu-HU" smtClean="0"/>
              <a:pPr/>
              <a:t>7</a:t>
            </a:fld>
            <a:endParaRPr lang="hu-H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Hardver </a:t>
            </a:r>
            <a:r>
              <a:rPr lang="hu-HU" dirty="0" err="1" smtClean="0"/>
              <a:t>virtualizáció</a:t>
            </a:r>
            <a:r>
              <a:rPr lang="hu-HU" dirty="0" smtClean="0"/>
              <a:t> története</a:t>
            </a:r>
            <a:endParaRPr lang="hu-HU" dirty="0"/>
          </a:p>
        </p:txBody>
      </p:sp>
      <p:sp>
        <p:nvSpPr>
          <p:cNvPr id="3" name="Content Placeholder 2"/>
          <p:cNvSpPr>
            <a:spLocks noGrp="1"/>
          </p:cNvSpPr>
          <p:nvPr>
            <p:ph idx="1"/>
          </p:nvPr>
        </p:nvSpPr>
        <p:spPr/>
        <p:txBody>
          <a:bodyPr>
            <a:normAutofit/>
          </a:bodyPr>
          <a:lstStyle/>
          <a:p>
            <a:r>
              <a:rPr lang="hu-HU" dirty="0" smtClean="0"/>
              <a:t>~1960 - IBM CP-40 rendszere</a:t>
            </a:r>
          </a:p>
          <a:p>
            <a:pPr lvl="1"/>
            <a:r>
              <a:rPr lang="hu-HU" dirty="0" err="1" smtClean="0"/>
              <a:t>virtualizáció</a:t>
            </a:r>
            <a:r>
              <a:rPr lang="hu-HU" dirty="0" smtClean="0"/>
              <a:t> a </a:t>
            </a:r>
            <a:r>
              <a:rPr lang="hu-HU" dirty="0" err="1" smtClean="0"/>
              <a:t>mainframe</a:t>
            </a:r>
            <a:r>
              <a:rPr lang="hu-HU" dirty="0" smtClean="0"/>
              <a:t> </a:t>
            </a:r>
            <a:br>
              <a:rPr lang="hu-HU" dirty="0" smtClean="0"/>
            </a:br>
            <a:r>
              <a:rPr lang="hu-HU" dirty="0" smtClean="0"/>
              <a:t>termékvonal része</a:t>
            </a:r>
          </a:p>
          <a:p>
            <a:r>
              <a:rPr lang="hu-HU" dirty="0" smtClean="0"/>
              <a:t>x86 </a:t>
            </a:r>
            <a:r>
              <a:rPr lang="hu-HU" dirty="0" err="1" smtClean="0"/>
              <a:t>virtualizáció</a:t>
            </a:r>
            <a:endParaRPr lang="hu-HU" dirty="0" smtClean="0"/>
          </a:p>
          <a:p>
            <a:pPr lvl="1"/>
            <a:r>
              <a:rPr lang="hu-HU" dirty="0" smtClean="0"/>
              <a:t>Sokáig lehetetlennek tűnt</a:t>
            </a:r>
          </a:p>
          <a:p>
            <a:pPr lvl="1"/>
            <a:r>
              <a:rPr lang="hu-HU" dirty="0" smtClean="0"/>
              <a:t>1997: Stanford, </a:t>
            </a:r>
            <a:r>
              <a:rPr lang="hu-HU" dirty="0" err="1" smtClean="0"/>
              <a:t>Disco</a:t>
            </a:r>
            <a:r>
              <a:rPr lang="hu-HU" dirty="0" smtClean="0"/>
              <a:t> projekt</a:t>
            </a:r>
          </a:p>
          <a:p>
            <a:pPr lvl="1"/>
            <a:r>
              <a:rPr lang="hu-HU" dirty="0" smtClean="0"/>
              <a:t>1998: </a:t>
            </a:r>
            <a:r>
              <a:rPr lang="hu-HU" dirty="0" err="1" smtClean="0"/>
              <a:t>VMware</a:t>
            </a:r>
            <a:r>
              <a:rPr lang="hu-HU" dirty="0" smtClean="0"/>
              <a:t> megoldás</a:t>
            </a:r>
          </a:p>
          <a:p>
            <a:pPr lvl="1"/>
            <a:r>
              <a:rPr lang="hu-HU" dirty="0" smtClean="0"/>
              <a:t>2000- További megoldások</a:t>
            </a:r>
          </a:p>
          <a:p>
            <a:r>
              <a:rPr lang="hu-HU" dirty="0" smtClean="0"/>
              <a:t>Jelenleg: külön iparág alakult már</a:t>
            </a:r>
            <a:endParaRPr lang="hu-HU" dirty="0"/>
          </a:p>
        </p:txBody>
      </p:sp>
      <p:pic>
        <p:nvPicPr>
          <p:cNvPr id="1026" name="Picture 2"/>
          <p:cNvPicPr>
            <a:picLocks noChangeAspect="1" noChangeArrowheads="1"/>
          </p:cNvPicPr>
          <p:nvPr/>
        </p:nvPicPr>
        <p:blipFill>
          <a:blip r:embed="rId3" cstate="print"/>
          <a:srcRect/>
          <a:stretch>
            <a:fillRect/>
          </a:stretch>
        </p:blipFill>
        <p:spPr bwMode="auto">
          <a:xfrm>
            <a:off x="5572132" y="928670"/>
            <a:ext cx="3339882" cy="2660650"/>
          </a:xfrm>
          <a:prstGeom prst="rect">
            <a:avLst/>
          </a:prstGeom>
          <a:noFill/>
          <a:ln w="9525">
            <a:noFill/>
            <a:miter lim="800000"/>
            <a:headEnd/>
            <a:tailEnd/>
          </a:ln>
          <a:effectLst/>
        </p:spPr>
      </p:pic>
      <p:sp>
        <p:nvSpPr>
          <p:cNvPr id="5" name="Dia számának helye 4"/>
          <p:cNvSpPr>
            <a:spLocks noGrp="1"/>
          </p:cNvSpPr>
          <p:nvPr>
            <p:ph type="sldNum" sz="quarter" idx="5"/>
          </p:nvPr>
        </p:nvSpPr>
        <p:spPr/>
        <p:txBody>
          <a:bodyPr/>
          <a:lstStyle/>
          <a:p>
            <a:fld id="{3D86C690-4F62-4AFC-8745-06DC9BF07935}" type="slidenum">
              <a:rPr lang="hu-HU" smtClean="0"/>
              <a:pPr/>
              <a:t>8</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852478" y="2215002"/>
            <a:ext cx="3283706" cy="279083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hu-HU" dirty="0" smtClean="0"/>
              <a:t>Miért jó a hardver </a:t>
            </a:r>
            <a:r>
              <a:rPr lang="hu-HU" dirty="0" err="1" smtClean="0"/>
              <a:t>virtualizáció</a:t>
            </a:r>
            <a:r>
              <a:rPr lang="hu-HU" dirty="0" smtClean="0"/>
              <a:t>?</a:t>
            </a:r>
            <a:endParaRPr lang="hu-HU" dirty="0"/>
          </a:p>
        </p:txBody>
      </p:sp>
      <p:sp>
        <p:nvSpPr>
          <p:cNvPr id="5" name="Dia számának helye 4"/>
          <p:cNvSpPr>
            <a:spLocks noGrp="1"/>
          </p:cNvSpPr>
          <p:nvPr>
            <p:ph type="sldNum" sz="quarter" idx="5"/>
          </p:nvPr>
        </p:nvSpPr>
        <p:spPr/>
        <p:txBody>
          <a:bodyPr/>
          <a:lstStyle/>
          <a:p>
            <a:fld id="{3D86C690-4F62-4AFC-8745-06DC9BF07935}" type="slidenum">
              <a:rPr lang="hu-HU" smtClean="0"/>
              <a:pPr/>
              <a:t>9</a:t>
            </a:fld>
            <a:endParaRPr lang="hu-HU" dirty="0"/>
          </a:p>
        </p:txBody>
      </p:sp>
      <p:sp>
        <p:nvSpPr>
          <p:cNvPr id="6" name="TextBox 5"/>
          <p:cNvSpPr txBox="1"/>
          <p:nvPr/>
        </p:nvSpPr>
        <p:spPr>
          <a:xfrm>
            <a:off x="214190" y="2636912"/>
            <a:ext cx="2376264" cy="492443"/>
          </a:xfrm>
          <a:prstGeom prst="rect">
            <a:avLst/>
          </a:prstGeom>
          <a:noFill/>
        </p:spPr>
        <p:txBody>
          <a:bodyPr wrap="square" rtlCol="0">
            <a:spAutoFit/>
          </a:bodyPr>
          <a:lstStyle/>
          <a:p>
            <a:r>
              <a:rPr lang="hu-HU" sz="2600" dirty="0" smtClean="0"/>
              <a:t>Tesztrendszerek</a:t>
            </a:r>
            <a:endParaRPr lang="hu-HU" sz="2600" dirty="0"/>
          </a:p>
        </p:txBody>
      </p:sp>
      <p:sp>
        <p:nvSpPr>
          <p:cNvPr id="7" name="TextBox 6"/>
          <p:cNvSpPr txBox="1"/>
          <p:nvPr/>
        </p:nvSpPr>
        <p:spPr>
          <a:xfrm>
            <a:off x="5508104" y="4542161"/>
            <a:ext cx="3456384" cy="492443"/>
          </a:xfrm>
          <a:prstGeom prst="rect">
            <a:avLst/>
          </a:prstGeom>
          <a:noFill/>
        </p:spPr>
        <p:txBody>
          <a:bodyPr wrap="square" rtlCol="0">
            <a:spAutoFit/>
          </a:bodyPr>
          <a:lstStyle/>
          <a:p>
            <a:r>
              <a:rPr lang="hu-HU" sz="2600" dirty="0"/>
              <a:t>HW konszolidáció</a:t>
            </a:r>
          </a:p>
        </p:txBody>
      </p:sp>
      <p:sp>
        <p:nvSpPr>
          <p:cNvPr id="8" name="TextBox 7"/>
          <p:cNvSpPr txBox="1"/>
          <p:nvPr/>
        </p:nvSpPr>
        <p:spPr>
          <a:xfrm>
            <a:off x="5927964" y="1351049"/>
            <a:ext cx="3024336" cy="492443"/>
          </a:xfrm>
          <a:prstGeom prst="rect">
            <a:avLst/>
          </a:prstGeom>
          <a:noFill/>
        </p:spPr>
        <p:txBody>
          <a:bodyPr wrap="square" rtlCol="0">
            <a:spAutoFit/>
          </a:bodyPr>
          <a:lstStyle/>
          <a:p>
            <a:r>
              <a:rPr lang="hu-HU" sz="2600" dirty="0" smtClean="0"/>
              <a:t>„</a:t>
            </a:r>
            <a:r>
              <a:rPr lang="hu-HU" sz="2600" dirty="0" err="1" smtClean="0"/>
              <a:t>Legacy</a:t>
            </a:r>
            <a:r>
              <a:rPr lang="hu-HU" sz="2600" dirty="0" smtClean="0"/>
              <a:t>” rendszerek</a:t>
            </a:r>
            <a:endParaRPr lang="hu-HU" sz="2600" dirty="0"/>
          </a:p>
        </p:txBody>
      </p:sp>
      <p:sp>
        <p:nvSpPr>
          <p:cNvPr id="9" name="TextBox 8"/>
          <p:cNvSpPr txBox="1"/>
          <p:nvPr/>
        </p:nvSpPr>
        <p:spPr>
          <a:xfrm>
            <a:off x="553609" y="5153953"/>
            <a:ext cx="2819142" cy="492443"/>
          </a:xfrm>
          <a:prstGeom prst="rect">
            <a:avLst/>
          </a:prstGeom>
          <a:noFill/>
        </p:spPr>
        <p:txBody>
          <a:bodyPr wrap="square" rtlCol="0">
            <a:spAutoFit/>
          </a:bodyPr>
          <a:lstStyle/>
          <a:p>
            <a:r>
              <a:rPr lang="hu-HU" sz="2600" dirty="0"/>
              <a:t>Rendelkezésre állás</a:t>
            </a:r>
          </a:p>
        </p:txBody>
      </p:sp>
      <p:sp>
        <p:nvSpPr>
          <p:cNvPr id="10" name="TextBox 9"/>
          <p:cNvSpPr txBox="1"/>
          <p:nvPr/>
        </p:nvSpPr>
        <p:spPr>
          <a:xfrm>
            <a:off x="1115616" y="1165133"/>
            <a:ext cx="4018391" cy="492443"/>
          </a:xfrm>
          <a:prstGeom prst="rect">
            <a:avLst/>
          </a:prstGeom>
          <a:noFill/>
        </p:spPr>
        <p:txBody>
          <a:bodyPr wrap="square" rtlCol="0">
            <a:spAutoFit/>
          </a:bodyPr>
          <a:lstStyle/>
          <a:p>
            <a:r>
              <a:rPr lang="hu-HU" sz="2600" dirty="0"/>
              <a:t>Hordozható alkalmazások</a:t>
            </a:r>
          </a:p>
        </p:txBody>
      </p:sp>
      <p:sp>
        <p:nvSpPr>
          <p:cNvPr id="11" name="TextBox 10"/>
          <p:cNvSpPr txBox="1"/>
          <p:nvPr/>
        </p:nvSpPr>
        <p:spPr>
          <a:xfrm>
            <a:off x="6732240" y="2436857"/>
            <a:ext cx="1944216" cy="892552"/>
          </a:xfrm>
          <a:prstGeom prst="rect">
            <a:avLst/>
          </a:prstGeom>
          <a:noFill/>
        </p:spPr>
        <p:txBody>
          <a:bodyPr wrap="square" rtlCol="0">
            <a:spAutoFit/>
          </a:bodyPr>
          <a:lstStyle/>
          <a:p>
            <a:r>
              <a:rPr lang="hu-HU" sz="2600" dirty="0" smtClean="0"/>
              <a:t>Skálázható rendszerek</a:t>
            </a:r>
            <a:endParaRPr lang="hu-HU"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bme_ftsrg_hun_micskei_v7">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bme_ftsrg_hun_micskei_v7</Template>
  <TotalTime>3072</TotalTime>
  <Words>3990</Words>
  <Application>Microsoft Office PowerPoint</Application>
  <PresentationFormat>On-screen Show (4:3)</PresentationFormat>
  <Paragraphs>566</Paragraphs>
  <Slides>43</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Gill Sans</vt:lpstr>
      <vt:lpstr>Times New Roman</vt:lpstr>
      <vt:lpstr>Wingdings</vt:lpstr>
      <vt:lpstr>bme_ftsrg_hun_micskei_v7</vt:lpstr>
      <vt:lpstr>Virtualizáció</vt:lpstr>
      <vt:lpstr>Virtualizáció</vt:lpstr>
      <vt:lpstr>A virtualizáció buzzword alkalmazásai</vt:lpstr>
      <vt:lpstr>Virtuális gép taxonómia*</vt:lpstr>
      <vt:lpstr>Virtuális gép taxonómia (részletesebb)</vt:lpstr>
      <vt:lpstr>Virtuális gép taxonómia (részletesebb)</vt:lpstr>
      <vt:lpstr>Hardver virtualizáció</vt:lpstr>
      <vt:lpstr>Hardver virtualizáció története</vt:lpstr>
      <vt:lpstr>Miért jó a hardver virtualizáció?</vt:lpstr>
      <vt:lpstr>Hardver virtualizáció architektúrái</vt:lpstr>
      <vt:lpstr>További alkalmazás: mobil virtualizáció</vt:lpstr>
      <vt:lpstr>Elméleti alapok</vt:lpstr>
      <vt:lpstr>Elméleti alapok - Követelmények</vt:lpstr>
      <vt:lpstr>Alapvető probléma</vt:lpstr>
      <vt:lpstr>Elméleti alapok</vt:lpstr>
      <vt:lpstr>Alapvető módszerek – Tiszta emuláció</vt:lpstr>
      <vt:lpstr>Alapvető módszerek – Trap and emulate</vt:lpstr>
      <vt:lpstr>x86 virtualizáció korlátai</vt:lpstr>
      <vt:lpstr>Megoldások az x86 CPU virtualizációra</vt:lpstr>
      <vt:lpstr>Binary translation</vt:lpstr>
      <vt:lpstr>Binary translation – példa</vt:lpstr>
      <vt:lpstr>Paravirtualizáció</vt:lpstr>
      <vt:lpstr>Hardveres virtualizáció</vt:lpstr>
      <vt:lpstr>Melyik a legjobb/leggyorsabb módszer?</vt:lpstr>
      <vt:lpstr>Elméleti alapok</vt:lpstr>
      <vt:lpstr>Ismétlés</vt:lpstr>
      <vt:lpstr>Memória virtualizálása - szoftveres</vt:lpstr>
      <vt:lpstr>Memória virtualizálása - paravirtualizáció</vt:lpstr>
      <vt:lpstr>Memória virtualizálása - hardveres</vt:lpstr>
      <vt:lpstr>Elméleti alapok</vt:lpstr>
      <vt:lpstr>I/O eszközök kezelése (szoftveres)</vt:lpstr>
      <vt:lpstr>I/O eszközök kezelése (paravirt.)</vt:lpstr>
      <vt:lpstr>I/O eszközök kezelése (hardveres)</vt:lpstr>
      <vt:lpstr>Megoldások, cégek, termékek</vt:lpstr>
      <vt:lpstr>Játékosok</vt:lpstr>
      <vt:lpstr>Játékosok – 2  </vt:lpstr>
      <vt:lpstr>Cloud computing</vt:lpstr>
      <vt:lpstr>Cloud computing</vt:lpstr>
      <vt:lpstr>Számítási felhők rétegei </vt:lpstr>
      <vt:lpstr>Kitekintés: Docker</vt:lpstr>
      <vt:lpstr>Kitekintés: Mirage OS</vt:lpstr>
      <vt:lpstr>További információ</vt:lpstr>
      <vt:lpstr>Összefoglalás</vt:lpstr>
    </vt:vector>
  </TitlesOfParts>
  <Company>Budapesti Műszaki és Gazdaságtudományi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Virtualizáció</dc:title>
  <dc:subject>Operációs rendszerek (vimia219)</dc:subject>
  <dc:creator>Micskei Zoltán</dc:creator>
  <cp:keywords>virtualizáció, hypervisor, paravirtualizáció, bare-metal, cloud</cp:keywords>
  <dc:description>A BME Operációs rendszerek című tantárgyának előadása</dc:description>
  <cp:lastModifiedBy>Micskei Zoltán</cp:lastModifiedBy>
  <cp:revision>231</cp:revision>
  <dcterms:created xsi:type="dcterms:W3CDTF">2009-04-07T13:05:33Z</dcterms:created>
  <dcterms:modified xsi:type="dcterms:W3CDTF">2016-05-12T09:56:17Z</dcterms:modified>
</cp:coreProperties>
</file>