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6"/>
  </p:notesMasterIdLst>
  <p:sldIdLst>
    <p:sldId id="256" r:id="rId2"/>
    <p:sldId id="283" r:id="rId3"/>
    <p:sldId id="266" r:id="rId4"/>
    <p:sldId id="300" r:id="rId5"/>
    <p:sldId id="269" r:id="rId6"/>
    <p:sldId id="303" r:id="rId7"/>
    <p:sldId id="265" r:id="rId8"/>
    <p:sldId id="302" r:id="rId9"/>
    <p:sldId id="304" r:id="rId10"/>
    <p:sldId id="305" r:id="rId11"/>
    <p:sldId id="311" r:id="rId12"/>
    <p:sldId id="310" r:id="rId13"/>
    <p:sldId id="312" r:id="rId14"/>
    <p:sldId id="313" r:id="rId15"/>
    <p:sldId id="314" r:id="rId16"/>
    <p:sldId id="315" r:id="rId17"/>
    <p:sldId id="316" r:id="rId18"/>
    <p:sldId id="317" r:id="rId19"/>
    <p:sldId id="318" r:id="rId20"/>
    <p:sldId id="319" r:id="rId21"/>
    <p:sldId id="320" r:id="rId22"/>
    <p:sldId id="321" r:id="rId23"/>
    <p:sldId id="292" r:id="rId24"/>
    <p:sldId id="293" r:id="rId25"/>
    <p:sldId id="294" r:id="rId26"/>
    <p:sldId id="295" r:id="rId27"/>
    <p:sldId id="308" r:id="rId28"/>
    <p:sldId id="296" r:id="rId29"/>
    <p:sldId id="309" r:id="rId30"/>
    <p:sldId id="284" r:id="rId31"/>
    <p:sldId id="285" r:id="rId32"/>
    <p:sldId id="306" r:id="rId33"/>
    <p:sldId id="286" r:id="rId34"/>
    <p:sldId id="287" r:id="rId35"/>
    <p:sldId id="288" r:id="rId36"/>
    <p:sldId id="289" r:id="rId37"/>
    <p:sldId id="290" r:id="rId38"/>
    <p:sldId id="291" r:id="rId39"/>
    <p:sldId id="307" r:id="rId40"/>
    <p:sldId id="299" r:id="rId41"/>
    <p:sldId id="267" r:id="rId42"/>
    <p:sldId id="322" r:id="rId43"/>
    <p:sldId id="268" r:id="rId44"/>
    <p:sldId id="282" r:id="rId45"/>
    <p:sldId id="270" r:id="rId46"/>
    <p:sldId id="271" r:id="rId47"/>
    <p:sldId id="324" r:id="rId48"/>
    <p:sldId id="260" r:id="rId49"/>
    <p:sldId id="263" r:id="rId50"/>
    <p:sldId id="264" r:id="rId51"/>
    <p:sldId id="323" r:id="rId52"/>
    <p:sldId id="262" r:id="rId53"/>
    <p:sldId id="301" r:id="rId54"/>
    <p:sldId id="272" r:id="rId55"/>
    <p:sldId id="273" r:id="rId56"/>
    <p:sldId id="274" r:id="rId57"/>
    <p:sldId id="275" r:id="rId58"/>
    <p:sldId id="276" r:id="rId59"/>
    <p:sldId id="277" r:id="rId60"/>
    <p:sldId id="278" r:id="rId61"/>
    <p:sldId id="279" r:id="rId62"/>
    <p:sldId id="280" r:id="rId63"/>
    <p:sldId id="281" r:id="rId64"/>
    <p:sldId id="298" r:id="rId65"/>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evezető" id="{912966EC-7312-48FB-913E-22F6C4B48146}">
          <p14:sldIdLst>
            <p14:sldId id="256"/>
            <p14:sldId id="283"/>
            <p14:sldId id="266"/>
            <p14:sldId id="300"/>
            <p14:sldId id="269"/>
            <p14:sldId id="303"/>
            <p14:sldId id="265"/>
            <p14:sldId id="302"/>
            <p14:sldId id="304"/>
            <p14:sldId id="305"/>
          </p14:sldIdLst>
        </p14:section>
        <p14:section name="Esettanulmányok" id="{A23A5422-084E-4A13-829D-898981937A86}">
          <p14:sldIdLst>
            <p14:sldId id="311"/>
            <p14:sldId id="310"/>
            <p14:sldId id="312"/>
            <p14:sldId id="313"/>
            <p14:sldId id="314"/>
            <p14:sldId id="315"/>
            <p14:sldId id="316"/>
            <p14:sldId id="317"/>
            <p14:sldId id="318"/>
            <p14:sldId id="319"/>
            <p14:sldId id="320"/>
            <p14:sldId id="321"/>
            <p14:sldId id="292"/>
            <p14:sldId id="293"/>
            <p14:sldId id="294"/>
            <p14:sldId id="295"/>
            <p14:sldId id="308"/>
            <p14:sldId id="296"/>
            <p14:sldId id="309"/>
            <p14:sldId id="284"/>
            <p14:sldId id="285"/>
            <p14:sldId id="306"/>
            <p14:sldId id="286"/>
            <p14:sldId id="287"/>
            <p14:sldId id="288"/>
            <p14:sldId id="289"/>
            <p14:sldId id="290"/>
            <p14:sldId id="291"/>
            <p14:sldId id="307"/>
          </p14:sldIdLst>
        </p14:section>
        <p14:section name="BSOD" id="{A596B4E5-C660-47E6-A31E-13EBAE71E718}">
          <p14:sldIdLst>
            <p14:sldId id="299"/>
            <p14:sldId id="267"/>
            <p14:sldId id="322"/>
            <p14:sldId id="268"/>
            <p14:sldId id="282"/>
            <p14:sldId id="270"/>
            <p14:sldId id="271"/>
            <p14:sldId id="324"/>
            <p14:sldId id="260"/>
            <p14:sldId id="263"/>
            <p14:sldId id="264"/>
            <p14:sldId id="323"/>
            <p14:sldId id="262"/>
            <p14:sldId id="301"/>
            <p14:sldId id="272"/>
            <p14:sldId id="273"/>
            <p14:sldId id="274"/>
            <p14:sldId id="275"/>
            <p14:sldId id="276"/>
            <p14:sldId id="277"/>
            <p14:sldId id="278"/>
            <p14:sldId id="279"/>
            <p14:sldId id="280"/>
          </p14:sldIdLst>
        </p14:section>
        <p14:section name="Összefoglalás" id="{95C3031C-476D-414B-8F28-6F6DA646B4EA}">
          <p14:sldIdLst>
            <p14:sldId id="281"/>
            <p14:sldId id="29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2536"/>
    <a:srgbClr val="000000"/>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44" autoAdjust="0"/>
  </p:normalViewPr>
  <p:slideViewPr>
    <p:cSldViewPr>
      <p:cViewPr varScale="1">
        <p:scale>
          <a:sx n="91" d="100"/>
          <a:sy n="91" d="100"/>
        </p:scale>
        <p:origin x="942" y="11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61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B2D4CF-7E0B-4DAE-A87C-C1F6FC9C56E1}" type="datetimeFigureOut">
              <a:rPr lang="hu-HU" smtClean="0"/>
              <a:pPr/>
              <a:t>2015.02.17.</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86C690-4F62-4AFC-8745-06DC9BF07935}" type="slidenum">
              <a:rPr lang="hu-HU" smtClean="0"/>
              <a:pPr/>
              <a:t>‹#›</a:t>
            </a:fld>
            <a:endParaRPr lang="hu-HU"/>
          </a:p>
        </p:txBody>
      </p:sp>
    </p:spTree>
    <p:extLst>
      <p:ext uri="{BB962C8B-B14F-4D97-AF65-F5344CB8AC3E}">
        <p14:creationId xmlns:p14="http://schemas.microsoft.com/office/powerpoint/2010/main" val="1191223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blogs.msdn.com/b/b8/archive/2011/09/20/reengineering-the-windows-boot-experience.aspx" TargetMode="External"/><Relationship Id="rId2" Type="http://schemas.openxmlformats.org/officeDocument/2006/relationships/slide" Target="../slides/slide51.xml"/><Relationship Id="rId1" Type="http://schemas.openxmlformats.org/officeDocument/2006/relationships/notesMaster" Target="../notesMasters/notesMaster1.xml"/><Relationship Id="rId4" Type="http://schemas.openxmlformats.org/officeDocument/2006/relationships/hyperlink" Target="http://blogs.msdn.com/b/b8/archive/2012/05/22/designing-for-pcs-that-boot-faster-than-ever-before.aspx" TargetMode="Externa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micskeiz.spaces.live.com/blog/cns!47844AC30517081E!570.entry"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technet.microsoft.com/en-us/sysinternals/bb963887.aspx"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Utolsó módosítás: 2014. 02. 24.</a:t>
            </a:r>
          </a:p>
          <a:p>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1</a:t>
            </a:fld>
            <a:endParaRPr lang="hu-HU"/>
          </a:p>
        </p:txBody>
      </p:sp>
    </p:spTree>
    <p:extLst>
      <p:ext uri="{BB962C8B-B14F-4D97-AF65-F5344CB8AC3E}">
        <p14:creationId xmlns:p14="http://schemas.microsoft.com/office/powerpoint/2010/main" val="4279097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10</a:t>
            </a:fld>
            <a:endParaRPr lang="hu-HU"/>
          </a:p>
        </p:txBody>
      </p:sp>
    </p:spTree>
    <p:extLst>
      <p:ext uri="{BB962C8B-B14F-4D97-AF65-F5344CB8AC3E}">
        <p14:creationId xmlns:p14="http://schemas.microsoft.com/office/powerpoint/2010/main" val="475206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 következőkben</a:t>
            </a:r>
            <a:r>
              <a:rPr lang="hu-HU" baseline="0" dirty="0" smtClean="0"/>
              <a:t> néhány megtörtént eseten keresztül szemléltetjük, hogy a korábban felsorolt hibakereső eszközökkel, némi </a:t>
            </a:r>
            <a:r>
              <a:rPr lang="hu-HU" baseline="0" dirty="0" err="1" smtClean="0"/>
              <a:t>OS-ismerettel</a:t>
            </a:r>
            <a:r>
              <a:rPr lang="hu-HU" baseline="0" dirty="0" smtClean="0"/>
              <a:t>, valamint kitartással és szerencsével meg lehet találni elsőre rejtélyesnek tűnő hibák okát is.</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11</a:t>
            </a:fld>
            <a:endParaRPr lang="hu-HU"/>
          </a:p>
        </p:txBody>
      </p:sp>
    </p:spTree>
    <p:extLst>
      <p:ext uri="{BB962C8B-B14F-4D97-AF65-F5344CB8AC3E}">
        <p14:creationId xmlns:p14="http://schemas.microsoft.com/office/powerpoint/2010/main" val="1104654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3D86C690-4F62-4AFC-8745-06DC9BF07935}" type="slidenum">
              <a:rPr lang="hu-HU" smtClean="0"/>
              <a:pPr/>
              <a:t>12</a:t>
            </a:fld>
            <a:endParaRPr lang="hu-HU"/>
          </a:p>
        </p:txBody>
      </p:sp>
    </p:spTree>
    <p:extLst>
      <p:ext uri="{BB962C8B-B14F-4D97-AF65-F5344CB8AC3E}">
        <p14:creationId xmlns:p14="http://schemas.microsoft.com/office/powerpoint/2010/main" val="3480851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C:\Program Files\IIS Express&gt;iisexpress.exe</a:t>
            </a:r>
            <a:endParaRPr lang="hu-HU" dirty="0" smtClean="0"/>
          </a:p>
          <a:p>
            <a:r>
              <a:rPr lang="en-US" dirty="0" smtClean="0"/>
              <a:t>The data is invalid</a:t>
            </a:r>
            <a:r>
              <a:rPr lang="en-US" dirty="0" smtClean="0"/>
              <a:t>.</a:t>
            </a:r>
            <a:r>
              <a:rPr lang="hu-HU" dirty="0" smtClean="0"/>
              <a:t> </a:t>
            </a:r>
            <a:r>
              <a:rPr lang="en-US" dirty="0" smtClean="0"/>
              <a:t>For </a:t>
            </a:r>
            <a:r>
              <a:rPr lang="en-US" dirty="0" smtClean="0"/>
              <a:t>more information about the error, run iisexpress.exe with the tracing switch enabled (/</a:t>
            </a:r>
            <a:r>
              <a:rPr lang="en-US" dirty="0" err="1" smtClean="0"/>
              <a:t>trace:error</a:t>
            </a:r>
            <a:r>
              <a:rPr lang="en-US" dirty="0" smtClean="0"/>
              <a:t>).</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13</a:t>
            </a:fld>
            <a:endParaRPr lang="hu-HU"/>
          </a:p>
        </p:txBody>
      </p:sp>
    </p:spTree>
    <p:extLst>
      <p:ext uri="{BB962C8B-B14F-4D97-AF65-F5344CB8AC3E}">
        <p14:creationId xmlns:p14="http://schemas.microsoft.com/office/powerpoint/2010/main" val="3974011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3D86C690-4F62-4AFC-8745-06DC9BF07935}" type="slidenum">
              <a:rPr lang="hu-HU" smtClean="0"/>
              <a:pPr/>
              <a:t>14</a:t>
            </a:fld>
            <a:endParaRPr lang="hu-HU"/>
          </a:p>
        </p:txBody>
      </p:sp>
    </p:spTree>
    <p:extLst>
      <p:ext uri="{BB962C8B-B14F-4D97-AF65-F5344CB8AC3E}">
        <p14:creationId xmlns:p14="http://schemas.microsoft.com/office/powerpoint/2010/main" val="2057986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3D86C690-4F62-4AFC-8745-06DC9BF07935}" type="slidenum">
              <a:rPr lang="hu-HU" smtClean="0"/>
              <a:pPr/>
              <a:t>15</a:t>
            </a:fld>
            <a:endParaRPr lang="hu-HU"/>
          </a:p>
        </p:txBody>
      </p:sp>
    </p:spTree>
    <p:extLst>
      <p:ext uri="{BB962C8B-B14F-4D97-AF65-F5344CB8AC3E}">
        <p14:creationId xmlns:p14="http://schemas.microsoft.com/office/powerpoint/2010/main" val="3362584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3D86C690-4F62-4AFC-8745-06DC9BF07935}" type="slidenum">
              <a:rPr lang="hu-HU" smtClean="0"/>
              <a:pPr/>
              <a:t>16</a:t>
            </a:fld>
            <a:endParaRPr lang="hu-HU"/>
          </a:p>
        </p:txBody>
      </p:sp>
    </p:spTree>
    <p:extLst>
      <p:ext uri="{BB962C8B-B14F-4D97-AF65-F5344CB8AC3E}">
        <p14:creationId xmlns:p14="http://schemas.microsoft.com/office/powerpoint/2010/main" val="3315569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3D86C690-4F62-4AFC-8745-06DC9BF07935}" type="slidenum">
              <a:rPr lang="hu-HU" smtClean="0"/>
              <a:pPr/>
              <a:t>17</a:t>
            </a:fld>
            <a:endParaRPr lang="hu-HU"/>
          </a:p>
        </p:txBody>
      </p:sp>
    </p:spTree>
    <p:extLst>
      <p:ext uri="{BB962C8B-B14F-4D97-AF65-F5344CB8AC3E}">
        <p14:creationId xmlns:p14="http://schemas.microsoft.com/office/powerpoint/2010/main" val="1671373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3D86C690-4F62-4AFC-8745-06DC9BF07935}" type="slidenum">
              <a:rPr lang="hu-HU" smtClean="0"/>
              <a:pPr/>
              <a:t>18</a:t>
            </a:fld>
            <a:endParaRPr lang="hu-HU"/>
          </a:p>
        </p:txBody>
      </p:sp>
    </p:spTree>
    <p:extLst>
      <p:ext uri="{BB962C8B-B14F-4D97-AF65-F5344CB8AC3E}">
        <p14:creationId xmlns:p14="http://schemas.microsoft.com/office/powerpoint/2010/main" val="4037093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3D86C690-4F62-4AFC-8745-06DC9BF07935}" type="slidenum">
              <a:rPr lang="hu-HU" smtClean="0"/>
              <a:pPr/>
              <a:t>19</a:t>
            </a:fld>
            <a:endParaRPr lang="hu-HU"/>
          </a:p>
        </p:txBody>
      </p:sp>
    </p:spTree>
    <p:extLst>
      <p:ext uri="{BB962C8B-B14F-4D97-AF65-F5344CB8AC3E}">
        <p14:creationId xmlns:p14="http://schemas.microsoft.com/office/powerpoint/2010/main" val="184090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2</a:t>
            </a:fld>
            <a:endParaRPr lang="hu-HU"/>
          </a:p>
        </p:txBody>
      </p:sp>
    </p:spTree>
    <p:extLst>
      <p:ext uri="{BB962C8B-B14F-4D97-AF65-F5344CB8AC3E}">
        <p14:creationId xmlns:p14="http://schemas.microsoft.com/office/powerpoint/2010/main" val="3763302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3D86C690-4F62-4AFC-8745-06DC9BF07935}" type="slidenum">
              <a:rPr lang="hu-HU" smtClean="0"/>
              <a:pPr/>
              <a:t>20</a:t>
            </a:fld>
            <a:endParaRPr lang="hu-HU"/>
          </a:p>
        </p:txBody>
      </p:sp>
    </p:spTree>
    <p:extLst>
      <p:ext uri="{BB962C8B-B14F-4D97-AF65-F5344CB8AC3E}">
        <p14:creationId xmlns:p14="http://schemas.microsoft.com/office/powerpoint/2010/main" val="2820229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3D86C690-4F62-4AFC-8745-06DC9BF07935}" type="slidenum">
              <a:rPr lang="hu-HU" smtClean="0"/>
              <a:pPr/>
              <a:t>21</a:t>
            </a:fld>
            <a:endParaRPr lang="hu-HU"/>
          </a:p>
        </p:txBody>
      </p:sp>
    </p:spTree>
    <p:extLst>
      <p:ext uri="{BB962C8B-B14F-4D97-AF65-F5344CB8AC3E}">
        <p14:creationId xmlns:p14="http://schemas.microsoft.com/office/powerpoint/2010/main" val="8417929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3D86C690-4F62-4AFC-8745-06DC9BF07935}" type="slidenum">
              <a:rPr lang="hu-HU" smtClean="0"/>
              <a:pPr/>
              <a:t>22</a:t>
            </a:fld>
            <a:endParaRPr lang="hu-HU"/>
          </a:p>
        </p:txBody>
      </p:sp>
    </p:spTree>
    <p:extLst>
      <p:ext uri="{BB962C8B-B14F-4D97-AF65-F5344CB8AC3E}">
        <p14:creationId xmlns:p14="http://schemas.microsoft.com/office/powerpoint/2010/main" val="3789379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23</a:t>
            </a:fld>
            <a:endParaRPr lang="hu-HU"/>
          </a:p>
        </p:txBody>
      </p:sp>
    </p:spTree>
    <p:extLst>
      <p:ext uri="{BB962C8B-B14F-4D97-AF65-F5344CB8AC3E}">
        <p14:creationId xmlns:p14="http://schemas.microsoft.com/office/powerpoint/2010/main" val="11046540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Leírás: </a:t>
            </a:r>
            <a:r>
              <a:rPr lang="en-US" b="1" dirty="0" smtClean="0"/>
              <a:t>SKUUPGRADE of Reporting Services fails with could not write </a:t>
            </a:r>
            <a:r>
              <a:rPr lang="en-US" b="1" dirty="0" err="1" smtClean="0"/>
              <a:t>rssrvpolicy.config</a:t>
            </a:r>
            <a:r>
              <a:rPr lang="hu-HU" b="1" dirty="0" smtClean="0"/>
              <a:t>, </a:t>
            </a:r>
            <a:r>
              <a:rPr lang="hu-HU" b="0" dirty="0" smtClean="0"/>
              <a:t>http://social.technet.microsoft.com/Forums/en/sqlsetupandupgrade/thread/c75f35c7-f00d-45df-bdba-464ca5bd011a</a:t>
            </a:r>
          </a:p>
          <a:p>
            <a:endParaRPr lang="hu-HU"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hu-HU" b="0" dirty="0" smtClean="0"/>
              <a:t>Vagy magyarul: </a:t>
            </a:r>
            <a:r>
              <a:rPr lang="hu-HU" b="1" dirty="0" smtClean="0"/>
              <a:t>SCE 2007 vs. SQL 2005 Express</a:t>
            </a:r>
            <a:endParaRPr lang="hu-HU" b="0" dirty="0" smtClean="0"/>
          </a:p>
          <a:p>
            <a:r>
              <a:rPr lang="hu-HU" b="0" dirty="0" smtClean="0"/>
              <a:t>http://micskeiz.wordpress.com/2007/08/27/sce-2007-vs-sql-2005-express/</a:t>
            </a:r>
            <a:endParaRPr lang="hu-HU" b="0" dirty="0"/>
          </a:p>
        </p:txBody>
      </p:sp>
      <p:sp>
        <p:nvSpPr>
          <p:cNvPr id="4" name="Dia számának helye 3"/>
          <p:cNvSpPr>
            <a:spLocks noGrp="1"/>
          </p:cNvSpPr>
          <p:nvPr>
            <p:ph type="sldNum" sz="quarter" idx="10"/>
          </p:nvPr>
        </p:nvSpPr>
        <p:spPr/>
        <p:txBody>
          <a:bodyPr/>
          <a:lstStyle/>
          <a:p>
            <a:fld id="{3D86C690-4F62-4AFC-8745-06DC9BF07935}" type="slidenum">
              <a:rPr lang="hu-HU" smtClean="0"/>
              <a:pPr/>
              <a:t>24</a:t>
            </a:fld>
            <a:endParaRPr lang="hu-HU"/>
          </a:p>
        </p:txBody>
      </p:sp>
    </p:spTree>
    <p:extLst>
      <p:ext uri="{BB962C8B-B14F-4D97-AF65-F5344CB8AC3E}">
        <p14:creationId xmlns:p14="http://schemas.microsoft.com/office/powerpoint/2010/main" val="42466161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25</a:t>
            </a:fld>
            <a:endParaRPr lang="hu-HU"/>
          </a:p>
        </p:txBody>
      </p:sp>
    </p:spTree>
    <p:extLst>
      <p:ext uri="{BB962C8B-B14F-4D97-AF65-F5344CB8AC3E}">
        <p14:creationId xmlns:p14="http://schemas.microsoft.com/office/powerpoint/2010/main" val="19854151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26</a:t>
            </a:fld>
            <a:endParaRPr lang="hu-HU"/>
          </a:p>
        </p:txBody>
      </p:sp>
    </p:spTree>
    <p:extLst>
      <p:ext uri="{BB962C8B-B14F-4D97-AF65-F5344CB8AC3E}">
        <p14:creationId xmlns:p14="http://schemas.microsoft.com/office/powerpoint/2010/main" val="39605738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27</a:t>
            </a:fld>
            <a:endParaRPr lang="hu-HU"/>
          </a:p>
        </p:txBody>
      </p:sp>
    </p:spTree>
    <p:extLst>
      <p:ext uri="{BB962C8B-B14F-4D97-AF65-F5344CB8AC3E}">
        <p14:creationId xmlns:p14="http://schemas.microsoft.com/office/powerpoint/2010/main" val="3853095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Nem az a gondja, hogy MSSQL.4-ben</a:t>
            </a:r>
            <a:r>
              <a:rPr lang="hu-HU" baseline="0" dirty="0" smtClean="0"/>
              <a:t> lévő cél fájlt nem tudja írni, hanem az MSSQL.2-ben lévő forrásfájlt nem találja (persze, mert nem is abban a könyvtárban kéne keresnie!)</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28</a:t>
            </a:fld>
            <a:endParaRPr lang="hu-HU"/>
          </a:p>
        </p:txBody>
      </p:sp>
    </p:spTree>
    <p:extLst>
      <p:ext uri="{BB962C8B-B14F-4D97-AF65-F5344CB8AC3E}">
        <p14:creationId xmlns:p14="http://schemas.microsoft.com/office/powerpoint/2010/main" val="12135809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29</a:t>
            </a:fld>
            <a:endParaRPr lang="hu-HU"/>
          </a:p>
        </p:txBody>
      </p:sp>
    </p:spTree>
    <p:extLst>
      <p:ext uri="{BB962C8B-B14F-4D97-AF65-F5344CB8AC3E}">
        <p14:creationId xmlns:p14="http://schemas.microsoft.com/office/powerpoint/2010/main" val="2311121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3</a:t>
            </a:fld>
            <a:endParaRPr lang="hu-HU"/>
          </a:p>
        </p:txBody>
      </p:sp>
    </p:spTree>
    <p:extLst>
      <p:ext uri="{BB962C8B-B14F-4D97-AF65-F5344CB8AC3E}">
        <p14:creationId xmlns:p14="http://schemas.microsoft.com/office/powerpoint/2010/main" val="40894292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30</a:t>
            </a:fld>
            <a:endParaRPr lang="hu-HU"/>
          </a:p>
        </p:txBody>
      </p:sp>
    </p:spTree>
    <p:extLst>
      <p:ext uri="{BB962C8B-B14F-4D97-AF65-F5344CB8AC3E}">
        <p14:creationId xmlns:p14="http://schemas.microsoft.com/office/powerpoint/2010/main" val="31429392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Részletes leírás: http://micskeiz.wordpress.com/2009/09/24/name-not-found-%E2%80%93-egy-furcsa-fajl-hozzaferesi-hiba/</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31</a:t>
            </a:fld>
            <a:endParaRPr lang="hu-HU"/>
          </a:p>
        </p:txBody>
      </p:sp>
    </p:spTree>
    <p:extLst>
      <p:ext uri="{BB962C8B-B14F-4D97-AF65-F5344CB8AC3E}">
        <p14:creationId xmlns:p14="http://schemas.microsoft.com/office/powerpoint/2010/main" val="12652982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32</a:t>
            </a:fld>
            <a:endParaRPr lang="hu-HU"/>
          </a:p>
        </p:txBody>
      </p:sp>
    </p:spTree>
    <p:extLst>
      <p:ext uri="{BB962C8B-B14F-4D97-AF65-F5344CB8AC3E}">
        <p14:creationId xmlns:p14="http://schemas.microsoft.com/office/powerpoint/2010/main" val="32901054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33</a:t>
            </a:fld>
            <a:endParaRPr lang="hu-HU"/>
          </a:p>
        </p:txBody>
      </p:sp>
    </p:spTree>
    <p:extLst>
      <p:ext uri="{BB962C8B-B14F-4D97-AF65-F5344CB8AC3E}">
        <p14:creationId xmlns:p14="http://schemas.microsoft.com/office/powerpoint/2010/main" val="17615168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34</a:t>
            </a:fld>
            <a:endParaRPr lang="hu-HU"/>
          </a:p>
        </p:txBody>
      </p:sp>
    </p:spTree>
    <p:extLst>
      <p:ext uri="{BB962C8B-B14F-4D97-AF65-F5344CB8AC3E}">
        <p14:creationId xmlns:p14="http://schemas.microsoft.com/office/powerpoint/2010/main" val="2623144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35</a:t>
            </a:fld>
            <a:endParaRPr lang="hu-HU"/>
          </a:p>
        </p:txBody>
      </p:sp>
    </p:spTree>
    <p:extLst>
      <p:ext uri="{BB962C8B-B14F-4D97-AF65-F5344CB8AC3E}">
        <p14:creationId xmlns:p14="http://schemas.microsoft.com/office/powerpoint/2010/main" val="41808548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36</a:t>
            </a:fld>
            <a:endParaRPr lang="hu-HU"/>
          </a:p>
        </p:txBody>
      </p:sp>
    </p:spTree>
    <p:extLst>
      <p:ext uri="{BB962C8B-B14F-4D97-AF65-F5344CB8AC3E}">
        <p14:creationId xmlns:p14="http://schemas.microsoft.com/office/powerpoint/2010/main" val="8709947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37</a:t>
            </a:fld>
            <a:endParaRPr lang="hu-HU"/>
          </a:p>
        </p:txBody>
      </p:sp>
    </p:spTree>
    <p:extLst>
      <p:ext uri="{BB962C8B-B14F-4D97-AF65-F5344CB8AC3E}">
        <p14:creationId xmlns:p14="http://schemas.microsoft.com/office/powerpoint/2010/main" val="1142259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38</a:t>
            </a:fld>
            <a:endParaRPr lang="hu-HU"/>
          </a:p>
        </p:txBody>
      </p:sp>
    </p:spTree>
    <p:extLst>
      <p:ext uri="{BB962C8B-B14F-4D97-AF65-F5344CB8AC3E}">
        <p14:creationId xmlns:p14="http://schemas.microsoft.com/office/powerpoint/2010/main" val="16340459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39</a:t>
            </a:fld>
            <a:endParaRPr lang="hu-HU"/>
          </a:p>
        </p:txBody>
      </p:sp>
    </p:spTree>
    <p:extLst>
      <p:ext uri="{BB962C8B-B14F-4D97-AF65-F5344CB8AC3E}">
        <p14:creationId xmlns:p14="http://schemas.microsoft.com/office/powerpoint/2010/main" val="3633359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Az</a:t>
            </a:r>
            <a:r>
              <a:rPr lang="hu-HU" baseline="0" dirty="0" smtClean="0"/>
              <a:t> Eseménynapló a Windows platform központi naplózó komponense, amibe mind az operációs rendszer, mind a külső alkalmazások írhatnak.</a:t>
            </a:r>
          </a:p>
          <a:p>
            <a:r>
              <a:rPr lang="hu-HU" baseline="0" dirty="0" smtClean="0"/>
              <a:t>Jól kereshető és szűrhető, sok féle programozási nyelvből elérhető (C++, .NET nyelvek, </a:t>
            </a:r>
            <a:r>
              <a:rPr lang="hu-HU" baseline="0" dirty="0" err="1" smtClean="0"/>
              <a:t>szkriptek</a:t>
            </a:r>
            <a:r>
              <a:rPr lang="hu-HU" baseline="0" dirty="0" smtClean="0"/>
              <a:t>…)</a:t>
            </a:r>
          </a:p>
          <a:p>
            <a:endParaRPr lang="hu-HU" baseline="0" dirty="0" smtClean="0"/>
          </a:p>
          <a:p>
            <a:r>
              <a:rPr lang="hu-HU" baseline="0" dirty="0" smtClean="0"/>
              <a:t>Hibakeresési, diagnosztikai feladatok esetén ez az egyik elsődleges információforrásunk.</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4</a:t>
            </a:fld>
            <a:endParaRPr lang="hu-HU"/>
          </a:p>
        </p:txBody>
      </p:sp>
    </p:spTree>
    <p:extLst>
      <p:ext uri="{BB962C8B-B14F-4D97-AF65-F5344CB8AC3E}">
        <p14:creationId xmlns:p14="http://schemas.microsoft.com/office/powerpoint/2010/main" val="7319124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40</a:t>
            </a:fld>
            <a:endParaRPr lang="hu-HU"/>
          </a:p>
        </p:txBody>
      </p:sp>
    </p:spTree>
    <p:extLst>
      <p:ext uri="{BB962C8B-B14F-4D97-AF65-F5344CB8AC3E}">
        <p14:creationId xmlns:p14="http://schemas.microsoft.com/office/powerpoint/2010/main" val="7255180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Ez a klasszikus BSOD képernyő</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41</a:t>
            </a:fld>
            <a:endParaRPr lang="hu-HU"/>
          </a:p>
        </p:txBody>
      </p:sp>
    </p:spTree>
    <p:extLst>
      <p:ext uri="{BB962C8B-B14F-4D97-AF65-F5344CB8AC3E}">
        <p14:creationId xmlns:p14="http://schemas.microsoft.com/office/powerpoint/2010/main" val="40382194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Ez a Windows 8-ban bevezetett új BSOD képernyő</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42</a:t>
            </a:fld>
            <a:endParaRPr lang="hu-HU"/>
          </a:p>
        </p:txBody>
      </p:sp>
    </p:spTree>
    <p:extLst>
      <p:ext uri="{BB962C8B-B14F-4D97-AF65-F5344CB8AC3E}">
        <p14:creationId xmlns:p14="http://schemas.microsoft.com/office/powerpoint/2010/main" val="15154116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b="1" dirty="0" smtClean="0"/>
              <a:t>Bug </a:t>
            </a:r>
            <a:r>
              <a:rPr lang="hu-HU" b="1" dirty="0" err="1" smtClean="0"/>
              <a:t>Check</a:t>
            </a:r>
            <a:r>
              <a:rPr lang="hu-HU" b="1" dirty="0" smtClean="0"/>
              <a:t> </a:t>
            </a:r>
            <a:r>
              <a:rPr lang="hu-HU" b="1" dirty="0" err="1" smtClean="0"/>
              <a:t>Codes</a:t>
            </a:r>
            <a:r>
              <a:rPr lang="hu-HU" dirty="0" smtClean="0"/>
              <a:t>, http://msdn.microsoft.com/en-us/library/hh994433.aspx</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43</a:t>
            </a:fld>
            <a:endParaRPr lang="hu-HU"/>
          </a:p>
        </p:txBody>
      </p:sp>
    </p:spTree>
    <p:extLst>
      <p:ext uri="{BB962C8B-B14F-4D97-AF65-F5344CB8AC3E}">
        <p14:creationId xmlns:p14="http://schemas.microsoft.com/office/powerpoint/2010/main" val="230493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Forrás: http://msdn.microsoft.com/en-us/library/ff560129(v=VS.85).aspx</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44</a:t>
            </a:fld>
            <a:endParaRPr lang="hu-HU"/>
          </a:p>
        </p:txBody>
      </p:sp>
    </p:spTree>
    <p:extLst>
      <p:ext uri="{BB962C8B-B14F-4D97-AF65-F5344CB8AC3E}">
        <p14:creationId xmlns:p14="http://schemas.microsoft.com/office/powerpoint/2010/main" val="34677553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b="0" dirty="0" smtClean="0"/>
              <a:t>MSDN.</a:t>
            </a:r>
            <a:r>
              <a:rPr lang="hu-HU" b="1" dirty="0" smtClean="0"/>
              <a:t> </a:t>
            </a:r>
            <a:r>
              <a:rPr lang="hu-HU" b="1" dirty="0" err="1" smtClean="0"/>
              <a:t>Crash</a:t>
            </a:r>
            <a:r>
              <a:rPr lang="hu-HU" b="1" dirty="0" smtClean="0"/>
              <a:t> </a:t>
            </a:r>
            <a:r>
              <a:rPr lang="hu-HU" b="1" dirty="0" err="1" smtClean="0"/>
              <a:t>Dump</a:t>
            </a:r>
            <a:r>
              <a:rPr lang="hu-HU" b="1" dirty="0" smtClean="0"/>
              <a:t> </a:t>
            </a:r>
            <a:r>
              <a:rPr lang="hu-HU" b="1" dirty="0" err="1" smtClean="0"/>
              <a:t>Files</a:t>
            </a:r>
            <a:r>
              <a:rPr lang="hu-HU" b="1" dirty="0" smtClean="0"/>
              <a:t>,</a:t>
            </a:r>
            <a:r>
              <a:rPr lang="hu-HU" b="0" dirty="0" smtClean="0"/>
              <a:t> http://msdn.microsoft.com/en-us/library/ff539316.aspx</a:t>
            </a:r>
          </a:p>
          <a:p>
            <a:endParaRPr lang="hu-HU" b="0" dirty="0" smtClean="0"/>
          </a:p>
          <a:p>
            <a:r>
              <a:rPr lang="hu-HU" b="0" dirty="0" err="1" smtClean="0"/>
              <a:t>Ask</a:t>
            </a:r>
            <a:r>
              <a:rPr lang="hu-HU" b="0" dirty="0" smtClean="0"/>
              <a:t> </a:t>
            </a:r>
            <a:r>
              <a:rPr lang="hu-HU" b="0" dirty="0" err="1" smtClean="0"/>
              <a:t>the</a:t>
            </a:r>
            <a:r>
              <a:rPr lang="hu-HU" b="0" dirty="0" smtClean="0"/>
              <a:t> </a:t>
            </a:r>
            <a:r>
              <a:rPr lang="hu-HU" b="0" dirty="0" err="1" smtClean="0"/>
              <a:t>Core</a:t>
            </a:r>
            <a:r>
              <a:rPr lang="hu-HU" b="0" dirty="0" smtClean="0"/>
              <a:t> Team. „</a:t>
            </a:r>
            <a:r>
              <a:rPr lang="en-US" b="1" dirty="0" smtClean="0"/>
              <a:t>Windows 8 and Windows Server 2012: Automatic Memory Dump</a:t>
            </a:r>
            <a:r>
              <a:rPr lang="hu-HU" b="0" dirty="0" smtClean="0"/>
              <a:t>”, </a:t>
            </a:r>
            <a:br>
              <a:rPr lang="hu-HU" b="0" dirty="0" smtClean="0"/>
            </a:br>
            <a:r>
              <a:rPr lang="hu-HU" b="0" dirty="0" smtClean="0"/>
              <a:t>http://blogs.technet.com/b/askcore/archive/2012/09/12/windows-8-and-windows-server-2012-automatic-memory-dump.aspx</a:t>
            </a:r>
          </a:p>
        </p:txBody>
      </p:sp>
      <p:sp>
        <p:nvSpPr>
          <p:cNvPr id="4" name="Dia számának helye 3"/>
          <p:cNvSpPr>
            <a:spLocks noGrp="1"/>
          </p:cNvSpPr>
          <p:nvPr>
            <p:ph type="sldNum" sz="quarter" idx="10"/>
          </p:nvPr>
        </p:nvSpPr>
        <p:spPr/>
        <p:txBody>
          <a:bodyPr/>
          <a:lstStyle/>
          <a:p>
            <a:fld id="{3D86C690-4F62-4AFC-8745-06DC9BF07935}" type="slidenum">
              <a:rPr lang="hu-HU" smtClean="0"/>
              <a:pPr/>
              <a:t>45</a:t>
            </a:fld>
            <a:endParaRPr lang="hu-HU"/>
          </a:p>
        </p:txBody>
      </p:sp>
    </p:spTree>
    <p:extLst>
      <p:ext uri="{BB962C8B-B14F-4D97-AF65-F5344CB8AC3E}">
        <p14:creationId xmlns:p14="http://schemas.microsoft.com/office/powerpoint/2010/main" val="3785907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46</a:t>
            </a:fld>
            <a:endParaRPr lang="hu-HU"/>
          </a:p>
        </p:txBody>
      </p:sp>
    </p:spTree>
    <p:extLst>
      <p:ext uri="{BB962C8B-B14F-4D97-AF65-F5344CB8AC3E}">
        <p14:creationId xmlns:p14="http://schemas.microsoft.com/office/powerpoint/2010/main" val="36454698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How to read the small memory dump files that Windows creates for debugging</a:t>
            </a:r>
            <a:r>
              <a:rPr lang="hu-HU" b="1"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hu-HU" b="0" dirty="0" smtClean="0"/>
              <a:t>http://support.microsoft.com/kb/315263/en-us</a:t>
            </a:r>
            <a:endParaRPr lang="en-US" b="0" dirty="0" smtClean="0"/>
          </a:p>
          <a:p>
            <a:endParaRPr lang="hu-HU" dirty="0"/>
          </a:p>
        </p:txBody>
      </p:sp>
      <p:sp>
        <p:nvSpPr>
          <p:cNvPr id="4" name="Slide Number Placeholder 3"/>
          <p:cNvSpPr>
            <a:spLocks noGrp="1"/>
          </p:cNvSpPr>
          <p:nvPr>
            <p:ph type="sldNum" sz="quarter" idx="10"/>
          </p:nvPr>
        </p:nvSpPr>
        <p:spPr/>
        <p:txBody>
          <a:bodyPr/>
          <a:lstStyle/>
          <a:p>
            <a:fld id="{3D86C690-4F62-4AFC-8745-06DC9BF07935}" type="slidenum">
              <a:rPr lang="hu-HU" smtClean="0"/>
              <a:pPr/>
              <a:t>47</a:t>
            </a:fld>
            <a:endParaRPr lang="hu-HU"/>
          </a:p>
        </p:txBody>
      </p:sp>
    </p:spTree>
    <p:extLst>
      <p:ext uri="{BB962C8B-B14F-4D97-AF65-F5344CB8AC3E}">
        <p14:creationId xmlns:p14="http://schemas.microsoft.com/office/powerpoint/2010/main" val="13574046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p:txBody>
          <a:bodyPr/>
          <a:lstStyle/>
          <a:p>
            <a:pPr lvl="0">
              <a:buFontTx/>
              <a:buChar char="•"/>
            </a:pPr>
            <a:endParaRPr lang="hu-HU" dirty="0" smtClean="0"/>
          </a:p>
        </p:txBody>
      </p:sp>
    </p:spTree>
    <p:extLst>
      <p:ext uri="{BB962C8B-B14F-4D97-AF65-F5344CB8AC3E}">
        <p14:creationId xmlns:p14="http://schemas.microsoft.com/office/powerpoint/2010/main" val="9271412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p:txBody>
          <a:bodyPr/>
          <a:lstStyle/>
          <a:p>
            <a:r>
              <a:rPr lang="hu-HU" b="1" dirty="0" smtClean="0"/>
              <a:t>A </a:t>
            </a:r>
            <a:r>
              <a:rPr lang="hu-HU" b="1" dirty="0" err="1" smtClean="0"/>
              <a:t>description</a:t>
            </a:r>
            <a:r>
              <a:rPr lang="hu-HU" b="1" dirty="0" smtClean="0"/>
              <a:t> of </a:t>
            </a:r>
            <a:r>
              <a:rPr lang="hu-HU" b="1" dirty="0" err="1" smtClean="0"/>
              <a:t>the</a:t>
            </a:r>
            <a:r>
              <a:rPr lang="hu-HU" b="1" dirty="0" smtClean="0"/>
              <a:t> </a:t>
            </a:r>
            <a:r>
              <a:rPr lang="hu-HU" b="1" dirty="0" err="1" smtClean="0"/>
              <a:t>Safe</a:t>
            </a:r>
            <a:r>
              <a:rPr lang="hu-HU" b="1" dirty="0" smtClean="0"/>
              <a:t> </a:t>
            </a:r>
            <a:r>
              <a:rPr lang="hu-HU" b="1" dirty="0" err="1" smtClean="0"/>
              <a:t>Mode</a:t>
            </a:r>
            <a:r>
              <a:rPr lang="hu-HU" b="1" dirty="0" smtClean="0"/>
              <a:t> Boot </a:t>
            </a:r>
            <a:r>
              <a:rPr lang="hu-HU" b="1" dirty="0" err="1" smtClean="0"/>
              <a:t>options</a:t>
            </a:r>
            <a:r>
              <a:rPr lang="hu-HU" b="1" dirty="0" smtClean="0"/>
              <a:t> </a:t>
            </a:r>
            <a:r>
              <a:rPr lang="hu-HU" b="1" dirty="0" err="1" smtClean="0"/>
              <a:t>in</a:t>
            </a:r>
            <a:r>
              <a:rPr lang="hu-HU" b="1" dirty="0" smtClean="0"/>
              <a:t> Windows XP</a:t>
            </a:r>
          </a:p>
          <a:p>
            <a:r>
              <a:rPr lang="hu-HU" dirty="0" smtClean="0"/>
              <a:t>http://support.microsoft.com/default.aspx?scid=kb;en-us;315222</a:t>
            </a:r>
          </a:p>
        </p:txBody>
      </p:sp>
    </p:spTree>
    <p:extLst>
      <p:ext uri="{BB962C8B-B14F-4D97-AF65-F5344CB8AC3E}">
        <p14:creationId xmlns:p14="http://schemas.microsoft.com/office/powerpoint/2010/main" val="2850514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Az esemény azonosítása a</a:t>
            </a:r>
            <a:r>
              <a:rPr lang="hu-HU" baseline="0" dirty="0" smtClean="0"/>
              <a:t> forrás és az esemény azonosítója alapján történhet.</a:t>
            </a:r>
          </a:p>
          <a:p>
            <a:endParaRPr lang="hu-HU" baseline="0" dirty="0" smtClean="0"/>
          </a:p>
          <a:p>
            <a:r>
              <a:rPr lang="hu-HU" baseline="0" dirty="0" smtClean="0"/>
              <a:t>Egy adott eseményazonosító – eseményforrás pár egy bizonyos eseményt azonosít, de ennek a szövegében lehetne változó részek (pl. a fenti példában az elérési út mindig az adott szituációnak megfelelően generálódik).</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5</a:t>
            </a:fld>
            <a:endParaRPr lang="hu-HU"/>
          </a:p>
        </p:txBody>
      </p:sp>
    </p:spTree>
    <p:extLst>
      <p:ext uri="{BB962C8B-B14F-4D97-AF65-F5344CB8AC3E}">
        <p14:creationId xmlns:p14="http://schemas.microsoft.com/office/powerpoint/2010/main" val="25941733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50</a:t>
            </a:fld>
            <a:endParaRPr lang="hu-HU"/>
          </a:p>
        </p:txBody>
      </p:sp>
    </p:spTree>
    <p:extLst>
      <p:ext uri="{BB962C8B-B14F-4D97-AF65-F5344CB8AC3E}">
        <p14:creationId xmlns:p14="http://schemas.microsoft.com/office/powerpoint/2010/main" val="31384510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smtClean="0"/>
              <a:t>Bővebben</a:t>
            </a:r>
            <a:r>
              <a:rPr lang="hu-HU" baseline="0" dirty="0" smtClean="0"/>
              <a:t> lásd:</a:t>
            </a:r>
          </a:p>
          <a:p>
            <a:pPr marL="171450" indent="-171450">
              <a:buFontTx/>
              <a:buChar char="-"/>
            </a:pPr>
            <a:r>
              <a:rPr lang="hu-HU" sz="1200" kern="1200" dirty="0" smtClean="0">
                <a:solidFill>
                  <a:schemeClr val="tx1"/>
                </a:solidFill>
                <a:effectLst/>
                <a:latin typeface="+mn-lt"/>
                <a:ea typeface="+mn-ea"/>
                <a:cs typeface="+mn-cs"/>
              </a:rPr>
              <a:t>Building Windows 8 </a:t>
            </a:r>
            <a:r>
              <a:rPr lang="hu-HU" sz="1200" kern="1200" dirty="0" err="1" smtClean="0">
                <a:solidFill>
                  <a:schemeClr val="tx1"/>
                </a:solidFill>
                <a:effectLst/>
                <a:latin typeface="+mn-lt"/>
                <a:ea typeface="+mn-ea"/>
                <a:cs typeface="+mn-cs"/>
              </a:rPr>
              <a:t>blog</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Reengineering</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the</a:t>
            </a:r>
            <a:r>
              <a:rPr lang="hu-HU" sz="1200" kern="1200" dirty="0" smtClean="0">
                <a:solidFill>
                  <a:schemeClr val="tx1"/>
                </a:solidFill>
                <a:effectLst/>
                <a:latin typeface="+mn-lt"/>
                <a:ea typeface="+mn-ea"/>
                <a:cs typeface="+mn-cs"/>
              </a:rPr>
              <a:t> Windows boot </a:t>
            </a:r>
            <a:r>
              <a:rPr lang="hu-HU" sz="1200" kern="1200" dirty="0" err="1" smtClean="0">
                <a:solidFill>
                  <a:schemeClr val="tx1"/>
                </a:solidFill>
                <a:effectLst/>
                <a:latin typeface="+mn-lt"/>
                <a:ea typeface="+mn-ea"/>
                <a:cs typeface="+mn-cs"/>
              </a:rPr>
              <a:t>experience</a:t>
            </a:r>
            <a:r>
              <a:rPr lang="hu-HU" sz="1200" kern="1200" dirty="0" smtClean="0">
                <a:solidFill>
                  <a:schemeClr val="tx1"/>
                </a:solidFill>
                <a:effectLst/>
                <a:latin typeface="+mn-lt"/>
                <a:ea typeface="+mn-ea"/>
                <a:cs typeface="+mn-cs"/>
              </a:rPr>
              <a:t>, URL: </a:t>
            </a:r>
            <a:r>
              <a:rPr lang="hu-HU" sz="1200" u="sng" kern="1200" dirty="0" smtClean="0">
                <a:solidFill>
                  <a:schemeClr val="tx1"/>
                </a:solidFill>
                <a:effectLst/>
                <a:latin typeface="+mn-lt"/>
                <a:ea typeface="+mn-ea"/>
                <a:cs typeface="+mn-cs"/>
                <a:hlinkClick r:id="rId3"/>
              </a:rPr>
              <a:t>http://blogs.msdn.com/b/b8/archive/2011/09/20/reengineering-the-windows-boot-experience.aspx</a:t>
            </a:r>
            <a:endParaRPr lang="hu-HU" sz="1200" u="sng" kern="1200" dirty="0" smtClean="0">
              <a:solidFill>
                <a:schemeClr val="tx1"/>
              </a:solidFill>
              <a:effectLst/>
              <a:latin typeface="+mn-lt"/>
              <a:ea typeface="+mn-ea"/>
              <a:cs typeface="+mn-cs"/>
            </a:endParaRPr>
          </a:p>
          <a:p>
            <a:pPr marL="171450" indent="-171450">
              <a:buFontTx/>
              <a:buChar char="-"/>
            </a:pPr>
            <a:r>
              <a:rPr lang="hu-HU" sz="1200" kern="1200" dirty="0" smtClean="0">
                <a:solidFill>
                  <a:schemeClr val="tx1"/>
                </a:solidFill>
                <a:effectLst/>
                <a:latin typeface="+mn-lt"/>
                <a:ea typeface="+mn-ea"/>
                <a:cs typeface="+mn-cs"/>
              </a:rPr>
              <a:t>Bővebben lásd: Building Windows 8 </a:t>
            </a:r>
            <a:r>
              <a:rPr lang="hu-HU" sz="1200" kern="1200" dirty="0" err="1" smtClean="0">
                <a:solidFill>
                  <a:schemeClr val="tx1"/>
                </a:solidFill>
                <a:effectLst/>
                <a:latin typeface="+mn-lt"/>
                <a:ea typeface="+mn-ea"/>
                <a:cs typeface="+mn-cs"/>
              </a:rPr>
              <a:t>blog</a:t>
            </a:r>
            <a:r>
              <a:rPr lang="hu-HU" sz="1200" kern="1200" dirty="0" smtClean="0">
                <a:solidFill>
                  <a:schemeClr val="tx1"/>
                </a:solidFill>
                <a:effectLst/>
                <a:latin typeface="+mn-lt"/>
                <a:ea typeface="+mn-ea"/>
                <a:cs typeface="+mn-cs"/>
              </a:rPr>
              <a:t>, Designing </a:t>
            </a:r>
            <a:r>
              <a:rPr lang="hu-HU" sz="1200" kern="1200" dirty="0" err="1" smtClean="0">
                <a:solidFill>
                  <a:schemeClr val="tx1"/>
                </a:solidFill>
                <a:effectLst/>
                <a:latin typeface="+mn-lt"/>
                <a:ea typeface="+mn-ea"/>
                <a:cs typeface="+mn-cs"/>
              </a:rPr>
              <a:t>for</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PCs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that</a:t>
            </a:r>
            <a:r>
              <a:rPr lang="hu-HU" sz="1200" kern="1200" dirty="0" smtClean="0">
                <a:solidFill>
                  <a:schemeClr val="tx1"/>
                </a:solidFill>
                <a:effectLst/>
                <a:latin typeface="+mn-lt"/>
                <a:ea typeface="+mn-ea"/>
                <a:cs typeface="+mn-cs"/>
              </a:rPr>
              <a:t> boot </a:t>
            </a:r>
            <a:r>
              <a:rPr lang="hu-HU" sz="1200" kern="1200" dirty="0" err="1" smtClean="0">
                <a:solidFill>
                  <a:schemeClr val="tx1"/>
                </a:solidFill>
                <a:effectLst/>
                <a:latin typeface="+mn-lt"/>
                <a:ea typeface="+mn-ea"/>
                <a:cs typeface="+mn-cs"/>
              </a:rPr>
              <a:t>faster</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than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ever</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before</a:t>
            </a:r>
            <a:r>
              <a:rPr lang="hu-HU" sz="1200" kern="1200" dirty="0" smtClean="0">
                <a:solidFill>
                  <a:schemeClr val="tx1"/>
                </a:solidFill>
                <a:effectLst/>
                <a:latin typeface="+mn-lt"/>
                <a:ea typeface="+mn-ea"/>
                <a:cs typeface="+mn-cs"/>
              </a:rPr>
              <a:t>, URL: </a:t>
            </a:r>
            <a:r>
              <a:rPr lang="hu-HU" sz="1200" u="sng" kern="1200" dirty="0" smtClean="0">
                <a:solidFill>
                  <a:schemeClr val="tx1"/>
                </a:solidFill>
                <a:effectLst/>
                <a:latin typeface="+mn-lt"/>
                <a:ea typeface="+mn-ea"/>
                <a:cs typeface="+mn-cs"/>
                <a:hlinkClick r:id="rId4"/>
              </a:rPr>
              <a:t>http://blogs.msdn.com/b/b8/archive/2012/05/22/designing-for-pcs-that-boot-faster-than-ever-before.aspx</a:t>
            </a:r>
            <a:endParaRPr lang="hu-HU" sz="1200" u="sng"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86C690-4F62-4AFC-8745-06DC9BF07935}" type="slidenum">
              <a:rPr lang="hu-HU" smtClean="0"/>
              <a:pPr/>
              <a:t>51</a:t>
            </a:fld>
            <a:endParaRPr lang="hu-HU"/>
          </a:p>
        </p:txBody>
      </p:sp>
    </p:spTree>
    <p:extLst>
      <p:ext uri="{BB962C8B-B14F-4D97-AF65-F5344CB8AC3E}">
        <p14:creationId xmlns:p14="http://schemas.microsoft.com/office/powerpoint/2010/main" val="40380828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hu-HU" dirty="0" smtClean="0"/>
              <a:t>-----------</a:t>
            </a:r>
          </a:p>
          <a:p>
            <a:r>
              <a:rPr lang="hu-HU" dirty="0" smtClean="0"/>
              <a:t>Forrás:</a:t>
            </a:r>
            <a:r>
              <a:rPr lang="hu-HU" baseline="0" dirty="0" smtClean="0"/>
              <a:t> </a:t>
            </a:r>
            <a:r>
              <a:rPr lang="hu-HU" dirty="0" smtClean="0"/>
              <a:t>Mark </a:t>
            </a:r>
            <a:r>
              <a:rPr lang="hu-HU" dirty="0" err="1" smtClean="0"/>
              <a:t>Russinovich</a:t>
            </a:r>
            <a:r>
              <a:rPr lang="hu-HU" dirty="0" smtClean="0"/>
              <a:t>:</a:t>
            </a:r>
            <a:r>
              <a:rPr lang="hu-HU" baseline="0" dirty="0" smtClean="0"/>
              <a:t> </a:t>
            </a:r>
            <a:r>
              <a:rPr lang="en-US" baseline="0" dirty="0" smtClean="0"/>
              <a:t>Inside the Windows Vista kernel: Part 2</a:t>
            </a:r>
            <a:r>
              <a:rPr lang="hu-HU" baseline="0" dirty="0" smtClean="0"/>
              <a:t>, </a:t>
            </a:r>
            <a:r>
              <a:rPr lang="hu-HU" baseline="0" dirty="0" err="1" smtClean="0"/>
              <a:t>Technet</a:t>
            </a:r>
            <a:r>
              <a:rPr lang="hu-HU" baseline="0" dirty="0" smtClean="0"/>
              <a:t> </a:t>
            </a:r>
            <a:r>
              <a:rPr lang="hu-HU" baseline="0" dirty="0" err="1" smtClean="0"/>
              <a:t>Magazine</a:t>
            </a:r>
            <a:endParaRPr lang="hu-HU" dirty="0" smtClean="0"/>
          </a:p>
          <a:p>
            <a:endParaRPr lang="hu-HU" dirty="0" smtClean="0"/>
          </a:p>
          <a:p>
            <a:r>
              <a:rPr lang="hu-HU" dirty="0" smtClean="0"/>
              <a:t>„</a:t>
            </a:r>
            <a:r>
              <a:rPr lang="en-US" dirty="0" smtClean="0"/>
              <a:t>Windows Vista has enhanced several aspects of startup and shutdown. Startup has improved with the introduction of the Boot Configuration Database (BCD) for storing system and OS startup configuration, a new flow and organization of system startup processes, new logon architecture, and support for delayed-</a:t>
            </a:r>
            <a:r>
              <a:rPr lang="en-US" dirty="0" err="1" smtClean="0"/>
              <a:t>autostart</a:t>
            </a:r>
            <a:r>
              <a:rPr lang="en-US" dirty="0" smtClean="0"/>
              <a:t> services. Windows Vista shutdown changes include pre-shutdown notification for Windows services, Windows services shutdown ordering, and a significant change to the way the OS manages power state transitions.</a:t>
            </a:r>
          </a:p>
          <a:p>
            <a:r>
              <a:rPr lang="en-US" dirty="0" smtClean="0"/>
              <a:t>One of the most visible changes to the startup process is the absence of Boot.ini from the root of the system volume. That's because the boot configuration, which on previous versions of Windows was stored in the Boot.ini text file, is now stored in the BCD. One of the reasons Windows Vista uses the BCD is that it unifies the two current boot architectures supported by Windows: Master Boot Record (MBR) and Extensible Firmware Interface (EFI). MBR is generally used by x86 and x64 desktop systems, while EFI is used by Itanium-based systems (though desktop PCs are likely to ship with EFI support in the near future). The BCD abstracts the firmware and has other advantages over Boot.ini, like its support for Unicode strings and alternate pre-boot executables.</a:t>
            </a:r>
          </a:p>
          <a:p>
            <a:r>
              <a:rPr lang="en-US" dirty="0" smtClean="0"/>
              <a:t>The BCD is actually stored on disk in a registry hive that loads into the Windows registry for access via registry APIs. On PCs, Windows stores it in \Boot\</a:t>
            </a:r>
            <a:r>
              <a:rPr lang="en-US" dirty="0" err="1" smtClean="0"/>
              <a:t>Bcd</a:t>
            </a:r>
            <a:r>
              <a:rPr lang="en-US" dirty="0" smtClean="0"/>
              <a:t> on the system volume. On EFI systems, it's on the EFI system partition. When the hive is loaded, it appears under HKLM\Bcd00000000, but its internal format is undocumented so editing it requires the use of a tool like %</a:t>
            </a:r>
            <a:r>
              <a:rPr lang="en-US" dirty="0" err="1" smtClean="0"/>
              <a:t>SystemRoot</a:t>
            </a:r>
            <a:r>
              <a:rPr lang="en-US" dirty="0" smtClean="0"/>
              <a:t>%\System32\Bcdedit.exe. Interfaces for manipulating the BCD are also made available for scripts and custom editors through Windows Management Instrumentation (WMI) and you can use the Windows System Configuration Utility (%</a:t>
            </a:r>
            <a:r>
              <a:rPr lang="en-US" dirty="0" err="1" smtClean="0"/>
              <a:t>SystemRoot</a:t>
            </a:r>
            <a:r>
              <a:rPr lang="en-US" dirty="0" smtClean="0"/>
              <a:t>%\System32\Msconfig.exe) to edit or add basic parameters, like kernel debugging options.</a:t>
            </a:r>
          </a:p>
          <a:p>
            <a:r>
              <a:rPr lang="en-US" dirty="0" smtClean="0"/>
              <a:t>The BCD divides platform-wide boot settings, like the default OS selection and the boot menu timeout, from OS-specific settings such as OS boot options and the path to the OS boot loader. For example, Figure 3 shows that when you run </a:t>
            </a:r>
            <a:r>
              <a:rPr lang="en-US" dirty="0" err="1" smtClean="0"/>
              <a:t>Bcdedit</a:t>
            </a:r>
            <a:r>
              <a:rPr lang="en-US" dirty="0" smtClean="0"/>
              <a:t> with no command-line options, it displays platform settings in the Windows Boot Manager section at the top of the output, followed by OS-specific settings in the Windows Boot Loader section.</a:t>
            </a:r>
          </a:p>
          <a:p>
            <a:endParaRPr lang="hu-HU" dirty="0" smtClean="0"/>
          </a:p>
          <a:p>
            <a:r>
              <a:rPr lang="en-US" dirty="0" smtClean="0"/>
              <a:t>When you boot a Windows Vista installation, this new scheme divides the tasks that were handled by the operating system loader (</a:t>
            </a:r>
            <a:r>
              <a:rPr lang="en-US" dirty="0" err="1" smtClean="0"/>
              <a:t>Ntldr</a:t>
            </a:r>
            <a:r>
              <a:rPr lang="en-US" dirty="0" smtClean="0"/>
              <a:t>) on previous versions of Windows into two different executables: \</a:t>
            </a:r>
            <a:r>
              <a:rPr lang="en-US" dirty="0" err="1" smtClean="0"/>
              <a:t>BootMgr</a:t>
            </a:r>
            <a:r>
              <a:rPr lang="en-US" dirty="0" smtClean="0"/>
              <a:t> and %</a:t>
            </a:r>
            <a:r>
              <a:rPr lang="en-US" dirty="0" err="1" smtClean="0"/>
              <a:t>SystemRoot</a:t>
            </a:r>
            <a:r>
              <a:rPr lang="en-US" dirty="0" smtClean="0"/>
              <a:t>%\System32\Winload.exe. </a:t>
            </a:r>
            <a:r>
              <a:rPr lang="en-US" dirty="0" err="1" smtClean="0"/>
              <a:t>Bootmgr</a:t>
            </a:r>
            <a:r>
              <a:rPr lang="en-US" dirty="0" smtClean="0"/>
              <a:t> reads the BCD and displays the OS boot menu, while Winload.exe handles operating-system loading. If you're performing a clean boot, Winload.exe loads boot-start device drivers and core operating system files, including Ntoskrnl.exe, and transfers control to the operating system; if the system is resuming from hibernation, then it executes %</a:t>
            </a:r>
            <a:r>
              <a:rPr lang="en-US" dirty="0" err="1" smtClean="0"/>
              <a:t>SystemRoot</a:t>
            </a:r>
            <a:r>
              <a:rPr lang="en-US" dirty="0" smtClean="0"/>
              <a:t>%\System32\Winresume.exe to load the hibernation data into memory and resume the OS.</a:t>
            </a:r>
          </a:p>
          <a:p>
            <a:r>
              <a:rPr lang="en-US" dirty="0" err="1" smtClean="0"/>
              <a:t>Bootmgr</a:t>
            </a:r>
            <a:r>
              <a:rPr lang="en-US" dirty="0" smtClean="0"/>
              <a:t> also includes support for additional pre-boot executables. Windows Vista comes with the Windows Memory Diagnostic (\Boot\Memtest.exe) pre-configured as an option for checking the health of RAM, but third parties can add their own pre-boot executables as options that will display in </a:t>
            </a:r>
            <a:r>
              <a:rPr lang="en-US" dirty="0" err="1" smtClean="0"/>
              <a:t>Bootmgr's</a:t>
            </a:r>
            <a:r>
              <a:rPr lang="en-US" dirty="0" smtClean="0"/>
              <a:t> boot menu.</a:t>
            </a:r>
            <a:r>
              <a:rPr lang="hu-HU" dirty="0" smtClean="0"/>
              <a:t>”</a:t>
            </a:r>
            <a:endParaRPr lang="en-US" dirty="0" smtClean="0"/>
          </a:p>
        </p:txBody>
      </p:sp>
    </p:spTree>
    <p:extLst>
      <p:ext uri="{BB962C8B-B14F-4D97-AF65-F5344CB8AC3E}">
        <p14:creationId xmlns:p14="http://schemas.microsoft.com/office/powerpoint/2010/main" val="28587985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53</a:t>
            </a:fld>
            <a:endParaRPr lang="hu-HU"/>
          </a:p>
        </p:txBody>
      </p:sp>
    </p:spTree>
    <p:extLst>
      <p:ext uri="{BB962C8B-B14F-4D97-AF65-F5344CB8AC3E}">
        <p14:creationId xmlns:p14="http://schemas.microsoft.com/office/powerpoint/2010/main" val="17196718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Részletes leírás: </a:t>
            </a:r>
            <a:r>
              <a:rPr lang="hu-HU" b="1" u="sng" dirty="0" smtClean="0">
                <a:hlinkClick r:id="rId3"/>
              </a:rPr>
              <a:t>0xC000021A: </a:t>
            </a:r>
            <a:r>
              <a:rPr lang="hu-HU" b="1" u="sng" dirty="0" err="1" smtClean="0">
                <a:hlinkClick r:id="rId3"/>
              </a:rPr>
              <a:t>csrss</a:t>
            </a:r>
            <a:r>
              <a:rPr lang="hu-HU" b="1" u="sng" dirty="0" smtClean="0">
                <a:hlinkClick r:id="rId3"/>
              </a:rPr>
              <a:t> kék halál a laborban</a:t>
            </a:r>
            <a:r>
              <a:rPr lang="hu-HU" b="1" dirty="0" smtClean="0"/>
              <a:t>, </a:t>
            </a:r>
          </a:p>
          <a:p>
            <a:r>
              <a:rPr lang="hu-HU" b="0" dirty="0" smtClean="0"/>
              <a:t>http://micskeiz.wordpress.com/2009/05/21/0xc000021a-csrss-kek-halal-a-laborban/</a:t>
            </a:r>
            <a:endParaRPr lang="hu-HU" b="0" dirty="0"/>
          </a:p>
        </p:txBody>
      </p:sp>
      <p:sp>
        <p:nvSpPr>
          <p:cNvPr id="4" name="Dia számának helye 3"/>
          <p:cNvSpPr>
            <a:spLocks noGrp="1"/>
          </p:cNvSpPr>
          <p:nvPr>
            <p:ph type="sldNum" sz="quarter" idx="10"/>
          </p:nvPr>
        </p:nvSpPr>
        <p:spPr/>
        <p:txBody>
          <a:bodyPr/>
          <a:lstStyle/>
          <a:p>
            <a:fld id="{3D86C690-4F62-4AFC-8745-06DC9BF07935}" type="slidenum">
              <a:rPr lang="hu-HU" smtClean="0"/>
              <a:pPr/>
              <a:t>54</a:t>
            </a:fld>
            <a:endParaRPr lang="hu-HU"/>
          </a:p>
        </p:txBody>
      </p:sp>
    </p:spTree>
    <p:extLst>
      <p:ext uri="{BB962C8B-B14F-4D97-AF65-F5344CB8AC3E}">
        <p14:creationId xmlns:p14="http://schemas.microsoft.com/office/powerpoint/2010/main" val="33322017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55</a:t>
            </a:fld>
            <a:endParaRPr lang="hu-HU"/>
          </a:p>
        </p:txBody>
      </p:sp>
    </p:spTree>
    <p:extLst>
      <p:ext uri="{BB962C8B-B14F-4D97-AF65-F5344CB8AC3E}">
        <p14:creationId xmlns:p14="http://schemas.microsoft.com/office/powerpoint/2010/main" val="11101937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Mert ez</a:t>
            </a:r>
            <a:r>
              <a:rPr lang="hu-HU" baseline="0" dirty="0" smtClean="0"/>
              <a:t> </a:t>
            </a:r>
            <a:r>
              <a:rPr lang="hu-HU" baseline="0" dirty="0" err="1" smtClean="0"/>
              <a:t>minidump</a:t>
            </a:r>
            <a:r>
              <a:rPr lang="hu-HU" baseline="0" dirty="0" smtClean="0"/>
              <a:t>, csak a kernel legfontosabb adatstruktúrái vannak benne. De nincs benne felhasználói módú memóriaterület, így a felhasználói módú veremtartalom sem.</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56</a:t>
            </a:fld>
            <a:endParaRPr lang="hu-HU"/>
          </a:p>
        </p:txBody>
      </p:sp>
    </p:spTree>
    <p:extLst>
      <p:ext uri="{BB962C8B-B14F-4D97-AF65-F5344CB8AC3E}">
        <p14:creationId xmlns:p14="http://schemas.microsoft.com/office/powerpoint/2010/main" val="35175440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57</a:t>
            </a:fld>
            <a:endParaRPr lang="hu-HU"/>
          </a:p>
        </p:txBody>
      </p:sp>
    </p:spTree>
    <p:extLst>
      <p:ext uri="{BB962C8B-B14F-4D97-AF65-F5344CB8AC3E}">
        <p14:creationId xmlns:p14="http://schemas.microsoft.com/office/powerpoint/2010/main" val="24793582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58</a:t>
            </a:fld>
            <a:endParaRPr lang="hu-HU"/>
          </a:p>
        </p:txBody>
      </p:sp>
    </p:spTree>
    <p:extLst>
      <p:ext uri="{BB962C8B-B14F-4D97-AF65-F5344CB8AC3E}">
        <p14:creationId xmlns:p14="http://schemas.microsoft.com/office/powerpoint/2010/main" val="512105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59</a:t>
            </a:fld>
            <a:endParaRPr lang="hu-HU"/>
          </a:p>
        </p:txBody>
      </p:sp>
    </p:spTree>
    <p:extLst>
      <p:ext uri="{BB962C8B-B14F-4D97-AF65-F5344CB8AC3E}">
        <p14:creationId xmlns:p14="http://schemas.microsoft.com/office/powerpoint/2010/main" val="754072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Forrás: http://social.technet.microsoft.com/wiki/contents/articles/event-id-7030-basic-service-operations.aspx</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6</a:t>
            </a:fld>
            <a:endParaRPr lang="hu-HU"/>
          </a:p>
        </p:txBody>
      </p:sp>
    </p:spTree>
    <p:extLst>
      <p:ext uri="{BB962C8B-B14F-4D97-AF65-F5344CB8AC3E}">
        <p14:creationId xmlns:p14="http://schemas.microsoft.com/office/powerpoint/2010/main" val="28379806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dirty="0" smtClean="0"/>
              <a:t>MSDN. „</a:t>
            </a:r>
            <a:r>
              <a:rPr lang="en-US" b="1" dirty="0" smtClean="0"/>
              <a:t>About Isolated Applications and Side-by-side Assemblies</a:t>
            </a:r>
            <a:r>
              <a:rPr lang="hu-HU" dirty="0" smtClean="0"/>
              <a:t>”, URL: http://msdn.microsoft.com/en-us/library/aa374029%28v=vs.85%29.aspx</a:t>
            </a:r>
          </a:p>
          <a:p>
            <a:pPr marL="0" marR="0" indent="0" algn="l" defTabSz="914400" rtl="0" eaLnBrk="1" fontAlgn="auto" latinLnBrk="0" hangingPunct="1">
              <a:lnSpc>
                <a:spcPct val="100000"/>
              </a:lnSpc>
              <a:spcBef>
                <a:spcPts val="0"/>
              </a:spcBef>
              <a:spcAft>
                <a:spcPts val="0"/>
              </a:spcAft>
              <a:buClrTx/>
              <a:buSzTx/>
              <a:buFontTx/>
              <a:buNone/>
              <a:tabLst/>
              <a:defRPr/>
            </a:pPr>
            <a:endParaRPr lang="hu-H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Junfeng</a:t>
            </a:r>
            <a:r>
              <a:rPr lang="en-US" dirty="0" smtClean="0"/>
              <a:t> Zhang's Windows Programming Notes</a:t>
            </a:r>
            <a:r>
              <a:rPr lang="hu-HU" dirty="0" smtClean="0"/>
              <a:t>. „</a:t>
            </a:r>
            <a:r>
              <a:rPr lang="hu-HU" b="1" dirty="0" err="1" smtClean="0"/>
              <a:t>Activation</a:t>
            </a:r>
            <a:r>
              <a:rPr lang="hu-HU" b="1" dirty="0" smtClean="0"/>
              <a:t> </a:t>
            </a:r>
            <a:r>
              <a:rPr lang="hu-HU" b="1" dirty="0" err="1" smtClean="0"/>
              <a:t>Context</a:t>
            </a:r>
            <a:r>
              <a:rPr lang="hu-HU" b="1" dirty="0" smtClean="0"/>
              <a:t> </a:t>
            </a:r>
            <a:r>
              <a:rPr lang="hu-HU" b="1" dirty="0" err="1" smtClean="0"/>
              <a:t>Creation</a:t>
            </a:r>
            <a:r>
              <a:rPr lang="hu-HU" b="1" dirty="0" smtClean="0"/>
              <a:t> flow</a:t>
            </a:r>
            <a:r>
              <a:rPr lang="hu-HU" dirty="0" smtClean="0"/>
              <a:t>”, 12 </a:t>
            </a:r>
            <a:r>
              <a:rPr lang="hu-HU" dirty="0" err="1" smtClean="0"/>
              <a:t>Jun</a:t>
            </a:r>
            <a:r>
              <a:rPr lang="hu-HU" dirty="0" smtClean="0"/>
              <a:t> 2007. URL: http://blogs.msdn.com/b/junfeng/archive/2007/06/12/activation-context-creation-flow.aspx</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60</a:t>
            </a:fld>
            <a:endParaRPr lang="hu-HU"/>
          </a:p>
        </p:txBody>
      </p:sp>
    </p:spTree>
    <p:extLst>
      <p:ext uri="{BB962C8B-B14F-4D97-AF65-F5344CB8AC3E}">
        <p14:creationId xmlns:p14="http://schemas.microsoft.com/office/powerpoint/2010/main" val="7549637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61</a:t>
            </a:fld>
            <a:endParaRPr lang="hu-HU"/>
          </a:p>
        </p:txBody>
      </p:sp>
    </p:spTree>
    <p:extLst>
      <p:ext uri="{BB962C8B-B14F-4D97-AF65-F5344CB8AC3E}">
        <p14:creationId xmlns:p14="http://schemas.microsoft.com/office/powerpoint/2010/main" val="16795953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62</a:t>
            </a:fld>
            <a:endParaRPr lang="hu-HU"/>
          </a:p>
        </p:txBody>
      </p:sp>
    </p:spTree>
    <p:extLst>
      <p:ext uri="{BB962C8B-B14F-4D97-AF65-F5344CB8AC3E}">
        <p14:creationId xmlns:p14="http://schemas.microsoft.com/office/powerpoint/2010/main" val="7888771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63</a:t>
            </a:fld>
            <a:endParaRPr lang="hu-HU"/>
          </a:p>
        </p:txBody>
      </p:sp>
    </p:spTree>
    <p:extLst>
      <p:ext uri="{BB962C8B-B14F-4D97-AF65-F5344CB8AC3E}">
        <p14:creationId xmlns:p14="http://schemas.microsoft.com/office/powerpoint/2010/main" val="33807269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1200" smtClean="0">
                <a:hlinkClick r:id="rId3"/>
              </a:rPr>
              <a:t>http://technet.microsoft.com/en-us/sysinternals/bb963887.aspx</a:t>
            </a:r>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64</a:t>
            </a:fld>
            <a:endParaRPr lang="hu-HU"/>
          </a:p>
        </p:txBody>
      </p:sp>
    </p:spTree>
    <p:extLst>
      <p:ext uri="{BB962C8B-B14F-4D97-AF65-F5344CB8AC3E}">
        <p14:creationId xmlns:p14="http://schemas.microsoft.com/office/powerpoint/2010/main" val="718214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7</a:t>
            </a:fld>
            <a:endParaRPr lang="hu-HU"/>
          </a:p>
        </p:txBody>
      </p:sp>
    </p:spTree>
    <p:extLst>
      <p:ext uri="{BB962C8B-B14F-4D97-AF65-F5344CB8AC3E}">
        <p14:creationId xmlns:p14="http://schemas.microsoft.com/office/powerpoint/2010/main" val="2229699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8</a:t>
            </a:fld>
            <a:endParaRPr lang="hu-HU"/>
          </a:p>
        </p:txBody>
      </p:sp>
    </p:spTree>
    <p:extLst>
      <p:ext uri="{BB962C8B-B14F-4D97-AF65-F5344CB8AC3E}">
        <p14:creationId xmlns:p14="http://schemas.microsoft.com/office/powerpoint/2010/main" val="2248641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9</a:t>
            </a:fld>
            <a:endParaRPr lang="hu-HU"/>
          </a:p>
        </p:txBody>
      </p:sp>
    </p:spTree>
    <p:extLst>
      <p:ext uri="{BB962C8B-B14F-4D97-AF65-F5344CB8AC3E}">
        <p14:creationId xmlns:p14="http://schemas.microsoft.com/office/powerpoint/2010/main" val="21295704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1374767"/>
            <a:ext cx="7772400" cy="1470025"/>
          </a:xfrm>
        </p:spPr>
        <p:txBody>
          <a:bodyPr/>
          <a:lstStyle/>
          <a:p>
            <a:r>
              <a:rPr lang="hu-HU" smtClean="0"/>
              <a:t>Mintacím szerkesztése</a:t>
            </a:r>
            <a:endParaRPr lang="hu-HU" dirty="0"/>
          </a:p>
        </p:txBody>
      </p:sp>
      <p:sp>
        <p:nvSpPr>
          <p:cNvPr id="3" name="Alcím 2"/>
          <p:cNvSpPr>
            <a:spLocks noGrp="1"/>
          </p:cNvSpPr>
          <p:nvPr>
            <p:ph type="subTitle" idx="1"/>
          </p:nvPr>
        </p:nvSpPr>
        <p:spPr>
          <a:xfrm>
            <a:off x="1371600" y="3246435"/>
            <a:ext cx="6400800" cy="1277955"/>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dirty="0"/>
          </a:p>
        </p:txBody>
      </p:sp>
      <p:sp>
        <p:nvSpPr>
          <p:cNvPr id="7" name="Rectangle 9"/>
          <p:cNvSpPr>
            <a:spLocks noChangeArrowheads="1"/>
          </p:cNvSpPr>
          <p:nvPr userDrawn="1"/>
        </p:nvSpPr>
        <p:spPr bwMode="auto">
          <a:xfrm>
            <a:off x="0" y="6356350"/>
            <a:ext cx="9144000" cy="501650"/>
          </a:xfrm>
          <a:prstGeom prst="rect">
            <a:avLst/>
          </a:prstGeom>
          <a:solidFill>
            <a:srgbClr val="762536"/>
          </a:solidFill>
          <a:ln w="12700">
            <a:noFill/>
            <a:miter lim="800000"/>
            <a:headEnd/>
            <a:tailEnd/>
          </a:ln>
          <a:effectLst/>
        </p:spPr>
        <p:txBody>
          <a:bodyPr wrap="none" anchor="ctr"/>
          <a:lstStyle/>
          <a:p>
            <a:endParaRPr lang="hu-HU"/>
          </a:p>
        </p:txBody>
      </p:sp>
      <p:sp>
        <p:nvSpPr>
          <p:cNvPr id="8" name="Text Box 10"/>
          <p:cNvSpPr txBox="1">
            <a:spLocks noChangeArrowheads="1"/>
          </p:cNvSpPr>
          <p:nvPr userDrawn="1"/>
        </p:nvSpPr>
        <p:spPr bwMode="auto">
          <a:xfrm>
            <a:off x="-17463" y="6413500"/>
            <a:ext cx="3649663" cy="396875"/>
          </a:xfrm>
          <a:prstGeom prst="rect">
            <a:avLst/>
          </a:prstGeom>
          <a:noFill/>
          <a:ln w="12700" algn="ctr">
            <a:noFill/>
            <a:miter lim="800000"/>
            <a:headEnd/>
            <a:tailEnd/>
          </a:ln>
          <a:effectLst/>
        </p:spPr>
        <p:txBody>
          <a:bodyPr>
            <a:spAutoFit/>
          </a:bodyPr>
          <a:lstStyle/>
          <a:p>
            <a:pPr algn="l" defTabSz="762000"/>
            <a:r>
              <a:rPr lang="hu-HU" sz="1000" b="1" dirty="0">
                <a:solidFill>
                  <a:schemeClr val="bg1"/>
                </a:solidFill>
                <a:latin typeface="+mn-lt"/>
              </a:rPr>
              <a:t>Budapesti Műszaki és Gazdaságtudományi Egyetem</a:t>
            </a:r>
          </a:p>
          <a:p>
            <a:pPr algn="l" defTabSz="762000"/>
            <a:r>
              <a:rPr lang="hu-HU" sz="1000" b="1" dirty="0">
                <a:solidFill>
                  <a:schemeClr val="bg1"/>
                </a:solidFill>
                <a:latin typeface="+mn-lt"/>
              </a:rPr>
              <a:t>Méréstechnika és Információs Rendszerek Tanszék</a:t>
            </a:r>
          </a:p>
        </p:txBody>
      </p:sp>
      <p:pic>
        <p:nvPicPr>
          <p:cNvPr id="9" name="Picture 18" descr="muegyetem_logo_bordo"/>
          <p:cNvPicPr>
            <a:picLocks noChangeAspect="1" noChangeArrowheads="1"/>
          </p:cNvPicPr>
          <p:nvPr userDrawn="1"/>
        </p:nvPicPr>
        <p:blipFill>
          <a:blip r:embed="rId2" cstate="print"/>
          <a:srcRect/>
          <a:stretch>
            <a:fillRect/>
          </a:stretch>
        </p:blipFill>
        <p:spPr bwMode="auto">
          <a:xfrm>
            <a:off x="7477125" y="6384925"/>
            <a:ext cx="1666875" cy="473075"/>
          </a:xfrm>
          <a:prstGeom prst="rect">
            <a:avLst/>
          </a:prstGeom>
          <a:noFill/>
        </p:spPr>
      </p:pic>
      <p:pic>
        <p:nvPicPr>
          <p:cNvPr id="10" name="Picture 2"/>
          <p:cNvPicPr>
            <a:picLocks noChangeAspect="1" noChangeArrowheads="1"/>
          </p:cNvPicPr>
          <p:nvPr userDrawn="1"/>
        </p:nvPicPr>
        <p:blipFill>
          <a:blip r:embed="rId3" cstate="print"/>
          <a:srcRect/>
          <a:stretch>
            <a:fillRect/>
          </a:stretch>
        </p:blipFill>
        <p:spPr bwMode="auto">
          <a:xfrm>
            <a:off x="3612622" y="5250846"/>
            <a:ext cx="1888860" cy="637307"/>
          </a:xfrm>
          <a:prstGeom prst="rect">
            <a:avLst/>
          </a:prstGeom>
          <a:noFill/>
          <a:ln w="9525">
            <a:noFill/>
            <a:miter lim="800000"/>
            <a:headEnd/>
            <a:tailEnd/>
          </a:ln>
          <a:effectLst/>
        </p:spPr>
      </p:pic>
      <p:sp>
        <p:nvSpPr>
          <p:cNvPr id="11" name="Rectangle 20"/>
          <p:cNvSpPr>
            <a:spLocks noChangeArrowheads="1"/>
          </p:cNvSpPr>
          <p:nvPr userDrawn="1"/>
        </p:nvSpPr>
        <p:spPr bwMode="auto">
          <a:xfrm>
            <a:off x="0" y="0"/>
            <a:ext cx="9144000" cy="501650"/>
          </a:xfrm>
          <a:prstGeom prst="rect">
            <a:avLst/>
          </a:prstGeom>
          <a:solidFill>
            <a:srgbClr val="762536"/>
          </a:solidFill>
          <a:ln w="12700">
            <a:noFill/>
            <a:miter lim="800000"/>
            <a:headEnd/>
            <a:tailEnd/>
          </a:ln>
          <a:effectLst/>
        </p:spPr>
        <p:txBody>
          <a:bodyPr wrap="none" anchor="ctr"/>
          <a:lstStyle/>
          <a:p>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ia számának helye 6"/>
          <p:cNvSpPr>
            <a:spLocks noGrp="1"/>
          </p:cNvSpPr>
          <p:nvPr>
            <p:ph type="sldNum" sz="quarter" idx="5"/>
          </p:nvPr>
        </p:nvSpPr>
        <p:spPr>
          <a:xfrm>
            <a:off x="3214678" y="6500834"/>
            <a:ext cx="2971800" cy="357166"/>
          </a:xfrm>
          <a:prstGeom prst="rect">
            <a:avLst/>
          </a:prstGeom>
        </p:spPr>
        <p:txBody>
          <a:bodyPr vert="horz" lIns="91440" tIns="45720" rIns="91440" bIns="45720" rtlCol="0" anchor="ctr"/>
          <a:lstStyle>
            <a:lvl1pPr algn="ctr">
              <a:defRPr sz="1200">
                <a:solidFill>
                  <a:schemeClr val="bg1"/>
                </a:solidFill>
              </a:defRPr>
            </a:lvl1pPr>
          </a:lstStyle>
          <a:p>
            <a:fld id="{3D86C690-4F62-4AFC-8745-06DC9BF07935}"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628596" y="2844792"/>
            <a:ext cx="7776000" cy="1362075"/>
          </a:xfrm>
        </p:spPr>
        <p:txBody>
          <a:bodyPr anchor="ctr"/>
          <a:lstStyle>
            <a:lvl1pPr algn="ctr">
              <a:defRPr sz="4000" b="1" cap="none" baseline="0"/>
            </a:lvl1pPr>
          </a:lstStyle>
          <a:p>
            <a:r>
              <a:rPr lang="hu-HU" smtClean="0"/>
              <a:t>Mintacím szerkesztése</a:t>
            </a:r>
            <a:endParaRPr lang="hu-HU" dirty="0"/>
          </a:p>
        </p:txBody>
      </p:sp>
      <p:sp>
        <p:nvSpPr>
          <p:cNvPr id="3" name="Szöveg helye 2"/>
          <p:cNvSpPr>
            <a:spLocks noGrp="1"/>
          </p:cNvSpPr>
          <p:nvPr>
            <p:ph type="body" idx="1"/>
          </p:nvPr>
        </p:nvSpPr>
        <p:spPr>
          <a:xfrm>
            <a:off x="628596" y="4195773"/>
            <a:ext cx="7772400" cy="1500187"/>
          </a:xfrm>
          <a:ln>
            <a:solidFill>
              <a:srgbClr val="000000"/>
            </a:solidFill>
          </a:ln>
        </p:spPr>
        <p:txBody>
          <a:bodyPr anchor="ct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117414" y="836578"/>
            <a:ext cx="4378386" cy="5513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4" name="Tartalom helye 3"/>
          <p:cNvSpPr>
            <a:spLocks noGrp="1"/>
          </p:cNvSpPr>
          <p:nvPr>
            <p:ph sz="half" idx="2"/>
          </p:nvPr>
        </p:nvSpPr>
        <p:spPr>
          <a:xfrm>
            <a:off x="4648199" y="836577"/>
            <a:ext cx="4341873" cy="5513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ia számának helye 6"/>
          <p:cNvSpPr>
            <a:spLocks noGrp="1"/>
          </p:cNvSpPr>
          <p:nvPr>
            <p:ph type="sldNum" sz="quarter" idx="5"/>
          </p:nvPr>
        </p:nvSpPr>
        <p:spPr>
          <a:xfrm>
            <a:off x="3214678" y="6500834"/>
            <a:ext cx="2971800" cy="357166"/>
          </a:xfrm>
          <a:prstGeom prst="rect">
            <a:avLst/>
          </a:prstGeom>
        </p:spPr>
        <p:txBody>
          <a:bodyPr vert="horz" lIns="91440" tIns="45720" rIns="91440" bIns="45720" rtlCol="0" anchor="ctr"/>
          <a:lstStyle>
            <a:lvl1pPr algn="ctr">
              <a:defRPr sz="1200">
                <a:solidFill>
                  <a:schemeClr val="bg1"/>
                </a:solidFill>
              </a:defRPr>
            </a:lvl1pPr>
          </a:lstStyle>
          <a:p>
            <a:fld id="{3D86C690-4F62-4AFC-8745-06DC9BF07935}"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ia számának helye 6"/>
          <p:cNvSpPr>
            <a:spLocks noGrp="1"/>
          </p:cNvSpPr>
          <p:nvPr>
            <p:ph type="sldNum" sz="quarter" idx="5"/>
          </p:nvPr>
        </p:nvSpPr>
        <p:spPr>
          <a:xfrm>
            <a:off x="3214678" y="6500834"/>
            <a:ext cx="2971800" cy="357166"/>
          </a:xfrm>
          <a:prstGeom prst="rect">
            <a:avLst/>
          </a:prstGeom>
        </p:spPr>
        <p:txBody>
          <a:bodyPr vert="horz" lIns="91440" tIns="45720" rIns="91440" bIns="45720" rtlCol="0" anchor="ctr"/>
          <a:lstStyle>
            <a:lvl1pPr algn="ctr">
              <a:defRPr sz="1200">
                <a:solidFill>
                  <a:schemeClr val="bg1"/>
                </a:solidFill>
              </a:defRPr>
            </a:lvl1pPr>
          </a:lstStyle>
          <a:p>
            <a:fld id="{3D86C690-4F62-4AFC-8745-06DC9BF07935}"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MO">
    <p:spTree>
      <p:nvGrpSpPr>
        <p:cNvPr id="1" name=""/>
        <p:cNvGrpSpPr/>
        <p:nvPr/>
      </p:nvGrpSpPr>
      <p:grpSpPr>
        <a:xfrm>
          <a:off x="0" y="0"/>
          <a:ext cx="0" cy="0"/>
          <a:chOff x="0" y="0"/>
          <a:chExt cx="0" cy="0"/>
        </a:xfrm>
      </p:grpSpPr>
      <p:sp>
        <p:nvSpPr>
          <p:cNvPr id="3" name="Tartalom helye 2"/>
          <p:cNvSpPr>
            <a:spLocks noGrp="1"/>
          </p:cNvSpPr>
          <p:nvPr>
            <p:ph idx="1"/>
          </p:nvPr>
        </p:nvSpPr>
        <p:spPr>
          <a:xfrm>
            <a:off x="117413" y="1019142"/>
            <a:ext cx="8872659" cy="53674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1650960" y="0"/>
            <a:ext cx="7493040" cy="720000"/>
          </a:xfrm>
          <a:ln w="19050">
            <a:noFill/>
          </a:ln>
        </p:spPr>
        <p:txBody>
          <a:bodyPr anchor="ctr">
            <a:noAutofit/>
          </a:bodyPr>
          <a:lstStyle>
            <a:lvl1pPr marL="0" indent="0">
              <a:buNone/>
              <a:defRPr sz="4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Téglalap 4"/>
          <p:cNvSpPr/>
          <p:nvPr userDrawn="1"/>
        </p:nvSpPr>
        <p:spPr>
          <a:xfrm>
            <a:off x="0" y="0"/>
            <a:ext cx="1679597" cy="730260"/>
          </a:xfrm>
          <a:prstGeom prst="rect">
            <a:avLst/>
          </a:prstGeom>
          <a:solidFill>
            <a:srgbClr val="762536"/>
          </a:solidFill>
          <a:ln>
            <a:noFill/>
          </a:ln>
        </p:spPr>
        <p:style>
          <a:lnRef idx="2">
            <a:schemeClr val="dk1"/>
          </a:lnRef>
          <a:fillRef idx="1">
            <a:schemeClr val="lt1"/>
          </a:fillRef>
          <a:effectRef idx="0">
            <a:schemeClr val="dk1"/>
          </a:effectRef>
          <a:fontRef idx="minor">
            <a:schemeClr val="dk1"/>
          </a:fontRef>
        </p:style>
        <p:txBody>
          <a:bodyPr rtlCol="0" anchor="ctr"/>
          <a:lstStyle/>
          <a:p>
            <a:pPr marL="0" algn="ctr" defTabSz="914400" rtl="0" eaLnBrk="1" latinLnBrk="0" hangingPunct="1"/>
            <a:r>
              <a:rPr lang="hu-HU" sz="4000" dirty="0" smtClean="0">
                <a:solidFill>
                  <a:schemeClr val="bg1"/>
                </a:solidFill>
              </a:rPr>
              <a:t>DEMO</a:t>
            </a:r>
          </a:p>
        </p:txBody>
      </p:sp>
      <p:cxnSp>
        <p:nvCxnSpPr>
          <p:cNvPr id="7" name="Egyenes összekötő 6"/>
          <p:cNvCxnSpPr/>
          <p:nvPr userDrawn="1"/>
        </p:nvCxnSpPr>
        <p:spPr>
          <a:xfrm>
            <a:off x="0" y="727038"/>
            <a:ext cx="9136125"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Dia számának helye 6"/>
          <p:cNvSpPr>
            <a:spLocks noGrp="1"/>
          </p:cNvSpPr>
          <p:nvPr>
            <p:ph type="sldNum" sz="quarter" idx="5"/>
          </p:nvPr>
        </p:nvSpPr>
        <p:spPr>
          <a:xfrm>
            <a:off x="3214678" y="6500834"/>
            <a:ext cx="2971800" cy="357166"/>
          </a:xfrm>
          <a:prstGeom prst="rect">
            <a:avLst/>
          </a:prstGeom>
        </p:spPr>
        <p:txBody>
          <a:bodyPr vert="horz" lIns="91440" tIns="45720" rIns="91440" bIns="45720" rtlCol="0" anchor="ctr"/>
          <a:lstStyle>
            <a:lvl1pPr algn="ctr">
              <a:defRPr sz="1200">
                <a:solidFill>
                  <a:schemeClr val="bg1"/>
                </a:solidFill>
              </a:defRPr>
            </a:lvl1pPr>
          </a:lstStyle>
          <a:p>
            <a:fld id="{3D86C690-4F62-4AFC-8745-06DC9BF07935}"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0" y="0"/>
            <a:ext cx="9144000" cy="720000"/>
          </a:xfrm>
          <a:prstGeom prst="rect">
            <a:avLst/>
          </a:prstGeom>
          <a:solidFill>
            <a:srgbClr val="762536"/>
          </a:solidFill>
        </p:spPr>
        <p:txBody>
          <a:bodyPr vert="horz" lIns="91440" tIns="45720" rIns="91440" bIns="45720" rtlCol="0" anchor="ctr">
            <a:normAutofit/>
          </a:bodyPr>
          <a:lstStyle/>
          <a:p>
            <a:r>
              <a:rPr lang="hu-HU" dirty="0" smtClean="0"/>
              <a:t>Mintacím szerkesztése</a:t>
            </a:r>
            <a:endParaRPr lang="hu-HU" dirty="0"/>
          </a:p>
        </p:txBody>
      </p:sp>
      <p:sp>
        <p:nvSpPr>
          <p:cNvPr id="3" name="Szöveg helye 2"/>
          <p:cNvSpPr>
            <a:spLocks noGrp="1"/>
          </p:cNvSpPr>
          <p:nvPr>
            <p:ph type="body" idx="1"/>
          </p:nvPr>
        </p:nvSpPr>
        <p:spPr>
          <a:xfrm>
            <a:off x="142844" y="857232"/>
            <a:ext cx="8858312" cy="5529321"/>
          </a:xfrm>
          <a:prstGeom prst="rect">
            <a:avLst/>
          </a:prstGeom>
        </p:spPr>
        <p:txBody>
          <a:bodyPr vert="horz" lIns="91440" tIns="45720" rIns="91440" bIns="45720" rtlCol="0">
            <a:normAutofit/>
          </a:body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7" name="Rectangle 22"/>
          <p:cNvSpPr>
            <a:spLocks noChangeArrowheads="1"/>
          </p:cNvSpPr>
          <p:nvPr/>
        </p:nvSpPr>
        <p:spPr bwMode="auto">
          <a:xfrm>
            <a:off x="0" y="6477000"/>
            <a:ext cx="9144000" cy="381000"/>
          </a:xfrm>
          <a:prstGeom prst="rect">
            <a:avLst/>
          </a:prstGeom>
          <a:gradFill flip="none" rotWithShape="1">
            <a:gsLst>
              <a:gs pos="0">
                <a:srgbClr val="762536"/>
              </a:gs>
              <a:gs pos="50000">
                <a:srgbClr val="762536"/>
              </a:gs>
              <a:gs pos="100000">
                <a:srgbClr val="A3334B"/>
              </a:gs>
            </a:gsLst>
            <a:lin ang="0" scaled="1"/>
            <a:tileRect/>
          </a:gradFill>
          <a:ln w="9525">
            <a:noFill/>
            <a:miter lim="800000"/>
            <a:headEnd/>
            <a:tailEnd/>
          </a:ln>
          <a:effectLst/>
        </p:spPr>
        <p:txBody>
          <a:bodyPr wrap="none" anchor="ctr"/>
          <a:lstStyle/>
          <a:p>
            <a:endParaRPr lang="hu-HU" dirty="0"/>
          </a:p>
        </p:txBody>
      </p:sp>
      <p:pic>
        <p:nvPicPr>
          <p:cNvPr id="8" name="Picture 41" descr="muegyetem_logo_bordo"/>
          <p:cNvPicPr>
            <a:picLocks noChangeAspect="1" noChangeArrowheads="1"/>
          </p:cNvPicPr>
          <p:nvPr/>
        </p:nvPicPr>
        <p:blipFill>
          <a:blip r:embed="rId8" cstate="print"/>
          <a:srcRect/>
          <a:stretch>
            <a:fillRect/>
          </a:stretch>
        </p:blipFill>
        <p:spPr bwMode="auto">
          <a:xfrm>
            <a:off x="0" y="6486299"/>
            <a:ext cx="1269711" cy="360000"/>
          </a:xfrm>
          <a:prstGeom prst="rect">
            <a:avLst/>
          </a:prstGeom>
          <a:noFill/>
        </p:spPr>
      </p:pic>
      <p:pic>
        <p:nvPicPr>
          <p:cNvPr id="9" name="Kép 8" descr="ftsrg_logo_new-transparent.png"/>
          <p:cNvPicPr>
            <a:picLocks noChangeAspect="1"/>
          </p:cNvPicPr>
          <p:nvPr/>
        </p:nvPicPr>
        <p:blipFill>
          <a:blip r:embed="rId9" cstate="print"/>
          <a:stretch>
            <a:fillRect/>
          </a:stretch>
        </p:blipFill>
        <p:spPr>
          <a:xfrm>
            <a:off x="8040735" y="6498024"/>
            <a:ext cx="1066973" cy="360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6" r:id="rId6"/>
  </p:sldLayoutIdLst>
  <p:hf hdr="0" ftr="0" dt="0"/>
  <p:txStyles>
    <p:titleStyle>
      <a:lvl1pPr algn="ctr" defTabSz="914400" rtl="0" eaLnBrk="1" latinLnBrk="0" hangingPunct="1">
        <a:spcBef>
          <a:spcPct val="0"/>
        </a:spcBef>
        <a:buNone/>
        <a:defRPr sz="4000" kern="1200">
          <a:solidFill>
            <a:srgbClr val="F8F8F8"/>
          </a:solidFill>
          <a:latin typeface="+mj-lt"/>
          <a:ea typeface="+mj-ea"/>
          <a:cs typeface="+mj-cs"/>
        </a:defRPr>
      </a:lvl1pPr>
    </p:titleStyle>
    <p:bodyStyle>
      <a:lvl1pPr marL="342900" indent="-342900" algn="l" defTabSz="914400" rtl="0" eaLnBrk="1" latinLnBrk="0" hangingPunct="1">
        <a:spcBef>
          <a:spcPct val="20000"/>
        </a:spcBef>
        <a:buClr>
          <a:srgbClr val="762536"/>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762536"/>
        </a:buClr>
        <a:buFont typeface="Courier New" pitchFamily="49" charset="0"/>
        <a:buChar char="o"/>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762536"/>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762536"/>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762536"/>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1jpruq.bay.livefilestore.com/y1m-ecbfhv7GBrzzZC-gWD6GxMYju_-uwfH9qBa7FGoSXgO1t9DkytkkWuUfEohGNXWEOZO-8YqYGM0oFhkGETFFX5X0NTy-_-yNcSj7PgpZUfowXC1xURA7q5txM3CGMA1o5OzchBhd34LKizlrYjnfw/image%5b34%5d.pn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1jpruq.bay.livefilestore.com/y1msKyUUajpuiD34LnA2DWSdiYS23HVAiRfzTqIa0So9Ar8c7gH1_uW_YsX_i77VZzyoZbYH1EuB-8_A1mqtxw8vc7RNi5pGAeXDgw4n1p4gx4jv1kruhUf08C6mTUZrJLdU0whUD2aucX2qA_S88GgnA/image%5b17%5d.pn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nirsoft.net/"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36.gif"/><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msdn.microsoft.com/en-us/library/cc267494.aspx"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upport.microsoft.com/kb/274598"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msdn.microsoft.com/en-us/library/dd408052(VS.85).aspx"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hyperlink" Target="http://blogs.msdn.com/junfeng/archive/2007/06/12/activation-context-creation-flow.aspx"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upport.microsoft.com/kb/921337"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technet.microsoft.com/en-us/sysinternals/bb963887.aspx"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upport.microsoft.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eventid.ne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dirty="0" smtClean="0"/>
              <a:t>Hibakeresés Windowson</a:t>
            </a:r>
            <a:endParaRPr lang="hu-HU" dirty="0"/>
          </a:p>
        </p:txBody>
      </p:sp>
      <p:sp>
        <p:nvSpPr>
          <p:cNvPr id="3" name="Alcím 2"/>
          <p:cNvSpPr>
            <a:spLocks noGrp="1"/>
          </p:cNvSpPr>
          <p:nvPr>
            <p:ph type="subTitle" idx="1"/>
          </p:nvPr>
        </p:nvSpPr>
        <p:spPr>
          <a:xfrm>
            <a:off x="1371600" y="3246435"/>
            <a:ext cx="6400800" cy="1539887"/>
          </a:xfrm>
        </p:spPr>
        <p:txBody>
          <a:bodyPr>
            <a:normAutofit fontScale="92500" lnSpcReduction="10000"/>
          </a:bodyPr>
          <a:lstStyle/>
          <a:p>
            <a:r>
              <a:rPr lang="hu-HU" sz="3600" dirty="0" smtClean="0"/>
              <a:t>dr. Micskei</a:t>
            </a:r>
            <a:r>
              <a:rPr lang="hu-HU" dirty="0" smtClean="0"/>
              <a:t> </a:t>
            </a:r>
            <a:r>
              <a:rPr lang="hu-HU" sz="3600" dirty="0" smtClean="0"/>
              <a:t>Zoltán</a:t>
            </a:r>
          </a:p>
          <a:p>
            <a:endParaRPr lang="hu-HU" dirty="0" smtClean="0"/>
          </a:p>
          <a:p>
            <a:r>
              <a:rPr lang="hu-HU" sz="2600" dirty="0" smtClean="0"/>
              <a:t>http://mit.bme.hu/~micskeiz</a:t>
            </a:r>
          </a:p>
        </p:txBody>
      </p:sp>
      <p:sp>
        <p:nvSpPr>
          <p:cNvPr id="4" name="TextBox 3"/>
          <p:cNvSpPr txBox="1"/>
          <p:nvPr/>
        </p:nvSpPr>
        <p:spPr>
          <a:xfrm>
            <a:off x="0" y="0"/>
            <a:ext cx="9144000" cy="492443"/>
          </a:xfrm>
          <a:prstGeom prst="rect">
            <a:avLst/>
          </a:prstGeom>
          <a:noFill/>
        </p:spPr>
        <p:txBody>
          <a:bodyPr wrap="square" rtlCol="0">
            <a:spAutoFit/>
          </a:bodyPr>
          <a:lstStyle/>
          <a:p>
            <a:pPr algn="ctr"/>
            <a:r>
              <a:rPr lang="hu-HU" sz="2600" dirty="0" smtClean="0">
                <a:solidFill>
                  <a:schemeClr val="bg1"/>
                </a:solidFill>
                <a:latin typeface="+mj-lt"/>
                <a:ea typeface="+mj-ea"/>
                <a:cs typeface="+mj-cs"/>
              </a:rPr>
              <a:t>Operációs rendszerek (vimia219)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Hibakeresés </a:t>
            </a:r>
            <a:r>
              <a:rPr lang="hu-HU" dirty="0" smtClean="0"/>
              <a:t>eszközei (2)</a:t>
            </a:r>
            <a:endParaRPr lang="hu-HU" dirty="0"/>
          </a:p>
        </p:txBody>
      </p:sp>
      <p:sp>
        <p:nvSpPr>
          <p:cNvPr id="3" name="Tartalom helye 2"/>
          <p:cNvSpPr>
            <a:spLocks noGrp="1"/>
          </p:cNvSpPr>
          <p:nvPr>
            <p:ph idx="1"/>
          </p:nvPr>
        </p:nvSpPr>
        <p:spPr/>
        <p:txBody>
          <a:bodyPr/>
          <a:lstStyle/>
          <a:p>
            <a:r>
              <a:rPr lang="hu-HU" dirty="0" smtClean="0"/>
              <a:t>Előbbiek </a:t>
            </a:r>
            <a:r>
              <a:rPr lang="hu-HU" dirty="0" smtClean="0">
                <a:solidFill>
                  <a:schemeClr val="accent2"/>
                </a:solidFill>
              </a:rPr>
              <a:t>passzív</a:t>
            </a:r>
            <a:r>
              <a:rPr lang="hu-HU" dirty="0" smtClean="0"/>
              <a:t> eszközök</a:t>
            </a:r>
          </a:p>
          <a:p>
            <a:pPr lvl="1"/>
            <a:r>
              <a:rPr lang="hu-HU" dirty="0" smtClean="0"/>
              <a:t>Néha csak ezt lehet (pl. éles szerver)</a:t>
            </a:r>
          </a:p>
          <a:p>
            <a:pPr marL="0" indent="0">
              <a:buNone/>
            </a:pPr>
            <a:endParaRPr lang="hu-HU" dirty="0" smtClean="0"/>
          </a:p>
          <a:p>
            <a:pPr marL="0" indent="0">
              <a:buNone/>
            </a:pPr>
            <a:r>
              <a:rPr lang="hu-HU" dirty="0" smtClean="0"/>
              <a:t>Ha be is lehet avatkozni („</a:t>
            </a:r>
            <a:r>
              <a:rPr lang="hu-HU" dirty="0" err="1" smtClean="0">
                <a:solidFill>
                  <a:schemeClr val="accent2"/>
                </a:solidFill>
              </a:rPr>
              <a:t>intrusive</a:t>
            </a:r>
            <a:r>
              <a:rPr lang="hu-HU" dirty="0" smtClean="0"/>
              <a:t>”):</a:t>
            </a:r>
          </a:p>
          <a:p>
            <a:r>
              <a:rPr lang="hu-HU" dirty="0" smtClean="0"/>
              <a:t>Memória </a:t>
            </a:r>
            <a:r>
              <a:rPr lang="hu-HU" dirty="0" err="1" smtClean="0"/>
              <a:t>dump</a:t>
            </a:r>
            <a:r>
              <a:rPr lang="hu-HU" dirty="0" smtClean="0"/>
              <a:t> elmentése</a:t>
            </a:r>
          </a:p>
          <a:p>
            <a:pPr lvl="1"/>
            <a:r>
              <a:rPr lang="hu-HU" dirty="0" smtClean="0"/>
              <a:t>Pl. </a:t>
            </a:r>
            <a:r>
              <a:rPr lang="hu-HU" dirty="0" err="1" smtClean="0">
                <a:solidFill>
                  <a:schemeClr val="accent2"/>
                </a:solidFill>
              </a:rPr>
              <a:t>sysinternals</a:t>
            </a:r>
            <a:r>
              <a:rPr lang="hu-HU" dirty="0" smtClean="0">
                <a:solidFill>
                  <a:schemeClr val="accent2"/>
                </a:solidFill>
              </a:rPr>
              <a:t> </a:t>
            </a:r>
            <a:r>
              <a:rPr lang="hu-HU" dirty="0" err="1" smtClean="0">
                <a:solidFill>
                  <a:schemeClr val="accent2"/>
                </a:solidFill>
              </a:rPr>
              <a:t>procdump</a:t>
            </a:r>
            <a:endParaRPr lang="hu-HU" dirty="0" smtClean="0">
              <a:solidFill>
                <a:schemeClr val="accent2"/>
              </a:solidFill>
            </a:endParaRPr>
          </a:p>
          <a:p>
            <a:r>
              <a:rPr lang="hu-HU" dirty="0" err="1" smtClean="0"/>
              <a:t>Debugger</a:t>
            </a:r>
            <a:r>
              <a:rPr lang="hu-HU" dirty="0" smtClean="0"/>
              <a:t> csatlakoztatása</a:t>
            </a:r>
          </a:p>
          <a:p>
            <a:pPr lvl="1"/>
            <a:r>
              <a:rPr lang="hu-HU" dirty="0" smtClean="0"/>
              <a:t>Pl. </a:t>
            </a:r>
            <a:r>
              <a:rPr lang="hu-HU" dirty="0" err="1" smtClean="0">
                <a:solidFill>
                  <a:schemeClr val="accent2"/>
                </a:solidFill>
              </a:rPr>
              <a:t>WinDbg</a:t>
            </a:r>
            <a:endParaRPr lang="hu-HU" dirty="0" smtClean="0">
              <a:solidFill>
                <a:schemeClr val="accent2"/>
              </a:solidFill>
            </a:endParaRPr>
          </a:p>
          <a:p>
            <a:endParaRPr lang="hu-HU" dirty="0" smtClean="0"/>
          </a:p>
        </p:txBody>
      </p:sp>
      <p:sp>
        <p:nvSpPr>
          <p:cNvPr id="4" name="Dia számának helye 3"/>
          <p:cNvSpPr>
            <a:spLocks noGrp="1"/>
          </p:cNvSpPr>
          <p:nvPr>
            <p:ph type="sldNum" sz="quarter" idx="5"/>
          </p:nvPr>
        </p:nvSpPr>
        <p:spPr/>
        <p:txBody>
          <a:bodyPr/>
          <a:lstStyle/>
          <a:p>
            <a:fld id="{3D86C690-4F62-4AFC-8745-06DC9BF07935}" type="slidenum">
              <a:rPr lang="hu-HU" smtClean="0"/>
              <a:pPr/>
              <a:t>10</a:t>
            </a:fld>
            <a:endParaRPr lang="hu-HU"/>
          </a:p>
        </p:txBody>
      </p:sp>
    </p:spTree>
    <p:extLst>
      <p:ext uri="{BB962C8B-B14F-4D97-AF65-F5344CB8AC3E}">
        <p14:creationId xmlns:p14="http://schemas.microsoft.com/office/powerpoint/2010/main" val="405932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p:txBody>
          <a:bodyPr/>
          <a:lstStyle/>
          <a:p>
            <a:r>
              <a:rPr lang="hu-HU" dirty="0" smtClean="0"/>
              <a:t>Esettanulmány </a:t>
            </a:r>
            <a:r>
              <a:rPr lang="hu-HU" dirty="0"/>
              <a:t>1</a:t>
            </a:r>
          </a:p>
        </p:txBody>
      </p:sp>
      <p:sp>
        <p:nvSpPr>
          <p:cNvPr id="6" name="Szöveg helye 5"/>
          <p:cNvSpPr>
            <a:spLocks noGrp="1"/>
          </p:cNvSpPr>
          <p:nvPr>
            <p:ph type="body" idx="1"/>
          </p:nvPr>
        </p:nvSpPr>
        <p:spPr/>
        <p:txBody>
          <a:bodyPr>
            <a:normAutofit/>
          </a:bodyPr>
          <a:lstStyle/>
          <a:p>
            <a:r>
              <a:rPr lang="hu-HU" sz="3200" dirty="0" smtClean="0"/>
              <a:t>IISEXPRESS: „The </a:t>
            </a:r>
            <a:r>
              <a:rPr lang="hu-HU" sz="3200" dirty="0" err="1" smtClean="0"/>
              <a:t>data</a:t>
            </a:r>
            <a:r>
              <a:rPr lang="hu-HU" sz="3200" dirty="0" smtClean="0"/>
              <a:t> is </a:t>
            </a:r>
            <a:r>
              <a:rPr lang="hu-HU" sz="3200" dirty="0" err="1" smtClean="0"/>
              <a:t>invalid</a:t>
            </a:r>
            <a:r>
              <a:rPr lang="hu-HU" sz="3200" dirty="0" smtClean="0"/>
              <a:t>”</a:t>
            </a:r>
            <a:endParaRPr lang="hu-HU" sz="3200" dirty="0"/>
          </a:p>
        </p:txBody>
      </p:sp>
    </p:spTree>
    <p:extLst>
      <p:ext uri="{BB962C8B-B14F-4D97-AF65-F5344CB8AC3E}">
        <p14:creationId xmlns:p14="http://schemas.microsoft.com/office/powerpoint/2010/main" val="15858428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Környezet: IIS Express</a:t>
            </a:r>
            <a:endParaRPr lang="hu-HU" dirty="0"/>
          </a:p>
        </p:txBody>
      </p:sp>
      <p:sp>
        <p:nvSpPr>
          <p:cNvPr id="3" name="Tartalom helye 2"/>
          <p:cNvSpPr>
            <a:spLocks noGrp="1"/>
          </p:cNvSpPr>
          <p:nvPr>
            <p:ph idx="1"/>
          </p:nvPr>
        </p:nvSpPr>
        <p:spPr/>
        <p:txBody>
          <a:bodyPr/>
          <a:lstStyle/>
          <a:p>
            <a:r>
              <a:rPr lang="hu-HU" dirty="0" smtClean="0"/>
              <a:t>IIS Express: web szerver fejlesztői változata</a:t>
            </a:r>
          </a:p>
          <a:p>
            <a:endParaRPr lang="hu-HU" dirty="0"/>
          </a:p>
          <a:p>
            <a:r>
              <a:rPr lang="hu-HU" dirty="0" smtClean="0"/>
              <a:t>Mérés labor 4: </a:t>
            </a:r>
          </a:p>
          <a:p>
            <a:pPr lvl="1"/>
            <a:r>
              <a:rPr lang="hu-HU" dirty="0"/>
              <a:t>P</a:t>
            </a:r>
            <a:r>
              <a:rPr lang="hu-HU" dirty="0" smtClean="0"/>
              <a:t>élda </a:t>
            </a:r>
            <a:r>
              <a:rPr lang="hu-HU" dirty="0" err="1" smtClean="0"/>
              <a:t>webszerver</a:t>
            </a:r>
            <a:r>
              <a:rPr lang="hu-HU" dirty="0" smtClean="0"/>
              <a:t> HTTP kérésekhez</a:t>
            </a:r>
          </a:p>
          <a:p>
            <a:pPr lvl="1"/>
            <a:r>
              <a:rPr lang="hu-HU" dirty="0" smtClean="0"/>
              <a:t>Windows 7 virtuális gépben</a:t>
            </a:r>
          </a:p>
          <a:p>
            <a:pPr lvl="1"/>
            <a:endParaRPr lang="hu-HU" dirty="0"/>
          </a:p>
          <a:p>
            <a:r>
              <a:rPr lang="hu-HU" dirty="0" smtClean="0"/>
              <a:t>Félévkezdés előtt: minden megy a </a:t>
            </a:r>
          </a:p>
          <a:p>
            <a:pPr lvl="1"/>
            <a:r>
              <a:rPr lang="hu-HU" dirty="0" smtClean="0"/>
              <a:t>saját gépemen,</a:t>
            </a:r>
            <a:endParaRPr lang="hu-HU" dirty="0"/>
          </a:p>
          <a:p>
            <a:pPr lvl="1"/>
            <a:r>
              <a:rPr lang="hu-HU" dirty="0" smtClean="0"/>
              <a:t>végleges környezetben is</a:t>
            </a:r>
            <a:endParaRPr lang="hu-HU" dirty="0"/>
          </a:p>
        </p:txBody>
      </p:sp>
      <p:sp>
        <p:nvSpPr>
          <p:cNvPr id="4" name="Dia számának helye 3"/>
          <p:cNvSpPr>
            <a:spLocks noGrp="1"/>
          </p:cNvSpPr>
          <p:nvPr>
            <p:ph type="sldNum" sz="quarter" idx="5"/>
          </p:nvPr>
        </p:nvSpPr>
        <p:spPr/>
        <p:txBody>
          <a:bodyPr/>
          <a:lstStyle/>
          <a:p>
            <a:fld id="{3D86C690-4F62-4AFC-8745-06DC9BF07935}" type="slidenum">
              <a:rPr lang="hu-HU" smtClean="0"/>
              <a:pPr/>
              <a:t>12</a:t>
            </a:fld>
            <a:endParaRPr lang="hu-HU"/>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1484784"/>
            <a:ext cx="2232248" cy="1383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1988" y="3573016"/>
            <a:ext cx="2374508"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0479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„Az előbb még ment minden…”</a:t>
            </a:r>
            <a:endParaRPr lang="hu-HU" dirty="0"/>
          </a:p>
        </p:txBody>
      </p:sp>
      <p:sp>
        <p:nvSpPr>
          <p:cNvPr id="3" name="Tartalom helye 2"/>
          <p:cNvSpPr>
            <a:spLocks noGrp="1"/>
          </p:cNvSpPr>
          <p:nvPr>
            <p:ph idx="1"/>
          </p:nvPr>
        </p:nvSpPr>
        <p:spPr/>
        <p:txBody>
          <a:bodyPr>
            <a:normAutofit/>
          </a:bodyPr>
          <a:lstStyle/>
          <a:p>
            <a:r>
              <a:rPr lang="hu-HU" dirty="0" smtClean="0"/>
              <a:t>Utolsó utáni ellenőrzés:</a:t>
            </a:r>
          </a:p>
          <a:p>
            <a:pPr lvl="1"/>
            <a:r>
              <a:rPr lang="hu-HU" dirty="0" smtClean="0"/>
              <a:t>Virtuális gép állapotmentésének eldobása után</a:t>
            </a:r>
          </a:p>
          <a:p>
            <a:endParaRPr lang="hu-HU" dirty="0" smtClean="0"/>
          </a:p>
          <a:p>
            <a:pPr marL="0" indent="0">
              <a:buNone/>
            </a:pPr>
            <a:endParaRPr lang="hu-HU" dirty="0" smtClean="0"/>
          </a:p>
          <a:p>
            <a:endParaRPr lang="hu-HU" dirty="0"/>
          </a:p>
          <a:p>
            <a:endParaRPr lang="hu-HU" dirty="0" smtClean="0"/>
          </a:p>
          <a:p>
            <a:endParaRPr lang="hu-HU" dirty="0"/>
          </a:p>
          <a:p>
            <a:endParaRPr lang="hu-HU" dirty="0" smtClean="0"/>
          </a:p>
        </p:txBody>
      </p:sp>
      <p:sp>
        <p:nvSpPr>
          <p:cNvPr id="4" name="Dia számának helye 3"/>
          <p:cNvSpPr>
            <a:spLocks noGrp="1"/>
          </p:cNvSpPr>
          <p:nvPr>
            <p:ph type="sldNum" sz="quarter" idx="5"/>
          </p:nvPr>
        </p:nvSpPr>
        <p:spPr/>
        <p:txBody>
          <a:bodyPr/>
          <a:lstStyle/>
          <a:p>
            <a:fld id="{3D86C690-4F62-4AFC-8745-06DC9BF07935}" type="slidenum">
              <a:rPr lang="hu-HU" smtClean="0"/>
              <a:pPr/>
              <a:t>13</a:t>
            </a:fld>
            <a:endParaRPr lang="hu-HU"/>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52" y="3068960"/>
            <a:ext cx="9002452"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zövegdoboz 4"/>
          <p:cNvSpPr txBox="1"/>
          <p:nvPr/>
        </p:nvSpPr>
        <p:spPr>
          <a:xfrm>
            <a:off x="1403648" y="5373216"/>
            <a:ext cx="6336704" cy="461665"/>
          </a:xfrm>
          <a:prstGeom prst="rect">
            <a:avLst/>
          </a:prstGeom>
          <a:noFill/>
        </p:spPr>
        <p:txBody>
          <a:bodyPr wrap="square" rtlCol="0">
            <a:spAutoFit/>
          </a:bodyPr>
          <a:lstStyle/>
          <a:p>
            <a:pPr algn="ctr"/>
            <a:r>
              <a:rPr lang="hu-HU" sz="2400" dirty="0" smtClean="0"/>
              <a:t>„The </a:t>
            </a:r>
            <a:r>
              <a:rPr lang="hu-HU" sz="2400" dirty="0" err="1" smtClean="0"/>
              <a:t>data</a:t>
            </a:r>
            <a:r>
              <a:rPr lang="hu-HU" sz="2400" dirty="0" smtClean="0"/>
              <a:t> is </a:t>
            </a:r>
            <a:r>
              <a:rPr lang="hu-HU" sz="2400" dirty="0" err="1" smtClean="0"/>
              <a:t>invalid</a:t>
            </a:r>
            <a:r>
              <a:rPr lang="hu-HU" sz="2400" dirty="0" smtClean="0"/>
              <a:t>.”</a:t>
            </a:r>
            <a:endParaRPr lang="hu-HU" sz="2400" dirty="0"/>
          </a:p>
        </p:txBody>
      </p:sp>
    </p:spTree>
    <p:extLst>
      <p:ext uri="{BB962C8B-B14F-4D97-AF65-F5344CB8AC3E}">
        <p14:creationId xmlns:p14="http://schemas.microsoft.com/office/powerpoint/2010/main" val="390181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Hiba részletei</a:t>
            </a:r>
            <a:endParaRPr lang="hu-HU" dirty="0"/>
          </a:p>
        </p:txBody>
      </p:sp>
      <p:sp>
        <p:nvSpPr>
          <p:cNvPr id="3" name="Tartalom helye 2"/>
          <p:cNvSpPr>
            <a:spLocks noGrp="1"/>
          </p:cNvSpPr>
          <p:nvPr>
            <p:ph idx="1"/>
          </p:nvPr>
        </p:nvSpPr>
        <p:spPr/>
        <p:txBody>
          <a:bodyPr/>
          <a:lstStyle/>
          <a:p>
            <a:r>
              <a:rPr lang="hu-HU" dirty="0" smtClean="0">
                <a:latin typeface="Consolas" pitchFamily="49" charset="0"/>
                <a:cs typeface="Consolas" pitchFamily="49" charset="0"/>
              </a:rPr>
              <a:t>/</a:t>
            </a:r>
            <a:r>
              <a:rPr lang="hu-HU" dirty="0" err="1" smtClean="0">
                <a:latin typeface="Consolas" pitchFamily="49" charset="0"/>
                <a:cs typeface="Consolas" pitchFamily="49" charset="0"/>
              </a:rPr>
              <a:t>trace</a:t>
            </a:r>
            <a:r>
              <a:rPr lang="hu-HU" dirty="0" smtClean="0">
                <a:latin typeface="Consolas" pitchFamily="49" charset="0"/>
                <a:cs typeface="Consolas" pitchFamily="49" charset="0"/>
              </a:rPr>
              <a:t>:</a:t>
            </a:r>
            <a:r>
              <a:rPr lang="hu-HU" dirty="0" err="1" smtClean="0">
                <a:latin typeface="Consolas" pitchFamily="49" charset="0"/>
                <a:cs typeface="Consolas" pitchFamily="49" charset="0"/>
              </a:rPr>
              <a:t>error</a:t>
            </a:r>
            <a:r>
              <a:rPr lang="hu-HU" dirty="0" smtClean="0"/>
              <a:t> kapcsoló esetén is ugyanez</a:t>
            </a:r>
          </a:p>
          <a:p>
            <a:endParaRPr lang="hu-HU" dirty="0"/>
          </a:p>
          <a:p>
            <a:r>
              <a:rPr lang="hu-HU" dirty="0" smtClean="0"/>
              <a:t>Láthatóan konfigurációs hiba</a:t>
            </a:r>
          </a:p>
          <a:p>
            <a:pPr lvl="1"/>
            <a:r>
              <a:rPr lang="hu-HU" dirty="0" smtClean="0"/>
              <a:t>Még a </a:t>
            </a:r>
            <a:r>
              <a:rPr lang="hu-HU" dirty="0" err="1" smtClean="0"/>
              <a:t>trace</a:t>
            </a:r>
            <a:r>
              <a:rPr lang="hu-HU" dirty="0" smtClean="0"/>
              <a:t> beállításokat sem tudja feldolgozni</a:t>
            </a:r>
          </a:p>
          <a:p>
            <a:pPr lvl="1"/>
            <a:r>
              <a:rPr lang="hu-HU" dirty="0" smtClean="0"/>
              <a:t>Próbáljuk a beépített fájllal</a:t>
            </a:r>
          </a:p>
          <a:p>
            <a:pPr lvl="1"/>
            <a:r>
              <a:rPr lang="hu-HU" sz="1400" dirty="0">
                <a:latin typeface="Consolas" pitchFamily="49" charset="0"/>
                <a:cs typeface="Consolas" pitchFamily="49" charset="0"/>
              </a:rPr>
              <a:t>C:\Program </a:t>
            </a:r>
            <a:r>
              <a:rPr lang="hu-HU" sz="1400" dirty="0" err="1">
                <a:latin typeface="Consolas" pitchFamily="49" charset="0"/>
                <a:cs typeface="Consolas" pitchFamily="49" charset="0"/>
              </a:rPr>
              <a:t>Files</a:t>
            </a:r>
            <a:r>
              <a:rPr lang="hu-HU" sz="1400" dirty="0">
                <a:latin typeface="Consolas" pitchFamily="49" charset="0"/>
                <a:cs typeface="Consolas" pitchFamily="49" charset="0"/>
              </a:rPr>
              <a:t>\IIS Express&gt;</a:t>
            </a:r>
            <a:r>
              <a:rPr lang="hu-HU" sz="1400" dirty="0" err="1">
                <a:latin typeface="Consolas" pitchFamily="49" charset="0"/>
                <a:cs typeface="Consolas" pitchFamily="49" charset="0"/>
              </a:rPr>
              <a:t>iisexpress.exe</a:t>
            </a:r>
            <a:r>
              <a:rPr lang="hu-HU" sz="1400" dirty="0">
                <a:latin typeface="Consolas" pitchFamily="49" charset="0"/>
                <a:cs typeface="Consolas" pitchFamily="49" charset="0"/>
              </a:rPr>
              <a:t> /</a:t>
            </a:r>
            <a:r>
              <a:rPr lang="hu-HU" sz="1400" dirty="0" err="1">
                <a:latin typeface="Consolas" pitchFamily="49" charset="0"/>
                <a:cs typeface="Consolas" pitchFamily="49" charset="0"/>
              </a:rPr>
              <a:t>config</a:t>
            </a:r>
            <a:r>
              <a:rPr lang="hu-HU" sz="1400" dirty="0">
                <a:latin typeface="Consolas" pitchFamily="49" charset="0"/>
                <a:cs typeface="Consolas" pitchFamily="49" charset="0"/>
              </a:rPr>
              <a:t>:"c:\Program </a:t>
            </a:r>
            <a:r>
              <a:rPr lang="hu-HU" sz="1400" dirty="0" err="1">
                <a:latin typeface="Consolas" pitchFamily="49" charset="0"/>
                <a:cs typeface="Consolas" pitchFamily="49" charset="0"/>
              </a:rPr>
              <a:t>Files</a:t>
            </a:r>
            <a:r>
              <a:rPr lang="hu-HU" sz="1400" dirty="0">
                <a:latin typeface="Consolas" pitchFamily="49" charset="0"/>
                <a:cs typeface="Consolas" pitchFamily="49" charset="0"/>
              </a:rPr>
              <a:t>\IIS Express\</a:t>
            </a:r>
            <a:r>
              <a:rPr lang="hu-HU" sz="1400" dirty="0" err="1">
                <a:latin typeface="Consolas" pitchFamily="49" charset="0"/>
                <a:cs typeface="Consolas" pitchFamily="49" charset="0"/>
              </a:rPr>
              <a:t>config</a:t>
            </a:r>
            <a:r>
              <a:rPr lang="hu-HU" sz="1400" dirty="0">
                <a:latin typeface="Consolas" pitchFamily="49" charset="0"/>
                <a:cs typeface="Consolas" pitchFamily="49" charset="0"/>
              </a:rPr>
              <a:t>\</a:t>
            </a:r>
            <a:r>
              <a:rPr lang="hu-HU" sz="1400" dirty="0" err="1">
                <a:latin typeface="Consolas" pitchFamily="49" charset="0"/>
                <a:cs typeface="Consolas" pitchFamily="49" charset="0"/>
              </a:rPr>
              <a:t>templates</a:t>
            </a:r>
            <a:r>
              <a:rPr lang="hu-HU" sz="1400" dirty="0">
                <a:latin typeface="Consolas" pitchFamily="49" charset="0"/>
                <a:cs typeface="Consolas" pitchFamily="49" charset="0"/>
              </a:rPr>
              <a:t>\</a:t>
            </a:r>
            <a:r>
              <a:rPr lang="hu-HU" sz="1400" dirty="0" err="1">
                <a:latin typeface="Consolas" pitchFamily="49" charset="0"/>
                <a:cs typeface="Consolas" pitchFamily="49" charset="0"/>
              </a:rPr>
              <a:t>PersonalWebServer</a:t>
            </a:r>
            <a:r>
              <a:rPr lang="hu-HU" sz="1400" dirty="0">
                <a:latin typeface="Consolas" pitchFamily="49" charset="0"/>
                <a:cs typeface="Consolas" pitchFamily="49" charset="0"/>
              </a:rPr>
              <a:t>\</a:t>
            </a:r>
            <a:r>
              <a:rPr lang="hu-HU" sz="1400" dirty="0" err="1">
                <a:latin typeface="Consolas" pitchFamily="49" charset="0"/>
                <a:cs typeface="Consolas" pitchFamily="49" charset="0"/>
              </a:rPr>
              <a:t>applicationhost.config</a:t>
            </a:r>
            <a:r>
              <a:rPr lang="hu-HU" sz="1400" dirty="0">
                <a:latin typeface="Consolas" pitchFamily="49" charset="0"/>
                <a:cs typeface="Consolas" pitchFamily="49" charset="0"/>
              </a:rPr>
              <a:t>" /</a:t>
            </a:r>
            <a:r>
              <a:rPr lang="hu-HU" sz="1400" dirty="0" err="1" smtClean="0">
                <a:latin typeface="Consolas" pitchFamily="49" charset="0"/>
                <a:cs typeface="Consolas" pitchFamily="49" charset="0"/>
              </a:rPr>
              <a:t>trace</a:t>
            </a:r>
            <a:r>
              <a:rPr lang="hu-HU" sz="1400" dirty="0" smtClean="0">
                <a:latin typeface="Consolas" pitchFamily="49" charset="0"/>
                <a:cs typeface="Consolas" pitchFamily="49" charset="0"/>
              </a:rPr>
              <a:t>:</a:t>
            </a:r>
            <a:r>
              <a:rPr lang="hu-HU" sz="1400" dirty="0" err="1" smtClean="0">
                <a:latin typeface="Consolas" pitchFamily="49" charset="0"/>
                <a:cs typeface="Consolas" pitchFamily="49" charset="0"/>
              </a:rPr>
              <a:t>error</a:t>
            </a:r>
            <a:endParaRPr lang="hu-HU" sz="1800" dirty="0" smtClean="0">
              <a:latin typeface="Consolas" pitchFamily="49" charset="0"/>
              <a:cs typeface="Consolas" pitchFamily="49" charset="0"/>
            </a:endParaRPr>
          </a:p>
          <a:p>
            <a:pPr lvl="1"/>
            <a:r>
              <a:rPr lang="hu-HU" dirty="0" smtClean="0"/>
              <a:t>Eredmény ugyanez, semmi részlet</a:t>
            </a:r>
            <a:endParaRPr lang="hu-HU" dirty="0"/>
          </a:p>
        </p:txBody>
      </p:sp>
      <p:sp>
        <p:nvSpPr>
          <p:cNvPr id="4" name="Dia számának helye 3"/>
          <p:cNvSpPr>
            <a:spLocks noGrp="1"/>
          </p:cNvSpPr>
          <p:nvPr>
            <p:ph type="sldNum" sz="quarter" idx="5"/>
          </p:nvPr>
        </p:nvSpPr>
        <p:spPr/>
        <p:txBody>
          <a:bodyPr/>
          <a:lstStyle/>
          <a:p>
            <a:fld id="{3D86C690-4F62-4AFC-8745-06DC9BF07935}" type="slidenum">
              <a:rPr lang="hu-HU" smtClean="0"/>
              <a:pPr/>
              <a:t>14</a:t>
            </a:fld>
            <a:endParaRPr lang="hu-HU"/>
          </a:p>
        </p:txBody>
      </p:sp>
    </p:spTree>
    <p:extLst>
      <p:ext uri="{BB962C8B-B14F-4D97-AF65-F5344CB8AC3E}">
        <p14:creationId xmlns:p14="http://schemas.microsoft.com/office/powerpoint/2010/main" val="408956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Hiba </a:t>
            </a:r>
            <a:r>
              <a:rPr lang="hu-HU" dirty="0" smtClean="0"/>
              <a:t>részletei (2)</a:t>
            </a:r>
            <a:endParaRPr lang="hu-HU" dirty="0"/>
          </a:p>
        </p:txBody>
      </p:sp>
      <p:sp>
        <p:nvSpPr>
          <p:cNvPr id="3" name="Tartalom helye 2"/>
          <p:cNvSpPr>
            <a:spLocks noGrp="1"/>
          </p:cNvSpPr>
          <p:nvPr>
            <p:ph idx="1"/>
          </p:nvPr>
        </p:nvSpPr>
        <p:spPr/>
        <p:txBody>
          <a:bodyPr>
            <a:normAutofit/>
          </a:bodyPr>
          <a:lstStyle/>
          <a:p>
            <a:r>
              <a:rPr lang="hu-HU" dirty="0" smtClean="0"/>
              <a:t>Kimerítő keresés az indítási módok között</a:t>
            </a:r>
          </a:p>
          <a:p>
            <a:pPr lvl="1"/>
            <a:r>
              <a:rPr lang="hu-HU" dirty="0" err="1" smtClean="0">
                <a:latin typeface="Consolas" pitchFamily="49" charset="0"/>
                <a:cs typeface="Consolas" pitchFamily="49" charset="0"/>
              </a:rPr>
              <a:t>iisexpress.exe</a:t>
            </a:r>
            <a:r>
              <a:rPr lang="hu-HU" dirty="0" err="1" smtClean="0"/>
              <a:t>-nek</a:t>
            </a:r>
            <a:r>
              <a:rPr lang="hu-HU" dirty="0" smtClean="0"/>
              <a:t> nem maradt több kapcsolója</a:t>
            </a:r>
          </a:p>
          <a:p>
            <a:r>
              <a:rPr lang="hu-HU" dirty="0" err="1" smtClean="0">
                <a:latin typeface="Consolas" pitchFamily="49" charset="0"/>
                <a:cs typeface="Consolas" pitchFamily="49" charset="0"/>
              </a:rPr>
              <a:t>appcmd.exe</a:t>
            </a:r>
            <a:r>
              <a:rPr lang="hu-HU" dirty="0" smtClean="0"/>
              <a:t>: parancssori felület</a:t>
            </a:r>
          </a:p>
          <a:p>
            <a:endParaRPr lang="hu-HU" dirty="0"/>
          </a:p>
          <a:p>
            <a:endParaRPr lang="hu-HU" dirty="0" smtClean="0"/>
          </a:p>
          <a:p>
            <a:r>
              <a:rPr lang="hu-HU" dirty="0" smtClean="0"/>
              <a:t>Végre van egy hibakódunk!</a:t>
            </a:r>
          </a:p>
          <a:p>
            <a:pPr lvl="1"/>
            <a:r>
              <a:rPr lang="hu-HU" dirty="0" err="1" smtClean="0"/>
              <a:t>gg</a:t>
            </a:r>
            <a:r>
              <a:rPr lang="hu-HU" dirty="0"/>
              <a:t>: </a:t>
            </a:r>
            <a:r>
              <a:rPr lang="hu-HU" dirty="0" smtClean="0"/>
              <a:t>8007000d </a:t>
            </a:r>
            <a:r>
              <a:rPr lang="hu-HU" dirty="0" smtClean="0">
                <a:sym typeface="Wingdings" pitchFamily="2" charset="2"/>
              </a:rPr>
              <a:t> főleg Windows Update hibák</a:t>
            </a:r>
          </a:p>
          <a:p>
            <a:pPr lvl="1"/>
            <a:r>
              <a:rPr lang="hu-HU" dirty="0" err="1" smtClean="0">
                <a:sym typeface="Wingdings" pitchFamily="2" charset="2"/>
              </a:rPr>
              <a:t>gg</a:t>
            </a:r>
            <a:r>
              <a:rPr lang="hu-HU" dirty="0">
                <a:sym typeface="Wingdings" pitchFamily="2" charset="2"/>
              </a:rPr>
              <a:t>: </a:t>
            </a:r>
            <a:r>
              <a:rPr lang="hu-HU" dirty="0" smtClean="0">
                <a:sym typeface="Wingdings" pitchFamily="2" charset="2"/>
              </a:rPr>
              <a:t>8007000d </a:t>
            </a:r>
            <a:r>
              <a:rPr lang="hu-HU" dirty="0" err="1" smtClean="0">
                <a:sym typeface="Wingdings" pitchFamily="2" charset="2"/>
              </a:rPr>
              <a:t>iis</a:t>
            </a:r>
            <a:r>
              <a:rPr lang="hu-HU" dirty="0" smtClean="0">
                <a:sym typeface="Wingdings" pitchFamily="2" charset="2"/>
              </a:rPr>
              <a:t>  </a:t>
            </a:r>
            <a:r>
              <a:rPr lang="hu-HU" dirty="0" err="1" smtClean="0">
                <a:sym typeface="Wingdings" pitchFamily="2" charset="2"/>
              </a:rPr>
              <a:t>web.config</a:t>
            </a:r>
            <a:r>
              <a:rPr lang="hu-HU" dirty="0" smtClean="0">
                <a:sym typeface="Wingdings" pitchFamily="2" charset="2"/>
              </a:rPr>
              <a:t> hiba, nem telepített modulok | nálunk ez nem lehet, hisz ez a </a:t>
            </a:r>
            <a:r>
              <a:rPr lang="hu-HU" dirty="0" err="1" smtClean="0">
                <a:sym typeface="Wingdings" pitchFamily="2" charset="2"/>
              </a:rPr>
              <a:t>config</a:t>
            </a:r>
            <a:r>
              <a:rPr lang="hu-HU" dirty="0" smtClean="0">
                <a:sym typeface="Wingdings" pitchFamily="2" charset="2"/>
              </a:rPr>
              <a:t> eddig ment</a:t>
            </a:r>
            <a:endParaRPr lang="hu-HU" dirty="0" smtClean="0"/>
          </a:p>
          <a:p>
            <a:endParaRPr lang="hu-HU" dirty="0"/>
          </a:p>
        </p:txBody>
      </p:sp>
      <p:sp>
        <p:nvSpPr>
          <p:cNvPr id="4" name="Dia számának helye 3"/>
          <p:cNvSpPr>
            <a:spLocks noGrp="1"/>
          </p:cNvSpPr>
          <p:nvPr>
            <p:ph type="sldNum" sz="quarter" idx="5"/>
          </p:nvPr>
        </p:nvSpPr>
        <p:spPr/>
        <p:txBody>
          <a:bodyPr/>
          <a:lstStyle/>
          <a:p>
            <a:fld id="{3D86C690-4F62-4AFC-8745-06DC9BF07935}" type="slidenum">
              <a:rPr lang="hu-HU" smtClean="0"/>
              <a:pPr/>
              <a:t>15</a:t>
            </a:fld>
            <a:endParaRPr lang="hu-HU"/>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564904"/>
            <a:ext cx="8095215"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370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IIS újratelepítés (</a:t>
            </a:r>
            <a:r>
              <a:rPr lang="hu-HU" dirty="0" err="1" smtClean="0"/>
              <a:t>cheat</a:t>
            </a:r>
            <a:r>
              <a:rPr lang="hu-HU" dirty="0" smtClean="0"/>
              <a:t>:)</a:t>
            </a:r>
            <a:endParaRPr lang="hu-HU" dirty="0"/>
          </a:p>
        </p:txBody>
      </p:sp>
      <p:sp>
        <p:nvSpPr>
          <p:cNvPr id="3" name="Tartalom helye 2"/>
          <p:cNvSpPr>
            <a:spLocks noGrp="1"/>
          </p:cNvSpPr>
          <p:nvPr>
            <p:ph idx="1"/>
          </p:nvPr>
        </p:nvSpPr>
        <p:spPr/>
        <p:txBody>
          <a:bodyPr/>
          <a:lstStyle/>
          <a:p>
            <a:r>
              <a:rPr lang="hu-HU" dirty="0" smtClean="0"/>
              <a:t>Quick &amp; </a:t>
            </a:r>
            <a:r>
              <a:rPr lang="hu-HU" dirty="0" err="1" smtClean="0"/>
              <a:t>dirty</a:t>
            </a:r>
            <a:r>
              <a:rPr lang="hu-HU" dirty="0" smtClean="0"/>
              <a:t> megoldás: IIS újratelepítés</a:t>
            </a:r>
          </a:p>
          <a:p>
            <a:pPr lvl="1"/>
            <a:r>
              <a:rPr lang="hu-HU" dirty="0" smtClean="0"/>
              <a:t>Így működik ugyanazon a </a:t>
            </a:r>
            <a:r>
              <a:rPr lang="hu-HU" dirty="0" err="1" smtClean="0"/>
              <a:t>VM-en</a:t>
            </a:r>
            <a:r>
              <a:rPr lang="hu-HU" dirty="0" smtClean="0"/>
              <a:t>, ugyanaz a webhely</a:t>
            </a:r>
          </a:p>
          <a:p>
            <a:pPr lvl="1"/>
            <a:endParaRPr lang="hu-HU" dirty="0"/>
          </a:p>
          <a:p>
            <a:r>
              <a:rPr lang="hu-HU" dirty="0" smtClean="0"/>
              <a:t>Közvetlen probléma megoldva, </a:t>
            </a:r>
          </a:p>
          <a:p>
            <a:pPr lvl="1"/>
            <a:r>
              <a:rPr lang="hu-HU" dirty="0" smtClean="0"/>
              <a:t>de nem tudjuk mi volt a gond…</a:t>
            </a:r>
          </a:p>
          <a:p>
            <a:pPr lvl="1"/>
            <a:r>
              <a:rPr lang="hu-HU" dirty="0" smtClean="0"/>
              <a:t>jó lenne tudni :-)</a:t>
            </a:r>
          </a:p>
          <a:p>
            <a:pPr lvl="1"/>
            <a:endParaRPr lang="hu-HU" dirty="0"/>
          </a:p>
          <a:p>
            <a:r>
              <a:rPr lang="hu-HU" dirty="0" smtClean="0"/>
              <a:t>Hasonlítsuk össze a jó és a rossz állapotot!</a:t>
            </a:r>
          </a:p>
          <a:p>
            <a:pPr lvl="1"/>
            <a:endParaRPr lang="hu-HU" dirty="0"/>
          </a:p>
        </p:txBody>
      </p:sp>
      <p:sp>
        <p:nvSpPr>
          <p:cNvPr id="4" name="Dia számának helye 3"/>
          <p:cNvSpPr>
            <a:spLocks noGrp="1"/>
          </p:cNvSpPr>
          <p:nvPr>
            <p:ph type="sldNum" sz="quarter" idx="5"/>
          </p:nvPr>
        </p:nvSpPr>
        <p:spPr/>
        <p:txBody>
          <a:bodyPr/>
          <a:lstStyle/>
          <a:p>
            <a:fld id="{3D86C690-4F62-4AFC-8745-06DC9BF07935}" type="slidenum">
              <a:rPr lang="hu-HU" smtClean="0"/>
              <a:pPr/>
              <a:t>16</a:t>
            </a:fld>
            <a:endParaRPr lang="hu-HU"/>
          </a:p>
        </p:txBody>
      </p:sp>
    </p:spTree>
    <p:extLst>
      <p:ext uri="{BB962C8B-B14F-4D97-AF65-F5344CB8AC3E}">
        <p14:creationId xmlns:p14="http://schemas.microsoft.com/office/powerpoint/2010/main" val="142428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Fájlok összehasonlítása</a:t>
            </a:r>
            <a:endParaRPr lang="hu-HU" dirty="0"/>
          </a:p>
        </p:txBody>
      </p:sp>
      <p:sp>
        <p:nvSpPr>
          <p:cNvPr id="3" name="Tartalom helye 2"/>
          <p:cNvSpPr>
            <a:spLocks noGrp="1"/>
          </p:cNvSpPr>
          <p:nvPr>
            <p:ph idx="1"/>
          </p:nvPr>
        </p:nvSpPr>
        <p:spPr/>
        <p:txBody>
          <a:bodyPr/>
          <a:lstStyle/>
          <a:p>
            <a:pPr marL="0" indent="0">
              <a:buNone/>
            </a:pPr>
            <a:r>
              <a:rPr lang="hu-HU" dirty="0" smtClean="0"/>
              <a:t>Fájlok megegyeznek:</a:t>
            </a:r>
          </a:p>
          <a:p>
            <a:pPr lvl="1"/>
            <a:r>
              <a:rPr lang="hu-HU" dirty="0" smtClean="0"/>
              <a:t>C:\program </a:t>
            </a:r>
            <a:r>
              <a:rPr lang="hu-HU" dirty="0" err="1" smtClean="0"/>
              <a:t>files</a:t>
            </a:r>
            <a:r>
              <a:rPr lang="hu-HU" dirty="0" smtClean="0"/>
              <a:t>\</a:t>
            </a:r>
            <a:r>
              <a:rPr lang="hu-HU" dirty="0" err="1" smtClean="0"/>
              <a:t>iis</a:t>
            </a:r>
            <a:r>
              <a:rPr lang="hu-HU" dirty="0" smtClean="0"/>
              <a:t> </a:t>
            </a:r>
            <a:r>
              <a:rPr lang="hu-HU" dirty="0" err="1" smtClean="0"/>
              <a:t>express</a:t>
            </a:r>
            <a:r>
              <a:rPr lang="hu-HU" dirty="0" smtClean="0"/>
              <a:t>; </a:t>
            </a:r>
            <a:r>
              <a:rPr lang="hu-HU" dirty="0" err="1" smtClean="0"/>
              <a:t>Documents</a:t>
            </a:r>
            <a:r>
              <a:rPr lang="hu-HU" dirty="0" smtClean="0"/>
              <a:t>\</a:t>
            </a:r>
            <a:r>
              <a:rPr lang="hu-HU" dirty="0" err="1" smtClean="0"/>
              <a:t>IISExpress</a:t>
            </a:r>
            <a:r>
              <a:rPr lang="hu-HU" dirty="0" smtClean="0"/>
              <a:t>; C:\inetpub; .NET FW\</a:t>
            </a:r>
            <a:r>
              <a:rPr lang="hu-HU" dirty="0" err="1" smtClean="0"/>
              <a:t>config</a:t>
            </a:r>
            <a:r>
              <a:rPr lang="hu-HU" dirty="0" smtClean="0"/>
              <a:t> </a:t>
            </a:r>
            <a:endParaRPr lang="hu-HU" dirty="0"/>
          </a:p>
        </p:txBody>
      </p:sp>
      <p:sp>
        <p:nvSpPr>
          <p:cNvPr id="4" name="Dia számának helye 3"/>
          <p:cNvSpPr>
            <a:spLocks noGrp="1"/>
          </p:cNvSpPr>
          <p:nvPr>
            <p:ph type="sldNum" sz="quarter" idx="5"/>
          </p:nvPr>
        </p:nvSpPr>
        <p:spPr/>
        <p:txBody>
          <a:bodyPr/>
          <a:lstStyle/>
          <a:p>
            <a:fld id="{3D86C690-4F62-4AFC-8745-06DC9BF07935}" type="slidenum">
              <a:rPr lang="hu-HU" smtClean="0"/>
              <a:pPr/>
              <a:t>17</a:t>
            </a:fld>
            <a:endParaRPr lang="hu-HU"/>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465535"/>
            <a:ext cx="7776864" cy="391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17016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Registry</a:t>
            </a:r>
            <a:r>
              <a:rPr lang="hu-HU" dirty="0" smtClean="0"/>
              <a:t> összehasonlítása</a:t>
            </a:r>
            <a:endParaRPr lang="hu-HU" dirty="0"/>
          </a:p>
        </p:txBody>
      </p:sp>
      <p:sp>
        <p:nvSpPr>
          <p:cNvPr id="3" name="Tartalom helye 2"/>
          <p:cNvSpPr>
            <a:spLocks noGrp="1"/>
          </p:cNvSpPr>
          <p:nvPr>
            <p:ph idx="1"/>
          </p:nvPr>
        </p:nvSpPr>
        <p:spPr/>
        <p:txBody>
          <a:bodyPr/>
          <a:lstStyle/>
          <a:p>
            <a:endParaRPr lang="hu-HU" dirty="0" smtClean="0"/>
          </a:p>
          <a:p>
            <a:r>
              <a:rPr lang="hu-HU" dirty="0" smtClean="0"/>
              <a:t>HKEY_LOCAL_MACHINE\Software alatt megegyezik</a:t>
            </a:r>
          </a:p>
          <a:p>
            <a:endParaRPr lang="hu-HU" dirty="0"/>
          </a:p>
          <a:p>
            <a:r>
              <a:rPr lang="hu-HU" dirty="0" smtClean="0"/>
              <a:t>IIS szövegre keresve látszólag megegyezik a jó és a rossz VM </a:t>
            </a:r>
            <a:r>
              <a:rPr lang="hu-HU" dirty="0" err="1" smtClean="0"/>
              <a:t>registry</a:t>
            </a:r>
            <a:r>
              <a:rPr lang="hu-HU" dirty="0" smtClean="0"/>
              <a:t> tartalma</a:t>
            </a:r>
          </a:p>
          <a:p>
            <a:endParaRPr lang="hu-HU" dirty="0"/>
          </a:p>
          <a:p>
            <a:r>
              <a:rPr lang="hu-HU" dirty="0" smtClean="0">
                <a:sym typeface="Wingdings" pitchFamily="2" charset="2"/>
              </a:rPr>
              <a:t> </a:t>
            </a:r>
            <a:r>
              <a:rPr lang="hu-HU" dirty="0" smtClean="0"/>
              <a:t>Nézzük akkor mit csinál az </a:t>
            </a:r>
            <a:r>
              <a:rPr lang="hu-HU" dirty="0" err="1" smtClean="0"/>
              <a:t>iisexpress.exe</a:t>
            </a:r>
            <a:endParaRPr lang="hu-HU" dirty="0"/>
          </a:p>
        </p:txBody>
      </p:sp>
      <p:sp>
        <p:nvSpPr>
          <p:cNvPr id="4" name="Dia számának helye 3"/>
          <p:cNvSpPr>
            <a:spLocks noGrp="1"/>
          </p:cNvSpPr>
          <p:nvPr>
            <p:ph type="sldNum" sz="quarter" idx="5"/>
          </p:nvPr>
        </p:nvSpPr>
        <p:spPr/>
        <p:txBody>
          <a:bodyPr/>
          <a:lstStyle/>
          <a:p>
            <a:fld id="{3D86C690-4F62-4AFC-8745-06DC9BF07935}" type="slidenum">
              <a:rPr lang="hu-HU" smtClean="0"/>
              <a:pPr/>
              <a:t>18</a:t>
            </a:fld>
            <a:endParaRPr lang="hu-HU"/>
          </a:p>
        </p:txBody>
      </p:sp>
    </p:spTree>
    <p:extLst>
      <p:ext uri="{BB962C8B-B14F-4D97-AF65-F5344CB8AC3E}">
        <p14:creationId xmlns:p14="http://schemas.microsoft.com/office/powerpoint/2010/main" val="2484261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Futások összehasonlítása</a:t>
            </a:r>
            <a:endParaRPr lang="hu-HU" dirty="0"/>
          </a:p>
        </p:txBody>
      </p:sp>
      <p:sp>
        <p:nvSpPr>
          <p:cNvPr id="3" name="Tartalom helye 2"/>
          <p:cNvSpPr>
            <a:spLocks noGrp="1"/>
          </p:cNvSpPr>
          <p:nvPr>
            <p:ph idx="1"/>
          </p:nvPr>
        </p:nvSpPr>
        <p:spPr/>
        <p:txBody>
          <a:bodyPr/>
          <a:lstStyle/>
          <a:p>
            <a:r>
              <a:rPr lang="hu-HU" dirty="0" smtClean="0"/>
              <a:t>Fájl, </a:t>
            </a:r>
            <a:r>
              <a:rPr lang="hu-HU" dirty="0" err="1" smtClean="0"/>
              <a:t>registry</a:t>
            </a:r>
            <a:r>
              <a:rPr lang="hu-HU" dirty="0" smtClean="0"/>
              <a:t> kérések elkapása (</a:t>
            </a:r>
            <a:r>
              <a:rPr lang="hu-HU" dirty="0" err="1" smtClean="0"/>
              <a:t>Process</a:t>
            </a:r>
            <a:r>
              <a:rPr lang="hu-HU" dirty="0" smtClean="0"/>
              <a:t> Monitor)</a:t>
            </a:r>
          </a:p>
          <a:p>
            <a:r>
              <a:rPr lang="hu-HU" dirty="0" smtClean="0"/>
              <a:t>Események: 3090 (jó) vs. 1818 (rossz)</a:t>
            </a:r>
          </a:p>
          <a:p>
            <a:endParaRPr lang="hu-HU" dirty="0"/>
          </a:p>
          <a:p>
            <a:endParaRPr lang="hu-HU" dirty="0" smtClean="0"/>
          </a:p>
          <a:p>
            <a:endParaRPr lang="hu-HU" dirty="0"/>
          </a:p>
          <a:p>
            <a:endParaRPr lang="hu-HU" dirty="0" smtClean="0"/>
          </a:p>
          <a:p>
            <a:endParaRPr lang="hu-HU" dirty="0"/>
          </a:p>
          <a:p>
            <a:endParaRPr lang="hu-HU" dirty="0" smtClean="0"/>
          </a:p>
          <a:p>
            <a:r>
              <a:rPr lang="hu-HU" dirty="0"/>
              <a:t>Nehéz meglátni a különbséget</a:t>
            </a:r>
          </a:p>
          <a:p>
            <a:endParaRPr lang="hu-HU" dirty="0"/>
          </a:p>
        </p:txBody>
      </p:sp>
      <p:sp>
        <p:nvSpPr>
          <p:cNvPr id="4" name="Dia számának helye 3"/>
          <p:cNvSpPr>
            <a:spLocks noGrp="1"/>
          </p:cNvSpPr>
          <p:nvPr>
            <p:ph type="sldNum" sz="quarter" idx="5"/>
          </p:nvPr>
        </p:nvSpPr>
        <p:spPr/>
        <p:txBody>
          <a:bodyPr/>
          <a:lstStyle/>
          <a:p>
            <a:fld id="{3D86C690-4F62-4AFC-8745-06DC9BF07935}" type="slidenum">
              <a:rPr lang="hu-HU" smtClean="0"/>
              <a:pPr/>
              <a:t>19</a:t>
            </a:fld>
            <a:endParaRPr lang="hu-HU"/>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2083675"/>
            <a:ext cx="4032447" cy="3361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135494"/>
            <a:ext cx="4452095" cy="3309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0985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artalom helye 4"/>
          <p:cNvSpPr>
            <a:spLocks noGrp="1"/>
          </p:cNvSpPr>
          <p:nvPr>
            <p:ph idx="1"/>
          </p:nvPr>
        </p:nvSpPr>
        <p:spPr>
          <a:xfrm>
            <a:off x="117413" y="908720"/>
            <a:ext cx="8872659" cy="5367411"/>
          </a:xfrm>
        </p:spPr>
        <p:txBody>
          <a:bodyPr/>
          <a:lstStyle/>
          <a:p>
            <a:r>
              <a:rPr lang="hu-HU" dirty="0" err="1" smtClean="0"/>
              <a:t>Process</a:t>
            </a:r>
            <a:r>
              <a:rPr lang="hu-HU" dirty="0" smtClean="0"/>
              <a:t> Monitor használata:</a:t>
            </a:r>
          </a:p>
          <a:p>
            <a:pPr lvl="1"/>
            <a:r>
              <a:rPr lang="hu-HU" dirty="0" err="1" smtClean="0"/>
              <a:t>Tools</a:t>
            </a:r>
            <a:r>
              <a:rPr lang="hu-HU" dirty="0" smtClean="0"/>
              <a:t> / </a:t>
            </a:r>
            <a:r>
              <a:rPr lang="hu-HU" dirty="0" err="1" smtClean="0"/>
              <a:t>Count</a:t>
            </a:r>
            <a:r>
              <a:rPr lang="hu-HU" dirty="0" smtClean="0"/>
              <a:t> </a:t>
            </a:r>
            <a:r>
              <a:rPr lang="hu-HU" dirty="0" err="1" smtClean="0"/>
              <a:t>occurrences</a:t>
            </a:r>
            <a:r>
              <a:rPr lang="hu-HU" dirty="0" smtClean="0"/>
              <a:t>: </a:t>
            </a:r>
            <a:r>
              <a:rPr lang="hu-HU" dirty="0" err="1" smtClean="0"/>
              <a:t>Result</a:t>
            </a:r>
            <a:endParaRPr lang="hu-HU" dirty="0" smtClean="0"/>
          </a:p>
          <a:p>
            <a:pPr lvl="1"/>
            <a:r>
              <a:rPr lang="hu-HU" dirty="0" err="1" smtClean="0"/>
              <a:t>Tools</a:t>
            </a:r>
            <a:r>
              <a:rPr lang="hu-HU" dirty="0" smtClean="0"/>
              <a:t> / File </a:t>
            </a:r>
            <a:r>
              <a:rPr lang="hu-HU" dirty="0" err="1" smtClean="0"/>
              <a:t>Summary</a:t>
            </a:r>
            <a:endParaRPr lang="hu-HU" dirty="0"/>
          </a:p>
        </p:txBody>
      </p:sp>
      <p:sp>
        <p:nvSpPr>
          <p:cNvPr id="6" name="Szöveg helye 5"/>
          <p:cNvSpPr>
            <a:spLocks noGrp="1"/>
          </p:cNvSpPr>
          <p:nvPr>
            <p:ph type="body" sz="half" idx="2"/>
          </p:nvPr>
        </p:nvSpPr>
        <p:spPr/>
        <p:txBody>
          <a:bodyPr/>
          <a:lstStyle/>
          <a:p>
            <a:r>
              <a:rPr lang="hu-HU" dirty="0" smtClean="0"/>
              <a:t> Hozzáférési hiba megtalálása</a:t>
            </a:r>
            <a:endParaRPr lang="hu-HU" dirty="0"/>
          </a:p>
        </p:txBody>
      </p:sp>
      <p:sp>
        <p:nvSpPr>
          <p:cNvPr id="4" name="Dia számának helye 3"/>
          <p:cNvSpPr>
            <a:spLocks noGrp="1"/>
          </p:cNvSpPr>
          <p:nvPr>
            <p:ph type="sldNum" sz="quarter" idx="5"/>
          </p:nvPr>
        </p:nvSpPr>
        <p:spPr/>
        <p:txBody>
          <a:bodyPr/>
          <a:lstStyle/>
          <a:p>
            <a:fld id="{3D86C690-4F62-4AFC-8745-06DC9BF07935}" type="slidenum">
              <a:rPr lang="hu-HU" smtClean="0"/>
              <a:pPr/>
              <a:t>2</a:t>
            </a:fld>
            <a:endParaRPr lang="hu-HU"/>
          </a:p>
        </p:txBody>
      </p:sp>
      <p:pic>
        <p:nvPicPr>
          <p:cNvPr id="1026" name="Picture 2"/>
          <p:cNvPicPr>
            <a:picLocks noChangeAspect="1" noChangeArrowheads="1"/>
          </p:cNvPicPr>
          <p:nvPr/>
        </p:nvPicPr>
        <p:blipFill>
          <a:blip r:embed="rId3" cstate="print"/>
          <a:srcRect/>
          <a:stretch>
            <a:fillRect/>
          </a:stretch>
        </p:blipFill>
        <p:spPr bwMode="auto">
          <a:xfrm>
            <a:off x="2123728" y="3140968"/>
            <a:ext cx="4786346" cy="3101663"/>
          </a:xfrm>
          <a:prstGeom prst="rect">
            <a:avLst/>
          </a:prstGeom>
          <a:noFill/>
          <a:ln w="9525">
            <a:noFill/>
            <a:miter lim="800000"/>
            <a:headEnd/>
            <a:tailEnd/>
          </a:ln>
        </p:spPr>
      </p:pic>
      <p:sp>
        <p:nvSpPr>
          <p:cNvPr id="8" name="Téglalap 7"/>
          <p:cNvSpPr/>
          <p:nvPr/>
        </p:nvSpPr>
        <p:spPr>
          <a:xfrm>
            <a:off x="5148064" y="5733256"/>
            <a:ext cx="785818" cy="142876"/>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hu-HU" sz="2400" dirty="0" smtClean="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Futások </a:t>
            </a:r>
            <a:r>
              <a:rPr lang="hu-HU" dirty="0" smtClean="0"/>
              <a:t>összehasonlítása (2)</a:t>
            </a:r>
            <a:endParaRPr lang="hu-HU" dirty="0"/>
          </a:p>
        </p:txBody>
      </p:sp>
      <p:sp>
        <p:nvSpPr>
          <p:cNvPr id="3" name="Tartalom helye 2"/>
          <p:cNvSpPr>
            <a:spLocks noGrp="1"/>
          </p:cNvSpPr>
          <p:nvPr>
            <p:ph idx="1"/>
          </p:nvPr>
        </p:nvSpPr>
        <p:spPr/>
        <p:txBody>
          <a:bodyPr>
            <a:normAutofit lnSpcReduction="10000"/>
          </a:bodyPr>
          <a:lstStyle/>
          <a:p>
            <a:r>
              <a:rPr lang="hu-HU" dirty="0" smtClean="0"/>
              <a:t>Futás exportálása </a:t>
            </a:r>
            <a:r>
              <a:rPr lang="hu-HU" dirty="0" err="1" smtClean="0"/>
              <a:t>CSV-be</a:t>
            </a:r>
            <a:endParaRPr lang="hu-HU" dirty="0" smtClean="0"/>
          </a:p>
          <a:p>
            <a:r>
              <a:rPr lang="hu-HU" dirty="0" err="1" smtClean="0"/>
              <a:t>Operation</a:t>
            </a:r>
            <a:r>
              <a:rPr lang="hu-HU" dirty="0" smtClean="0"/>
              <a:t>, </a:t>
            </a:r>
            <a:r>
              <a:rPr lang="hu-HU" dirty="0" err="1" smtClean="0"/>
              <a:t>Path</a:t>
            </a:r>
            <a:r>
              <a:rPr lang="hu-HU" dirty="0" smtClean="0"/>
              <a:t>, </a:t>
            </a:r>
            <a:r>
              <a:rPr lang="hu-HU" dirty="0" err="1" smtClean="0"/>
              <a:t>Result</a:t>
            </a:r>
            <a:r>
              <a:rPr lang="hu-HU" dirty="0" smtClean="0"/>
              <a:t> mezők megtartása</a:t>
            </a:r>
          </a:p>
          <a:p>
            <a:endParaRPr lang="hu-HU" dirty="0"/>
          </a:p>
          <a:p>
            <a:endParaRPr lang="hu-HU" dirty="0" smtClean="0"/>
          </a:p>
          <a:p>
            <a:endParaRPr lang="hu-HU" dirty="0"/>
          </a:p>
          <a:p>
            <a:endParaRPr lang="hu-HU" dirty="0" smtClean="0"/>
          </a:p>
          <a:p>
            <a:endParaRPr lang="hu-HU" dirty="0"/>
          </a:p>
          <a:p>
            <a:endParaRPr lang="hu-HU" dirty="0" smtClean="0"/>
          </a:p>
          <a:p>
            <a:r>
              <a:rPr lang="hu-HU" dirty="0" smtClean="0"/>
              <a:t>59 helyen különbözik, látszólag ugyanolyan visszatérési érték után tér el</a:t>
            </a:r>
            <a:endParaRPr lang="hu-HU" dirty="0"/>
          </a:p>
        </p:txBody>
      </p:sp>
      <p:sp>
        <p:nvSpPr>
          <p:cNvPr id="4" name="Dia számának helye 3"/>
          <p:cNvSpPr>
            <a:spLocks noGrp="1"/>
          </p:cNvSpPr>
          <p:nvPr>
            <p:ph type="sldNum" sz="quarter" idx="5"/>
          </p:nvPr>
        </p:nvSpPr>
        <p:spPr/>
        <p:txBody>
          <a:bodyPr/>
          <a:lstStyle/>
          <a:p>
            <a:fld id="{3D86C690-4F62-4AFC-8745-06DC9BF07935}" type="slidenum">
              <a:rPr lang="hu-HU" smtClean="0"/>
              <a:pPr/>
              <a:t>20</a:t>
            </a:fld>
            <a:endParaRPr lang="hu-HU"/>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0093"/>
          <a:stretch/>
        </p:blipFill>
        <p:spPr bwMode="auto">
          <a:xfrm>
            <a:off x="712561" y="1941266"/>
            <a:ext cx="7747871" cy="321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62448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Kifogytunk az ötletekből…</a:t>
            </a:r>
            <a:endParaRPr lang="hu-HU" dirty="0"/>
          </a:p>
        </p:txBody>
      </p:sp>
      <p:sp>
        <p:nvSpPr>
          <p:cNvPr id="3" name="Tartalom helye 2"/>
          <p:cNvSpPr>
            <a:spLocks noGrp="1"/>
          </p:cNvSpPr>
          <p:nvPr>
            <p:ph idx="1"/>
          </p:nvPr>
        </p:nvSpPr>
        <p:spPr/>
        <p:txBody>
          <a:bodyPr/>
          <a:lstStyle/>
          <a:p>
            <a:r>
              <a:rPr lang="hu-HU" dirty="0" smtClean="0"/>
              <a:t>Vissza az elejére</a:t>
            </a:r>
          </a:p>
          <a:p>
            <a:pPr lvl="1"/>
            <a:r>
              <a:rPr lang="hu-HU" dirty="0" smtClean="0"/>
              <a:t>Hátha ki lehet listázni a konfigurációt</a:t>
            </a:r>
          </a:p>
          <a:p>
            <a:pPr lvl="1"/>
            <a:r>
              <a:rPr lang="hu-HU" dirty="0" smtClean="0"/>
              <a:t>Nézzük meg az </a:t>
            </a:r>
            <a:r>
              <a:rPr lang="hu-HU" dirty="0" err="1" smtClean="0"/>
              <a:t>appcmd.exe-t</a:t>
            </a:r>
            <a:r>
              <a:rPr lang="hu-HU" dirty="0" smtClean="0"/>
              <a:t> még egyszer</a:t>
            </a:r>
          </a:p>
          <a:p>
            <a:pPr lvl="1"/>
            <a:endParaRPr lang="hu-HU" dirty="0" smtClean="0"/>
          </a:p>
          <a:p>
            <a:pPr marL="0" indent="0">
              <a:buNone/>
            </a:pPr>
            <a:r>
              <a:rPr lang="hu-HU" sz="2400" dirty="0">
                <a:latin typeface="Consolas" pitchFamily="49" charset="0"/>
                <a:cs typeface="Consolas" pitchFamily="49" charset="0"/>
              </a:rPr>
              <a:t>C:\Program </a:t>
            </a:r>
            <a:r>
              <a:rPr lang="hu-HU" sz="2400" dirty="0" err="1">
                <a:latin typeface="Consolas" pitchFamily="49" charset="0"/>
                <a:cs typeface="Consolas" pitchFamily="49" charset="0"/>
              </a:rPr>
              <a:t>Files</a:t>
            </a:r>
            <a:r>
              <a:rPr lang="hu-HU" sz="2400" dirty="0">
                <a:latin typeface="Consolas" pitchFamily="49" charset="0"/>
                <a:cs typeface="Consolas" pitchFamily="49" charset="0"/>
              </a:rPr>
              <a:t>\IIS Express&gt;</a:t>
            </a:r>
            <a:r>
              <a:rPr lang="hu-HU" sz="2400" dirty="0" err="1">
                <a:latin typeface="Consolas" pitchFamily="49" charset="0"/>
                <a:cs typeface="Consolas" pitchFamily="49" charset="0"/>
              </a:rPr>
              <a:t>appcmd.exe</a:t>
            </a:r>
            <a:r>
              <a:rPr lang="hu-HU" sz="2400" dirty="0">
                <a:latin typeface="Consolas" pitchFamily="49" charset="0"/>
                <a:cs typeface="Consolas" pitchFamily="49" charset="0"/>
              </a:rPr>
              <a:t> </a:t>
            </a:r>
            <a:r>
              <a:rPr lang="hu-HU" sz="2400" dirty="0" err="1">
                <a:latin typeface="Consolas" pitchFamily="49" charset="0"/>
                <a:cs typeface="Consolas" pitchFamily="49" charset="0"/>
              </a:rPr>
              <a:t>list</a:t>
            </a:r>
            <a:r>
              <a:rPr lang="hu-HU" sz="2400" dirty="0">
                <a:latin typeface="Consolas" pitchFamily="49" charset="0"/>
                <a:cs typeface="Consolas" pitchFamily="49" charset="0"/>
              </a:rPr>
              <a:t> </a:t>
            </a:r>
            <a:r>
              <a:rPr lang="hu-HU" sz="2400" dirty="0" err="1" smtClean="0">
                <a:latin typeface="Consolas" pitchFamily="49" charset="0"/>
                <a:cs typeface="Consolas" pitchFamily="49" charset="0"/>
              </a:rPr>
              <a:t>module</a:t>
            </a:r>
            <a:endParaRPr lang="hu-HU" sz="2400" dirty="0" smtClean="0">
              <a:latin typeface="Consolas" pitchFamily="49" charset="0"/>
              <a:cs typeface="Consolas" pitchFamily="49" charset="0"/>
            </a:endParaRPr>
          </a:p>
          <a:p>
            <a:pPr marL="0" indent="0">
              <a:buNone/>
            </a:pPr>
            <a:endParaRPr lang="hu-HU" sz="2400" dirty="0" smtClean="0">
              <a:latin typeface="Consolas" pitchFamily="49" charset="0"/>
              <a:cs typeface="Consolas" pitchFamily="49" charset="0"/>
            </a:endParaRPr>
          </a:p>
          <a:p>
            <a:pPr marL="0" indent="0">
              <a:buNone/>
            </a:pPr>
            <a:r>
              <a:rPr lang="hu-HU" sz="2400" dirty="0" smtClean="0">
                <a:latin typeface="Consolas" pitchFamily="49" charset="0"/>
                <a:cs typeface="Consolas" pitchFamily="49" charset="0"/>
              </a:rPr>
              <a:t>ERROR </a:t>
            </a:r>
            <a:r>
              <a:rPr lang="hu-HU" sz="2400" dirty="0">
                <a:latin typeface="Consolas" pitchFamily="49" charset="0"/>
                <a:cs typeface="Consolas" pitchFamily="49" charset="0"/>
              </a:rPr>
              <a:t>( </a:t>
            </a:r>
            <a:r>
              <a:rPr lang="hu-HU" sz="2400" dirty="0" err="1">
                <a:latin typeface="Consolas" pitchFamily="49" charset="0"/>
                <a:cs typeface="Consolas" pitchFamily="49" charset="0"/>
              </a:rPr>
              <a:t>message</a:t>
            </a:r>
            <a:r>
              <a:rPr lang="hu-HU" sz="2400" dirty="0">
                <a:latin typeface="Consolas" pitchFamily="49" charset="0"/>
                <a:cs typeface="Consolas" pitchFamily="49" charset="0"/>
              </a:rPr>
              <a:t>:</a:t>
            </a:r>
            <a:r>
              <a:rPr lang="hu-HU" sz="2400" dirty="0" err="1">
                <a:latin typeface="Consolas" pitchFamily="49" charset="0"/>
                <a:cs typeface="Consolas" pitchFamily="49" charset="0"/>
              </a:rPr>
              <a:t>Configuration</a:t>
            </a:r>
            <a:r>
              <a:rPr lang="hu-HU" sz="2400" dirty="0">
                <a:latin typeface="Consolas" pitchFamily="49" charset="0"/>
                <a:cs typeface="Consolas" pitchFamily="49" charset="0"/>
              </a:rPr>
              <a:t> </a:t>
            </a:r>
            <a:r>
              <a:rPr lang="hu-HU" sz="2400" dirty="0" err="1">
                <a:latin typeface="Consolas" pitchFamily="49" charset="0"/>
                <a:cs typeface="Consolas" pitchFamily="49" charset="0"/>
              </a:rPr>
              <a:t>error</a:t>
            </a:r>
            <a:r>
              <a:rPr lang="hu-HU" sz="2400" dirty="0">
                <a:latin typeface="Consolas" pitchFamily="49" charset="0"/>
                <a:cs typeface="Consolas" pitchFamily="49" charset="0"/>
              </a:rPr>
              <a:t> </a:t>
            </a:r>
            <a:r>
              <a:rPr lang="hu-HU" sz="2400" dirty="0" smtClean="0">
                <a:latin typeface="Consolas" pitchFamily="49" charset="0"/>
                <a:cs typeface="Consolas" pitchFamily="49" charset="0"/>
              </a:rPr>
              <a:t>MODULE</a:t>
            </a:r>
          </a:p>
          <a:p>
            <a:pPr marL="0" indent="0">
              <a:buNone/>
            </a:pPr>
            <a:r>
              <a:rPr lang="hu-HU" sz="2400" dirty="0" err="1" smtClean="0">
                <a:latin typeface="Consolas" pitchFamily="49" charset="0"/>
                <a:cs typeface="Consolas" pitchFamily="49" charset="0"/>
              </a:rPr>
              <a:t>Filename</a:t>
            </a:r>
            <a:r>
              <a:rPr lang="hu-HU" sz="2400" dirty="0">
                <a:latin typeface="Consolas" pitchFamily="49" charset="0"/>
                <a:cs typeface="Consolas" pitchFamily="49" charset="0"/>
              </a:rPr>
              <a:t>: C:\Program </a:t>
            </a:r>
            <a:r>
              <a:rPr lang="hu-HU" sz="2400" dirty="0" err="1">
                <a:latin typeface="Consolas" pitchFamily="49" charset="0"/>
                <a:cs typeface="Consolas" pitchFamily="49" charset="0"/>
              </a:rPr>
              <a:t>Files</a:t>
            </a:r>
            <a:r>
              <a:rPr lang="hu-HU" sz="2400" dirty="0">
                <a:latin typeface="Consolas" pitchFamily="49" charset="0"/>
                <a:cs typeface="Consolas" pitchFamily="49" charset="0"/>
              </a:rPr>
              <a:t>\IIS </a:t>
            </a:r>
            <a:r>
              <a:rPr lang="hu-HU" sz="2400" dirty="0" smtClean="0">
                <a:latin typeface="Consolas" pitchFamily="49" charset="0"/>
                <a:cs typeface="Consolas" pitchFamily="49" charset="0"/>
              </a:rPr>
              <a:t>Express\</a:t>
            </a:r>
            <a:r>
              <a:rPr lang="hu-HU" sz="2400" dirty="0" err="1" smtClean="0">
                <a:latin typeface="Consolas" pitchFamily="49" charset="0"/>
                <a:cs typeface="Consolas" pitchFamily="49" charset="0"/>
              </a:rPr>
              <a:t>config</a:t>
            </a:r>
            <a:r>
              <a:rPr lang="hu-HU" sz="2400" dirty="0" smtClean="0">
                <a:latin typeface="Consolas" pitchFamily="49" charset="0"/>
                <a:cs typeface="Consolas" pitchFamily="49" charset="0"/>
              </a:rPr>
              <a:t>\</a:t>
            </a:r>
            <a:r>
              <a:rPr lang="hu-HU" sz="2400" dirty="0" err="1" smtClean="0">
                <a:latin typeface="Consolas" pitchFamily="49" charset="0"/>
                <a:cs typeface="Consolas" pitchFamily="49" charset="0"/>
              </a:rPr>
              <a:t>schema</a:t>
            </a:r>
            <a:r>
              <a:rPr lang="hu-HU" sz="2400" dirty="0" smtClean="0">
                <a:latin typeface="Consolas" pitchFamily="49" charset="0"/>
                <a:cs typeface="Consolas" pitchFamily="49" charset="0"/>
              </a:rPr>
              <a:t>\FX_</a:t>
            </a:r>
            <a:r>
              <a:rPr lang="hu-HU" sz="2400" dirty="0" err="1" smtClean="0">
                <a:latin typeface="Consolas" pitchFamily="49" charset="0"/>
                <a:cs typeface="Consolas" pitchFamily="49" charset="0"/>
              </a:rPr>
              <a:t>schema.xml</a:t>
            </a:r>
            <a:endParaRPr lang="hu-HU" sz="2400" dirty="0" smtClean="0">
              <a:latin typeface="Consolas" pitchFamily="49" charset="0"/>
              <a:cs typeface="Consolas" pitchFamily="49" charset="0"/>
            </a:endParaRPr>
          </a:p>
          <a:p>
            <a:pPr marL="0" indent="0">
              <a:buNone/>
            </a:pPr>
            <a:r>
              <a:rPr lang="hu-HU" sz="2400" dirty="0" smtClean="0">
                <a:latin typeface="Consolas" pitchFamily="49" charset="0"/>
                <a:cs typeface="Consolas" pitchFamily="49" charset="0"/>
              </a:rPr>
              <a:t>Line </a:t>
            </a:r>
            <a:r>
              <a:rPr lang="hu-HU" sz="2400" dirty="0" err="1">
                <a:latin typeface="Consolas" pitchFamily="49" charset="0"/>
                <a:cs typeface="Consolas" pitchFamily="49" charset="0"/>
              </a:rPr>
              <a:t>Number</a:t>
            </a:r>
            <a:r>
              <a:rPr lang="hu-HU" sz="2400" dirty="0">
                <a:latin typeface="Consolas" pitchFamily="49" charset="0"/>
                <a:cs typeface="Consolas" pitchFamily="49" charset="0"/>
              </a:rPr>
              <a:t>: </a:t>
            </a:r>
            <a:r>
              <a:rPr lang="hu-HU" sz="2400" dirty="0" smtClean="0">
                <a:latin typeface="Consolas" pitchFamily="49" charset="0"/>
                <a:cs typeface="Consolas" pitchFamily="49" charset="0"/>
              </a:rPr>
              <a:t>0</a:t>
            </a:r>
          </a:p>
          <a:p>
            <a:pPr marL="0" indent="0">
              <a:buNone/>
            </a:pPr>
            <a:r>
              <a:rPr lang="hu-HU" sz="2400" dirty="0" err="1" smtClean="0">
                <a:latin typeface="Consolas" pitchFamily="49" charset="0"/>
                <a:cs typeface="Consolas" pitchFamily="49" charset="0"/>
              </a:rPr>
              <a:t>Description</a:t>
            </a:r>
            <a:r>
              <a:rPr lang="hu-HU" sz="2400" dirty="0">
                <a:latin typeface="Consolas" pitchFamily="49" charset="0"/>
                <a:cs typeface="Consolas" pitchFamily="49" charset="0"/>
              </a:rPr>
              <a:t>: </a:t>
            </a:r>
            <a:r>
              <a:rPr lang="hu-HU" sz="2400" dirty="0" err="1">
                <a:latin typeface="Consolas" pitchFamily="49" charset="0"/>
                <a:cs typeface="Consolas" pitchFamily="49" charset="0"/>
              </a:rPr>
              <a:t>Configuration</a:t>
            </a:r>
            <a:r>
              <a:rPr lang="hu-HU" sz="2400" dirty="0">
                <a:latin typeface="Consolas" pitchFamily="49" charset="0"/>
                <a:cs typeface="Consolas" pitchFamily="49" charset="0"/>
              </a:rPr>
              <a:t> file is </a:t>
            </a:r>
            <a:r>
              <a:rPr lang="hu-HU" sz="2400" dirty="0" err="1">
                <a:latin typeface="Consolas" pitchFamily="49" charset="0"/>
                <a:cs typeface="Consolas" pitchFamily="49" charset="0"/>
              </a:rPr>
              <a:t>not</a:t>
            </a:r>
            <a:r>
              <a:rPr lang="hu-HU" sz="2400" dirty="0">
                <a:latin typeface="Consolas" pitchFamily="49" charset="0"/>
                <a:cs typeface="Consolas" pitchFamily="49" charset="0"/>
              </a:rPr>
              <a:t> </a:t>
            </a:r>
            <a:r>
              <a:rPr lang="hu-HU" sz="2400" dirty="0" err="1">
                <a:latin typeface="Consolas" pitchFamily="49" charset="0"/>
                <a:cs typeface="Consolas" pitchFamily="49" charset="0"/>
              </a:rPr>
              <a:t>well-formed</a:t>
            </a:r>
            <a:r>
              <a:rPr lang="hu-HU" sz="2400" dirty="0">
                <a:latin typeface="Consolas" pitchFamily="49" charset="0"/>
                <a:cs typeface="Consolas" pitchFamily="49" charset="0"/>
              </a:rPr>
              <a:t> XML. )</a:t>
            </a:r>
            <a:endParaRPr lang="hu-HU" sz="2800" dirty="0">
              <a:latin typeface="Consolas" pitchFamily="49" charset="0"/>
              <a:cs typeface="Consolas" pitchFamily="49" charset="0"/>
            </a:endParaRPr>
          </a:p>
        </p:txBody>
      </p:sp>
      <p:sp>
        <p:nvSpPr>
          <p:cNvPr id="4" name="Dia számának helye 3"/>
          <p:cNvSpPr>
            <a:spLocks noGrp="1"/>
          </p:cNvSpPr>
          <p:nvPr>
            <p:ph type="sldNum" sz="quarter" idx="5"/>
          </p:nvPr>
        </p:nvSpPr>
        <p:spPr/>
        <p:txBody>
          <a:bodyPr/>
          <a:lstStyle/>
          <a:p>
            <a:fld id="{3D86C690-4F62-4AFC-8745-06DC9BF07935}" type="slidenum">
              <a:rPr lang="hu-HU" smtClean="0"/>
              <a:pPr/>
              <a:t>21</a:t>
            </a:fld>
            <a:endParaRPr lang="hu-HU"/>
          </a:p>
        </p:txBody>
      </p:sp>
    </p:spTree>
    <p:extLst>
      <p:ext uri="{BB962C8B-B14F-4D97-AF65-F5344CB8AC3E}">
        <p14:creationId xmlns:p14="http://schemas.microsoft.com/office/powerpoint/2010/main" val="282540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Nyertünk: FX_</a:t>
            </a:r>
            <a:r>
              <a:rPr lang="hu-HU" dirty="0" err="1" smtClean="0"/>
              <a:t>schema.xml</a:t>
            </a:r>
            <a:r>
              <a:rPr lang="hu-HU" dirty="0" smtClean="0"/>
              <a:t> </a:t>
            </a:r>
            <a:endParaRPr lang="hu-HU" dirty="0"/>
          </a:p>
        </p:txBody>
      </p:sp>
      <p:sp>
        <p:nvSpPr>
          <p:cNvPr id="3" name="Tartalom helye 2"/>
          <p:cNvSpPr>
            <a:spLocks noGrp="1"/>
          </p:cNvSpPr>
          <p:nvPr>
            <p:ph idx="1"/>
          </p:nvPr>
        </p:nvSpPr>
        <p:spPr/>
        <p:txBody>
          <a:bodyPr/>
          <a:lstStyle/>
          <a:p>
            <a:r>
              <a:rPr lang="hu-HU" dirty="0" smtClean="0"/>
              <a:t>Mi van az FX_</a:t>
            </a:r>
            <a:r>
              <a:rPr lang="hu-HU" dirty="0" err="1" smtClean="0"/>
              <a:t>schema.xml-ben</a:t>
            </a:r>
            <a:r>
              <a:rPr lang="hu-HU" dirty="0" smtClean="0"/>
              <a:t>?</a:t>
            </a:r>
          </a:p>
          <a:p>
            <a:endParaRPr lang="hu-HU" dirty="0"/>
          </a:p>
          <a:p>
            <a:endParaRPr lang="hu-HU" dirty="0" smtClean="0"/>
          </a:p>
          <a:p>
            <a:endParaRPr lang="hu-HU" dirty="0"/>
          </a:p>
          <a:p>
            <a:endParaRPr lang="hu-HU" dirty="0" smtClean="0"/>
          </a:p>
          <a:p>
            <a:endParaRPr lang="hu-HU" dirty="0"/>
          </a:p>
          <a:p>
            <a:r>
              <a:rPr lang="hu-HU" dirty="0" smtClean="0"/>
              <a:t>A fájl látszólag megvan, de csupa NUL a tartalma</a:t>
            </a:r>
          </a:p>
          <a:p>
            <a:endParaRPr lang="hu-HU" dirty="0"/>
          </a:p>
          <a:p>
            <a:r>
              <a:rPr lang="hu-HU" dirty="0" smtClean="0"/>
              <a:t>(</a:t>
            </a:r>
            <a:r>
              <a:rPr lang="hu-HU" dirty="0" err="1" smtClean="0"/>
              <a:t>Snapshot</a:t>
            </a:r>
            <a:r>
              <a:rPr lang="hu-HU" dirty="0" smtClean="0"/>
              <a:t> eldobása közben sérült meg?)</a:t>
            </a:r>
            <a:endParaRPr lang="hu-HU" dirty="0"/>
          </a:p>
        </p:txBody>
      </p:sp>
      <p:sp>
        <p:nvSpPr>
          <p:cNvPr id="4" name="Dia számának helye 3"/>
          <p:cNvSpPr>
            <a:spLocks noGrp="1"/>
          </p:cNvSpPr>
          <p:nvPr>
            <p:ph type="sldNum" sz="quarter" idx="5"/>
          </p:nvPr>
        </p:nvSpPr>
        <p:spPr/>
        <p:txBody>
          <a:bodyPr/>
          <a:lstStyle/>
          <a:p>
            <a:fld id="{3D86C690-4F62-4AFC-8745-06DC9BF07935}" type="slidenum">
              <a:rPr lang="hu-HU" smtClean="0"/>
              <a:pPr/>
              <a:t>22</a:t>
            </a:fld>
            <a:endParaRPr lang="hu-HU"/>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7663"/>
          <a:stretch/>
        </p:blipFill>
        <p:spPr bwMode="auto">
          <a:xfrm>
            <a:off x="5004048" y="1484784"/>
            <a:ext cx="3764442"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275" y="1484784"/>
            <a:ext cx="427672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14549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p:txBody>
          <a:bodyPr/>
          <a:lstStyle/>
          <a:p>
            <a:r>
              <a:rPr lang="hu-HU" dirty="0" smtClean="0"/>
              <a:t>Esettanulmány </a:t>
            </a:r>
            <a:r>
              <a:rPr lang="hu-HU" dirty="0"/>
              <a:t>2</a:t>
            </a:r>
          </a:p>
        </p:txBody>
      </p:sp>
      <p:sp>
        <p:nvSpPr>
          <p:cNvPr id="6" name="Szöveg helye 5"/>
          <p:cNvSpPr>
            <a:spLocks noGrp="1"/>
          </p:cNvSpPr>
          <p:nvPr>
            <p:ph type="body" idx="1"/>
          </p:nvPr>
        </p:nvSpPr>
        <p:spPr/>
        <p:txBody>
          <a:bodyPr>
            <a:normAutofit/>
          </a:bodyPr>
          <a:lstStyle/>
          <a:p>
            <a:r>
              <a:rPr lang="hu-HU" sz="3200" dirty="0" smtClean="0"/>
              <a:t>SQL Server Upgrade hiba</a:t>
            </a:r>
            <a:endParaRPr lang="hu-HU" sz="3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SQL Server upgrade</a:t>
            </a:r>
            <a:endParaRPr lang="hu-HU" dirty="0"/>
          </a:p>
        </p:txBody>
      </p:sp>
      <p:sp>
        <p:nvSpPr>
          <p:cNvPr id="3" name="Tartalom helye 2"/>
          <p:cNvSpPr>
            <a:spLocks noGrp="1"/>
          </p:cNvSpPr>
          <p:nvPr>
            <p:ph idx="1"/>
          </p:nvPr>
        </p:nvSpPr>
        <p:spPr/>
        <p:txBody>
          <a:bodyPr/>
          <a:lstStyle/>
          <a:p>
            <a:r>
              <a:rPr lang="en-US" dirty="0" smtClean="0"/>
              <a:t>D:\&gt;setup.exe SKUUPGRADE=1</a:t>
            </a:r>
            <a:endParaRPr lang="hu-HU" dirty="0" smtClean="0"/>
          </a:p>
          <a:p>
            <a:endParaRPr lang="hu-HU" dirty="0" smtClean="0"/>
          </a:p>
          <a:p>
            <a:endParaRPr lang="hu-HU" dirty="0"/>
          </a:p>
        </p:txBody>
      </p:sp>
      <p:sp>
        <p:nvSpPr>
          <p:cNvPr id="4" name="Dia számának helye 3"/>
          <p:cNvSpPr>
            <a:spLocks noGrp="1"/>
          </p:cNvSpPr>
          <p:nvPr>
            <p:ph type="sldNum" sz="quarter" idx="5"/>
          </p:nvPr>
        </p:nvSpPr>
        <p:spPr/>
        <p:txBody>
          <a:bodyPr/>
          <a:lstStyle/>
          <a:p>
            <a:fld id="{3D86C690-4F62-4AFC-8745-06DC9BF07935}" type="slidenum">
              <a:rPr lang="hu-HU" smtClean="0"/>
              <a:pPr/>
              <a:t>24</a:t>
            </a:fld>
            <a:endParaRPr lang="hu-HU"/>
          </a:p>
        </p:txBody>
      </p:sp>
      <p:pic>
        <p:nvPicPr>
          <p:cNvPr id="5" name="Picture 1"/>
          <p:cNvPicPr/>
          <p:nvPr/>
        </p:nvPicPr>
        <p:blipFill>
          <a:blip r:embed="rId3" cstate="print"/>
          <a:srcRect b="48554"/>
          <a:stretch>
            <a:fillRect/>
          </a:stretch>
        </p:blipFill>
        <p:spPr bwMode="auto">
          <a:xfrm>
            <a:off x="357158" y="1643050"/>
            <a:ext cx="8001056" cy="32147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Hiba a telepítés során</a:t>
            </a:r>
            <a:endParaRPr lang="hu-HU" dirty="0"/>
          </a:p>
        </p:txBody>
      </p:sp>
      <p:sp>
        <p:nvSpPr>
          <p:cNvPr id="4" name="Dia számának helye 3"/>
          <p:cNvSpPr>
            <a:spLocks noGrp="1"/>
          </p:cNvSpPr>
          <p:nvPr>
            <p:ph type="sldNum" sz="quarter" idx="5"/>
          </p:nvPr>
        </p:nvSpPr>
        <p:spPr/>
        <p:txBody>
          <a:bodyPr/>
          <a:lstStyle/>
          <a:p>
            <a:fld id="{3D86C690-4F62-4AFC-8745-06DC9BF07935}" type="slidenum">
              <a:rPr lang="hu-HU" smtClean="0"/>
              <a:pPr/>
              <a:t>25</a:t>
            </a:fld>
            <a:endParaRPr lang="hu-HU"/>
          </a:p>
        </p:txBody>
      </p:sp>
      <p:pic>
        <p:nvPicPr>
          <p:cNvPr id="5" name="Picture 4"/>
          <p:cNvPicPr/>
          <p:nvPr/>
        </p:nvPicPr>
        <p:blipFill>
          <a:blip r:embed="rId3" cstate="print"/>
          <a:srcRect/>
          <a:stretch>
            <a:fillRect/>
          </a:stretch>
        </p:blipFill>
        <p:spPr bwMode="auto">
          <a:xfrm>
            <a:off x="2357422" y="714356"/>
            <a:ext cx="4929222" cy="4929222"/>
          </a:xfrm>
          <a:prstGeom prst="rect">
            <a:avLst/>
          </a:prstGeom>
          <a:noFill/>
          <a:ln w="9525">
            <a:noFill/>
            <a:miter lim="800000"/>
            <a:headEnd/>
            <a:tailEnd/>
          </a:ln>
        </p:spPr>
      </p:pic>
      <p:sp>
        <p:nvSpPr>
          <p:cNvPr id="6" name="Tartalom helye 2"/>
          <p:cNvSpPr>
            <a:spLocks noGrp="1"/>
          </p:cNvSpPr>
          <p:nvPr>
            <p:ph idx="1"/>
          </p:nvPr>
        </p:nvSpPr>
        <p:spPr>
          <a:xfrm>
            <a:off x="142844" y="5572140"/>
            <a:ext cx="8858312" cy="928694"/>
          </a:xfrm>
        </p:spPr>
        <p:txBody>
          <a:bodyPr>
            <a:normAutofit fontScale="92500" lnSpcReduction="10000"/>
          </a:bodyPr>
          <a:lstStyle/>
          <a:p>
            <a:pPr>
              <a:buNone/>
            </a:pPr>
            <a:r>
              <a:rPr lang="hu-HU" dirty="0" smtClean="0"/>
              <a:t>C:\Program </a:t>
            </a:r>
            <a:r>
              <a:rPr lang="hu-HU" dirty="0" err="1" smtClean="0"/>
              <a:t>Files</a:t>
            </a:r>
            <a:r>
              <a:rPr lang="hu-HU" dirty="0" smtClean="0"/>
              <a:t>\Microsoft SQL Server\MSSQL.4 \</a:t>
            </a:r>
            <a:r>
              <a:rPr lang="hu-HU" dirty="0" err="1" smtClean="0"/>
              <a:t>Reporting</a:t>
            </a:r>
            <a:r>
              <a:rPr lang="hu-HU" dirty="0" smtClean="0"/>
              <a:t> </a:t>
            </a:r>
            <a:r>
              <a:rPr lang="hu-HU" dirty="0" err="1" smtClean="0"/>
              <a:t>Services</a:t>
            </a:r>
            <a:r>
              <a:rPr lang="hu-HU" dirty="0" smtClean="0"/>
              <a:t>\</a:t>
            </a:r>
            <a:r>
              <a:rPr lang="hu-HU" dirty="0" err="1" smtClean="0"/>
              <a:t>ReportServer</a:t>
            </a:r>
            <a:r>
              <a:rPr lang="hu-HU" dirty="0" smtClean="0"/>
              <a:t>\</a:t>
            </a:r>
            <a:r>
              <a:rPr lang="hu-HU" dirty="0" err="1" smtClean="0"/>
              <a:t>rssrvpolicy.config</a:t>
            </a:r>
            <a:endParaRPr lang="hu-HU"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fájl pedig létezik…</a:t>
            </a:r>
            <a:endParaRPr lang="hu-HU" dirty="0"/>
          </a:p>
        </p:txBody>
      </p:sp>
      <p:sp>
        <p:nvSpPr>
          <p:cNvPr id="4" name="Dia számának helye 3"/>
          <p:cNvSpPr>
            <a:spLocks noGrp="1"/>
          </p:cNvSpPr>
          <p:nvPr>
            <p:ph type="sldNum" sz="quarter" idx="5"/>
          </p:nvPr>
        </p:nvSpPr>
        <p:spPr/>
        <p:txBody>
          <a:bodyPr/>
          <a:lstStyle/>
          <a:p>
            <a:fld id="{3D86C690-4F62-4AFC-8745-06DC9BF07935}" type="slidenum">
              <a:rPr lang="hu-HU" smtClean="0"/>
              <a:pPr/>
              <a:t>26</a:t>
            </a:fld>
            <a:endParaRPr lang="hu-HU"/>
          </a:p>
        </p:txBody>
      </p:sp>
      <p:pic>
        <p:nvPicPr>
          <p:cNvPr id="5" name="Picture 7"/>
          <p:cNvPicPr/>
          <p:nvPr/>
        </p:nvPicPr>
        <p:blipFill>
          <a:blip r:embed="rId3" cstate="print"/>
          <a:srcRect/>
          <a:stretch>
            <a:fillRect/>
          </a:stretch>
        </p:blipFill>
        <p:spPr bwMode="auto">
          <a:xfrm>
            <a:off x="611560" y="980728"/>
            <a:ext cx="7128792" cy="49685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És van hozzá jogosultságunk is… ??</a:t>
            </a:r>
            <a:endParaRPr lang="hu-HU" dirty="0"/>
          </a:p>
        </p:txBody>
      </p:sp>
      <p:sp>
        <p:nvSpPr>
          <p:cNvPr id="3" name="Tartalom helye 2"/>
          <p:cNvSpPr>
            <a:spLocks noGrp="1"/>
          </p:cNvSpPr>
          <p:nvPr>
            <p:ph idx="1"/>
          </p:nvPr>
        </p:nvSpPr>
        <p:spPr>
          <a:xfrm>
            <a:off x="142844" y="857232"/>
            <a:ext cx="4861204" cy="5529321"/>
          </a:xfrm>
        </p:spPr>
        <p:txBody>
          <a:bodyPr/>
          <a:lstStyle/>
          <a:p>
            <a:endParaRPr lang="hu-HU" dirty="0" smtClean="0"/>
          </a:p>
          <a:p>
            <a:r>
              <a:rPr lang="hu-HU" dirty="0" smtClean="0"/>
              <a:t>A Rendszergazda felhasználó nevében ment a telepítő</a:t>
            </a:r>
          </a:p>
          <a:p>
            <a:endParaRPr lang="hu-HU" dirty="0"/>
          </a:p>
          <a:p>
            <a:r>
              <a:rPr lang="hu-HU" dirty="0" smtClean="0"/>
              <a:t>De a hibaüzenet szerint jogosultsági gond lehet</a:t>
            </a:r>
            <a:endParaRPr lang="hu-HU" dirty="0"/>
          </a:p>
        </p:txBody>
      </p:sp>
      <p:sp>
        <p:nvSpPr>
          <p:cNvPr id="4" name="Dia számának helye 3"/>
          <p:cNvSpPr>
            <a:spLocks noGrp="1"/>
          </p:cNvSpPr>
          <p:nvPr>
            <p:ph type="sldNum" sz="quarter" idx="5"/>
          </p:nvPr>
        </p:nvSpPr>
        <p:spPr/>
        <p:txBody>
          <a:bodyPr/>
          <a:lstStyle/>
          <a:p>
            <a:fld id="{3D86C690-4F62-4AFC-8745-06DC9BF07935}" type="slidenum">
              <a:rPr lang="hu-HU" smtClean="0"/>
              <a:pPr/>
              <a:t>27</a:t>
            </a:fld>
            <a:endParaRPr lang="hu-HU"/>
          </a:p>
        </p:txBody>
      </p:sp>
      <p:pic>
        <p:nvPicPr>
          <p:cNvPr id="5" name="Picture 10"/>
          <p:cNvPicPr/>
          <p:nvPr/>
        </p:nvPicPr>
        <p:blipFill>
          <a:blip r:embed="rId3" cstate="print"/>
          <a:srcRect/>
          <a:stretch>
            <a:fillRect/>
          </a:stretch>
        </p:blipFill>
        <p:spPr bwMode="auto">
          <a:xfrm>
            <a:off x="5220072" y="1065134"/>
            <a:ext cx="3744416" cy="4752528"/>
          </a:xfrm>
          <a:prstGeom prst="rect">
            <a:avLst/>
          </a:prstGeom>
          <a:noFill/>
          <a:ln w="9525">
            <a:noFill/>
            <a:miter lim="800000"/>
            <a:headEnd/>
            <a:tailEnd/>
          </a:ln>
        </p:spPr>
      </p:pic>
    </p:spTree>
    <p:extLst>
      <p:ext uri="{BB962C8B-B14F-4D97-AF65-F5344CB8AC3E}">
        <p14:creationId xmlns:p14="http://schemas.microsoft.com/office/powerpoint/2010/main" val="17767771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Process</a:t>
            </a:r>
            <a:r>
              <a:rPr lang="hu-HU" dirty="0" smtClean="0"/>
              <a:t> Monitor</a:t>
            </a:r>
            <a:endParaRPr lang="hu-HU" dirty="0"/>
          </a:p>
        </p:txBody>
      </p:sp>
      <p:sp>
        <p:nvSpPr>
          <p:cNvPr id="3" name="Tartalom helye 2"/>
          <p:cNvSpPr>
            <a:spLocks noGrp="1"/>
          </p:cNvSpPr>
          <p:nvPr>
            <p:ph idx="1"/>
          </p:nvPr>
        </p:nvSpPr>
        <p:spPr/>
        <p:txBody>
          <a:bodyPr/>
          <a:lstStyle/>
          <a:p>
            <a:r>
              <a:rPr lang="hu-HU" dirty="0" smtClean="0"/>
              <a:t>Pár százezer esemény közül kikeressük a relevánsakat: </a:t>
            </a:r>
          </a:p>
          <a:p>
            <a:endParaRPr lang="hu-HU" dirty="0" smtClean="0"/>
          </a:p>
          <a:p>
            <a:endParaRPr lang="hu-HU" dirty="0" smtClean="0"/>
          </a:p>
          <a:p>
            <a:endParaRPr lang="hu-HU" dirty="0" smtClean="0"/>
          </a:p>
          <a:p>
            <a:endParaRPr lang="hu-HU" dirty="0" smtClean="0"/>
          </a:p>
          <a:p>
            <a:endParaRPr lang="hu-HU" dirty="0" smtClean="0"/>
          </a:p>
          <a:p>
            <a:r>
              <a:rPr lang="hu-HU" dirty="0" smtClean="0"/>
              <a:t>Ki látja mi a hiba?</a:t>
            </a:r>
            <a:r>
              <a:rPr lang="hu-HU" dirty="0" smtClean="0">
                <a:sym typeface="Wingdings" pitchFamily="2" charset="2"/>
              </a:rPr>
              <a:t></a:t>
            </a:r>
            <a:endParaRPr lang="hu-HU" dirty="0"/>
          </a:p>
        </p:txBody>
      </p:sp>
      <p:sp>
        <p:nvSpPr>
          <p:cNvPr id="4" name="Dia számának helye 3"/>
          <p:cNvSpPr>
            <a:spLocks noGrp="1"/>
          </p:cNvSpPr>
          <p:nvPr>
            <p:ph type="sldNum" sz="quarter" idx="5"/>
          </p:nvPr>
        </p:nvSpPr>
        <p:spPr/>
        <p:txBody>
          <a:bodyPr/>
          <a:lstStyle/>
          <a:p>
            <a:fld id="{3D86C690-4F62-4AFC-8745-06DC9BF07935}" type="slidenum">
              <a:rPr lang="hu-HU" smtClean="0"/>
              <a:pPr/>
              <a:t>28</a:t>
            </a:fld>
            <a:endParaRPr lang="hu-HU"/>
          </a:p>
        </p:txBody>
      </p:sp>
      <p:pic>
        <p:nvPicPr>
          <p:cNvPr id="5" name="Picture 16"/>
          <p:cNvPicPr/>
          <p:nvPr/>
        </p:nvPicPr>
        <p:blipFill>
          <a:blip r:embed="rId3" cstate="print"/>
          <a:srcRect/>
          <a:stretch>
            <a:fillRect/>
          </a:stretch>
        </p:blipFill>
        <p:spPr bwMode="auto">
          <a:xfrm>
            <a:off x="142844" y="2571744"/>
            <a:ext cx="8858312" cy="20717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Tanulság</a:t>
            </a:r>
            <a:endParaRPr lang="hu-HU" dirty="0"/>
          </a:p>
        </p:txBody>
      </p:sp>
      <p:sp>
        <p:nvSpPr>
          <p:cNvPr id="3" name="Tartalom helye 2"/>
          <p:cNvSpPr>
            <a:spLocks noGrp="1"/>
          </p:cNvSpPr>
          <p:nvPr>
            <p:ph idx="1"/>
          </p:nvPr>
        </p:nvSpPr>
        <p:spPr/>
        <p:txBody>
          <a:bodyPr>
            <a:normAutofit/>
          </a:bodyPr>
          <a:lstStyle/>
          <a:p>
            <a:endParaRPr lang="hu-HU" dirty="0" smtClean="0"/>
          </a:p>
          <a:p>
            <a:r>
              <a:rPr lang="hu-HU" dirty="0">
                <a:sym typeface="Wingdings" pitchFamily="2" charset="2"/>
              </a:rPr>
              <a:t>Aljas hiba volt, mert megtévesztő az eredeti hibaüzenet…</a:t>
            </a:r>
          </a:p>
          <a:p>
            <a:endParaRPr lang="hu-HU" dirty="0">
              <a:sym typeface="Wingdings" pitchFamily="2" charset="2"/>
            </a:endParaRPr>
          </a:p>
          <a:p>
            <a:r>
              <a:rPr lang="hu-HU" dirty="0" smtClean="0"/>
              <a:t>Ne higgyünk a hibaüzeneteknek</a:t>
            </a:r>
            <a:r>
              <a:rPr lang="hu-HU" dirty="0" smtClean="0">
                <a:sym typeface="Wingdings" pitchFamily="2" charset="2"/>
              </a:rPr>
              <a:t></a:t>
            </a:r>
          </a:p>
          <a:p>
            <a:endParaRPr lang="hu-HU" dirty="0">
              <a:sym typeface="Wingdings" pitchFamily="2" charset="2"/>
            </a:endParaRPr>
          </a:p>
          <a:p>
            <a:r>
              <a:rPr lang="hu-HU" dirty="0" smtClean="0">
                <a:sym typeface="Wingdings" pitchFamily="2" charset="2"/>
              </a:rPr>
              <a:t>Vannak eszközök, amivel meg lehet nézni, hogy mi történik a háttérben!</a:t>
            </a:r>
            <a:endParaRPr lang="hu-HU" dirty="0"/>
          </a:p>
        </p:txBody>
      </p:sp>
      <p:sp>
        <p:nvSpPr>
          <p:cNvPr id="4" name="Dia számának helye 3"/>
          <p:cNvSpPr>
            <a:spLocks noGrp="1"/>
          </p:cNvSpPr>
          <p:nvPr>
            <p:ph type="sldNum" sz="quarter" idx="5"/>
          </p:nvPr>
        </p:nvSpPr>
        <p:spPr/>
        <p:txBody>
          <a:bodyPr/>
          <a:lstStyle/>
          <a:p>
            <a:fld id="{3D86C690-4F62-4AFC-8745-06DC9BF07935}" type="slidenum">
              <a:rPr lang="hu-HU" smtClean="0"/>
              <a:pPr/>
              <a:t>29</a:t>
            </a:fld>
            <a:endParaRPr lang="hu-HU"/>
          </a:p>
        </p:txBody>
      </p:sp>
    </p:spTree>
    <p:extLst>
      <p:ext uri="{BB962C8B-B14F-4D97-AF65-F5344CB8AC3E}">
        <p14:creationId xmlns:p14="http://schemas.microsoft.com/office/powerpoint/2010/main" val="544949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Hiba esetén</a:t>
            </a:r>
            <a:endParaRPr lang="hu-HU" dirty="0"/>
          </a:p>
        </p:txBody>
      </p:sp>
      <p:sp>
        <p:nvSpPr>
          <p:cNvPr id="3" name="Tartalom helye 2"/>
          <p:cNvSpPr>
            <a:spLocks noGrp="1"/>
          </p:cNvSpPr>
          <p:nvPr>
            <p:ph idx="1"/>
          </p:nvPr>
        </p:nvSpPr>
        <p:spPr>
          <a:xfrm>
            <a:off x="142844" y="857232"/>
            <a:ext cx="8858312" cy="5452088"/>
          </a:xfrm>
        </p:spPr>
        <p:txBody>
          <a:bodyPr>
            <a:normAutofit lnSpcReduction="10000"/>
          </a:bodyPr>
          <a:lstStyle/>
          <a:p>
            <a:r>
              <a:rPr lang="hu-HU" dirty="0" smtClean="0">
                <a:solidFill>
                  <a:schemeClr val="accent2"/>
                </a:solidFill>
              </a:rPr>
              <a:t>Mi történt pontosan?</a:t>
            </a:r>
            <a:r>
              <a:rPr lang="hu-HU" dirty="0" smtClean="0"/>
              <a:t> </a:t>
            </a:r>
          </a:p>
          <a:p>
            <a:pPr lvl="1"/>
            <a:r>
              <a:rPr lang="hu-HU" dirty="0" smtClean="0"/>
              <a:t>Ki okozta? Mikor? Miért?</a:t>
            </a:r>
          </a:p>
          <a:p>
            <a:pPr lvl="1"/>
            <a:r>
              <a:rPr lang="hu-HU" dirty="0" smtClean="0"/>
              <a:t>Feljegyzések készítése (képernyőkép, lépések…)</a:t>
            </a:r>
          </a:p>
          <a:p>
            <a:pPr lvl="1"/>
            <a:r>
              <a:rPr lang="hu-HU" dirty="0" smtClean="0"/>
              <a:t>Tudjuk reprodukálni?</a:t>
            </a:r>
          </a:p>
          <a:p>
            <a:endParaRPr lang="hu-HU" dirty="0" smtClean="0"/>
          </a:p>
          <a:p>
            <a:r>
              <a:rPr lang="hu-HU" dirty="0" smtClean="0">
                <a:solidFill>
                  <a:schemeClr val="accent2"/>
                </a:solidFill>
              </a:rPr>
              <a:t>Információ begyűjtése</a:t>
            </a:r>
          </a:p>
          <a:p>
            <a:pPr lvl="1"/>
            <a:r>
              <a:rPr lang="hu-HU" dirty="0" smtClean="0"/>
              <a:t>Hibanaplók (alkalmazás sajátja, rendszer)</a:t>
            </a:r>
          </a:p>
          <a:p>
            <a:pPr lvl="1"/>
            <a:r>
              <a:rPr lang="hu-HU" dirty="0" smtClean="0"/>
              <a:t>Hibakereső eszközök (</a:t>
            </a:r>
            <a:r>
              <a:rPr lang="hu-HU" dirty="0" err="1" smtClean="0"/>
              <a:t>sysinternals</a:t>
            </a:r>
            <a:r>
              <a:rPr lang="hu-HU" dirty="0" smtClean="0"/>
              <a:t>, </a:t>
            </a:r>
            <a:r>
              <a:rPr lang="hu-HU" dirty="0" err="1" smtClean="0"/>
              <a:t>support</a:t>
            </a:r>
            <a:r>
              <a:rPr lang="hu-HU" dirty="0" smtClean="0"/>
              <a:t> </a:t>
            </a:r>
            <a:r>
              <a:rPr lang="hu-HU" dirty="0" err="1" smtClean="0"/>
              <a:t>tools</a:t>
            </a:r>
            <a:r>
              <a:rPr lang="hu-HU" dirty="0" smtClean="0"/>
              <a:t>…)</a:t>
            </a:r>
          </a:p>
          <a:p>
            <a:endParaRPr lang="hu-HU" dirty="0" smtClean="0"/>
          </a:p>
          <a:p>
            <a:r>
              <a:rPr lang="hu-HU" dirty="0" smtClean="0"/>
              <a:t>Próbáljuk </a:t>
            </a:r>
            <a:r>
              <a:rPr lang="hu-HU" dirty="0" smtClean="0">
                <a:solidFill>
                  <a:schemeClr val="accent2"/>
                </a:solidFill>
              </a:rPr>
              <a:t>megérteni</a:t>
            </a:r>
            <a:r>
              <a:rPr lang="hu-HU" dirty="0" smtClean="0"/>
              <a:t>, mi történik</a:t>
            </a:r>
          </a:p>
          <a:p>
            <a:endParaRPr lang="hu-HU" dirty="0"/>
          </a:p>
        </p:txBody>
      </p:sp>
      <p:sp>
        <p:nvSpPr>
          <p:cNvPr id="5" name="Dia számának helye 4"/>
          <p:cNvSpPr>
            <a:spLocks noGrp="1"/>
          </p:cNvSpPr>
          <p:nvPr>
            <p:ph type="sldNum" sz="quarter" idx="5"/>
          </p:nvPr>
        </p:nvSpPr>
        <p:spPr/>
        <p:txBody>
          <a:bodyPr/>
          <a:lstStyle/>
          <a:p>
            <a:fld id="{3D86C690-4F62-4AFC-8745-06DC9BF07935}" type="slidenum">
              <a:rPr lang="hu-HU" smtClean="0"/>
              <a:pPr/>
              <a:t>3</a:t>
            </a:fld>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ím 6"/>
          <p:cNvSpPr>
            <a:spLocks noGrp="1"/>
          </p:cNvSpPr>
          <p:nvPr>
            <p:ph type="title"/>
          </p:nvPr>
        </p:nvSpPr>
        <p:spPr/>
        <p:txBody>
          <a:bodyPr/>
          <a:lstStyle/>
          <a:p>
            <a:r>
              <a:rPr lang="hu-HU" dirty="0" smtClean="0"/>
              <a:t>Esettanulmány </a:t>
            </a:r>
            <a:r>
              <a:rPr lang="hu-HU" dirty="0"/>
              <a:t>3</a:t>
            </a:r>
          </a:p>
        </p:txBody>
      </p:sp>
      <p:sp>
        <p:nvSpPr>
          <p:cNvPr id="8" name="Szöveg helye 7"/>
          <p:cNvSpPr>
            <a:spLocks noGrp="1"/>
          </p:cNvSpPr>
          <p:nvPr>
            <p:ph type="body" idx="1"/>
          </p:nvPr>
        </p:nvSpPr>
        <p:spPr/>
        <p:txBody>
          <a:bodyPr>
            <a:normAutofit/>
          </a:bodyPr>
          <a:lstStyle/>
          <a:p>
            <a:r>
              <a:rPr lang="hu-HU" sz="3200" dirty="0" smtClean="0"/>
              <a:t>NAME NOT FOUND</a:t>
            </a:r>
            <a:endParaRPr lang="hu-HU" sz="3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p:nvPr>
        </p:nvSpPr>
        <p:spPr/>
        <p:txBody>
          <a:bodyPr/>
          <a:lstStyle/>
          <a:p>
            <a:r>
              <a:rPr lang="hu-HU" dirty="0" smtClean="0"/>
              <a:t>„File </a:t>
            </a:r>
            <a:r>
              <a:rPr lang="hu-HU" dirty="0" err="1" smtClean="0"/>
              <a:t>not</a:t>
            </a:r>
            <a:r>
              <a:rPr lang="hu-HU" dirty="0" smtClean="0"/>
              <a:t> </a:t>
            </a:r>
            <a:r>
              <a:rPr lang="hu-HU" dirty="0" err="1" smtClean="0"/>
              <a:t>found</a:t>
            </a:r>
            <a:r>
              <a:rPr lang="hu-HU" dirty="0" smtClean="0"/>
              <a:t>” hiba</a:t>
            </a:r>
            <a:endParaRPr lang="hu-HU" dirty="0"/>
          </a:p>
        </p:txBody>
      </p:sp>
      <p:sp>
        <p:nvSpPr>
          <p:cNvPr id="2" name="Dia számának helye 1"/>
          <p:cNvSpPr>
            <a:spLocks noGrp="1"/>
          </p:cNvSpPr>
          <p:nvPr>
            <p:ph type="sldNum" sz="quarter" idx="5"/>
          </p:nvPr>
        </p:nvSpPr>
        <p:spPr/>
        <p:txBody>
          <a:bodyPr/>
          <a:lstStyle/>
          <a:p>
            <a:fld id="{3D86C690-4F62-4AFC-8745-06DC9BF07935}" type="slidenum">
              <a:rPr lang="hu-HU" smtClean="0"/>
              <a:pPr/>
              <a:t>31</a:t>
            </a:fld>
            <a:endParaRPr lang="hu-HU"/>
          </a:p>
        </p:txBody>
      </p:sp>
      <p:pic>
        <p:nvPicPr>
          <p:cNvPr id="2050" name="Picture 2"/>
          <p:cNvPicPr>
            <a:picLocks noChangeAspect="1" noChangeArrowheads="1"/>
          </p:cNvPicPr>
          <p:nvPr/>
        </p:nvPicPr>
        <p:blipFill>
          <a:blip r:embed="rId3" cstate="print"/>
          <a:srcRect/>
          <a:stretch>
            <a:fillRect/>
          </a:stretch>
        </p:blipFill>
        <p:spPr bwMode="auto">
          <a:xfrm>
            <a:off x="71534" y="714356"/>
            <a:ext cx="9001060" cy="5625662"/>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333405" y="2714620"/>
            <a:ext cx="8524875" cy="1695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Az alkalmazás működése</a:t>
            </a:r>
            <a:endParaRPr lang="hu-HU" dirty="0"/>
          </a:p>
        </p:txBody>
      </p:sp>
      <p:sp>
        <p:nvSpPr>
          <p:cNvPr id="3" name="Tartalom helye 2"/>
          <p:cNvSpPr>
            <a:spLocks noGrp="1"/>
          </p:cNvSpPr>
          <p:nvPr>
            <p:ph idx="1"/>
          </p:nvPr>
        </p:nvSpPr>
        <p:spPr/>
        <p:txBody>
          <a:bodyPr/>
          <a:lstStyle/>
          <a:p>
            <a:r>
              <a:rPr lang="hu-HU" dirty="0" smtClean="0"/>
              <a:t>Cél: adott könyvtár szétmásolása sok kliensre</a:t>
            </a:r>
          </a:p>
          <a:p>
            <a:pPr lvl="1"/>
            <a:r>
              <a:rPr lang="hu-HU" dirty="0" smtClean="0"/>
              <a:t>Tipikusan virtuális gépek (5-10 GB)</a:t>
            </a:r>
          </a:p>
          <a:p>
            <a:endParaRPr lang="hu-HU" dirty="0" smtClean="0"/>
          </a:p>
          <a:p>
            <a:r>
              <a:rPr lang="hu-HU" dirty="0" smtClean="0"/>
              <a:t>Nagyobb fájlokat </a:t>
            </a:r>
            <a:r>
              <a:rPr lang="hu-HU" dirty="0" err="1" smtClean="0"/>
              <a:t>multicast</a:t>
            </a:r>
            <a:r>
              <a:rPr lang="hu-HU" dirty="0" smtClean="0"/>
              <a:t> </a:t>
            </a:r>
            <a:r>
              <a:rPr lang="hu-HU" dirty="0" err="1" smtClean="0"/>
              <a:t>copy</a:t>
            </a:r>
            <a:r>
              <a:rPr lang="hu-HU" dirty="0" smtClean="0"/>
              <a:t> másolja (UFTP) egy ideiglenes könyvtárba</a:t>
            </a:r>
          </a:p>
          <a:p>
            <a:endParaRPr lang="hu-HU" dirty="0" smtClean="0"/>
          </a:p>
          <a:p>
            <a:r>
              <a:rPr lang="hu-HU" dirty="0" smtClean="0"/>
              <a:t>Végén SMB megosztáson keresztül áthelyezi a végleges helyére</a:t>
            </a:r>
            <a:endParaRPr lang="hu-HU" dirty="0"/>
          </a:p>
        </p:txBody>
      </p:sp>
      <p:sp>
        <p:nvSpPr>
          <p:cNvPr id="4" name="Dia számának helye 3"/>
          <p:cNvSpPr>
            <a:spLocks noGrp="1"/>
          </p:cNvSpPr>
          <p:nvPr>
            <p:ph type="sldNum" sz="quarter" idx="5"/>
          </p:nvPr>
        </p:nvSpPr>
        <p:spPr/>
        <p:txBody>
          <a:bodyPr/>
          <a:lstStyle/>
          <a:p>
            <a:fld id="{3D86C690-4F62-4AFC-8745-06DC9BF07935}" type="slidenum">
              <a:rPr lang="hu-HU" smtClean="0"/>
              <a:pPr/>
              <a:t>32</a:t>
            </a:fld>
            <a:endParaRPr lang="hu-HU"/>
          </a:p>
        </p:txBody>
      </p:sp>
    </p:spTree>
    <p:extLst>
      <p:ext uri="{BB962C8B-B14F-4D97-AF65-F5344CB8AC3E}">
        <p14:creationId xmlns:p14="http://schemas.microsoft.com/office/powerpoint/2010/main" val="24225001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Az alkalmazás </a:t>
            </a:r>
            <a:endParaRPr lang="hu-HU" dirty="0"/>
          </a:p>
        </p:txBody>
      </p:sp>
      <p:sp>
        <p:nvSpPr>
          <p:cNvPr id="4" name="Dia számának helye 3"/>
          <p:cNvSpPr>
            <a:spLocks noGrp="1"/>
          </p:cNvSpPr>
          <p:nvPr>
            <p:ph type="sldNum" sz="quarter" idx="5"/>
          </p:nvPr>
        </p:nvSpPr>
        <p:spPr/>
        <p:txBody>
          <a:bodyPr/>
          <a:lstStyle/>
          <a:p>
            <a:fld id="{3D86C690-4F62-4AFC-8745-06DC9BF07935}" type="slidenum">
              <a:rPr lang="hu-HU" smtClean="0"/>
              <a:pPr/>
              <a:t>33</a:t>
            </a:fld>
            <a:endParaRPr lang="hu-HU"/>
          </a:p>
        </p:txBody>
      </p:sp>
      <p:pic>
        <p:nvPicPr>
          <p:cNvPr id="3074" name="Picture 2" descr="image">
            <a:hlinkClick r:id="rId3"/>
          </p:cNvPr>
          <p:cNvPicPr>
            <a:picLocks noChangeAspect="1" noChangeArrowheads="1"/>
          </p:cNvPicPr>
          <p:nvPr/>
        </p:nvPicPr>
        <p:blipFill>
          <a:blip r:embed="rId4" cstate="print"/>
          <a:srcRect/>
          <a:stretch>
            <a:fillRect/>
          </a:stretch>
        </p:blipFill>
        <p:spPr bwMode="auto">
          <a:xfrm>
            <a:off x="357158" y="1928802"/>
            <a:ext cx="8634233" cy="1714512"/>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Alkalmazás saját naplója</a:t>
            </a:r>
            <a:endParaRPr lang="hu-HU" dirty="0"/>
          </a:p>
        </p:txBody>
      </p:sp>
      <p:sp>
        <p:nvSpPr>
          <p:cNvPr id="3" name="Tartalom helye 2"/>
          <p:cNvSpPr>
            <a:spLocks noGrp="1"/>
          </p:cNvSpPr>
          <p:nvPr>
            <p:ph idx="1"/>
          </p:nvPr>
        </p:nvSpPr>
        <p:spPr/>
        <p:txBody>
          <a:bodyPr>
            <a:normAutofit fontScale="55000" lnSpcReduction="20000"/>
          </a:bodyPr>
          <a:lstStyle/>
          <a:p>
            <a:pPr>
              <a:buNone/>
            </a:pPr>
            <a:r>
              <a:rPr lang="hu-HU" dirty="0" smtClean="0"/>
              <a:t>----------------------------------------</a:t>
            </a:r>
            <a:br>
              <a:rPr lang="hu-HU" dirty="0" smtClean="0"/>
            </a:br>
            <a:r>
              <a:rPr lang="hu-HU" dirty="0" smtClean="0"/>
              <a:t>2009.09.22. 11:21:14:</a:t>
            </a:r>
            <a:br>
              <a:rPr lang="hu-HU" dirty="0" smtClean="0"/>
            </a:br>
            <a:r>
              <a:rPr lang="hu-HU" dirty="0" err="1" smtClean="0"/>
              <a:t>Category</a:t>
            </a:r>
            <a:r>
              <a:rPr lang="hu-HU" dirty="0" smtClean="0"/>
              <a:t>: </a:t>
            </a:r>
            <a:r>
              <a:rPr lang="hu-HU" dirty="0" err="1" smtClean="0"/>
              <a:t>Info</a:t>
            </a:r>
            <a:r>
              <a:rPr lang="hu-HU" dirty="0" smtClean="0"/>
              <a:t>, </a:t>
            </a:r>
            <a:r>
              <a:rPr lang="hu-HU" dirty="0" err="1" smtClean="0"/>
              <a:t>RecursiveCopyFolders</a:t>
            </a:r>
            <a:r>
              <a:rPr lang="hu-HU" dirty="0" smtClean="0"/>
              <a:t>, </a:t>
            </a:r>
            <a:r>
              <a:rPr lang="hu-HU" dirty="0" err="1" smtClean="0"/>
              <a:t>CopyImage</a:t>
            </a:r>
            <a:r>
              <a:rPr lang="hu-HU" dirty="0" smtClean="0"/>
              <a:t/>
            </a:r>
            <a:br>
              <a:rPr lang="hu-HU" dirty="0" smtClean="0"/>
            </a:br>
            <a:r>
              <a:rPr lang="hu-HU" dirty="0" err="1" smtClean="0"/>
              <a:t>Title</a:t>
            </a:r>
            <a:r>
              <a:rPr lang="hu-HU" dirty="0" smtClean="0"/>
              <a:t>: </a:t>
            </a:r>
            <a:r>
              <a:rPr lang="hu-HU" dirty="0" err="1" smtClean="0"/>
              <a:t>Info</a:t>
            </a:r>
            <a:r>
              <a:rPr lang="hu-HU" dirty="0" smtClean="0"/>
              <a:t/>
            </a:r>
            <a:br>
              <a:rPr lang="hu-HU" dirty="0" smtClean="0"/>
            </a:br>
            <a:r>
              <a:rPr lang="hu-HU" dirty="0" err="1" smtClean="0"/>
              <a:t>Message</a:t>
            </a:r>
            <a:r>
              <a:rPr lang="hu-HU" dirty="0" smtClean="0"/>
              <a:t>: </a:t>
            </a:r>
            <a:r>
              <a:rPr lang="hu-HU" dirty="0" err="1" smtClean="0"/>
              <a:t>Unicast</a:t>
            </a:r>
            <a:r>
              <a:rPr lang="hu-HU" dirty="0" smtClean="0"/>
              <a:t> </a:t>
            </a:r>
            <a:r>
              <a:rPr lang="hu-HU" dirty="0" err="1" smtClean="0"/>
              <a:t>copied</a:t>
            </a:r>
            <a:r>
              <a:rPr lang="hu-HU" dirty="0" smtClean="0"/>
              <a:t> </a:t>
            </a:r>
            <a:r>
              <a:rPr lang="hu-HU" dirty="0" err="1" smtClean="0"/>
              <a:t>IBMLaborok</a:t>
            </a:r>
            <a:r>
              <a:rPr lang="hu-HU" dirty="0" smtClean="0"/>
              <a:t>\teszt-image\vmware-2.log (72 kB) </a:t>
            </a:r>
            <a:r>
              <a:rPr lang="hu-HU" dirty="0" err="1" smtClean="0"/>
              <a:t>to</a:t>
            </a:r>
            <a:r>
              <a:rPr lang="hu-HU" dirty="0" smtClean="0"/>
              <a:t> itec1</a:t>
            </a:r>
            <a:br>
              <a:rPr lang="hu-HU" dirty="0" smtClean="0"/>
            </a:br>
            <a:r>
              <a:rPr lang="hu-HU" dirty="0" err="1" smtClean="0"/>
              <a:t>Severity</a:t>
            </a:r>
            <a:r>
              <a:rPr lang="hu-HU" dirty="0" smtClean="0"/>
              <a:t>: </a:t>
            </a:r>
            <a:r>
              <a:rPr lang="hu-HU" dirty="0" err="1" smtClean="0"/>
              <a:t>Information</a:t>
            </a:r>
            <a:r>
              <a:rPr lang="hu-HU" dirty="0" smtClean="0"/>
              <a:t/>
            </a:r>
            <a:br>
              <a:rPr lang="hu-HU" dirty="0" smtClean="0"/>
            </a:br>
            <a:r>
              <a:rPr lang="hu-HU" dirty="0" smtClean="0"/>
              <a:t>----------------------------------------</a:t>
            </a:r>
            <a:br>
              <a:rPr lang="hu-HU" dirty="0" smtClean="0"/>
            </a:br>
            <a:r>
              <a:rPr lang="hu-HU" dirty="0" smtClean="0"/>
              <a:t>2009.09.22. 11:21:14:</a:t>
            </a:r>
            <a:br>
              <a:rPr lang="hu-HU" dirty="0" smtClean="0"/>
            </a:br>
            <a:r>
              <a:rPr lang="hu-HU" dirty="0" err="1" smtClean="0"/>
              <a:t>Category</a:t>
            </a:r>
            <a:r>
              <a:rPr lang="hu-HU" dirty="0" smtClean="0"/>
              <a:t>: </a:t>
            </a:r>
            <a:r>
              <a:rPr lang="hu-HU" dirty="0" err="1" smtClean="0"/>
              <a:t>Info</a:t>
            </a:r>
            <a:r>
              <a:rPr lang="hu-HU" dirty="0" smtClean="0"/>
              <a:t>, </a:t>
            </a:r>
            <a:r>
              <a:rPr lang="hu-HU" dirty="0" err="1" smtClean="0"/>
              <a:t>RecursiveCopyFolders</a:t>
            </a:r>
            <a:r>
              <a:rPr lang="hu-HU" dirty="0" smtClean="0"/>
              <a:t>, </a:t>
            </a:r>
            <a:r>
              <a:rPr lang="hu-HU" dirty="0" err="1" smtClean="0"/>
              <a:t>CopyImage</a:t>
            </a:r>
            <a:r>
              <a:rPr lang="hu-HU" dirty="0" smtClean="0"/>
              <a:t/>
            </a:r>
            <a:br>
              <a:rPr lang="hu-HU" dirty="0" smtClean="0"/>
            </a:br>
            <a:r>
              <a:rPr lang="hu-HU" dirty="0" err="1" smtClean="0"/>
              <a:t>Title</a:t>
            </a:r>
            <a:r>
              <a:rPr lang="hu-HU" dirty="0" smtClean="0"/>
              <a:t>: </a:t>
            </a:r>
            <a:r>
              <a:rPr lang="hu-HU" dirty="0" err="1" smtClean="0"/>
              <a:t>Info</a:t>
            </a:r>
            <a:r>
              <a:rPr lang="hu-HU" dirty="0" smtClean="0"/>
              <a:t/>
            </a:r>
            <a:br>
              <a:rPr lang="hu-HU" dirty="0" smtClean="0"/>
            </a:br>
            <a:r>
              <a:rPr lang="hu-HU" dirty="0" err="1" smtClean="0"/>
              <a:t>Message</a:t>
            </a:r>
            <a:r>
              <a:rPr lang="hu-HU" dirty="0" smtClean="0"/>
              <a:t>: </a:t>
            </a:r>
            <a:r>
              <a:rPr lang="hu-HU" dirty="0" err="1" smtClean="0"/>
              <a:t>Source</a:t>
            </a:r>
            <a:r>
              <a:rPr lang="hu-HU" dirty="0" smtClean="0"/>
              <a:t> file "\\itec1\c$\temp\uftp\Windows XP Professional-000001-s001.vmdk" </a:t>
            </a:r>
            <a:r>
              <a:rPr lang="hu-HU" dirty="0" err="1" smtClean="0"/>
              <a:t>not</a:t>
            </a:r>
            <a:r>
              <a:rPr lang="hu-HU" dirty="0" smtClean="0"/>
              <a:t> </a:t>
            </a:r>
            <a:r>
              <a:rPr lang="hu-HU" dirty="0" err="1" smtClean="0"/>
              <a:t>found</a:t>
            </a:r>
            <a:r>
              <a:rPr lang="hu-HU" dirty="0" smtClean="0"/>
              <a:t>, </a:t>
            </a:r>
            <a:r>
              <a:rPr lang="hu-HU" dirty="0" err="1" smtClean="0"/>
              <a:t>multicast</a:t>
            </a:r>
            <a:r>
              <a:rPr lang="hu-HU" dirty="0" smtClean="0"/>
              <a:t> </a:t>
            </a:r>
            <a:r>
              <a:rPr lang="hu-HU" dirty="0" err="1" smtClean="0"/>
              <a:t>copy</a:t>
            </a:r>
            <a:r>
              <a:rPr lang="hu-HU" dirty="0" smtClean="0"/>
              <a:t> </a:t>
            </a:r>
            <a:r>
              <a:rPr lang="hu-HU" dirty="0" err="1" smtClean="0"/>
              <a:t>was</a:t>
            </a:r>
            <a:r>
              <a:rPr lang="hu-HU" dirty="0" smtClean="0"/>
              <a:t> </a:t>
            </a:r>
            <a:r>
              <a:rPr lang="hu-HU" dirty="0" err="1" smtClean="0"/>
              <a:t>unsuccessful</a:t>
            </a:r>
            <a:r>
              <a:rPr lang="hu-HU" dirty="0" smtClean="0"/>
              <a:t> </a:t>
            </a:r>
            <a:r>
              <a:rPr lang="hu-HU" dirty="0" err="1" smtClean="0"/>
              <a:t>on</a:t>
            </a:r>
            <a:r>
              <a:rPr lang="hu-HU" dirty="0" smtClean="0"/>
              <a:t> </a:t>
            </a:r>
            <a:r>
              <a:rPr lang="hu-HU" dirty="0" err="1" smtClean="0"/>
              <a:t>host</a:t>
            </a:r>
            <a:r>
              <a:rPr lang="hu-HU" dirty="0" smtClean="0"/>
              <a:t> itec1.</a:t>
            </a:r>
            <a:br>
              <a:rPr lang="hu-HU" dirty="0" smtClean="0"/>
            </a:br>
            <a:r>
              <a:rPr lang="hu-HU" dirty="0" err="1" smtClean="0"/>
              <a:t>Severity</a:t>
            </a:r>
            <a:r>
              <a:rPr lang="hu-HU" dirty="0" smtClean="0"/>
              <a:t>: </a:t>
            </a:r>
            <a:r>
              <a:rPr lang="hu-HU" dirty="0" err="1" smtClean="0"/>
              <a:t>Information</a:t>
            </a:r>
            <a:r>
              <a:rPr lang="hu-HU" dirty="0" smtClean="0"/>
              <a:t/>
            </a:r>
            <a:br>
              <a:rPr lang="hu-HU" dirty="0" smtClean="0"/>
            </a:br>
            <a:r>
              <a:rPr lang="hu-HU" dirty="0" smtClean="0"/>
              <a:t>----------------------------------------</a:t>
            </a:r>
            <a:br>
              <a:rPr lang="hu-HU" dirty="0" smtClean="0"/>
            </a:br>
            <a:r>
              <a:rPr lang="hu-HU" dirty="0" smtClean="0"/>
              <a:t>2009.09.22. 11:21:14:</a:t>
            </a:r>
            <a:br>
              <a:rPr lang="hu-HU" dirty="0" smtClean="0"/>
            </a:br>
            <a:r>
              <a:rPr lang="hu-HU" dirty="0" err="1" smtClean="0"/>
              <a:t>Category</a:t>
            </a:r>
            <a:r>
              <a:rPr lang="hu-HU" dirty="0" smtClean="0"/>
              <a:t>: </a:t>
            </a:r>
            <a:r>
              <a:rPr lang="hu-HU" dirty="0" err="1" smtClean="0"/>
              <a:t>RecursiveCopyFolders</a:t>
            </a:r>
            <a:r>
              <a:rPr lang="hu-HU" dirty="0" smtClean="0"/>
              <a:t>, </a:t>
            </a:r>
            <a:r>
              <a:rPr lang="hu-HU" dirty="0" err="1" smtClean="0"/>
              <a:t>CopyImage</a:t>
            </a:r>
            <a:r>
              <a:rPr lang="hu-HU" dirty="0" smtClean="0"/>
              <a:t/>
            </a:r>
            <a:br>
              <a:rPr lang="hu-HU" dirty="0" smtClean="0"/>
            </a:br>
            <a:r>
              <a:rPr lang="hu-HU" dirty="0" err="1" smtClean="0"/>
              <a:t>Title</a:t>
            </a:r>
            <a:r>
              <a:rPr lang="hu-HU" dirty="0" smtClean="0"/>
              <a:t>: </a:t>
            </a:r>
            <a:r>
              <a:rPr lang="hu-HU" dirty="0" err="1" smtClean="0"/>
              <a:t>TracerExit</a:t>
            </a:r>
            <a:r>
              <a:rPr lang="hu-HU" dirty="0" smtClean="0"/>
              <a:t/>
            </a:r>
            <a:br>
              <a:rPr lang="hu-HU" dirty="0" smtClean="0"/>
            </a:br>
            <a:r>
              <a:rPr lang="hu-HU" dirty="0" err="1" smtClean="0"/>
              <a:t>Message</a:t>
            </a:r>
            <a:r>
              <a:rPr lang="hu-HU" dirty="0" smtClean="0"/>
              <a:t>: End </a:t>
            </a:r>
            <a:r>
              <a:rPr lang="hu-HU" dirty="0" err="1" smtClean="0"/>
              <a:t>Trace</a:t>
            </a:r>
            <a:r>
              <a:rPr lang="hu-HU" dirty="0" smtClean="0"/>
              <a:t>: </a:t>
            </a:r>
            <a:r>
              <a:rPr lang="hu-HU" dirty="0" err="1" smtClean="0"/>
              <a:t>Activity</a:t>
            </a:r>
            <a:r>
              <a:rPr lang="hu-HU" dirty="0" smtClean="0"/>
              <a:t> '814d6f3a-4604-475f-8ab3-7ff6154b386b' </a:t>
            </a:r>
            <a:r>
              <a:rPr lang="hu-HU" dirty="0" err="1" smtClean="0"/>
              <a:t>in</a:t>
            </a:r>
            <a:r>
              <a:rPr lang="hu-HU" dirty="0" smtClean="0"/>
              <a:t> </a:t>
            </a:r>
            <a:r>
              <a:rPr lang="hu-HU" dirty="0" err="1" smtClean="0"/>
              <a:t>method</a:t>
            </a:r>
            <a:r>
              <a:rPr lang="hu-HU" dirty="0" smtClean="0"/>
              <a:t> 'ImageDistributer.Service.ImageDistributerService.RecursiveCopyFolders' </a:t>
            </a:r>
            <a:r>
              <a:rPr lang="hu-HU" dirty="0" err="1" smtClean="0"/>
              <a:t>at</a:t>
            </a:r>
            <a:r>
              <a:rPr lang="hu-HU" dirty="0" smtClean="0"/>
              <a:t> 17877593865 </a:t>
            </a:r>
            <a:r>
              <a:rPr lang="hu-HU" dirty="0" err="1" smtClean="0"/>
              <a:t>ticks</a:t>
            </a:r>
            <a:r>
              <a:rPr lang="hu-HU" dirty="0" smtClean="0"/>
              <a:t> (</a:t>
            </a:r>
            <a:r>
              <a:rPr lang="hu-HU" dirty="0" err="1" smtClean="0"/>
              <a:t>elapsed</a:t>
            </a:r>
            <a:r>
              <a:rPr lang="hu-HU" dirty="0" smtClean="0"/>
              <a:t> </a:t>
            </a:r>
            <a:r>
              <a:rPr lang="hu-HU" dirty="0" err="1" smtClean="0"/>
              <a:t>time</a:t>
            </a:r>
            <a:r>
              <a:rPr lang="hu-HU" dirty="0" smtClean="0"/>
              <a:t>: 6,018 </a:t>
            </a:r>
            <a:r>
              <a:rPr lang="hu-HU" dirty="0" err="1" smtClean="0"/>
              <a:t>seconds</a:t>
            </a:r>
            <a:r>
              <a:rPr lang="hu-HU" dirty="0" smtClean="0"/>
              <a:t>)</a:t>
            </a:r>
            <a:br>
              <a:rPr lang="hu-HU" dirty="0" smtClean="0"/>
            </a:br>
            <a:r>
              <a:rPr lang="hu-HU" dirty="0" err="1" smtClean="0"/>
              <a:t>Severity</a:t>
            </a:r>
            <a:r>
              <a:rPr lang="hu-HU" dirty="0" smtClean="0"/>
              <a:t>: Stop</a:t>
            </a:r>
            <a:br>
              <a:rPr lang="hu-HU" dirty="0" smtClean="0"/>
            </a:br>
            <a:r>
              <a:rPr lang="hu-HU" dirty="0" smtClean="0"/>
              <a:t>----------------------------------------</a:t>
            </a:r>
          </a:p>
          <a:p>
            <a:pPr>
              <a:buNone/>
            </a:pPr>
            <a:endParaRPr lang="hu-HU" dirty="0"/>
          </a:p>
        </p:txBody>
      </p:sp>
      <p:sp>
        <p:nvSpPr>
          <p:cNvPr id="4" name="Dia számának helye 3"/>
          <p:cNvSpPr>
            <a:spLocks noGrp="1"/>
          </p:cNvSpPr>
          <p:nvPr>
            <p:ph type="sldNum" sz="quarter" idx="5"/>
          </p:nvPr>
        </p:nvSpPr>
        <p:spPr/>
        <p:txBody>
          <a:bodyPr/>
          <a:lstStyle/>
          <a:p>
            <a:fld id="{3D86C690-4F62-4AFC-8745-06DC9BF07935}" type="slidenum">
              <a:rPr lang="hu-HU" smtClean="0"/>
              <a:pPr/>
              <a:t>34</a:t>
            </a:fld>
            <a:endParaRPr lang="hu-HU"/>
          </a:p>
        </p:txBody>
      </p:sp>
      <p:sp>
        <p:nvSpPr>
          <p:cNvPr id="5" name="Lekerekített téglalap feliratnak 4"/>
          <p:cNvSpPr/>
          <p:nvPr/>
        </p:nvSpPr>
        <p:spPr>
          <a:xfrm>
            <a:off x="5796136" y="1412776"/>
            <a:ext cx="2808312" cy="1440160"/>
          </a:xfrm>
          <a:prstGeom prst="wedgeRoundRectCallout">
            <a:avLst>
              <a:gd name="adj1" fmla="val -67334"/>
              <a:gd name="adj2" fmla="val 61991"/>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A saját részletes naplóban is csak ugyanaz a hiba volt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fájl hozzáférés </a:t>
            </a:r>
            <a:r>
              <a:rPr lang="hu-HU" dirty="0" err="1" smtClean="0"/>
              <a:t>Process</a:t>
            </a:r>
            <a:r>
              <a:rPr lang="hu-HU" dirty="0" smtClean="0"/>
              <a:t> Monitorban</a:t>
            </a:r>
            <a:endParaRPr lang="hu-HU" dirty="0"/>
          </a:p>
        </p:txBody>
      </p:sp>
      <p:sp>
        <p:nvSpPr>
          <p:cNvPr id="4" name="Dia számának helye 3"/>
          <p:cNvSpPr>
            <a:spLocks noGrp="1"/>
          </p:cNvSpPr>
          <p:nvPr>
            <p:ph type="sldNum" sz="quarter" idx="5"/>
          </p:nvPr>
        </p:nvSpPr>
        <p:spPr/>
        <p:txBody>
          <a:bodyPr/>
          <a:lstStyle/>
          <a:p>
            <a:fld id="{3D86C690-4F62-4AFC-8745-06DC9BF07935}" type="slidenum">
              <a:rPr lang="hu-HU" smtClean="0"/>
              <a:pPr/>
              <a:t>35</a:t>
            </a:fld>
            <a:endParaRPr lang="hu-HU"/>
          </a:p>
        </p:txBody>
      </p:sp>
      <p:pic>
        <p:nvPicPr>
          <p:cNvPr id="47106" name="Picture 2" descr="image">
            <a:hlinkClick r:id="rId3"/>
          </p:cNvPr>
          <p:cNvPicPr>
            <a:picLocks noChangeAspect="1" noChangeArrowheads="1"/>
          </p:cNvPicPr>
          <p:nvPr/>
        </p:nvPicPr>
        <p:blipFill>
          <a:blip r:embed="rId4" cstate="print"/>
          <a:srcRect/>
          <a:stretch>
            <a:fillRect/>
          </a:stretch>
        </p:blipFill>
        <p:spPr bwMode="auto">
          <a:xfrm>
            <a:off x="1071537" y="857232"/>
            <a:ext cx="7604665" cy="4857784"/>
          </a:xfrm>
          <a:prstGeom prst="rect">
            <a:avLst/>
          </a:prstGeom>
          <a:noFill/>
        </p:spPr>
      </p:pic>
      <p:sp>
        <p:nvSpPr>
          <p:cNvPr id="3" name="Lekerekített téglalap feliratnak 2"/>
          <p:cNvSpPr/>
          <p:nvPr/>
        </p:nvSpPr>
        <p:spPr>
          <a:xfrm>
            <a:off x="4873869" y="1124744"/>
            <a:ext cx="3514555" cy="1656184"/>
          </a:xfrm>
          <a:prstGeom prst="wedgeRoundRectCallout">
            <a:avLst>
              <a:gd name="adj1" fmla="val -65274"/>
              <a:gd name="adj2" fmla="val 65056"/>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A fájlt Explorerben megnézve pedig ott van, akkor miért ez az eredmény?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NTFS szintű naplózás beállítása (SACL)</a:t>
            </a:r>
            <a:endParaRPr lang="hu-HU" dirty="0"/>
          </a:p>
        </p:txBody>
      </p:sp>
      <p:sp>
        <p:nvSpPr>
          <p:cNvPr id="4" name="Dia számának helye 3"/>
          <p:cNvSpPr>
            <a:spLocks noGrp="1"/>
          </p:cNvSpPr>
          <p:nvPr>
            <p:ph type="sldNum" sz="quarter" idx="5"/>
          </p:nvPr>
        </p:nvSpPr>
        <p:spPr/>
        <p:txBody>
          <a:bodyPr/>
          <a:lstStyle/>
          <a:p>
            <a:fld id="{3D86C690-4F62-4AFC-8745-06DC9BF07935}" type="slidenum">
              <a:rPr lang="hu-HU" smtClean="0"/>
              <a:pPr/>
              <a:t>36</a:t>
            </a:fld>
            <a:endParaRPr lang="hu-HU"/>
          </a:p>
        </p:txBody>
      </p:sp>
      <p:pic>
        <p:nvPicPr>
          <p:cNvPr id="49154" name="Picture 2" descr="https://1jpruq.bay.livefilestore.com/y1mhiTPHvL8WPhDIdWlIh1JGn3Cm89BlRDZuG8o_jt7shYcZ2IHEdnvf3o_9q1anSVk3DIny9IXOj_oqyAa7uU9kv6cySlGyZ6IEIy0092T6YK5Q7BFuJ8nC3EP4Vkkv3XmUNf9kHOHv7_74_OIZGAZLw/image%5b23%5d.png"/>
          <p:cNvPicPr>
            <a:picLocks noChangeAspect="1" noChangeArrowheads="1"/>
          </p:cNvPicPr>
          <p:nvPr/>
        </p:nvPicPr>
        <p:blipFill>
          <a:blip r:embed="rId3" cstate="print"/>
          <a:srcRect/>
          <a:stretch>
            <a:fillRect/>
          </a:stretch>
        </p:blipFill>
        <p:spPr bwMode="auto">
          <a:xfrm>
            <a:off x="1142976" y="928670"/>
            <a:ext cx="6858048" cy="5175885"/>
          </a:xfrm>
          <a:prstGeom prst="rect">
            <a:avLst/>
          </a:prstGeom>
          <a:noFill/>
        </p:spPr>
      </p:pic>
      <p:sp>
        <p:nvSpPr>
          <p:cNvPr id="5" name="Lekerekített téglalap feliratnak 4"/>
          <p:cNvSpPr/>
          <p:nvPr/>
        </p:nvSpPr>
        <p:spPr>
          <a:xfrm>
            <a:off x="4427984" y="1340768"/>
            <a:ext cx="2592288" cy="1152128"/>
          </a:xfrm>
          <a:prstGeom prst="wedgeRoundRectCallout">
            <a:avLst>
              <a:gd name="adj1" fmla="val -75346"/>
              <a:gd name="adj2" fmla="val 58893"/>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Bárki, bármit csinál az adott könyvtárban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Bejegyzés a biztonsági naplóban</a:t>
            </a:r>
            <a:endParaRPr lang="hu-HU" dirty="0"/>
          </a:p>
        </p:txBody>
      </p:sp>
      <p:sp>
        <p:nvSpPr>
          <p:cNvPr id="4" name="Dia számának helye 3"/>
          <p:cNvSpPr>
            <a:spLocks noGrp="1"/>
          </p:cNvSpPr>
          <p:nvPr>
            <p:ph type="sldNum" sz="quarter" idx="5"/>
          </p:nvPr>
        </p:nvSpPr>
        <p:spPr/>
        <p:txBody>
          <a:bodyPr/>
          <a:lstStyle/>
          <a:p>
            <a:fld id="{3D86C690-4F62-4AFC-8745-06DC9BF07935}" type="slidenum">
              <a:rPr lang="hu-HU" smtClean="0"/>
              <a:pPr/>
              <a:t>37</a:t>
            </a:fld>
            <a:endParaRPr lang="hu-HU"/>
          </a:p>
        </p:txBody>
      </p:sp>
      <p:pic>
        <p:nvPicPr>
          <p:cNvPr id="50178" name="Picture 2" descr="https://1jpruq.bay.livefilestore.com/y1moOoW0e4R5j5GYeu9BQLGLnyenXR9Iq0b3T1W4zgbeKOA71_GbPXauexx_YYRksMrF9_by_eFqGOykE-icm2eXk6gHUkr3kpOF9ko1vTndRsveB2CHzs_-kEymhAIFaIAqVd4niwGyMeh_nSnaqeLzw/image%5b33%5d.png"/>
          <p:cNvPicPr>
            <a:picLocks noChangeAspect="1" noChangeArrowheads="1"/>
          </p:cNvPicPr>
          <p:nvPr/>
        </p:nvPicPr>
        <p:blipFill>
          <a:blip r:embed="rId3" cstate="print"/>
          <a:srcRect/>
          <a:stretch>
            <a:fillRect/>
          </a:stretch>
        </p:blipFill>
        <p:spPr bwMode="auto">
          <a:xfrm>
            <a:off x="943117" y="857232"/>
            <a:ext cx="7343659" cy="5143536"/>
          </a:xfrm>
          <a:prstGeom prst="rect">
            <a:avLst/>
          </a:prstGeom>
          <a:noFill/>
        </p:spPr>
      </p:pic>
      <p:sp>
        <p:nvSpPr>
          <p:cNvPr id="3" name="Lekerekített téglalap feliratnak 2"/>
          <p:cNvSpPr/>
          <p:nvPr/>
        </p:nvSpPr>
        <p:spPr>
          <a:xfrm>
            <a:off x="5796136" y="3068960"/>
            <a:ext cx="1944216" cy="1152128"/>
          </a:xfrm>
          <a:prstGeom prst="wedgeRoundRectCallout">
            <a:avLst>
              <a:gd name="adj1" fmla="val -95656"/>
              <a:gd name="adj2" fmla="val 55285"/>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Melyik folyamat</a:t>
            </a:r>
          </a:p>
        </p:txBody>
      </p:sp>
      <p:sp>
        <p:nvSpPr>
          <p:cNvPr id="6" name="Lekerekített téglalap feliratnak 5"/>
          <p:cNvSpPr/>
          <p:nvPr/>
        </p:nvSpPr>
        <p:spPr>
          <a:xfrm>
            <a:off x="6348497" y="4437112"/>
            <a:ext cx="1944216" cy="1152128"/>
          </a:xfrm>
          <a:prstGeom prst="wedgeRoundRectCallout">
            <a:avLst>
              <a:gd name="adj1" fmla="val -95656"/>
              <a:gd name="adj2" fmla="val 55285"/>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Milyen típusú hozzáférés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Fájl hozzáférések sorrendje</a:t>
            </a:r>
            <a:endParaRPr lang="hu-HU" dirty="0"/>
          </a:p>
        </p:txBody>
      </p:sp>
      <p:sp>
        <p:nvSpPr>
          <p:cNvPr id="3" name="Tartalom helye 2"/>
          <p:cNvSpPr>
            <a:spLocks noGrp="1"/>
          </p:cNvSpPr>
          <p:nvPr>
            <p:ph idx="1"/>
          </p:nvPr>
        </p:nvSpPr>
        <p:spPr/>
        <p:txBody>
          <a:bodyPr/>
          <a:lstStyle/>
          <a:p>
            <a:pPr>
              <a:buNone/>
            </a:pPr>
            <a:endParaRPr lang="hu-HU" dirty="0" smtClean="0"/>
          </a:p>
          <a:p>
            <a:pPr>
              <a:buNone/>
            </a:pPr>
            <a:endParaRPr lang="hu-HU" dirty="0" smtClean="0"/>
          </a:p>
          <a:p>
            <a:pPr>
              <a:buNone/>
            </a:pPr>
            <a:endParaRPr lang="hu-HU" dirty="0" smtClean="0"/>
          </a:p>
          <a:p>
            <a:pPr>
              <a:buNone/>
            </a:pPr>
            <a:endParaRPr lang="hu-HU" dirty="0" smtClean="0"/>
          </a:p>
          <a:p>
            <a:pPr>
              <a:buNone/>
            </a:pPr>
            <a:endParaRPr lang="hu-HU" dirty="0" smtClean="0"/>
          </a:p>
          <a:p>
            <a:pPr>
              <a:buNone/>
            </a:pPr>
            <a:endParaRPr lang="hu-HU" dirty="0" smtClean="0"/>
          </a:p>
          <a:p>
            <a:pPr>
              <a:buNone/>
            </a:pPr>
            <a:r>
              <a:rPr lang="hu-HU" dirty="0" smtClean="0"/>
              <a:t>Megoldás:</a:t>
            </a:r>
          </a:p>
          <a:p>
            <a:r>
              <a:rPr lang="hu-HU" dirty="0" smtClean="0"/>
              <a:t>Az </a:t>
            </a:r>
            <a:r>
              <a:rPr lang="hu-HU" dirty="0" err="1" smtClean="0"/>
              <a:t>uftd.exe</a:t>
            </a:r>
            <a:r>
              <a:rPr lang="hu-HU" dirty="0" smtClean="0"/>
              <a:t> még írni akarta és fogta a fájlt az </a:t>
            </a:r>
            <a:r>
              <a:rPr lang="hu-HU" dirty="0" err="1" smtClean="0"/>
              <a:t>ImageDistributer</a:t>
            </a:r>
            <a:r>
              <a:rPr lang="hu-HU" dirty="0" smtClean="0"/>
              <a:t> hozzáférése előtt</a:t>
            </a:r>
            <a:endParaRPr lang="hu-HU" dirty="0"/>
          </a:p>
        </p:txBody>
      </p:sp>
      <p:sp>
        <p:nvSpPr>
          <p:cNvPr id="4" name="Dia számának helye 3"/>
          <p:cNvSpPr>
            <a:spLocks noGrp="1"/>
          </p:cNvSpPr>
          <p:nvPr>
            <p:ph type="sldNum" sz="quarter" idx="5"/>
          </p:nvPr>
        </p:nvSpPr>
        <p:spPr/>
        <p:txBody>
          <a:bodyPr/>
          <a:lstStyle/>
          <a:p>
            <a:fld id="{3D86C690-4F62-4AFC-8745-06DC9BF07935}" type="slidenum">
              <a:rPr lang="hu-HU" smtClean="0"/>
              <a:pPr/>
              <a:t>38</a:t>
            </a:fld>
            <a:endParaRPr lang="hu-HU"/>
          </a:p>
        </p:txBody>
      </p:sp>
      <p:pic>
        <p:nvPicPr>
          <p:cNvPr id="51202" name="Picture 2"/>
          <p:cNvPicPr>
            <a:picLocks noChangeAspect="1" noChangeArrowheads="1"/>
          </p:cNvPicPr>
          <p:nvPr/>
        </p:nvPicPr>
        <p:blipFill>
          <a:blip r:embed="rId3" cstate="print"/>
          <a:srcRect/>
          <a:stretch>
            <a:fillRect/>
          </a:stretch>
        </p:blipFill>
        <p:spPr bwMode="auto">
          <a:xfrm>
            <a:off x="142844" y="1785926"/>
            <a:ext cx="8896534" cy="1857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Tanulság</a:t>
            </a:r>
            <a:endParaRPr lang="hu-HU" dirty="0"/>
          </a:p>
        </p:txBody>
      </p:sp>
      <p:sp>
        <p:nvSpPr>
          <p:cNvPr id="3" name="Tartalom helye 2"/>
          <p:cNvSpPr>
            <a:spLocks noGrp="1"/>
          </p:cNvSpPr>
          <p:nvPr>
            <p:ph idx="1"/>
          </p:nvPr>
        </p:nvSpPr>
        <p:spPr/>
        <p:txBody>
          <a:bodyPr/>
          <a:lstStyle/>
          <a:p>
            <a:endParaRPr lang="hu-HU" dirty="0" smtClean="0"/>
          </a:p>
          <a:p>
            <a:r>
              <a:rPr lang="hu-HU" dirty="0" smtClean="0"/>
              <a:t>Tudni kell, hogy intézi az OS az I/O kéréseket</a:t>
            </a:r>
          </a:p>
          <a:p>
            <a:endParaRPr lang="hu-HU" dirty="0"/>
          </a:p>
          <a:p>
            <a:r>
              <a:rPr lang="hu-HU" dirty="0" smtClean="0"/>
              <a:t>Ismerni kell az OS részletes naplózási lehetőségeit</a:t>
            </a:r>
            <a:endParaRPr lang="hu-HU" dirty="0"/>
          </a:p>
        </p:txBody>
      </p:sp>
      <p:sp>
        <p:nvSpPr>
          <p:cNvPr id="4" name="Dia számának helye 3"/>
          <p:cNvSpPr>
            <a:spLocks noGrp="1"/>
          </p:cNvSpPr>
          <p:nvPr>
            <p:ph type="sldNum" sz="quarter" idx="5"/>
          </p:nvPr>
        </p:nvSpPr>
        <p:spPr/>
        <p:txBody>
          <a:bodyPr/>
          <a:lstStyle/>
          <a:p>
            <a:fld id="{3D86C690-4F62-4AFC-8745-06DC9BF07935}" type="slidenum">
              <a:rPr lang="hu-HU" smtClean="0"/>
              <a:pPr/>
              <a:t>39</a:t>
            </a:fld>
            <a:endParaRPr lang="hu-HU"/>
          </a:p>
        </p:txBody>
      </p:sp>
    </p:spTree>
    <p:extLst>
      <p:ext uri="{BB962C8B-B14F-4D97-AF65-F5344CB8AC3E}">
        <p14:creationId xmlns:p14="http://schemas.microsoft.com/office/powerpoint/2010/main" val="747712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Információ gyűjtés: Eseménynapló</a:t>
            </a:r>
            <a:endParaRPr lang="hu-HU" dirty="0"/>
          </a:p>
        </p:txBody>
      </p:sp>
      <p:sp>
        <p:nvSpPr>
          <p:cNvPr id="4" name="Dia számának helye 3"/>
          <p:cNvSpPr>
            <a:spLocks noGrp="1"/>
          </p:cNvSpPr>
          <p:nvPr>
            <p:ph type="sldNum" sz="quarter" idx="5"/>
          </p:nvPr>
        </p:nvSpPr>
        <p:spPr/>
        <p:txBody>
          <a:bodyPr/>
          <a:lstStyle/>
          <a:p>
            <a:fld id="{3D86C690-4F62-4AFC-8745-06DC9BF07935}" type="slidenum">
              <a:rPr lang="hu-HU" smtClean="0"/>
              <a:pPr/>
              <a:t>4</a:t>
            </a:fld>
            <a:endParaRPr lang="hu-HU"/>
          </a:p>
        </p:txBody>
      </p:sp>
      <p:pic>
        <p:nvPicPr>
          <p:cNvPr id="5" name="Picture 24"/>
          <p:cNvPicPr/>
          <p:nvPr/>
        </p:nvPicPr>
        <p:blipFill>
          <a:blip r:embed="rId3" cstate="print"/>
          <a:srcRect/>
          <a:stretch>
            <a:fillRect/>
          </a:stretch>
        </p:blipFill>
        <p:spPr bwMode="auto">
          <a:xfrm>
            <a:off x="142844" y="1916832"/>
            <a:ext cx="8858312" cy="3571900"/>
          </a:xfrm>
          <a:prstGeom prst="rect">
            <a:avLst/>
          </a:prstGeom>
          <a:noFill/>
          <a:ln w="9525">
            <a:noFill/>
            <a:miter lim="800000"/>
            <a:headEnd/>
            <a:tailEnd/>
          </a:ln>
        </p:spPr>
      </p:pic>
    </p:spTree>
    <p:extLst>
      <p:ext uri="{BB962C8B-B14F-4D97-AF65-F5344CB8AC3E}">
        <p14:creationId xmlns:p14="http://schemas.microsoft.com/office/powerpoint/2010/main" val="22389403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p:txBody>
          <a:bodyPr/>
          <a:lstStyle/>
          <a:p>
            <a:r>
              <a:rPr lang="hu-HU" dirty="0" smtClean="0"/>
              <a:t>Ha nagy baj van</a:t>
            </a:r>
            <a:endParaRPr lang="hu-HU" dirty="0"/>
          </a:p>
        </p:txBody>
      </p:sp>
    </p:spTree>
    <p:extLst>
      <p:ext uri="{BB962C8B-B14F-4D97-AF65-F5344CB8AC3E}">
        <p14:creationId xmlns:p14="http://schemas.microsoft.com/office/powerpoint/2010/main" val="28325886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Ha nagy baj van</a:t>
            </a:r>
            <a:endParaRPr lang="hu-HU" dirty="0"/>
          </a:p>
        </p:txBody>
      </p:sp>
      <p:pic>
        <p:nvPicPr>
          <p:cNvPr id="1027"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Dia számának helye 3"/>
          <p:cNvSpPr>
            <a:spLocks noGrp="1"/>
          </p:cNvSpPr>
          <p:nvPr>
            <p:ph type="sldNum" sz="quarter" idx="5"/>
          </p:nvPr>
        </p:nvSpPr>
        <p:spPr/>
        <p:txBody>
          <a:bodyPr/>
          <a:lstStyle/>
          <a:p>
            <a:fld id="{3D86C690-4F62-4AFC-8745-06DC9BF07935}" type="slidenum">
              <a:rPr lang="hu-HU" smtClean="0"/>
              <a:pPr/>
              <a:t>41</a:t>
            </a:fld>
            <a:endParaRPr lang="hu-HU"/>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3"/>
          <p:cNvSpPr>
            <a:spLocks noGrp="1"/>
          </p:cNvSpPr>
          <p:nvPr>
            <p:ph type="sldNum" sz="quarter" idx="5"/>
          </p:nvPr>
        </p:nvSpPr>
        <p:spPr/>
        <p:txBody>
          <a:bodyPr/>
          <a:lstStyle/>
          <a:p>
            <a:fld id="{3D86C690-4F62-4AFC-8745-06DC9BF07935}" type="slidenum">
              <a:rPr lang="hu-HU" smtClean="0"/>
              <a:pPr/>
              <a:t>42</a:t>
            </a:fld>
            <a:endParaRPr lang="hu-HU"/>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27384"/>
            <a:ext cx="9218924"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60714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Blue</a:t>
            </a:r>
            <a:r>
              <a:rPr lang="hu-HU" dirty="0" smtClean="0"/>
              <a:t> </a:t>
            </a:r>
            <a:r>
              <a:rPr lang="hu-HU" dirty="0" err="1" smtClean="0"/>
              <a:t>Screen</a:t>
            </a:r>
            <a:r>
              <a:rPr lang="hu-HU" dirty="0" smtClean="0"/>
              <a:t> of </a:t>
            </a:r>
            <a:r>
              <a:rPr lang="hu-HU" dirty="0" err="1" smtClean="0"/>
              <a:t>Death</a:t>
            </a:r>
            <a:r>
              <a:rPr lang="hu-HU" dirty="0" smtClean="0"/>
              <a:t> (BSOD)</a:t>
            </a:r>
            <a:endParaRPr lang="hu-HU" dirty="0"/>
          </a:p>
        </p:txBody>
      </p:sp>
      <p:sp>
        <p:nvSpPr>
          <p:cNvPr id="3" name="Tartalom helye 2"/>
          <p:cNvSpPr>
            <a:spLocks noGrp="1"/>
          </p:cNvSpPr>
          <p:nvPr>
            <p:ph idx="1"/>
          </p:nvPr>
        </p:nvSpPr>
        <p:spPr/>
        <p:txBody>
          <a:bodyPr/>
          <a:lstStyle/>
          <a:p>
            <a:r>
              <a:rPr lang="hu-HU" dirty="0" smtClean="0"/>
              <a:t>Becsületes neve: </a:t>
            </a:r>
            <a:r>
              <a:rPr lang="hu-HU" dirty="0" smtClean="0">
                <a:solidFill>
                  <a:schemeClr val="accent2"/>
                </a:solidFill>
              </a:rPr>
              <a:t>STOP </a:t>
            </a:r>
            <a:r>
              <a:rPr lang="hu-HU" dirty="0" err="1" smtClean="0">
                <a:solidFill>
                  <a:schemeClr val="accent2"/>
                </a:solidFill>
              </a:rPr>
              <a:t>error</a:t>
            </a:r>
            <a:r>
              <a:rPr lang="hu-HU" dirty="0" smtClean="0"/>
              <a:t>, </a:t>
            </a:r>
            <a:r>
              <a:rPr lang="hu-HU" dirty="0" err="1" smtClean="0"/>
              <a:t>bug</a:t>
            </a:r>
            <a:r>
              <a:rPr lang="hu-HU" dirty="0" smtClean="0"/>
              <a:t> </a:t>
            </a:r>
            <a:r>
              <a:rPr lang="hu-HU" dirty="0" err="1" smtClean="0"/>
              <a:t>check</a:t>
            </a:r>
            <a:endParaRPr lang="hu-HU" dirty="0" smtClean="0"/>
          </a:p>
          <a:p>
            <a:pPr lvl="1"/>
            <a:r>
              <a:rPr lang="hu-HU" dirty="0" smtClean="0"/>
              <a:t>Azonosítás: STOP </a:t>
            </a:r>
            <a:r>
              <a:rPr lang="hu-HU" dirty="0" err="1" smtClean="0"/>
              <a:t>error</a:t>
            </a:r>
            <a:r>
              <a:rPr lang="hu-HU" dirty="0" smtClean="0"/>
              <a:t> </a:t>
            </a:r>
            <a:r>
              <a:rPr lang="hu-HU" dirty="0" err="1" smtClean="0"/>
              <a:t>code</a:t>
            </a:r>
            <a:endParaRPr lang="hu-HU" dirty="0" smtClean="0"/>
          </a:p>
          <a:p>
            <a:endParaRPr lang="hu-HU" dirty="0" smtClean="0"/>
          </a:p>
          <a:p>
            <a:r>
              <a:rPr lang="hu-HU" dirty="0" smtClean="0"/>
              <a:t>Ha nem lát már más kiutat a rendszer</a:t>
            </a:r>
          </a:p>
          <a:p>
            <a:pPr lvl="1"/>
            <a:r>
              <a:rPr lang="hu-HU" dirty="0" smtClean="0">
                <a:sym typeface="Wingdings" pitchFamily="2" charset="2"/>
              </a:rPr>
              <a:t>Nagyobb baj elkerülése</a:t>
            </a:r>
          </a:p>
          <a:p>
            <a:r>
              <a:rPr lang="hu-HU" dirty="0" smtClean="0">
                <a:sym typeface="Wingdings" pitchFamily="2" charset="2"/>
              </a:rPr>
              <a:t>Nem rossz dolog, ne a hírnököt gyűlöljük</a:t>
            </a:r>
          </a:p>
          <a:p>
            <a:endParaRPr lang="hu-HU" dirty="0" smtClean="0">
              <a:sym typeface="Wingdings" pitchFamily="2" charset="2"/>
            </a:endParaRPr>
          </a:p>
          <a:p>
            <a:r>
              <a:rPr lang="hu-HU" dirty="0" err="1" smtClean="0">
                <a:latin typeface="Consolas" panose="020B0609020204030204" pitchFamily="49" charset="0"/>
                <a:cs typeface="Consolas" panose="020B0609020204030204" pitchFamily="49" charset="0"/>
                <a:sym typeface="Wingdings" pitchFamily="2" charset="2"/>
              </a:rPr>
              <a:t>KeBugCheckEx</a:t>
            </a:r>
            <a:r>
              <a:rPr lang="hu-HU" dirty="0" smtClean="0">
                <a:sym typeface="Wingdings" pitchFamily="2" charset="2"/>
              </a:rPr>
              <a:t> </a:t>
            </a:r>
            <a:r>
              <a:rPr lang="hu-HU" dirty="0" smtClean="0">
                <a:sym typeface="Wingdings" pitchFamily="2" charset="2"/>
              </a:rPr>
              <a:t>függvény (</a:t>
            </a:r>
            <a:r>
              <a:rPr lang="hu-HU" dirty="0" err="1" smtClean="0">
                <a:latin typeface="Consolas" panose="020B0609020204030204" pitchFamily="49" charset="0"/>
                <a:cs typeface="Consolas" panose="020B0609020204030204" pitchFamily="49" charset="0"/>
                <a:sym typeface="Wingdings" pitchFamily="2" charset="2"/>
              </a:rPr>
              <a:t>Bugcheck.h</a:t>
            </a:r>
            <a:r>
              <a:rPr lang="hu-HU" dirty="0" smtClean="0">
                <a:sym typeface="Wingdings" pitchFamily="2" charset="2"/>
              </a:rPr>
              <a:t>)</a:t>
            </a:r>
            <a:endParaRPr lang="hu-HU" dirty="0" smtClean="0">
              <a:sym typeface="Wingdings" pitchFamily="2" charset="2"/>
            </a:endParaRPr>
          </a:p>
          <a:p>
            <a:endParaRPr lang="hu-HU" dirty="0" smtClean="0">
              <a:sym typeface="Wingdings" pitchFamily="2" charset="2"/>
            </a:endParaRPr>
          </a:p>
          <a:p>
            <a:endParaRPr lang="hu-HU" dirty="0"/>
          </a:p>
        </p:txBody>
      </p:sp>
      <p:sp>
        <p:nvSpPr>
          <p:cNvPr id="4" name="Dia számának helye 3"/>
          <p:cNvSpPr>
            <a:spLocks noGrp="1"/>
          </p:cNvSpPr>
          <p:nvPr>
            <p:ph type="sldNum" sz="quarter" idx="5"/>
          </p:nvPr>
        </p:nvSpPr>
        <p:spPr/>
        <p:txBody>
          <a:bodyPr/>
          <a:lstStyle/>
          <a:p>
            <a:fld id="{3D86C690-4F62-4AFC-8745-06DC9BF07935}" type="slidenum">
              <a:rPr lang="hu-HU" smtClean="0"/>
              <a:pPr/>
              <a:t>43</a:t>
            </a:fld>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Példa </a:t>
            </a:r>
            <a:r>
              <a:rPr lang="hu-HU" dirty="0" err="1" smtClean="0"/>
              <a:t>bug</a:t>
            </a:r>
            <a:r>
              <a:rPr lang="hu-HU" dirty="0" smtClean="0"/>
              <a:t> </a:t>
            </a:r>
            <a:r>
              <a:rPr lang="hu-HU" dirty="0" err="1" smtClean="0"/>
              <a:t>check</a:t>
            </a:r>
            <a:r>
              <a:rPr lang="hu-HU" dirty="0" smtClean="0"/>
              <a:t> (MSDN)</a:t>
            </a:r>
            <a:endParaRPr lang="hu-HU" dirty="0"/>
          </a:p>
        </p:txBody>
      </p:sp>
      <p:sp>
        <p:nvSpPr>
          <p:cNvPr id="4" name="Dia számának helye 3"/>
          <p:cNvSpPr>
            <a:spLocks noGrp="1"/>
          </p:cNvSpPr>
          <p:nvPr>
            <p:ph type="sldNum" sz="quarter" idx="5"/>
          </p:nvPr>
        </p:nvSpPr>
        <p:spPr/>
        <p:txBody>
          <a:bodyPr/>
          <a:lstStyle/>
          <a:p>
            <a:fld id="{3D86C690-4F62-4AFC-8745-06DC9BF07935}" type="slidenum">
              <a:rPr lang="hu-HU" smtClean="0"/>
              <a:pPr/>
              <a:t>44</a:t>
            </a:fld>
            <a:endParaRPr lang="hu-HU"/>
          </a:p>
        </p:txBody>
      </p:sp>
      <p:pic>
        <p:nvPicPr>
          <p:cNvPr id="1026" name="Picture 2"/>
          <p:cNvPicPr>
            <a:picLocks noChangeAspect="1" noChangeArrowheads="1"/>
          </p:cNvPicPr>
          <p:nvPr/>
        </p:nvPicPr>
        <p:blipFill>
          <a:blip r:embed="rId3" cstate="print"/>
          <a:srcRect/>
          <a:stretch>
            <a:fillRect/>
          </a:stretch>
        </p:blipFill>
        <p:spPr bwMode="auto">
          <a:xfrm>
            <a:off x="71406" y="785794"/>
            <a:ext cx="8991025" cy="5462570"/>
          </a:xfrm>
          <a:prstGeom prst="rect">
            <a:avLst/>
          </a:prstGeom>
          <a:noFill/>
          <a:ln w="9525">
            <a:noFill/>
            <a:miter lim="800000"/>
            <a:headEnd/>
            <a:tailEnd/>
          </a:ln>
        </p:spPr>
      </p:pic>
      <p:sp>
        <p:nvSpPr>
          <p:cNvPr id="3" name="Lekerekített téglalap feliratnak 2"/>
          <p:cNvSpPr/>
          <p:nvPr/>
        </p:nvSpPr>
        <p:spPr>
          <a:xfrm>
            <a:off x="467544" y="1412776"/>
            <a:ext cx="1440160" cy="576064"/>
          </a:xfrm>
          <a:prstGeom prst="wedgeRoundRectCallout">
            <a:avLst>
              <a:gd name="adj1" fmla="val -2555"/>
              <a:gd name="adj2" fmla="val -101042"/>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Kód</a:t>
            </a:r>
          </a:p>
        </p:txBody>
      </p:sp>
      <p:sp>
        <p:nvSpPr>
          <p:cNvPr id="6" name="Lekerekített téglalap feliratnak 5"/>
          <p:cNvSpPr/>
          <p:nvPr/>
        </p:nvSpPr>
        <p:spPr>
          <a:xfrm>
            <a:off x="2483768" y="1412776"/>
            <a:ext cx="1440160" cy="576064"/>
          </a:xfrm>
          <a:prstGeom prst="wedgeRoundRectCallout">
            <a:avLst>
              <a:gd name="adj1" fmla="val -45846"/>
              <a:gd name="adj2" fmla="val -101042"/>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Név</a:t>
            </a:r>
          </a:p>
        </p:txBody>
      </p:sp>
      <p:sp>
        <p:nvSpPr>
          <p:cNvPr id="7" name="Lekerekített téglalap feliratnak 6"/>
          <p:cNvSpPr/>
          <p:nvPr/>
        </p:nvSpPr>
        <p:spPr>
          <a:xfrm>
            <a:off x="5076056" y="3068960"/>
            <a:ext cx="2520280" cy="1224136"/>
          </a:xfrm>
          <a:prstGeom prst="wedgeRoundRectCallout">
            <a:avLst>
              <a:gd name="adj1" fmla="val -115385"/>
              <a:gd name="adj2" fmla="val -8660"/>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Paraméterek listája (segít a hibát értelmezni)</a:t>
            </a:r>
          </a:p>
        </p:txBody>
      </p:sp>
      <p:sp>
        <p:nvSpPr>
          <p:cNvPr id="8" name="Lekerekített téglalap feliratnak 7"/>
          <p:cNvSpPr/>
          <p:nvPr/>
        </p:nvSpPr>
        <p:spPr>
          <a:xfrm>
            <a:off x="5868144" y="5024228"/>
            <a:ext cx="2520280" cy="1224136"/>
          </a:xfrm>
          <a:prstGeom prst="wedgeRoundRectCallout">
            <a:avLst>
              <a:gd name="adj1" fmla="val -115385"/>
              <a:gd name="adj2" fmla="val 7185"/>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Javasolt megoldások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967061"/>
            <a:ext cx="3810000"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ím 1"/>
          <p:cNvSpPr>
            <a:spLocks noGrp="1"/>
          </p:cNvSpPr>
          <p:nvPr>
            <p:ph type="title"/>
          </p:nvPr>
        </p:nvSpPr>
        <p:spPr/>
        <p:txBody>
          <a:bodyPr/>
          <a:lstStyle/>
          <a:p>
            <a:r>
              <a:rPr lang="hu-HU" dirty="0" err="1" smtClean="0"/>
              <a:t>Crash</a:t>
            </a:r>
            <a:r>
              <a:rPr lang="hu-HU" dirty="0" smtClean="0"/>
              <a:t> </a:t>
            </a:r>
            <a:r>
              <a:rPr lang="hu-HU" dirty="0" err="1" smtClean="0"/>
              <a:t>dump</a:t>
            </a:r>
            <a:endParaRPr lang="hu-HU" dirty="0"/>
          </a:p>
        </p:txBody>
      </p:sp>
      <p:sp>
        <p:nvSpPr>
          <p:cNvPr id="3" name="Tartalom helye 2"/>
          <p:cNvSpPr>
            <a:spLocks noGrp="1"/>
          </p:cNvSpPr>
          <p:nvPr>
            <p:ph idx="1"/>
          </p:nvPr>
        </p:nvSpPr>
        <p:spPr/>
        <p:txBody>
          <a:bodyPr/>
          <a:lstStyle/>
          <a:p>
            <a:r>
              <a:rPr lang="hu-HU" dirty="0" smtClean="0"/>
              <a:t>Memória részlet és CPU állapot elmentése</a:t>
            </a:r>
          </a:p>
          <a:p>
            <a:r>
              <a:rPr lang="hu-HU" dirty="0" err="1" smtClean="0"/>
              <a:t>Lapozófájlba</a:t>
            </a:r>
            <a:r>
              <a:rPr lang="hu-HU" dirty="0" smtClean="0"/>
              <a:t> írja ki ideiglenesen</a:t>
            </a:r>
          </a:p>
          <a:p>
            <a:endParaRPr lang="hu-HU" dirty="0" smtClean="0"/>
          </a:p>
          <a:p>
            <a:r>
              <a:rPr lang="hu-HU" dirty="0" smtClean="0"/>
              <a:t>Fajtái:</a:t>
            </a:r>
          </a:p>
          <a:p>
            <a:pPr lvl="1"/>
            <a:r>
              <a:rPr lang="hu-HU" dirty="0" err="1" smtClean="0"/>
              <a:t>Small</a:t>
            </a:r>
            <a:r>
              <a:rPr lang="hu-HU" dirty="0" smtClean="0"/>
              <a:t> </a:t>
            </a:r>
            <a:r>
              <a:rPr lang="hu-HU" dirty="0" err="1" smtClean="0"/>
              <a:t>memory</a:t>
            </a:r>
            <a:r>
              <a:rPr lang="hu-HU" dirty="0" smtClean="0"/>
              <a:t> </a:t>
            </a:r>
            <a:r>
              <a:rPr lang="hu-HU" dirty="0" err="1" smtClean="0"/>
              <a:t>dump</a:t>
            </a:r>
            <a:endParaRPr lang="hu-HU" dirty="0" smtClean="0"/>
          </a:p>
          <a:p>
            <a:pPr lvl="1"/>
            <a:r>
              <a:rPr lang="hu-HU" dirty="0" smtClean="0"/>
              <a:t>Kernel </a:t>
            </a:r>
            <a:r>
              <a:rPr lang="hu-HU" dirty="0" err="1" smtClean="0"/>
              <a:t>memory</a:t>
            </a:r>
            <a:r>
              <a:rPr lang="hu-HU" dirty="0" smtClean="0"/>
              <a:t> </a:t>
            </a:r>
            <a:r>
              <a:rPr lang="hu-HU" dirty="0" err="1" smtClean="0"/>
              <a:t>dump</a:t>
            </a:r>
            <a:endParaRPr lang="hu-HU" dirty="0" smtClean="0"/>
          </a:p>
          <a:p>
            <a:pPr lvl="1"/>
            <a:r>
              <a:rPr lang="hu-HU" dirty="0" err="1" smtClean="0"/>
              <a:t>Complete</a:t>
            </a:r>
            <a:r>
              <a:rPr lang="hu-HU" dirty="0" smtClean="0"/>
              <a:t> </a:t>
            </a:r>
            <a:r>
              <a:rPr lang="hu-HU" dirty="0" err="1" smtClean="0"/>
              <a:t>memory</a:t>
            </a:r>
            <a:r>
              <a:rPr lang="hu-HU" dirty="0" smtClean="0"/>
              <a:t> </a:t>
            </a:r>
            <a:r>
              <a:rPr lang="hu-HU" dirty="0" err="1" smtClean="0"/>
              <a:t>dump</a:t>
            </a:r>
            <a:endParaRPr lang="hu-HU" dirty="0" smtClean="0"/>
          </a:p>
          <a:p>
            <a:pPr lvl="1"/>
            <a:r>
              <a:rPr lang="hu-HU" dirty="0" err="1" smtClean="0"/>
              <a:t>Automatic</a:t>
            </a:r>
            <a:r>
              <a:rPr lang="hu-HU" dirty="0" smtClean="0"/>
              <a:t> </a:t>
            </a:r>
            <a:r>
              <a:rPr lang="hu-HU" dirty="0" err="1" smtClean="0"/>
              <a:t>memory</a:t>
            </a:r>
            <a:r>
              <a:rPr lang="hu-HU" dirty="0" smtClean="0"/>
              <a:t> </a:t>
            </a:r>
            <a:r>
              <a:rPr lang="hu-HU" dirty="0" err="1" smtClean="0"/>
              <a:t>dump</a:t>
            </a:r>
            <a:endParaRPr lang="hu-HU" dirty="0"/>
          </a:p>
        </p:txBody>
      </p:sp>
      <p:sp>
        <p:nvSpPr>
          <p:cNvPr id="5" name="Téglalap 4"/>
          <p:cNvSpPr/>
          <p:nvPr/>
        </p:nvSpPr>
        <p:spPr>
          <a:xfrm>
            <a:off x="5526914" y="4836551"/>
            <a:ext cx="2357454" cy="946934"/>
          </a:xfrm>
          <a:prstGeom prst="rect">
            <a:avLst/>
          </a:prstGeom>
          <a:noFill/>
          <a:ln w="38100">
            <a:solidFill>
              <a:schemeClr val="accent2"/>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6" name="Dia számának helye 5"/>
          <p:cNvSpPr>
            <a:spLocks noGrp="1"/>
          </p:cNvSpPr>
          <p:nvPr>
            <p:ph type="sldNum" sz="quarter" idx="5"/>
          </p:nvPr>
        </p:nvSpPr>
        <p:spPr/>
        <p:txBody>
          <a:bodyPr/>
          <a:lstStyle/>
          <a:p>
            <a:fld id="{3D86C690-4F62-4AFC-8745-06DC9BF07935}" type="slidenum">
              <a:rPr lang="hu-HU" smtClean="0"/>
              <a:pPr/>
              <a:t>45</a:t>
            </a:fld>
            <a:endParaRPr lang="hu-HU"/>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Crash</a:t>
            </a:r>
            <a:r>
              <a:rPr lang="hu-HU" dirty="0" smtClean="0"/>
              <a:t> </a:t>
            </a:r>
            <a:r>
              <a:rPr lang="hu-HU" dirty="0" err="1" smtClean="0"/>
              <a:t>dump</a:t>
            </a:r>
            <a:r>
              <a:rPr lang="hu-HU" dirty="0" smtClean="0"/>
              <a:t> elemzése</a:t>
            </a:r>
            <a:endParaRPr lang="hu-HU" dirty="0"/>
          </a:p>
        </p:txBody>
      </p:sp>
      <p:sp>
        <p:nvSpPr>
          <p:cNvPr id="3" name="Tartalom helye 2"/>
          <p:cNvSpPr>
            <a:spLocks noGrp="1"/>
          </p:cNvSpPr>
          <p:nvPr>
            <p:ph idx="1"/>
          </p:nvPr>
        </p:nvSpPr>
        <p:spPr/>
        <p:txBody>
          <a:bodyPr/>
          <a:lstStyle/>
          <a:p>
            <a:r>
              <a:rPr lang="hu-HU" dirty="0" smtClean="0"/>
              <a:t>Microsoft </a:t>
            </a:r>
            <a:r>
              <a:rPr lang="hu-HU" dirty="0" err="1" smtClean="0"/>
              <a:t>Error</a:t>
            </a:r>
            <a:r>
              <a:rPr lang="hu-HU" dirty="0" smtClean="0"/>
              <a:t> </a:t>
            </a:r>
            <a:r>
              <a:rPr lang="hu-HU" dirty="0" err="1" smtClean="0"/>
              <a:t>Reporting</a:t>
            </a:r>
            <a:endParaRPr lang="hu-HU" dirty="0" smtClean="0"/>
          </a:p>
          <a:p>
            <a:pPr lvl="1"/>
            <a:r>
              <a:rPr lang="hu-HU" dirty="0" smtClean="0"/>
              <a:t>MS szerverének elküldi</a:t>
            </a:r>
          </a:p>
          <a:p>
            <a:pPr lvl="1"/>
            <a:r>
              <a:rPr lang="hu-HU" dirty="0" smtClean="0"/>
              <a:t>Elemzés, összehasonlítás</a:t>
            </a:r>
          </a:p>
          <a:p>
            <a:pPr lvl="1"/>
            <a:r>
              <a:rPr lang="hu-HU" dirty="0" smtClean="0"/>
              <a:t>Visszajelzés, esetleg megoldás</a:t>
            </a:r>
          </a:p>
          <a:p>
            <a:pPr lvl="1"/>
            <a:endParaRPr lang="hu-HU" dirty="0"/>
          </a:p>
          <a:p>
            <a:r>
              <a:rPr lang="hu-HU" dirty="0" err="1" smtClean="0"/>
              <a:t>NirSoft</a:t>
            </a:r>
            <a:r>
              <a:rPr lang="hu-HU" dirty="0"/>
              <a:t> (</a:t>
            </a:r>
            <a:r>
              <a:rPr lang="hu-HU" dirty="0" err="1"/>
              <a:t>Nir</a:t>
            </a:r>
            <a:r>
              <a:rPr lang="hu-HU" dirty="0"/>
              <a:t> </a:t>
            </a:r>
            <a:r>
              <a:rPr lang="hu-HU" dirty="0" err="1"/>
              <a:t>Sofer</a:t>
            </a:r>
            <a:r>
              <a:rPr lang="hu-HU" dirty="0"/>
              <a:t>):  </a:t>
            </a:r>
            <a:r>
              <a:rPr lang="hu-HU" dirty="0" err="1"/>
              <a:t>BlueScreenView</a:t>
            </a:r>
            <a:r>
              <a:rPr lang="hu-HU" dirty="0"/>
              <a:t> </a:t>
            </a:r>
            <a:endParaRPr lang="hu-HU" dirty="0" smtClean="0"/>
          </a:p>
          <a:p>
            <a:pPr lvl="1"/>
            <a:r>
              <a:rPr lang="hu-HU" dirty="0">
                <a:hlinkClick r:id="rId3"/>
              </a:rPr>
              <a:t>http://</a:t>
            </a:r>
            <a:r>
              <a:rPr lang="hu-HU" dirty="0" smtClean="0">
                <a:hlinkClick r:id="rId3"/>
              </a:rPr>
              <a:t>www.nirsoft.net</a:t>
            </a:r>
            <a:endParaRPr lang="hu-HU" dirty="0" smtClean="0"/>
          </a:p>
          <a:p>
            <a:pPr lvl="1"/>
            <a:r>
              <a:rPr lang="hu-HU" dirty="0" smtClean="0"/>
              <a:t>Meghajtók, hibakódok</a:t>
            </a:r>
          </a:p>
          <a:p>
            <a:pPr lvl="1"/>
            <a:endParaRPr lang="hu-HU" dirty="0" smtClean="0"/>
          </a:p>
          <a:p>
            <a:pPr lvl="1"/>
            <a:endParaRPr lang="hu-HU" dirty="0" smtClean="0"/>
          </a:p>
        </p:txBody>
      </p:sp>
      <p:pic>
        <p:nvPicPr>
          <p:cNvPr id="2050" name="Picture 2"/>
          <p:cNvPicPr>
            <a:picLocks noChangeAspect="1" noChangeArrowheads="1"/>
          </p:cNvPicPr>
          <p:nvPr/>
        </p:nvPicPr>
        <p:blipFill>
          <a:blip r:embed="rId4" cstate="print"/>
          <a:srcRect/>
          <a:stretch>
            <a:fillRect/>
          </a:stretch>
        </p:blipFill>
        <p:spPr bwMode="auto">
          <a:xfrm>
            <a:off x="5572132" y="1071546"/>
            <a:ext cx="3448050" cy="1600200"/>
          </a:xfrm>
          <a:prstGeom prst="rect">
            <a:avLst/>
          </a:prstGeom>
          <a:noFill/>
          <a:ln w="9525">
            <a:noFill/>
            <a:miter lim="800000"/>
            <a:headEnd/>
            <a:tailEnd/>
          </a:ln>
        </p:spPr>
      </p:pic>
      <p:sp>
        <p:nvSpPr>
          <p:cNvPr id="6" name="Dia számának helye 5"/>
          <p:cNvSpPr>
            <a:spLocks noGrp="1"/>
          </p:cNvSpPr>
          <p:nvPr>
            <p:ph type="sldNum" sz="quarter" idx="5"/>
          </p:nvPr>
        </p:nvSpPr>
        <p:spPr/>
        <p:txBody>
          <a:bodyPr/>
          <a:lstStyle/>
          <a:p>
            <a:fld id="{3D86C690-4F62-4AFC-8745-06DC9BF07935}" type="slidenum">
              <a:rPr lang="hu-HU" smtClean="0"/>
              <a:pPr/>
              <a:t>46</a:t>
            </a:fld>
            <a:endParaRPr lang="hu-HU"/>
          </a:p>
        </p:txBody>
      </p:sp>
      <p:pic>
        <p:nvPicPr>
          <p:cNvPr id="1026" name="Picture 2" descr="http://www.nirsoft.net/utils/bluescreenview.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4293096"/>
            <a:ext cx="3694733" cy="17785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err="1"/>
              <a:t>Crash</a:t>
            </a:r>
            <a:r>
              <a:rPr lang="hu-HU" dirty="0"/>
              <a:t> </a:t>
            </a:r>
            <a:r>
              <a:rPr lang="hu-HU" dirty="0" err="1"/>
              <a:t>dump</a:t>
            </a:r>
            <a:r>
              <a:rPr lang="hu-HU" dirty="0"/>
              <a:t> </a:t>
            </a:r>
            <a:r>
              <a:rPr lang="hu-HU" dirty="0" smtClean="0"/>
              <a:t>elemzése (haladó)</a:t>
            </a:r>
            <a:endParaRPr lang="hu-HU" dirty="0"/>
          </a:p>
        </p:txBody>
      </p:sp>
      <p:sp>
        <p:nvSpPr>
          <p:cNvPr id="3" name="Content Placeholder 2"/>
          <p:cNvSpPr>
            <a:spLocks noGrp="1"/>
          </p:cNvSpPr>
          <p:nvPr>
            <p:ph idx="1"/>
          </p:nvPr>
        </p:nvSpPr>
        <p:spPr/>
        <p:txBody>
          <a:bodyPr/>
          <a:lstStyle/>
          <a:p>
            <a:r>
              <a:rPr lang="hu-HU" dirty="0"/>
              <a:t>Saját magunk:</a:t>
            </a:r>
          </a:p>
          <a:p>
            <a:pPr lvl="1"/>
            <a:r>
              <a:rPr lang="hu-HU" dirty="0" err="1">
                <a:solidFill>
                  <a:schemeClr val="accent2"/>
                </a:solidFill>
              </a:rPr>
              <a:t>WinDbg</a:t>
            </a:r>
            <a:endParaRPr lang="hu-HU" dirty="0">
              <a:solidFill>
                <a:schemeClr val="accent2"/>
              </a:solidFill>
            </a:endParaRPr>
          </a:p>
          <a:p>
            <a:pPr lvl="1"/>
            <a:r>
              <a:rPr lang="hu-HU" dirty="0">
                <a:latin typeface="Consolas" panose="020B0609020204030204" pitchFamily="49" charset="0"/>
                <a:cs typeface="Consolas" panose="020B0609020204030204" pitchFamily="49" charset="0"/>
              </a:rPr>
              <a:t>!</a:t>
            </a:r>
            <a:r>
              <a:rPr lang="hu-HU" dirty="0" err="1">
                <a:latin typeface="Consolas" panose="020B0609020204030204" pitchFamily="49" charset="0"/>
                <a:cs typeface="Consolas" panose="020B0609020204030204" pitchFamily="49" charset="0"/>
              </a:rPr>
              <a:t>analyze</a:t>
            </a:r>
            <a:r>
              <a:rPr lang="hu-HU" dirty="0">
                <a:latin typeface="Consolas" panose="020B0609020204030204" pitchFamily="49" charset="0"/>
                <a:cs typeface="Consolas" panose="020B0609020204030204" pitchFamily="49" charset="0"/>
              </a:rPr>
              <a:t> </a:t>
            </a:r>
            <a:r>
              <a:rPr lang="hu-HU" dirty="0" err="1" smtClean="0">
                <a:latin typeface="Consolas" panose="020B0609020204030204" pitchFamily="49" charset="0"/>
                <a:cs typeface="Consolas" panose="020B0609020204030204" pitchFamily="49" charset="0"/>
              </a:rPr>
              <a:t>-v</a:t>
            </a:r>
            <a:r>
              <a:rPr lang="hu-HU" dirty="0" smtClean="0"/>
              <a:t> </a:t>
            </a:r>
            <a:r>
              <a:rPr lang="hu-HU" dirty="0"/>
              <a:t>parancs</a:t>
            </a:r>
          </a:p>
          <a:p>
            <a:pPr lvl="1"/>
            <a:r>
              <a:rPr lang="hu-HU" dirty="0"/>
              <a:t>Hibázó modul azonosítása</a:t>
            </a:r>
          </a:p>
          <a:p>
            <a:endParaRPr lang="hu-HU" dirty="0"/>
          </a:p>
        </p:txBody>
      </p:sp>
      <p:sp>
        <p:nvSpPr>
          <p:cNvPr id="4" name="Slide Number Placeholder 3"/>
          <p:cNvSpPr>
            <a:spLocks noGrp="1"/>
          </p:cNvSpPr>
          <p:nvPr>
            <p:ph type="sldNum" sz="quarter" idx="5"/>
          </p:nvPr>
        </p:nvSpPr>
        <p:spPr/>
        <p:txBody>
          <a:bodyPr/>
          <a:lstStyle/>
          <a:p>
            <a:fld id="{3D86C690-4F62-4AFC-8745-06DC9BF07935}" type="slidenum">
              <a:rPr lang="hu-HU" smtClean="0"/>
              <a:pPr/>
              <a:t>47</a:t>
            </a:fld>
            <a:endParaRPr lang="hu-HU"/>
          </a:p>
        </p:txBody>
      </p:sp>
      <p:pic>
        <p:nvPicPr>
          <p:cNvPr id="5" name="Picture 3"/>
          <p:cNvPicPr>
            <a:picLocks noChangeAspect="1" noChangeArrowheads="1"/>
          </p:cNvPicPr>
          <p:nvPr/>
        </p:nvPicPr>
        <p:blipFill>
          <a:blip r:embed="rId3" cstate="print"/>
          <a:srcRect/>
          <a:stretch>
            <a:fillRect/>
          </a:stretch>
        </p:blipFill>
        <p:spPr bwMode="auto">
          <a:xfrm>
            <a:off x="5292080" y="908720"/>
            <a:ext cx="3457972" cy="3238503"/>
          </a:xfrm>
          <a:prstGeom prst="rect">
            <a:avLst/>
          </a:prstGeom>
          <a:noFill/>
          <a:ln w="9525">
            <a:noFill/>
            <a:miter lim="800000"/>
            <a:headEnd/>
            <a:tailEnd/>
          </a:ln>
        </p:spPr>
      </p:pic>
    </p:spTree>
    <p:extLst>
      <p:ext uri="{BB962C8B-B14F-4D97-AF65-F5344CB8AC3E}">
        <p14:creationId xmlns:p14="http://schemas.microsoft.com/office/powerpoint/2010/main" val="36178634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4"/>
          <p:cNvSpPr>
            <a:spLocks noGrp="1"/>
          </p:cNvSpPr>
          <p:nvPr>
            <p:ph idx="1"/>
          </p:nvPr>
        </p:nvSpPr>
        <p:spPr/>
        <p:txBody>
          <a:bodyPr>
            <a:normAutofit/>
          </a:bodyPr>
          <a:lstStyle/>
          <a:p>
            <a:pPr eaLnBrk="1" hangingPunct="1"/>
            <a:endParaRPr lang="hu-HU" dirty="0" smtClean="0">
              <a:sym typeface="Wingdings" pitchFamily="2" charset="2"/>
            </a:endParaRPr>
          </a:p>
          <a:p>
            <a:pPr eaLnBrk="1" hangingPunct="1"/>
            <a:r>
              <a:rPr lang="hu-HU" dirty="0" smtClean="0">
                <a:sym typeface="Wingdings" pitchFamily="2" charset="2"/>
              </a:rPr>
              <a:t>Hibajelentés küldése (</a:t>
            </a:r>
            <a:r>
              <a:rPr lang="hu-HU" dirty="0" err="1" smtClean="0">
                <a:sym typeface="Wingdings" pitchFamily="2" charset="2"/>
              </a:rPr>
              <a:t>Error</a:t>
            </a:r>
            <a:r>
              <a:rPr lang="hu-HU" dirty="0" smtClean="0">
                <a:sym typeface="Wingdings" pitchFamily="2" charset="2"/>
              </a:rPr>
              <a:t> </a:t>
            </a:r>
            <a:r>
              <a:rPr lang="hu-HU" dirty="0" err="1" smtClean="0">
                <a:sym typeface="Wingdings" pitchFamily="2" charset="2"/>
              </a:rPr>
              <a:t>reporting</a:t>
            </a:r>
            <a:r>
              <a:rPr lang="hu-HU" dirty="0" smtClean="0">
                <a:sym typeface="Wingdings" pitchFamily="2" charset="2"/>
              </a:rPr>
              <a:t>)</a:t>
            </a:r>
          </a:p>
          <a:p>
            <a:pPr eaLnBrk="1" hangingPunct="1"/>
            <a:endParaRPr lang="hu-HU" dirty="0" smtClean="0">
              <a:sym typeface="Wingdings" pitchFamily="2" charset="2"/>
            </a:endParaRPr>
          </a:p>
          <a:p>
            <a:pPr eaLnBrk="1" hangingPunct="1"/>
            <a:r>
              <a:rPr lang="hu-HU" dirty="0" err="1" smtClean="0">
                <a:sym typeface="Wingdings" pitchFamily="2" charset="2"/>
              </a:rPr>
              <a:t>Memory</a:t>
            </a:r>
            <a:r>
              <a:rPr lang="hu-HU" dirty="0" smtClean="0">
                <a:sym typeface="Wingdings" pitchFamily="2" charset="2"/>
              </a:rPr>
              <a:t> </a:t>
            </a:r>
            <a:r>
              <a:rPr lang="hu-HU" dirty="0" err="1" smtClean="0">
                <a:sym typeface="Wingdings" pitchFamily="2" charset="2"/>
              </a:rPr>
              <a:t>dump</a:t>
            </a:r>
            <a:r>
              <a:rPr lang="hu-HU" dirty="0" smtClean="0">
                <a:sym typeface="Wingdings" pitchFamily="2" charset="2"/>
              </a:rPr>
              <a:t> készítése</a:t>
            </a:r>
          </a:p>
          <a:p>
            <a:pPr eaLnBrk="1" hangingPunct="1"/>
            <a:endParaRPr lang="hu-HU" dirty="0" smtClean="0">
              <a:sym typeface="Wingdings" pitchFamily="2" charset="2"/>
            </a:endParaRPr>
          </a:p>
          <a:p>
            <a:pPr eaLnBrk="1" hangingPunct="1"/>
            <a:r>
              <a:rPr lang="hu-HU" dirty="0" err="1" smtClean="0">
                <a:sym typeface="Wingdings" pitchFamily="2" charset="2"/>
              </a:rPr>
              <a:t>Minidump</a:t>
            </a:r>
            <a:r>
              <a:rPr lang="hu-HU" dirty="0" smtClean="0">
                <a:sym typeface="Wingdings" pitchFamily="2" charset="2"/>
              </a:rPr>
              <a:t> elemzése </a:t>
            </a:r>
            <a:r>
              <a:rPr lang="hu-HU" dirty="0" err="1" smtClean="0">
                <a:sym typeface="Wingdings" pitchFamily="2" charset="2"/>
              </a:rPr>
              <a:t>WinDgb-ben</a:t>
            </a:r>
            <a:endParaRPr lang="hu-HU" sz="2800" dirty="0" smtClean="0"/>
          </a:p>
        </p:txBody>
      </p:sp>
      <p:sp>
        <p:nvSpPr>
          <p:cNvPr id="26627" name="Text Placeholder 5"/>
          <p:cNvSpPr>
            <a:spLocks noGrp="1"/>
          </p:cNvSpPr>
          <p:nvPr>
            <p:ph type="body" sz="half" idx="2"/>
          </p:nvPr>
        </p:nvSpPr>
        <p:spPr/>
        <p:txBody>
          <a:bodyPr anchor="ctr"/>
          <a:lstStyle/>
          <a:p>
            <a:pPr marL="0" indent="0" eaLnBrk="1" hangingPunct="1">
              <a:lnSpc>
                <a:spcPct val="90000"/>
              </a:lnSpc>
              <a:buFont typeface="Wingdings 2" pitchFamily="18" charset="2"/>
              <a:buNone/>
            </a:pPr>
            <a:r>
              <a:rPr lang="hu-HU" sz="3600" dirty="0" smtClean="0"/>
              <a:t> </a:t>
            </a:r>
            <a:r>
              <a:rPr lang="hu-HU" sz="3600" dirty="0" err="1" smtClean="0"/>
              <a:t>Blue</a:t>
            </a:r>
            <a:r>
              <a:rPr lang="hu-HU" sz="3600" dirty="0" smtClean="0"/>
              <a:t> </a:t>
            </a:r>
            <a:r>
              <a:rPr lang="hu-HU" sz="3600" dirty="0" err="1" smtClean="0"/>
              <a:t>Screen</a:t>
            </a:r>
            <a:r>
              <a:rPr lang="hu-HU" sz="3600" dirty="0" smtClean="0"/>
              <a:t> of </a:t>
            </a:r>
            <a:r>
              <a:rPr lang="hu-HU" sz="3600" dirty="0" err="1" smtClean="0"/>
              <a:t>Death</a:t>
            </a:r>
            <a:r>
              <a:rPr lang="hu-HU" sz="3600" dirty="0" smtClean="0"/>
              <a:t> (BSOD)</a:t>
            </a:r>
          </a:p>
        </p:txBody>
      </p:sp>
      <p:sp>
        <p:nvSpPr>
          <p:cNvPr id="4" name="Dia számának helye 3"/>
          <p:cNvSpPr>
            <a:spLocks noGrp="1"/>
          </p:cNvSpPr>
          <p:nvPr>
            <p:ph type="sldNum" sz="quarter" idx="5"/>
          </p:nvPr>
        </p:nvSpPr>
        <p:spPr/>
        <p:txBody>
          <a:bodyPr/>
          <a:lstStyle/>
          <a:p>
            <a:fld id="{3D86C690-4F62-4AFC-8745-06DC9BF07935}" type="slidenum">
              <a:rPr lang="hu-HU" smtClean="0"/>
              <a:pPr/>
              <a:t>48</a:t>
            </a:fld>
            <a:endParaRPr lang="hu-HU"/>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normAutofit/>
          </a:bodyPr>
          <a:lstStyle/>
          <a:p>
            <a:r>
              <a:rPr lang="hu-HU" dirty="0" smtClean="0"/>
              <a:t>Speciális módú indítás (</a:t>
            </a:r>
            <a:r>
              <a:rPr lang="hu-HU" dirty="0" err="1" smtClean="0"/>
              <a:t>pre</a:t>
            </a:r>
            <a:r>
              <a:rPr lang="hu-HU" dirty="0" smtClean="0"/>
              <a:t> Windows 8)</a:t>
            </a:r>
          </a:p>
        </p:txBody>
      </p:sp>
      <p:sp>
        <p:nvSpPr>
          <p:cNvPr id="19458" name="Rectangle 3"/>
          <p:cNvSpPr>
            <a:spLocks noGrp="1" noChangeArrowheads="1"/>
          </p:cNvSpPr>
          <p:nvPr>
            <p:ph idx="1"/>
          </p:nvPr>
        </p:nvSpPr>
        <p:spPr/>
        <p:txBody>
          <a:bodyPr/>
          <a:lstStyle/>
          <a:p>
            <a:r>
              <a:rPr lang="hu-HU" smtClean="0"/>
              <a:t>F8 a Windows logó előtt</a:t>
            </a:r>
          </a:p>
        </p:txBody>
      </p:sp>
      <p:pic>
        <p:nvPicPr>
          <p:cNvPr id="19459" name="Picture 4"/>
          <p:cNvPicPr>
            <a:picLocks noChangeAspect="1" noChangeArrowheads="1"/>
          </p:cNvPicPr>
          <p:nvPr/>
        </p:nvPicPr>
        <p:blipFill>
          <a:blip r:embed="rId3" cstate="print"/>
          <a:srcRect/>
          <a:stretch>
            <a:fillRect/>
          </a:stretch>
        </p:blipFill>
        <p:spPr bwMode="auto">
          <a:xfrm>
            <a:off x="325438" y="1620838"/>
            <a:ext cx="8534400" cy="4260850"/>
          </a:xfrm>
          <a:prstGeom prst="rect">
            <a:avLst/>
          </a:prstGeom>
          <a:noFill/>
          <a:ln w="9525">
            <a:noFill/>
            <a:miter lim="800000"/>
            <a:headEnd/>
            <a:tailEnd/>
          </a:ln>
        </p:spPr>
      </p:pic>
      <p:sp>
        <p:nvSpPr>
          <p:cNvPr id="5" name="Dia számának helye 4"/>
          <p:cNvSpPr>
            <a:spLocks noGrp="1"/>
          </p:cNvSpPr>
          <p:nvPr>
            <p:ph type="sldNum" sz="quarter" idx="5"/>
          </p:nvPr>
        </p:nvSpPr>
        <p:spPr/>
        <p:txBody>
          <a:bodyPr/>
          <a:lstStyle/>
          <a:p>
            <a:fld id="{3D86C690-4F62-4AFC-8745-06DC9BF07935}" type="slidenum">
              <a:rPr lang="hu-HU" smtClean="0"/>
              <a:pPr/>
              <a:t>49</a:t>
            </a:fld>
            <a:endParaRPr lang="hu-HU"/>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Esemény részletei</a:t>
            </a:r>
            <a:endParaRPr lang="hu-HU" dirty="0"/>
          </a:p>
        </p:txBody>
      </p:sp>
      <p:pic>
        <p:nvPicPr>
          <p:cNvPr id="2051" name="Picture 3"/>
          <p:cNvPicPr>
            <a:picLocks noChangeAspect="1" noChangeArrowheads="1"/>
          </p:cNvPicPr>
          <p:nvPr/>
        </p:nvPicPr>
        <p:blipFill>
          <a:blip r:embed="rId3" cstate="print"/>
          <a:srcRect/>
          <a:stretch>
            <a:fillRect/>
          </a:stretch>
        </p:blipFill>
        <p:spPr bwMode="auto">
          <a:xfrm>
            <a:off x="428596" y="785794"/>
            <a:ext cx="8072494" cy="5584744"/>
          </a:xfrm>
          <a:prstGeom prst="rect">
            <a:avLst/>
          </a:prstGeom>
          <a:noFill/>
          <a:ln w="9525">
            <a:noFill/>
            <a:miter lim="800000"/>
            <a:headEnd/>
            <a:tailEnd/>
          </a:ln>
        </p:spPr>
      </p:pic>
      <p:sp>
        <p:nvSpPr>
          <p:cNvPr id="7" name="Téglalap 6"/>
          <p:cNvSpPr/>
          <p:nvPr/>
        </p:nvSpPr>
        <p:spPr>
          <a:xfrm>
            <a:off x="714348" y="1643050"/>
            <a:ext cx="6858048" cy="1000132"/>
          </a:xfrm>
          <a:prstGeom prst="rect">
            <a:avLst/>
          </a:prstGeom>
          <a:noFill/>
          <a:ln w="38100">
            <a:solidFill>
              <a:schemeClr val="accent2"/>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8" name="Téglalap 7"/>
          <p:cNvSpPr/>
          <p:nvPr/>
        </p:nvSpPr>
        <p:spPr>
          <a:xfrm>
            <a:off x="642910" y="3571876"/>
            <a:ext cx="2357454" cy="642942"/>
          </a:xfrm>
          <a:prstGeom prst="rect">
            <a:avLst/>
          </a:prstGeom>
          <a:noFill/>
          <a:ln w="38100">
            <a:solidFill>
              <a:schemeClr val="accent2"/>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6" name="Dia számának helye 5"/>
          <p:cNvSpPr>
            <a:spLocks noGrp="1"/>
          </p:cNvSpPr>
          <p:nvPr>
            <p:ph type="sldNum" sz="quarter" idx="5"/>
          </p:nvPr>
        </p:nvSpPr>
        <p:spPr/>
        <p:txBody>
          <a:bodyPr/>
          <a:lstStyle/>
          <a:p>
            <a:fld id="{3D86C690-4F62-4AFC-8745-06DC9BF07935}" type="slidenum">
              <a:rPr lang="hu-HU" smtClean="0"/>
              <a:pPr/>
              <a:t>5</a:t>
            </a:fld>
            <a:endParaRPr lang="hu-HU"/>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Speciális módú indítási opciók</a:t>
            </a:r>
            <a:endParaRPr lang="hu-HU" dirty="0"/>
          </a:p>
        </p:txBody>
      </p:sp>
      <p:sp>
        <p:nvSpPr>
          <p:cNvPr id="3" name="Tartalom helye 2"/>
          <p:cNvSpPr>
            <a:spLocks noGrp="1"/>
          </p:cNvSpPr>
          <p:nvPr>
            <p:ph idx="1"/>
          </p:nvPr>
        </p:nvSpPr>
        <p:spPr/>
        <p:txBody>
          <a:bodyPr/>
          <a:lstStyle/>
          <a:p>
            <a:r>
              <a:rPr lang="hu-HU" dirty="0" err="1" smtClean="0">
                <a:solidFill>
                  <a:schemeClr val="accent2"/>
                </a:solidFill>
              </a:rPr>
              <a:t>Safe</a:t>
            </a:r>
            <a:r>
              <a:rPr lang="hu-HU" dirty="0" smtClean="0">
                <a:solidFill>
                  <a:schemeClr val="accent2"/>
                </a:solidFill>
              </a:rPr>
              <a:t> </a:t>
            </a:r>
            <a:r>
              <a:rPr lang="hu-HU" dirty="0" err="1" smtClean="0">
                <a:solidFill>
                  <a:schemeClr val="accent2"/>
                </a:solidFill>
              </a:rPr>
              <a:t>mode</a:t>
            </a:r>
            <a:r>
              <a:rPr lang="hu-HU" dirty="0" smtClean="0">
                <a:solidFill>
                  <a:schemeClr val="accent2"/>
                </a:solidFill>
              </a:rPr>
              <a:t> </a:t>
            </a:r>
            <a:r>
              <a:rPr lang="hu-HU" dirty="0" smtClean="0"/>
              <a:t>(Csökkentett mód)</a:t>
            </a:r>
          </a:p>
          <a:p>
            <a:pPr lvl="1"/>
            <a:r>
              <a:rPr lang="hu-HU" dirty="0" smtClean="0"/>
              <a:t>csak a beépített meghajtók indulnak el</a:t>
            </a:r>
          </a:p>
          <a:p>
            <a:pPr lvl="1"/>
            <a:r>
              <a:rPr lang="hu-HU" dirty="0" smtClean="0"/>
              <a:t>csak a legszükségesebb szolgáltatások</a:t>
            </a:r>
          </a:p>
          <a:p>
            <a:endParaRPr lang="hu-HU" dirty="0" smtClean="0"/>
          </a:p>
          <a:p>
            <a:r>
              <a:rPr lang="hu-HU" dirty="0" err="1" smtClean="0">
                <a:solidFill>
                  <a:schemeClr val="accent2"/>
                </a:solidFill>
              </a:rPr>
              <a:t>Safe</a:t>
            </a:r>
            <a:r>
              <a:rPr lang="hu-HU" dirty="0" smtClean="0">
                <a:solidFill>
                  <a:schemeClr val="accent2"/>
                </a:solidFill>
              </a:rPr>
              <a:t> </a:t>
            </a:r>
            <a:r>
              <a:rPr lang="hu-HU" dirty="0" err="1" smtClean="0">
                <a:solidFill>
                  <a:schemeClr val="accent2"/>
                </a:solidFill>
              </a:rPr>
              <a:t>mode</a:t>
            </a:r>
            <a:r>
              <a:rPr lang="hu-HU" dirty="0" smtClean="0">
                <a:solidFill>
                  <a:schemeClr val="accent2"/>
                </a:solidFill>
              </a:rPr>
              <a:t> </a:t>
            </a:r>
            <a:r>
              <a:rPr lang="hu-HU" dirty="0" err="1" smtClean="0">
                <a:solidFill>
                  <a:schemeClr val="accent2"/>
                </a:solidFill>
              </a:rPr>
              <a:t>with</a:t>
            </a:r>
            <a:r>
              <a:rPr lang="hu-HU" dirty="0" smtClean="0">
                <a:solidFill>
                  <a:schemeClr val="accent2"/>
                </a:solidFill>
              </a:rPr>
              <a:t> </a:t>
            </a:r>
            <a:r>
              <a:rPr lang="hu-HU" dirty="0" err="1" smtClean="0">
                <a:solidFill>
                  <a:schemeClr val="accent2"/>
                </a:solidFill>
              </a:rPr>
              <a:t>Networking</a:t>
            </a:r>
            <a:endParaRPr lang="hu-HU" dirty="0" smtClean="0">
              <a:solidFill>
                <a:schemeClr val="accent2"/>
              </a:solidFill>
            </a:endParaRPr>
          </a:p>
          <a:p>
            <a:pPr lvl="1"/>
            <a:r>
              <a:rPr lang="hu-HU" dirty="0" smtClean="0"/>
              <a:t>hálózat is van</a:t>
            </a:r>
          </a:p>
          <a:p>
            <a:pPr lvl="1"/>
            <a:endParaRPr lang="hu-HU" dirty="0" smtClean="0"/>
          </a:p>
          <a:p>
            <a:r>
              <a:rPr lang="hu-HU" dirty="0" err="1" smtClean="0">
                <a:solidFill>
                  <a:schemeClr val="accent2"/>
                </a:solidFill>
              </a:rPr>
              <a:t>Last</a:t>
            </a:r>
            <a:r>
              <a:rPr lang="hu-HU" dirty="0" smtClean="0">
                <a:solidFill>
                  <a:schemeClr val="accent2"/>
                </a:solidFill>
              </a:rPr>
              <a:t> </a:t>
            </a:r>
            <a:r>
              <a:rPr lang="hu-HU" dirty="0" err="1" smtClean="0">
                <a:solidFill>
                  <a:schemeClr val="accent2"/>
                </a:solidFill>
              </a:rPr>
              <a:t>Known</a:t>
            </a:r>
            <a:r>
              <a:rPr lang="hu-HU" dirty="0" smtClean="0">
                <a:solidFill>
                  <a:schemeClr val="accent2"/>
                </a:solidFill>
              </a:rPr>
              <a:t> Good </a:t>
            </a:r>
            <a:r>
              <a:rPr lang="hu-HU" dirty="0" err="1" smtClean="0">
                <a:solidFill>
                  <a:schemeClr val="accent2"/>
                </a:solidFill>
              </a:rPr>
              <a:t>Configuration</a:t>
            </a:r>
            <a:endParaRPr lang="hu-HU" dirty="0">
              <a:solidFill>
                <a:schemeClr val="accent2"/>
              </a:solidFill>
            </a:endParaRPr>
          </a:p>
        </p:txBody>
      </p:sp>
      <p:sp>
        <p:nvSpPr>
          <p:cNvPr id="4" name="Dia számának helye 3"/>
          <p:cNvSpPr>
            <a:spLocks noGrp="1"/>
          </p:cNvSpPr>
          <p:nvPr>
            <p:ph type="sldNum" sz="quarter" idx="5"/>
          </p:nvPr>
        </p:nvSpPr>
        <p:spPr/>
        <p:txBody>
          <a:bodyPr/>
          <a:lstStyle/>
          <a:p>
            <a:fld id="{3D86C690-4F62-4AFC-8745-06DC9BF07935}" type="slidenum">
              <a:rPr lang="hu-HU" smtClean="0"/>
              <a:pPr/>
              <a:t>50</a:t>
            </a:fld>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Speciális módú indítás (</a:t>
            </a:r>
            <a:r>
              <a:rPr lang="hu-HU" dirty="0" smtClean="0"/>
              <a:t>post </a:t>
            </a:r>
            <a:r>
              <a:rPr lang="hu-HU" dirty="0"/>
              <a:t>Windows 8)</a:t>
            </a:r>
          </a:p>
        </p:txBody>
      </p:sp>
      <p:sp>
        <p:nvSpPr>
          <p:cNvPr id="3" name="Content Placeholder 2"/>
          <p:cNvSpPr>
            <a:spLocks noGrp="1"/>
          </p:cNvSpPr>
          <p:nvPr>
            <p:ph idx="1"/>
          </p:nvPr>
        </p:nvSpPr>
        <p:spPr/>
        <p:txBody>
          <a:bodyPr/>
          <a:lstStyle/>
          <a:p>
            <a:r>
              <a:rPr lang="hu-HU" dirty="0" smtClean="0"/>
              <a:t>Áttervezték a felületet és az indítás menetét</a:t>
            </a:r>
          </a:p>
          <a:p>
            <a:endParaRPr lang="hu-HU" dirty="0"/>
          </a:p>
          <a:p>
            <a:r>
              <a:rPr lang="hu-HU" dirty="0" smtClean="0"/>
              <a:t>(Túl gyorsan indulnak a modern gépek:)</a:t>
            </a:r>
            <a:endParaRPr lang="hu-HU" dirty="0"/>
          </a:p>
        </p:txBody>
      </p:sp>
      <p:sp>
        <p:nvSpPr>
          <p:cNvPr id="4" name="Slide Number Placeholder 3"/>
          <p:cNvSpPr>
            <a:spLocks noGrp="1"/>
          </p:cNvSpPr>
          <p:nvPr>
            <p:ph type="sldNum" sz="quarter" idx="5"/>
          </p:nvPr>
        </p:nvSpPr>
        <p:spPr/>
        <p:txBody>
          <a:bodyPr/>
          <a:lstStyle/>
          <a:p>
            <a:fld id="{3D86C690-4F62-4AFC-8745-06DC9BF07935}" type="slidenum">
              <a:rPr lang="hu-HU" smtClean="0"/>
              <a:pPr/>
              <a:t>51</a:t>
            </a:fld>
            <a:endParaRPr lang="hu-HU"/>
          </a:p>
        </p:txBody>
      </p:sp>
      <p:pic>
        <p:nvPicPr>
          <p:cNvPr id="5" name="Picture 4"/>
          <p:cNvPicPr/>
          <p:nvPr/>
        </p:nvPicPr>
        <p:blipFill>
          <a:blip r:embed="rId3"/>
          <a:stretch>
            <a:fillRect/>
          </a:stretch>
        </p:blipFill>
        <p:spPr>
          <a:xfrm>
            <a:off x="1691680" y="3356992"/>
            <a:ext cx="5760640" cy="2674739"/>
          </a:xfrm>
          <a:prstGeom prst="rect">
            <a:avLst/>
          </a:prstGeom>
        </p:spPr>
      </p:pic>
    </p:spTree>
    <p:extLst>
      <p:ext uri="{BB962C8B-B14F-4D97-AF65-F5344CB8AC3E}">
        <p14:creationId xmlns:p14="http://schemas.microsoft.com/office/powerpoint/2010/main" val="19467350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Boot </a:t>
            </a:r>
            <a:r>
              <a:rPr lang="hu-HU" dirty="0" err="1" smtClean="0"/>
              <a:t>Configuration</a:t>
            </a:r>
            <a:r>
              <a:rPr lang="hu-HU" dirty="0" smtClean="0"/>
              <a:t> </a:t>
            </a:r>
            <a:r>
              <a:rPr lang="hu-HU" dirty="0" err="1" smtClean="0"/>
              <a:t>Database</a:t>
            </a:r>
            <a:endParaRPr lang="hu-HU" dirty="0"/>
          </a:p>
        </p:txBody>
      </p:sp>
      <p:sp>
        <p:nvSpPr>
          <p:cNvPr id="3" name="Content Placeholder 2"/>
          <p:cNvSpPr>
            <a:spLocks noGrp="1"/>
          </p:cNvSpPr>
          <p:nvPr>
            <p:ph idx="1"/>
          </p:nvPr>
        </p:nvSpPr>
        <p:spPr>
          <a:xfrm>
            <a:off x="142844" y="5805264"/>
            <a:ext cx="8858312" cy="581289"/>
          </a:xfrm>
        </p:spPr>
        <p:txBody>
          <a:bodyPr/>
          <a:lstStyle/>
          <a:p>
            <a:r>
              <a:rPr lang="hu-HU" dirty="0" smtClean="0"/>
              <a:t>GUI eszköz: </a:t>
            </a:r>
            <a:r>
              <a:rPr lang="hu-HU" i="1" dirty="0" err="1" smtClean="0"/>
              <a:t>msconfig.exe</a:t>
            </a:r>
            <a:endParaRPr lang="hu-HU" i="1" dirty="0"/>
          </a:p>
        </p:txBody>
      </p:sp>
      <p:pic>
        <p:nvPicPr>
          <p:cNvPr id="125954" name="Picture 2"/>
          <p:cNvPicPr>
            <a:picLocks noChangeAspect="1" noChangeArrowheads="1"/>
          </p:cNvPicPr>
          <p:nvPr/>
        </p:nvPicPr>
        <p:blipFill>
          <a:blip r:embed="rId3" cstate="print"/>
          <a:srcRect/>
          <a:stretch>
            <a:fillRect/>
          </a:stretch>
        </p:blipFill>
        <p:spPr bwMode="auto">
          <a:xfrm>
            <a:off x="433386" y="899831"/>
            <a:ext cx="8334094" cy="4776408"/>
          </a:xfrm>
          <a:prstGeom prst="rect">
            <a:avLst/>
          </a:prstGeom>
          <a:noFill/>
          <a:ln w="9525">
            <a:noFill/>
            <a:miter lim="800000"/>
            <a:headEnd/>
            <a:tailEnd/>
          </a:ln>
          <a:effectLst/>
        </p:spPr>
      </p:pic>
      <p:sp>
        <p:nvSpPr>
          <p:cNvPr id="5" name="Dia számának helye 4"/>
          <p:cNvSpPr>
            <a:spLocks noGrp="1"/>
          </p:cNvSpPr>
          <p:nvPr>
            <p:ph type="sldNum" sz="quarter" idx="5"/>
          </p:nvPr>
        </p:nvSpPr>
        <p:spPr/>
        <p:txBody>
          <a:bodyPr/>
          <a:lstStyle/>
          <a:p>
            <a:fld id="{3D86C690-4F62-4AFC-8745-06DC9BF07935}" type="slidenum">
              <a:rPr lang="hu-HU" smtClean="0"/>
              <a:pPr/>
              <a:t>52</a:t>
            </a:fld>
            <a:endParaRPr lang="hu-HU"/>
          </a:p>
        </p:txBody>
      </p:sp>
      <p:sp>
        <p:nvSpPr>
          <p:cNvPr id="6" name="Téglalap 5"/>
          <p:cNvSpPr/>
          <p:nvPr/>
        </p:nvSpPr>
        <p:spPr>
          <a:xfrm>
            <a:off x="7740352" y="5805264"/>
            <a:ext cx="1152128" cy="576064"/>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DEMO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p:txBody>
          <a:bodyPr/>
          <a:lstStyle/>
          <a:p>
            <a:r>
              <a:rPr lang="hu-HU" dirty="0" smtClean="0"/>
              <a:t>Esettanulmány 4</a:t>
            </a:r>
            <a:endParaRPr lang="hu-HU" dirty="0"/>
          </a:p>
        </p:txBody>
      </p:sp>
      <p:sp>
        <p:nvSpPr>
          <p:cNvPr id="6" name="Szöveg helye 5"/>
          <p:cNvSpPr>
            <a:spLocks noGrp="1"/>
          </p:cNvSpPr>
          <p:nvPr>
            <p:ph type="body" idx="1"/>
          </p:nvPr>
        </p:nvSpPr>
        <p:spPr/>
        <p:txBody>
          <a:bodyPr>
            <a:normAutofit/>
          </a:bodyPr>
          <a:lstStyle/>
          <a:p>
            <a:r>
              <a:rPr lang="hu-HU" sz="3200" dirty="0" err="1" smtClean="0"/>
              <a:t>csrss</a:t>
            </a:r>
            <a:r>
              <a:rPr lang="hu-HU" sz="3200" dirty="0" smtClean="0"/>
              <a:t> BSOD</a:t>
            </a:r>
            <a:endParaRPr lang="hu-HU" sz="3200" dirty="0"/>
          </a:p>
        </p:txBody>
      </p:sp>
    </p:spTree>
    <p:extLst>
      <p:ext uri="{BB962C8B-B14F-4D97-AF65-F5344CB8AC3E}">
        <p14:creationId xmlns:p14="http://schemas.microsoft.com/office/powerpoint/2010/main" val="33412875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p:txBody>
          <a:bodyPr/>
          <a:lstStyle/>
          <a:p>
            <a:r>
              <a:rPr lang="hu-HU" dirty="0" smtClean="0"/>
              <a:t>Esettanulmány: </a:t>
            </a:r>
            <a:r>
              <a:rPr lang="hu-HU" dirty="0" err="1" smtClean="0"/>
              <a:t>csrss</a:t>
            </a:r>
            <a:r>
              <a:rPr lang="hu-HU" dirty="0" smtClean="0"/>
              <a:t> BSOD</a:t>
            </a:r>
            <a:endParaRPr lang="hu-HU" dirty="0"/>
          </a:p>
        </p:txBody>
      </p:sp>
      <p:sp>
        <p:nvSpPr>
          <p:cNvPr id="5" name="Tartalom helye 4"/>
          <p:cNvSpPr>
            <a:spLocks noGrp="1"/>
          </p:cNvSpPr>
          <p:nvPr>
            <p:ph idx="1"/>
          </p:nvPr>
        </p:nvSpPr>
        <p:spPr/>
        <p:txBody>
          <a:bodyPr/>
          <a:lstStyle/>
          <a:p>
            <a:endParaRPr lang="hu-HU" dirty="0" smtClean="0"/>
          </a:p>
          <a:p>
            <a:r>
              <a:rPr lang="hu-HU" dirty="0" smtClean="0"/>
              <a:t>Megtörtént eseményeken </a:t>
            </a:r>
            <a:r>
              <a:rPr lang="hu-HU" dirty="0" smtClean="0"/>
              <a:t>alapul</a:t>
            </a:r>
            <a:endParaRPr lang="hu-HU" dirty="0" smtClean="0">
              <a:sym typeface="Wingdings" pitchFamily="2" charset="2"/>
            </a:endParaRPr>
          </a:p>
          <a:p>
            <a:endParaRPr lang="hu-HU" dirty="0" smtClean="0">
              <a:sym typeface="Wingdings" pitchFamily="2" charset="2"/>
            </a:endParaRPr>
          </a:p>
          <a:p>
            <a:r>
              <a:rPr lang="hu-HU" dirty="0" smtClean="0">
                <a:sym typeface="Wingdings" pitchFamily="2" charset="2"/>
              </a:rPr>
              <a:t>Hibajelenség:</a:t>
            </a:r>
          </a:p>
          <a:p>
            <a:pPr lvl="1"/>
            <a:r>
              <a:rPr lang="hu-HU" dirty="0" smtClean="0">
                <a:sym typeface="Wingdings" pitchFamily="2" charset="2"/>
              </a:rPr>
              <a:t>Laborgép folyamatosan újraindul</a:t>
            </a:r>
          </a:p>
          <a:p>
            <a:pPr lvl="1"/>
            <a:r>
              <a:rPr lang="hu-HU" dirty="0" smtClean="0">
                <a:sym typeface="Wingdings" pitchFamily="2" charset="2"/>
              </a:rPr>
              <a:t>Néha a bejelentkezésig még eljut</a:t>
            </a:r>
            <a:endParaRPr lang="hu-HU" dirty="0"/>
          </a:p>
        </p:txBody>
      </p:sp>
      <p:sp>
        <p:nvSpPr>
          <p:cNvPr id="6" name="Dia számának helye 5"/>
          <p:cNvSpPr>
            <a:spLocks noGrp="1"/>
          </p:cNvSpPr>
          <p:nvPr>
            <p:ph type="sldNum" sz="quarter" idx="5"/>
          </p:nvPr>
        </p:nvSpPr>
        <p:spPr/>
        <p:txBody>
          <a:bodyPr/>
          <a:lstStyle/>
          <a:p>
            <a:fld id="{3D86C690-4F62-4AFC-8745-06DC9BF07935}" type="slidenum">
              <a:rPr lang="hu-HU" smtClean="0"/>
              <a:pPr/>
              <a:t>54</a:t>
            </a:fld>
            <a:endParaRPr lang="hu-HU"/>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Első lépések</a:t>
            </a:r>
            <a:endParaRPr lang="hu-HU" dirty="0"/>
          </a:p>
        </p:txBody>
      </p:sp>
      <p:sp>
        <p:nvSpPr>
          <p:cNvPr id="3" name="Tartalom helye 2"/>
          <p:cNvSpPr>
            <a:spLocks noGrp="1"/>
          </p:cNvSpPr>
          <p:nvPr>
            <p:ph idx="1"/>
          </p:nvPr>
        </p:nvSpPr>
        <p:spPr/>
        <p:txBody>
          <a:bodyPr/>
          <a:lstStyle/>
          <a:p>
            <a:r>
              <a:rPr lang="hu-HU" dirty="0" smtClean="0"/>
              <a:t>Automatikus újraindítás kikapcsolása</a:t>
            </a:r>
          </a:p>
          <a:p>
            <a:endParaRPr lang="hu-HU" dirty="0" smtClean="0"/>
          </a:p>
          <a:p>
            <a:endParaRPr lang="hu-HU" dirty="0" smtClean="0"/>
          </a:p>
          <a:p>
            <a:endParaRPr lang="hu-HU" dirty="0" smtClean="0"/>
          </a:p>
          <a:p>
            <a:endParaRPr lang="hu-HU" dirty="0" smtClean="0"/>
          </a:p>
          <a:p>
            <a:r>
              <a:rPr lang="hu-HU" dirty="0" smtClean="0"/>
              <a:t>STOP hibakód így kiderül:</a:t>
            </a:r>
          </a:p>
          <a:p>
            <a:pPr lvl="1"/>
            <a:r>
              <a:rPr lang="es-ES" dirty="0" smtClean="0"/>
              <a:t>C000021A, {e2a5ee98, c0000005, 7c9106c3, 69ec24}</a:t>
            </a:r>
            <a:endParaRPr lang="hu-HU" dirty="0" smtClean="0"/>
          </a:p>
          <a:p>
            <a:pPr lvl="1"/>
            <a:r>
              <a:rPr lang="hu-HU" dirty="0" smtClean="0"/>
              <a:t>MSDN dokumentáció: </a:t>
            </a:r>
            <a:r>
              <a:rPr lang="hu-HU" dirty="0" smtClean="0">
                <a:hlinkClick r:id="rId3"/>
              </a:rPr>
              <a:t>Bug </a:t>
            </a:r>
            <a:r>
              <a:rPr lang="hu-HU" dirty="0" err="1" smtClean="0">
                <a:hlinkClick r:id="rId3"/>
              </a:rPr>
              <a:t>Checks</a:t>
            </a:r>
            <a:endParaRPr lang="hu-HU" dirty="0" smtClean="0"/>
          </a:p>
          <a:p>
            <a:pPr lvl="2"/>
            <a:r>
              <a:rPr lang="hu-HU" dirty="0" smtClean="0"/>
              <a:t>0xC000021A: STATUS_SYSTEM_PROCESS_TERMINATED </a:t>
            </a:r>
            <a:endParaRPr lang="hu-HU" dirty="0"/>
          </a:p>
        </p:txBody>
      </p:sp>
      <p:pic>
        <p:nvPicPr>
          <p:cNvPr id="3074" name="Picture 2"/>
          <p:cNvPicPr>
            <a:picLocks noChangeAspect="1" noChangeArrowheads="1"/>
          </p:cNvPicPr>
          <p:nvPr/>
        </p:nvPicPr>
        <p:blipFill>
          <a:blip r:embed="rId4" cstate="print"/>
          <a:srcRect/>
          <a:stretch>
            <a:fillRect/>
          </a:stretch>
        </p:blipFill>
        <p:spPr bwMode="auto">
          <a:xfrm>
            <a:off x="2200266" y="1500174"/>
            <a:ext cx="3586180" cy="1520068"/>
          </a:xfrm>
          <a:prstGeom prst="rect">
            <a:avLst/>
          </a:prstGeom>
          <a:noFill/>
          <a:ln w="9525">
            <a:noFill/>
            <a:miter lim="800000"/>
            <a:headEnd/>
            <a:tailEnd/>
          </a:ln>
        </p:spPr>
      </p:pic>
      <p:sp>
        <p:nvSpPr>
          <p:cNvPr id="5" name="Téglalap 4"/>
          <p:cNvSpPr/>
          <p:nvPr/>
        </p:nvSpPr>
        <p:spPr>
          <a:xfrm>
            <a:off x="2214546" y="2214554"/>
            <a:ext cx="2071702" cy="500066"/>
          </a:xfrm>
          <a:prstGeom prst="rect">
            <a:avLst/>
          </a:prstGeom>
          <a:noFill/>
          <a:ln w="38100">
            <a:solidFill>
              <a:schemeClr val="accent2"/>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6" name="Dia számának helye 5"/>
          <p:cNvSpPr>
            <a:spLocks noGrp="1"/>
          </p:cNvSpPr>
          <p:nvPr>
            <p:ph type="sldNum" sz="quarter" idx="5"/>
          </p:nvPr>
        </p:nvSpPr>
        <p:spPr/>
        <p:txBody>
          <a:bodyPr/>
          <a:lstStyle/>
          <a:p>
            <a:fld id="{3D86C690-4F62-4AFC-8745-06DC9BF07935}" type="slidenum">
              <a:rPr lang="hu-HU" smtClean="0"/>
              <a:pPr/>
              <a:t>55</a:t>
            </a:fld>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Crash</a:t>
            </a:r>
            <a:r>
              <a:rPr lang="hu-HU" dirty="0" smtClean="0"/>
              <a:t> </a:t>
            </a:r>
            <a:r>
              <a:rPr lang="hu-HU" dirty="0" err="1" smtClean="0"/>
              <a:t>dump</a:t>
            </a:r>
            <a:r>
              <a:rPr lang="hu-HU" dirty="0" smtClean="0"/>
              <a:t> megnézése</a:t>
            </a:r>
            <a:endParaRPr lang="hu-HU" dirty="0"/>
          </a:p>
        </p:txBody>
      </p:sp>
      <p:sp>
        <p:nvSpPr>
          <p:cNvPr id="3" name="Tartalom helye 2"/>
          <p:cNvSpPr>
            <a:spLocks noGrp="1"/>
          </p:cNvSpPr>
          <p:nvPr>
            <p:ph idx="1"/>
          </p:nvPr>
        </p:nvSpPr>
        <p:spPr/>
        <p:txBody>
          <a:bodyPr/>
          <a:lstStyle/>
          <a:p>
            <a:r>
              <a:rPr lang="hu-HU" dirty="0" err="1" smtClean="0"/>
              <a:t>Minidump</a:t>
            </a:r>
            <a:r>
              <a:rPr lang="hu-HU" dirty="0" smtClean="0"/>
              <a:t> készült automatikusan</a:t>
            </a:r>
          </a:p>
          <a:p>
            <a:pPr lvl="1"/>
            <a:r>
              <a:rPr lang="hu-HU" dirty="0" smtClean="0"/>
              <a:t>C:\Windows\Minidump</a:t>
            </a:r>
          </a:p>
          <a:p>
            <a:pPr lvl="1"/>
            <a:endParaRPr lang="hu-HU" dirty="0" smtClean="0"/>
          </a:p>
          <a:p>
            <a:endParaRPr lang="hu-HU" dirty="0"/>
          </a:p>
        </p:txBody>
      </p:sp>
      <p:pic>
        <p:nvPicPr>
          <p:cNvPr id="4098" name="Picture 2"/>
          <p:cNvPicPr>
            <a:picLocks noChangeAspect="1" noChangeArrowheads="1"/>
          </p:cNvPicPr>
          <p:nvPr/>
        </p:nvPicPr>
        <p:blipFill>
          <a:blip r:embed="rId3" cstate="print"/>
          <a:srcRect/>
          <a:stretch>
            <a:fillRect/>
          </a:stretch>
        </p:blipFill>
        <p:spPr bwMode="auto">
          <a:xfrm>
            <a:off x="500034" y="2000240"/>
            <a:ext cx="5514971" cy="4401620"/>
          </a:xfrm>
          <a:prstGeom prst="rect">
            <a:avLst/>
          </a:prstGeom>
          <a:noFill/>
          <a:ln w="9525">
            <a:noFill/>
            <a:miter lim="800000"/>
            <a:headEnd/>
            <a:tailEnd/>
          </a:ln>
        </p:spPr>
      </p:pic>
      <p:sp>
        <p:nvSpPr>
          <p:cNvPr id="5" name="Lekerekített téglalap feliratnak 4"/>
          <p:cNvSpPr/>
          <p:nvPr/>
        </p:nvSpPr>
        <p:spPr>
          <a:xfrm>
            <a:off x="4429124" y="2428868"/>
            <a:ext cx="1857388" cy="928694"/>
          </a:xfrm>
          <a:prstGeom prst="wedgeRoundRectCallout">
            <a:avLst>
              <a:gd name="adj1" fmla="val -91238"/>
              <a:gd name="adj2" fmla="val 79440"/>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err="1" smtClean="0">
                <a:solidFill>
                  <a:schemeClr val="bg1"/>
                </a:solidFill>
              </a:rPr>
              <a:t>csrss.exe</a:t>
            </a:r>
            <a:r>
              <a:rPr lang="hu-HU" sz="2400" dirty="0" smtClean="0">
                <a:solidFill>
                  <a:schemeClr val="bg1"/>
                </a:solidFill>
              </a:rPr>
              <a:t> halt meg</a:t>
            </a:r>
          </a:p>
        </p:txBody>
      </p:sp>
      <p:sp>
        <p:nvSpPr>
          <p:cNvPr id="6" name="Lekerekített téglalap feliratnak 5"/>
          <p:cNvSpPr/>
          <p:nvPr/>
        </p:nvSpPr>
        <p:spPr>
          <a:xfrm>
            <a:off x="6429388" y="4643446"/>
            <a:ext cx="2500330" cy="1285884"/>
          </a:xfrm>
          <a:prstGeom prst="wedgeRoundRectCallout">
            <a:avLst>
              <a:gd name="adj1" fmla="val -109732"/>
              <a:gd name="adj2" fmla="val 55331"/>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Nem látjuk, hogy mi vezetett a hibához. Miért?</a:t>
            </a:r>
          </a:p>
        </p:txBody>
      </p:sp>
      <p:sp>
        <p:nvSpPr>
          <p:cNvPr id="7" name="Dia számának helye 6"/>
          <p:cNvSpPr>
            <a:spLocks noGrp="1"/>
          </p:cNvSpPr>
          <p:nvPr>
            <p:ph type="sldNum" sz="quarter" idx="5"/>
          </p:nvPr>
        </p:nvSpPr>
        <p:spPr/>
        <p:txBody>
          <a:bodyPr/>
          <a:lstStyle/>
          <a:p>
            <a:fld id="{3D86C690-4F62-4AFC-8745-06DC9BF07935}" type="slidenum">
              <a:rPr lang="hu-HU" smtClean="0"/>
              <a:pPr/>
              <a:t>56</a:t>
            </a:fld>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Complete</a:t>
            </a:r>
            <a:r>
              <a:rPr lang="hu-HU" dirty="0" smtClean="0"/>
              <a:t> </a:t>
            </a:r>
            <a:r>
              <a:rPr lang="hu-HU" dirty="0" err="1" smtClean="0"/>
              <a:t>memory</a:t>
            </a:r>
            <a:r>
              <a:rPr lang="hu-HU" dirty="0" smtClean="0"/>
              <a:t> </a:t>
            </a:r>
            <a:r>
              <a:rPr lang="hu-HU" dirty="0" err="1" smtClean="0"/>
              <a:t>dump</a:t>
            </a:r>
            <a:r>
              <a:rPr lang="hu-HU" dirty="0" smtClean="0"/>
              <a:t> kiválasztása</a:t>
            </a:r>
            <a:endParaRPr lang="hu-HU" dirty="0"/>
          </a:p>
        </p:txBody>
      </p:sp>
      <p:sp>
        <p:nvSpPr>
          <p:cNvPr id="3" name="Tartalom helye 2"/>
          <p:cNvSpPr>
            <a:spLocks noGrp="1"/>
          </p:cNvSpPr>
          <p:nvPr>
            <p:ph idx="1"/>
          </p:nvPr>
        </p:nvSpPr>
        <p:spPr/>
        <p:txBody>
          <a:bodyPr>
            <a:normAutofit lnSpcReduction="10000"/>
          </a:bodyPr>
          <a:lstStyle/>
          <a:p>
            <a:r>
              <a:rPr lang="hu-HU" dirty="0" smtClean="0"/>
              <a:t>Az adott gépen nem lehetett teljes memória </a:t>
            </a:r>
            <a:r>
              <a:rPr lang="hu-HU" dirty="0" err="1" smtClean="0"/>
              <a:t>dumpot</a:t>
            </a:r>
            <a:r>
              <a:rPr lang="hu-HU" dirty="0" smtClean="0"/>
              <a:t> választani</a:t>
            </a:r>
          </a:p>
          <a:p>
            <a:endParaRPr lang="hu-HU" dirty="0" smtClean="0"/>
          </a:p>
          <a:p>
            <a:r>
              <a:rPr lang="hu-HU" dirty="0" smtClean="0"/>
              <a:t>???</a:t>
            </a:r>
          </a:p>
          <a:p>
            <a:endParaRPr lang="hu-HU" dirty="0" smtClean="0"/>
          </a:p>
          <a:p>
            <a:r>
              <a:rPr lang="hu-HU" dirty="0" smtClean="0"/>
              <a:t>Windows XP SP2, 32 bit, 4GB RAM</a:t>
            </a:r>
          </a:p>
          <a:p>
            <a:pPr lvl="1"/>
            <a:r>
              <a:rPr lang="hu-HU" dirty="0" smtClean="0">
                <a:hlinkClick r:id="rId3"/>
              </a:rPr>
              <a:t>KB</a:t>
            </a:r>
            <a:r>
              <a:rPr lang="en-US" dirty="0" smtClean="0">
                <a:hlinkClick r:id="rId3"/>
              </a:rPr>
              <a:t>274598</a:t>
            </a:r>
            <a:r>
              <a:rPr lang="en-US" dirty="0" smtClean="0"/>
              <a:t>  Complete memory dumps are not available on computers that have 2 or more gigabytes of RAM</a:t>
            </a:r>
            <a:endParaRPr lang="hu-HU" dirty="0" smtClean="0"/>
          </a:p>
          <a:p>
            <a:pPr lvl="1"/>
            <a:endParaRPr lang="hu-HU" dirty="0" smtClean="0"/>
          </a:p>
          <a:p>
            <a:r>
              <a:rPr lang="hu-HU" dirty="0" err="1" smtClean="0"/>
              <a:t>Boot.ini</a:t>
            </a:r>
            <a:r>
              <a:rPr lang="hu-HU" dirty="0" smtClean="0"/>
              <a:t>: /</a:t>
            </a:r>
            <a:r>
              <a:rPr lang="hu-HU" dirty="0" err="1" smtClean="0"/>
              <a:t>MaxMem</a:t>
            </a:r>
            <a:r>
              <a:rPr lang="hu-HU" dirty="0" smtClean="0"/>
              <a:t>=2000 segítségével </a:t>
            </a:r>
            <a:r>
              <a:rPr lang="hu-HU" dirty="0"/>
              <a:t>a</a:t>
            </a:r>
            <a:r>
              <a:rPr lang="hu-HU" dirty="0" smtClean="0"/>
              <a:t/>
            </a:r>
            <a:br>
              <a:rPr lang="hu-HU" dirty="0" smtClean="0"/>
            </a:br>
            <a:r>
              <a:rPr lang="hu-HU" dirty="0" smtClean="0"/>
              <a:t>memória korlátozása</a:t>
            </a:r>
          </a:p>
          <a:p>
            <a:endParaRPr lang="hu-HU" dirty="0" smtClean="0"/>
          </a:p>
          <a:p>
            <a:endParaRPr lang="hu-HU" dirty="0"/>
          </a:p>
        </p:txBody>
      </p:sp>
      <p:sp>
        <p:nvSpPr>
          <p:cNvPr id="4" name="Dia számának helye 3"/>
          <p:cNvSpPr>
            <a:spLocks noGrp="1"/>
          </p:cNvSpPr>
          <p:nvPr>
            <p:ph type="sldNum" sz="quarter" idx="5"/>
          </p:nvPr>
        </p:nvSpPr>
        <p:spPr/>
        <p:txBody>
          <a:bodyPr/>
          <a:lstStyle/>
          <a:p>
            <a:fld id="{3D86C690-4F62-4AFC-8745-06DC9BF07935}" type="slidenum">
              <a:rPr lang="hu-HU" smtClean="0"/>
              <a:pPr/>
              <a:t>57</a:t>
            </a:fld>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Complete</a:t>
            </a:r>
            <a:r>
              <a:rPr lang="hu-HU" dirty="0" smtClean="0"/>
              <a:t> </a:t>
            </a:r>
            <a:r>
              <a:rPr lang="hu-HU" dirty="0" err="1" smtClean="0"/>
              <a:t>memory</a:t>
            </a:r>
            <a:r>
              <a:rPr lang="hu-HU" dirty="0" smtClean="0"/>
              <a:t> </a:t>
            </a:r>
            <a:r>
              <a:rPr lang="hu-HU" dirty="0" err="1" smtClean="0"/>
              <a:t>dump</a:t>
            </a:r>
            <a:r>
              <a:rPr lang="hu-HU" dirty="0" smtClean="0"/>
              <a:t> analízise 1.</a:t>
            </a:r>
            <a:endParaRPr lang="hu-HU" dirty="0"/>
          </a:p>
        </p:txBody>
      </p:sp>
      <p:sp>
        <p:nvSpPr>
          <p:cNvPr id="3" name="Tartalom helye 2"/>
          <p:cNvSpPr>
            <a:spLocks noGrp="1"/>
          </p:cNvSpPr>
          <p:nvPr>
            <p:ph idx="1"/>
          </p:nvPr>
        </p:nvSpPr>
        <p:spPr>
          <a:xfrm>
            <a:off x="142844" y="857233"/>
            <a:ext cx="8858312" cy="3500462"/>
          </a:xfrm>
        </p:spPr>
        <p:txBody>
          <a:bodyPr>
            <a:normAutofit fontScale="92500" lnSpcReduction="20000"/>
          </a:bodyPr>
          <a:lstStyle/>
          <a:p>
            <a:pPr>
              <a:buNone/>
            </a:pPr>
            <a:r>
              <a:rPr lang="hu-HU" sz="2800" dirty="0" smtClean="0">
                <a:latin typeface="Consolas" pitchFamily="49" charset="0"/>
              </a:rPr>
              <a:t>EXCEPTION_RECORD:  0069ec08 -- (.</a:t>
            </a:r>
            <a:r>
              <a:rPr lang="hu-HU" sz="2800" dirty="0" err="1" smtClean="0">
                <a:latin typeface="Consolas" pitchFamily="49" charset="0"/>
              </a:rPr>
              <a:t>exr</a:t>
            </a:r>
            <a:r>
              <a:rPr lang="hu-HU" sz="2800" dirty="0" smtClean="0">
                <a:latin typeface="Consolas" pitchFamily="49" charset="0"/>
              </a:rPr>
              <a:t> 0x69ec08)</a:t>
            </a:r>
          </a:p>
          <a:p>
            <a:pPr>
              <a:buNone/>
            </a:pPr>
            <a:r>
              <a:rPr lang="hu-HU" sz="2800" dirty="0" err="1" smtClean="0">
                <a:latin typeface="Consolas" pitchFamily="49" charset="0"/>
              </a:rPr>
              <a:t>ExceptionAddress</a:t>
            </a:r>
            <a:r>
              <a:rPr lang="hu-HU" sz="2800" dirty="0" smtClean="0">
                <a:latin typeface="Consolas" pitchFamily="49" charset="0"/>
              </a:rPr>
              <a:t>: 7c9106c3 (</a:t>
            </a:r>
            <a:r>
              <a:rPr lang="hu-HU" sz="2800" dirty="0" err="1" smtClean="0">
                <a:latin typeface="Consolas" pitchFamily="49" charset="0"/>
              </a:rPr>
              <a:t>ntdll</a:t>
            </a:r>
            <a:r>
              <a:rPr lang="hu-HU" sz="2800" dirty="0" smtClean="0">
                <a:latin typeface="Consolas" pitchFamily="49" charset="0"/>
              </a:rPr>
              <a:t>!</a:t>
            </a:r>
            <a:r>
              <a:rPr lang="hu-HU" sz="2800" dirty="0" err="1" smtClean="0">
                <a:latin typeface="Consolas" pitchFamily="49" charset="0"/>
              </a:rPr>
              <a:t>RtlAllocateHeap</a:t>
            </a:r>
            <a:r>
              <a:rPr lang="hu-HU" sz="2800" dirty="0" smtClean="0">
                <a:latin typeface="Consolas" pitchFamily="49" charset="0"/>
              </a:rPr>
              <a:t>+0x000001da)</a:t>
            </a:r>
          </a:p>
          <a:p>
            <a:pPr>
              <a:buNone/>
            </a:pPr>
            <a:r>
              <a:rPr lang="hu-HU" sz="2800" dirty="0" smtClean="0">
                <a:latin typeface="Consolas" pitchFamily="49" charset="0"/>
              </a:rPr>
              <a:t>   </a:t>
            </a:r>
            <a:r>
              <a:rPr lang="hu-HU" sz="2800" dirty="0" err="1" smtClean="0">
                <a:latin typeface="Consolas" pitchFamily="49" charset="0"/>
              </a:rPr>
              <a:t>ExceptionCode</a:t>
            </a:r>
            <a:r>
              <a:rPr lang="hu-HU" sz="2800" dirty="0" smtClean="0">
                <a:latin typeface="Consolas" pitchFamily="49" charset="0"/>
              </a:rPr>
              <a:t>: c0000005 (Access </a:t>
            </a:r>
            <a:r>
              <a:rPr lang="hu-HU" sz="2800" dirty="0" err="1" smtClean="0">
                <a:latin typeface="Consolas" pitchFamily="49" charset="0"/>
              </a:rPr>
              <a:t>violation</a:t>
            </a:r>
            <a:r>
              <a:rPr lang="hu-HU" sz="2800" dirty="0" smtClean="0">
                <a:latin typeface="Consolas" pitchFamily="49" charset="0"/>
              </a:rPr>
              <a:t>)</a:t>
            </a:r>
          </a:p>
          <a:p>
            <a:pPr>
              <a:buNone/>
            </a:pPr>
            <a:r>
              <a:rPr lang="hu-HU" sz="2800" dirty="0" smtClean="0">
                <a:latin typeface="Consolas" pitchFamily="49" charset="0"/>
              </a:rPr>
              <a:t>  </a:t>
            </a:r>
            <a:r>
              <a:rPr lang="hu-HU" sz="2800" dirty="0" err="1" smtClean="0">
                <a:latin typeface="Consolas" pitchFamily="49" charset="0"/>
              </a:rPr>
              <a:t>ExceptionFlags</a:t>
            </a:r>
            <a:r>
              <a:rPr lang="hu-HU" sz="2800" dirty="0" smtClean="0">
                <a:latin typeface="Consolas" pitchFamily="49" charset="0"/>
              </a:rPr>
              <a:t>: 00000000</a:t>
            </a:r>
          </a:p>
          <a:p>
            <a:pPr>
              <a:buNone/>
            </a:pPr>
            <a:r>
              <a:rPr lang="hu-HU" sz="2800" dirty="0" err="1" smtClean="0">
                <a:latin typeface="Consolas" pitchFamily="49" charset="0"/>
              </a:rPr>
              <a:t>NumberParameters</a:t>
            </a:r>
            <a:r>
              <a:rPr lang="hu-HU" sz="2800" dirty="0" smtClean="0">
                <a:latin typeface="Consolas" pitchFamily="49" charset="0"/>
              </a:rPr>
              <a:t>: 2</a:t>
            </a:r>
          </a:p>
          <a:p>
            <a:pPr>
              <a:buNone/>
            </a:pPr>
            <a:r>
              <a:rPr lang="hu-HU" sz="2800" dirty="0" smtClean="0">
                <a:latin typeface="Consolas" pitchFamily="49" charset="0"/>
              </a:rPr>
              <a:t>   </a:t>
            </a:r>
            <a:r>
              <a:rPr lang="hu-HU" sz="2800" dirty="0" err="1" smtClean="0">
                <a:latin typeface="Consolas" pitchFamily="49" charset="0"/>
              </a:rPr>
              <a:t>Parameter</a:t>
            </a:r>
            <a:r>
              <a:rPr lang="hu-HU" sz="2800" dirty="0" smtClean="0">
                <a:latin typeface="Consolas" pitchFamily="49" charset="0"/>
              </a:rPr>
              <a:t>[0]: 00000001</a:t>
            </a:r>
          </a:p>
          <a:p>
            <a:pPr>
              <a:buNone/>
            </a:pPr>
            <a:r>
              <a:rPr lang="hu-HU" sz="2800" dirty="0" smtClean="0">
                <a:latin typeface="Consolas" pitchFamily="49" charset="0"/>
              </a:rPr>
              <a:t>   </a:t>
            </a:r>
            <a:r>
              <a:rPr lang="hu-HU" sz="2800" dirty="0" err="1" smtClean="0">
                <a:latin typeface="Consolas" pitchFamily="49" charset="0"/>
              </a:rPr>
              <a:t>Parameter</a:t>
            </a:r>
            <a:r>
              <a:rPr lang="hu-HU" sz="2800" dirty="0" smtClean="0">
                <a:latin typeface="Consolas" pitchFamily="49" charset="0"/>
              </a:rPr>
              <a:t>[1]: 75e9193e</a:t>
            </a:r>
          </a:p>
          <a:p>
            <a:pPr>
              <a:buNone/>
            </a:pPr>
            <a:r>
              <a:rPr lang="hu-HU" sz="2800" dirty="0" err="1" smtClean="0">
                <a:latin typeface="Consolas" pitchFamily="49" charset="0"/>
              </a:rPr>
              <a:t>Attempt</a:t>
            </a:r>
            <a:r>
              <a:rPr lang="hu-HU" sz="2800" dirty="0" smtClean="0">
                <a:latin typeface="Consolas" pitchFamily="49" charset="0"/>
              </a:rPr>
              <a:t> </a:t>
            </a:r>
            <a:r>
              <a:rPr lang="hu-HU" sz="2800" dirty="0" err="1" smtClean="0">
                <a:latin typeface="Consolas" pitchFamily="49" charset="0"/>
              </a:rPr>
              <a:t>to</a:t>
            </a:r>
            <a:r>
              <a:rPr lang="hu-HU" sz="2800" dirty="0" smtClean="0">
                <a:latin typeface="Consolas" pitchFamily="49" charset="0"/>
              </a:rPr>
              <a:t> </a:t>
            </a:r>
            <a:r>
              <a:rPr lang="hu-HU" sz="2800" dirty="0" err="1" smtClean="0">
                <a:latin typeface="Consolas" pitchFamily="49" charset="0"/>
              </a:rPr>
              <a:t>write</a:t>
            </a:r>
            <a:r>
              <a:rPr lang="hu-HU" sz="2800" dirty="0" smtClean="0">
                <a:latin typeface="Consolas" pitchFamily="49" charset="0"/>
              </a:rPr>
              <a:t> </a:t>
            </a:r>
            <a:r>
              <a:rPr lang="hu-HU" sz="2800" dirty="0" err="1" smtClean="0">
                <a:latin typeface="Consolas" pitchFamily="49" charset="0"/>
              </a:rPr>
              <a:t>to</a:t>
            </a:r>
            <a:r>
              <a:rPr lang="hu-HU" sz="2800" dirty="0" smtClean="0">
                <a:latin typeface="Consolas" pitchFamily="49" charset="0"/>
              </a:rPr>
              <a:t> </a:t>
            </a:r>
            <a:r>
              <a:rPr lang="hu-HU" sz="2800" dirty="0" err="1" smtClean="0">
                <a:latin typeface="Consolas" pitchFamily="49" charset="0"/>
              </a:rPr>
              <a:t>address</a:t>
            </a:r>
            <a:r>
              <a:rPr lang="hu-HU" sz="2800" dirty="0" smtClean="0">
                <a:latin typeface="Consolas" pitchFamily="49" charset="0"/>
              </a:rPr>
              <a:t> 75e9193e</a:t>
            </a:r>
          </a:p>
          <a:p>
            <a:pPr>
              <a:buNone/>
            </a:pPr>
            <a:endParaRPr lang="hu-HU" dirty="0"/>
          </a:p>
        </p:txBody>
      </p:sp>
      <p:sp>
        <p:nvSpPr>
          <p:cNvPr id="4" name="Lekerekített téglalap feliratnak 3"/>
          <p:cNvSpPr/>
          <p:nvPr/>
        </p:nvSpPr>
        <p:spPr>
          <a:xfrm>
            <a:off x="5572132" y="2357430"/>
            <a:ext cx="2786082" cy="1214446"/>
          </a:xfrm>
          <a:prstGeom prst="wedgeRoundRectCallout">
            <a:avLst>
              <a:gd name="adj1" fmla="val -77965"/>
              <a:gd name="adj2" fmla="val -92735"/>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Problémát okozó utasítás</a:t>
            </a:r>
          </a:p>
        </p:txBody>
      </p:sp>
      <p:sp>
        <p:nvSpPr>
          <p:cNvPr id="5" name="Dia számának helye 4"/>
          <p:cNvSpPr>
            <a:spLocks noGrp="1"/>
          </p:cNvSpPr>
          <p:nvPr>
            <p:ph type="sldNum" sz="quarter" idx="5"/>
          </p:nvPr>
        </p:nvSpPr>
        <p:spPr/>
        <p:txBody>
          <a:bodyPr/>
          <a:lstStyle/>
          <a:p>
            <a:fld id="{3D86C690-4F62-4AFC-8745-06DC9BF07935}" type="slidenum">
              <a:rPr lang="hu-HU" smtClean="0"/>
              <a:pPr/>
              <a:t>58</a:t>
            </a:fld>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Complete</a:t>
            </a:r>
            <a:r>
              <a:rPr lang="hu-HU" dirty="0" smtClean="0"/>
              <a:t> </a:t>
            </a:r>
            <a:r>
              <a:rPr lang="hu-HU" dirty="0" err="1" smtClean="0"/>
              <a:t>memory</a:t>
            </a:r>
            <a:r>
              <a:rPr lang="hu-HU" dirty="0" smtClean="0"/>
              <a:t> </a:t>
            </a:r>
            <a:r>
              <a:rPr lang="hu-HU" dirty="0" err="1" smtClean="0"/>
              <a:t>dump</a:t>
            </a:r>
            <a:r>
              <a:rPr lang="hu-HU" dirty="0" smtClean="0"/>
              <a:t> analízise 1.</a:t>
            </a:r>
            <a:endParaRPr lang="hu-HU" dirty="0"/>
          </a:p>
        </p:txBody>
      </p:sp>
      <p:sp>
        <p:nvSpPr>
          <p:cNvPr id="3" name="Tartalom helye 2"/>
          <p:cNvSpPr>
            <a:spLocks noGrp="1"/>
          </p:cNvSpPr>
          <p:nvPr>
            <p:ph idx="1"/>
          </p:nvPr>
        </p:nvSpPr>
        <p:spPr>
          <a:xfrm>
            <a:off x="142844" y="857232"/>
            <a:ext cx="8858312" cy="5500725"/>
          </a:xfrm>
        </p:spPr>
        <p:txBody>
          <a:bodyPr>
            <a:normAutofit fontScale="40000" lnSpcReduction="20000"/>
          </a:bodyPr>
          <a:lstStyle/>
          <a:p>
            <a:pPr>
              <a:buNone/>
            </a:pPr>
            <a:r>
              <a:rPr lang="hu-HU" sz="2800" dirty="0" smtClean="0">
                <a:latin typeface="Consolas" pitchFamily="49" charset="0"/>
              </a:rPr>
              <a:t>STACK_TEXT:</a:t>
            </a:r>
            <a:endParaRPr lang="hu-HU" sz="2300" dirty="0" smtClean="0">
              <a:latin typeface="+mj-lt"/>
              <a:cs typeface="Consolas" pitchFamily="49" charset="0"/>
            </a:endParaRPr>
          </a:p>
          <a:p>
            <a:pPr>
              <a:buNone/>
            </a:pPr>
            <a:r>
              <a:rPr lang="hu-HU" sz="2800" dirty="0" smtClean="0">
                <a:latin typeface="Consolas" pitchFamily="49" charset="0"/>
              </a:rPr>
              <a:t>b202f934 805c5eee 0000004c c000021a b202f9b0 </a:t>
            </a:r>
            <a:r>
              <a:rPr lang="hu-HU" sz="2800" dirty="0" err="1" smtClean="0">
                <a:latin typeface="Consolas" pitchFamily="49" charset="0"/>
              </a:rPr>
              <a:t>nt</a:t>
            </a:r>
            <a:r>
              <a:rPr lang="hu-HU" sz="2800" dirty="0" smtClean="0">
                <a:latin typeface="Consolas" pitchFamily="49" charset="0"/>
              </a:rPr>
              <a:t>!</a:t>
            </a:r>
            <a:r>
              <a:rPr lang="hu-HU" sz="2800" dirty="0" err="1" smtClean="0">
                <a:latin typeface="Consolas" pitchFamily="49" charset="0"/>
              </a:rPr>
              <a:t>KeBugCheckEx</a:t>
            </a:r>
            <a:r>
              <a:rPr lang="hu-HU" sz="2800" dirty="0" smtClean="0">
                <a:latin typeface="Consolas" pitchFamily="49" charset="0"/>
              </a:rPr>
              <a:t>+0x1b</a:t>
            </a:r>
          </a:p>
          <a:p>
            <a:pPr>
              <a:buNone/>
            </a:pPr>
            <a:r>
              <a:rPr lang="hu-HU" sz="2800" dirty="0" smtClean="0">
                <a:latin typeface="Consolas" pitchFamily="49" charset="0"/>
              </a:rPr>
              <a:t>b202f970 80655401 00000001 0000004c c000021a </a:t>
            </a:r>
            <a:r>
              <a:rPr lang="hu-HU" sz="2800" dirty="0" err="1" smtClean="0">
                <a:latin typeface="Consolas" pitchFamily="49" charset="0"/>
              </a:rPr>
              <a:t>nt</a:t>
            </a:r>
            <a:r>
              <a:rPr lang="hu-HU" sz="2800" dirty="0" smtClean="0">
                <a:latin typeface="Consolas" pitchFamily="49" charset="0"/>
              </a:rPr>
              <a:t>!</a:t>
            </a:r>
            <a:r>
              <a:rPr lang="hu-HU" sz="2800" dirty="0" err="1" smtClean="0">
                <a:latin typeface="Consolas" pitchFamily="49" charset="0"/>
              </a:rPr>
              <a:t>PoShutdownBugCheck</a:t>
            </a:r>
            <a:r>
              <a:rPr lang="hu-HU" sz="2800" dirty="0" smtClean="0">
                <a:latin typeface="Consolas" pitchFamily="49" charset="0"/>
              </a:rPr>
              <a:t>+0x5c</a:t>
            </a:r>
          </a:p>
          <a:p>
            <a:pPr>
              <a:buNone/>
            </a:pPr>
            <a:r>
              <a:rPr lang="hu-HU" sz="2800" dirty="0" smtClean="0">
                <a:latin typeface="Consolas" pitchFamily="49" charset="0"/>
              </a:rPr>
              <a:t>b202fb28 80612d8a c000021a 00000004 00000001 </a:t>
            </a:r>
            <a:r>
              <a:rPr lang="hu-HU" sz="2800" dirty="0" err="1" smtClean="0">
                <a:latin typeface="Consolas" pitchFamily="49" charset="0"/>
              </a:rPr>
              <a:t>nt</a:t>
            </a:r>
            <a:r>
              <a:rPr lang="hu-HU" sz="2800" dirty="0" smtClean="0">
                <a:latin typeface="Consolas" pitchFamily="49" charset="0"/>
              </a:rPr>
              <a:t>!</a:t>
            </a:r>
            <a:r>
              <a:rPr lang="hu-HU" sz="2800" dirty="0" err="1" smtClean="0">
                <a:latin typeface="Consolas" pitchFamily="49" charset="0"/>
              </a:rPr>
              <a:t>ExpSystemErrorHandler</a:t>
            </a:r>
            <a:r>
              <a:rPr lang="hu-HU" sz="2800" dirty="0" smtClean="0">
                <a:latin typeface="Consolas" pitchFamily="49" charset="0"/>
              </a:rPr>
              <a:t>+0x511</a:t>
            </a:r>
          </a:p>
          <a:p>
            <a:pPr>
              <a:buNone/>
            </a:pPr>
            <a:r>
              <a:rPr lang="hu-HU" sz="2800" dirty="0" smtClean="0">
                <a:latin typeface="Consolas" pitchFamily="49" charset="0"/>
              </a:rPr>
              <a:t>b202fcd4 8061330b c000021a 00000004 00000001 </a:t>
            </a:r>
            <a:r>
              <a:rPr lang="hu-HU" sz="2800" dirty="0" err="1" smtClean="0">
                <a:latin typeface="Consolas" pitchFamily="49" charset="0"/>
              </a:rPr>
              <a:t>nt</a:t>
            </a:r>
            <a:r>
              <a:rPr lang="hu-HU" sz="2800" dirty="0" smtClean="0">
                <a:latin typeface="Consolas" pitchFamily="49" charset="0"/>
              </a:rPr>
              <a:t>!</a:t>
            </a:r>
            <a:r>
              <a:rPr lang="hu-HU" sz="2800" dirty="0" err="1" smtClean="0">
                <a:latin typeface="Consolas" pitchFamily="49" charset="0"/>
              </a:rPr>
              <a:t>ExpRaiseHardError</a:t>
            </a:r>
            <a:r>
              <a:rPr lang="hu-HU" sz="2800" dirty="0" smtClean="0">
                <a:latin typeface="Consolas" pitchFamily="49" charset="0"/>
              </a:rPr>
              <a:t>+0x9a</a:t>
            </a:r>
          </a:p>
          <a:p>
            <a:pPr>
              <a:buNone/>
            </a:pPr>
            <a:r>
              <a:rPr lang="hu-HU" sz="2800" dirty="0" smtClean="0">
                <a:latin typeface="Consolas" pitchFamily="49" charset="0"/>
              </a:rPr>
              <a:t>b202fd44 805413fc c000021a 00000004 00000001 </a:t>
            </a:r>
            <a:r>
              <a:rPr lang="hu-HU" sz="2800" dirty="0" err="1" smtClean="0">
                <a:latin typeface="Consolas" pitchFamily="49" charset="0"/>
              </a:rPr>
              <a:t>nt</a:t>
            </a:r>
            <a:r>
              <a:rPr lang="hu-HU" sz="2800" dirty="0" smtClean="0">
                <a:latin typeface="Consolas" pitchFamily="49" charset="0"/>
              </a:rPr>
              <a:t>!</a:t>
            </a:r>
            <a:r>
              <a:rPr lang="hu-HU" sz="2800" dirty="0" err="1" smtClean="0">
                <a:latin typeface="Consolas" pitchFamily="49" charset="0"/>
              </a:rPr>
              <a:t>NtRaiseHardError</a:t>
            </a:r>
            <a:r>
              <a:rPr lang="hu-HU" sz="2800" dirty="0" smtClean="0">
                <a:latin typeface="Consolas" pitchFamily="49" charset="0"/>
              </a:rPr>
              <a:t>+0x16b</a:t>
            </a:r>
          </a:p>
          <a:p>
            <a:pPr>
              <a:buNone/>
            </a:pPr>
            <a:r>
              <a:rPr lang="hu-HU" sz="2800" dirty="0" smtClean="0">
                <a:latin typeface="Consolas" pitchFamily="49" charset="0"/>
              </a:rPr>
              <a:t>b202fd44 7c90eb94 c000021a 00000004 00000001 </a:t>
            </a:r>
            <a:r>
              <a:rPr lang="hu-HU" sz="2800" dirty="0" err="1" smtClean="0">
                <a:latin typeface="Consolas" pitchFamily="49" charset="0"/>
              </a:rPr>
              <a:t>nt</a:t>
            </a:r>
            <a:r>
              <a:rPr lang="hu-HU" sz="2800" dirty="0" smtClean="0">
                <a:latin typeface="Consolas" pitchFamily="49" charset="0"/>
              </a:rPr>
              <a:t>!</a:t>
            </a:r>
            <a:r>
              <a:rPr lang="hu-HU" sz="2800" dirty="0" err="1" smtClean="0">
                <a:latin typeface="Consolas" pitchFamily="49" charset="0"/>
              </a:rPr>
              <a:t>KiFastCallEntry</a:t>
            </a:r>
            <a:r>
              <a:rPr lang="hu-HU" sz="2800" dirty="0" smtClean="0">
                <a:latin typeface="Consolas" pitchFamily="49" charset="0"/>
              </a:rPr>
              <a:t>+0xfc</a:t>
            </a:r>
          </a:p>
          <a:p>
            <a:pPr>
              <a:buNone/>
            </a:pPr>
            <a:r>
              <a:rPr lang="hu-HU" sz="2800" dirty="0" smtClean="0">
                <a:latin typeface="Consolas" pitchFamily="49" charset="0"/>
              </a:rPr>
              <a:t>0069ea94 7c90e273 75b432b7 c000021a 00000004 </a:t>
            </a:r>
            <a:r>
              <a:rPr lang="hu-HU" sz="2800" dirty="0" err="1" smtClean="0">
                <a:latin typeface="Consolas" pitchFamily="49" charset="0"/>
              </a:rPr>
              <a:t>ntdll</a:t>
            </a:r>
            <a:r>
              <a:rPr lang="hu-HU" sz="2800" dirty="0" smtClean="0">
                <a:latin typeface="Consolas" pitchFamily="49" charset="0"/>
              </a:rPr>
              <a:t>!</a:t>
            </a:r>
            <a:r>
              <a:rPr lang="hu-HU" sz="2800" dirty="0" err="1" smtClean="0">
                <a:latin typeface="Consolas" pitchFamily="49" charset="0"/>
              </a:rPr>
              <a:t>KiFastSystemCallRet</a:t>
            </a:r>
            <a:endParaRPr lang="hu-HU" sz="2800" dirty="0" smtClean="0">
              <a:latin typeface="Consolas" pitchFamily="49" charset="0"/>
            </a:endParaRPr>
          </a:p>
          <a:p>
            <a:pPr>
              <a:buNone/>
            </a:pPr>
            <a:r>
              <a:rPr lang="hu-HU" sz="2800" dirty="0" smtClean="0">
                <a:latin typeface="Consolas" pitchFamily="49" charset="0"/>
              </a:rPr>
              <a:t>0069ea98 75b432b7 c000021a 00000004 00000001 </a:t>
            </a:r>
            <a:r>
              <a:rPr lang="hu-HU" sz="2800" dirty="0" err="1" smtClean="0">
                <a:latin typeface="Consolas" pitchFamily="49" charset="0"/>
              </a:rPr>
              <a:t>ntdll</a:t>
            </a:r>
            <a:r>
              <a:rPr lang="hu-HU" sz="2800" dirty="0" smtClean="0">
                <a:latin typeface="Consolas" pitchFamily="49" charset="0"/>
              </a:rPr>
              <a:t>!</a:t>
            </a:r>
            <a:r>
              <a:rPr lang="hu-HU" sz="2800" dirty="0" err="1" smtClean="0">
                <a:latin typeface="Consolas" pitchFamily="49" charset="0"/>
              </a:rPr>
              <a:t>NtRaiseHardError</a:t>
            </a:r>
            <a:r>
              <a:rPr lang="hu-HU" sz="2800" dirty="0" smtClean="0">
                <a:latin typeface="Consolas" pitchFamily="49" charset="0"/>
              </a:rPr>
              <a:t>+0xc</a:t>
            </a:r>
          </a:p>
          <a:p>
            <a:pPr>
              <a:buNone/>
            </a:pPr>
            <a:r>
              <a:rPr lang="hu-HU" sz="2800" dirty="0" smtClean="0">
                <a:latin typeface="Consolas" pitchFamily="49" charset="0"/>
              </a:rPr>
              <a:t>0069eaec 75b44aea 0069eb14 75b468b1 0069eb1c CSRSRV!</a:t>
            </a:r>
            <a:r>
              <a:rPr lang="hu-HU" sz="2800" dirty="0" err="1" smtClean="0">
                <a:latin typeface="Consolas" pitchFamily="49" charset="0"/>
              </a:rPr>
              <a:t>CsrUnhandledExceptionFilter</a:t>
            </a:r>
            <a:r>
              <a:rPr lang="hu-HU" sz="2800" dirty="0" smtClean="0">
                <a:latin typeface="Consolas" pitchFamily="49" charset="0"/>
              </a:rPr>
              <a:t>+0xb3</a:t>
            </a:r>
          </a:p>
          <a:p>
            <a:pPr>
              <a:buNone/>
            </a:pPr>
            <a:r>
              <a:rPr lang="hu-HU" sz="2800" dirty="0" smtClean="0">
                <a:latin typeface="Consolas" pitchFamily="49" charset="0"/>
              </a:rPr>
              <a:t>0069eaf4 75b468b1 0069eb1c 00000001 0069eb1c CSRSRV!</a:t>
            </a:r>
            <a:r>
              <a:rPr lang="hu-HU" sz="2800" dirty="0" err="1" smtClean="0">
                <a:latin typeface="Consolas" pitchFamily="49" charset="0"/>
              </a:rPr>
              <a:t>CsrApiRequestThread</a:t>
            </a:r>
            <a:r>
              <a:rPr lang="hu-HU" sz="2800" dirty="0" smtClean="0">
                <a:latin typeface="Consolas" pitchFamily="49" charset="0"/>
              </a:rPr>
              <a:t>+0x4d4</a:t>
            </a:r>
          </a:p>
          <a:p>
            <a:pPr>
              <a:buNone/>
            </a:pPr>
            <a:r>
              <a:rPr lang="hu-HU" sz="2800" dirty="0" smtClean="0">
                <a:latin typeface="Consolas" pitchFamily="49" charset="0"/>
              </a:rPr>
              <a:t>0069eb1c 7c9037bf 0069ec08 0069ffe4 0069ec24 CSRSRV!_</a:t>
            </a:r>
            <a:r>
              <a:rPr lang="hu-HU" sz="2800" dirty="0" err="1" smtClean="0">
                <a:latin typeface="Consolas" pitchFamily="49" charset="0"/>
              </a:rPr>
              <a:t>except</a:t>
            </a:r>
            <a:r>
              <a:rPr lang="hu-HU" sz="2800" dirty="0" smtClean="0">
                <a:latin typeface="Consolas" pitchFamily="49" charset="0"/>
              </a:rPr>
              <a:t>_handler3+0x61</a:t>
            </a:r>
          </a:p>
          <a:p>
            <a:pPr>
              <a:buNone/>
            </a:pPr>
            <a:r>
              <a:rPr lang="hu-HU" sz="2800" dirty="0" smtClean="0">
                <a:latin typeface="Consolas" pitchFamily="49" charset="0"/>
              </a:rPr>
              <a:t>0069eb40 7c90378b 0069ec08 0069ffe4 0069ec24 </a:t>
            </a:r>
            <a:r>
              <a:rPr lang="hu-HU" sz="2800" dirty="0" err="1" smtClean="0">
                <a:latin typeface="Consolas" pitchFamily="49" charset="0"/>
              </a:rPr>
              <a:t>ntdll</a:t>
            </a:r>
            <a:r>
              <a:rPr lang="hu-HU" sz="2800" dirty="0" smtClean="0">
                <a:latin typeface="Consolas" pitchFamily="49" charset="0"/>
              </a:rPr>
              <a:t>!ExecuteHandler2+0x26</a:t>
            </a:r>
          </a:p>
          <a:p>
            <a:pPr>
              <a:buNone/>
            </a:pPr>
            <a:r>
              <a:rPr lang="hu-HU" sz="2800" dirty="0" smtClean="0">
                <a:latin typeface="Consolas" pitchFamily="49" charset="0"/>
              </a:rPr>
              <a:t>0069ebf0 7c90eafa 00000000 0069ec24 0069ec08 </a:t>
            </a:r>
            <a:r>
              <a:rPr lang="hu-HU" sz="2800" dirty="0" err="1" smtClean="0">
                <a:latin typeface="Consolas" pitchFamily="49" charset="0"/>
              </a:rPr>
              <a:t>ntdll</a:t>
            </a:r>
            <a:r>
              <a:rPr lang="hu-HU" sz="2800" dirty="0" smtClean="0">
                <a:latin typeface="Consolas" pitchFamily="49" charset="0"/>
              </a:rPr>
              <a:t>!</a:t>
            </a:r>
            <a:r>
              <a:rPr lang="hu-HU" sz="2800" dirty="0" err="1" smtClean="0">
                <a:latin typeface="Consolas" pitchFamily="49" charset="0"/>
              </a:rPr>
              <a:t>ExecuteHandler</a:t>
            </a:r>
            <a:r>
              <a:rPr lang="hu-HU" sz="2800" dirty="0" smtClean="0">
                <a:latin typeface="Consolas" pitchFamily="49" charset="0"/>
              </a:rPr>
              <a:t>+0x24</a:t>
            </a:r>
          </a:p>
          <a:p>
            <a:pPr>
              <a:buNone/>
            </a:pPr>
            <a:r>
              <a:rPr lang="hu-HU" sz="2800" dirty="0" smtClean="0">
                <a:latin typeface="Consolas" pitchFamily="49" charset="0"/>
              </a:rPr>
              <a:t>0069ebf0 7c9106c3 00000000 0069ec24 0069ec08 </a:t>
            </a:r>
            <a:r>
              <a:rPr lang="hu-HU" sz="2800" dirty="0" err="1" smtClean="0">
                <a:latin typeface="Consolas" pitchFamily="49" charset="0"/>
              </a:rPr>
              <a:t>ntdll</a:t>
            </a:r>
            <a:r>
              <a:rPr lang="hu-HU" sz="2800" dirty="0" smtClean="0">
                <a:latin typeface="Consolas" pitchFamily="49" charset="0"/>
              </a:rPr>
              <a:t>!</a:t>
            </a:r>
            <a:r>
              <a:rPr lang="hu-HU" sz="2800" dirty="0" err="1" smtClean="0">
                <a:latin typeface="Consolas" pitchFamily="49" charset="0"/>
              </a:rPr>
              <a:t>KiUserExceptionDispatcher</a:t>
            </a:r>
            <a:r>
              <a:rPr lang="hu-HU" sz="2800" dirty="0" smtClean="0">
                <a:latin typeface="Consolas" pitchFamily="49" charset="0"/>
              </a:rPr>
              <a:t>+0xe</a:t>
            </a:r>
          </a:p>
          <a:p>
            <a:pPr>
              <a:buNone/>
            </a:pPr>
            <a:r>
              <a:rPr lang="hu-HU" sz="2800" dirty="0" smtClean="0">
                <a:latin typeface="Consolas" pitchFamily="49" charset="0"/>
              </a:rPr>
              <a:t>0069f110 75ea2137 00160000 00000000 0000009c </a:t>
            </a:r>
            <a:r>
              <a:rPr lang="hu-HU" sz="2800" dirty="0" err="1" smtClean="0">
                <a:latin typeface="Consolas" pitchFamily="49" charset="0"/>
              </a:rPr>
              <a:t>ntdll</a:t>
            </a:r>
            <a:r>
              <a:rPr lang="hu-HU" sz="2800" dirty="0" smtClean="0">
                <a:latin typeface="Consolas" pitchFamily="49" charset="0"/>
              </a:rPr>
              <a:t>!</a:t>
            </a:r>
            <a:r>
              <a:rPr lang="hu-HU" sz="2800" dirty="0" err="1" smtClean="0">
                <a:latin typeface="Consolas" pitchFamily="49" charset="0"/>
              </a:rPr>
              <a:t>RtlAllocateHeap</a:t>
            </a:r>
            <a:r>
              <a:rPr lang="hu-HU" sz="2800" dirty="0" smtClean="0">
                <a:latin typeface="Consolas" pitchFamily="49" charset="0"/>
              </a:rPr>
              <a:t>+0x1da</a:t>
            </a:r>
          </a:p>
          <a:p>
            <a:pPr>
              <a:buNone/>
            </a:pPr>
            <a:r>
              <a:rPr lang="hu-HU" sz="2800" dirty="0" smtClean="0">
                <a:latin typeface="Consolas" pitchFamily="49" charset="0"/>
              </a:rPr>
              <a:t>0069f158 75e92f21 75e92f38 0000005b 75e9c578 </a:t>
            </a:r>
            <a:r>
              <a:rPr lang="hu-HU" sz="2800" dirty="0" err="1" smtClean="0">
                <a:latin typeface="Consolas" pitchFamily="49" charset="0"/>
              </a:rPr>
              <a:t>sxs</a:t>
            </a:r>
            <a:r>
              <a:rPr lang="hu-HU" sz="2800" dirty="0" smtClean="0">
                <a:latin typeface="Consolas" pitchFamily="49" charset="0"/>
              </a:rPr>
              <a:t>!</a:t>
            </a:r>
            <a:r>
              <a:rPr lang="hu-HU" sz="2800" dirty="0" err="1" smtClean="0">
                <a:latin typeface="Consolas" pitchFamily="49" charset="0"/>
              </a:rPr>
              <a:t>CSxsPointerBase</a:t>
            </a:r>
            <a:r>
              <a:rPr lang="hu-HU" sz="2800" dirty="0" smtClean="0">
                <a:latin typeface="Consolas" pitchFamily="49" charset="0"/>
              </a:rPr>
              <a:t>&lt;</a:t>
            </a:r>
            <a:r>
              <a:rPr lang="hu-HU" sz="2800" dirty="0" err="1" smtClean="0">
                <a:latin typeface="Consolas" pitchFamily="49" charset="0"/>
              </a:rPr>
              <a:t>CXMLNamespaceManager</a:t>
            </a:r>
            <a:r>
              <a:rPr lang="hu-HU" sz="2800" dirty="0" smtClean="0">
                <a:latin typeface="Consolas" pitchFamily="49" charset="0"/>
              </a:rPr>
              <a:t>::</a:t>
            </a:r>
            <a:r>
              <a:rPr lang="hu-HU" sz="2800" dirty="0" err="1" smtClean="0">
                <a:latin typeface="Consolas" pitchFamily="49" charset="0"/>
              </a:rPr>
              <a:t>CNamespacePrefix</a:t>
            </a:r>
            <a:r>
              <a:rPr lang="hu-HU" sz="2800" dirty="0" smtClean="0">
                <a:latin typeface="Consolas" pitchFamily="49" charset="0"/>
              </a:rPr>
              <a:t>,</a:t>
            </a:r>
            <a:r>
              <a:rPr lang="hu-HU" sz="2800" dirty="0" err="1" smtClean="0">
                <a:latin typeface="Consolas" pitchFamily="49" charset="0"/>
              </a:rPr>
              <a:t>CSxsPointer</a:t>
            </a:r>
            <a:r>
              <a:rPr lang="hu-HU" sz="2800" dirty="0" smtClean="0">
                <a:latin typeface="Consolas" pitchFamily="49" charset="0"/>
              </a:rPr>
              <a:t>&lt;</a:t>
            </a:r>
            <a:r>
              <a:rPr lang="hu-HU" sz="2800" dirty="0" err="1" smtClean="0">
                <a:latin typeface="Consolas" pitchFamily="49" charset="0"/>
              </a:rPr>
              <a:t>CXMLNamespaceManager</a:t>
            </a:r>
            <a:r>
              <a:rPr lang="hu-HU" sz="2800" dirty="0" smtClean="0">
                <a:latin typeface="Consolas" pitchFamily="49" charset="0"/>
              </a:rPr>
              <a:t>::</a:t>
            </a:r>
            <a:r>
              <a:rPr lang="hu-HU" sz="2800" dirty="0" err="1" smtClean="0">
                <a:latin typeface="Consolas" pitchFamily="49" charset="0"/>
              </a:rPr>
              <a:t>CNamespacePrefix</a:t>
            </a:r>
            <a:r>
              <a:rPr lang="hu-HU" sz="2800" dirty="0" smtClean="0">
                <a:latin typeface="Consolas" pitchFamily="49" charset="0"/>
              </a:rPr>
              <a:t>,</a:t>
            </a:r>
            <a:r>
              <a:rPr lang="hu-HU" sz="2800" dirty="0" err="1" smtClean="0">
                <a:latin typeface="Consolas" pitchFamily="49" charset="0"/>
              </a:rPr>
              <a:t>CXMLNamespaceManager</a:t>
            </a:r>
            <a:r>
              <a:rPr lang="hu-HU" sz="2800" dirty="0" smtClean="0">
                <a:latin typeface="Consolas" pitchFamily="49" charset="0"/>
              </a:rPr>
              <a:t>::</a:t>
            </a:r>
            <a:r>
              <a:rPr lang="hu-HU" sz="2800" dirty="0" err="1" smtClean="0">
                <a:latin typeface="Consolas" pitchFamily="49" charset="0"/>
              </a:rPr>
              <a:t>CNamespacePrefix</a:t>
            </a:r>
            <a:r>
              <a:rPr lang="hu-HU" sz="2800" dirty="0" smtClean="0">
                <a:latin typeface="Consolas" pitchFamily="49" charset="0"/>
              </a:rPr>
              <a:t>::</a:t>
            </a:r>
            <a:r>
              <a:rPr lang="hu-HU" sz="2800" dirty="0" err="1" smtClean="0">
                <a:latin typeface="Consolas" pitchFamily="49" charset="0"/>
              </a:rPr>
              <a:t>ms</a:t>
            </a:r>
            <a:r>
              <a:rPr lang="hu-HU" sz="2800" dirty="0" smtClean="0">
                <a:latin typeface="Consolas" pitchFamily="49" charset="0"/>
              </a:rPr>
              <a:t>_</a:t>
            </a:r>
            <a:r>
              <a:rPr lang="hu-HU" sz="2800" dirty="0" err="1" smtClean="0">
                <a:latin typeface="Consolas" pitchFamily="49" charset="0"/>
              </a:rPr>
              <a:t>szTypeName</a:t>
            </a:r>
            <a:r>
              <a:rPr lang="hu-HU" sz="2800" dirty="0" smtClean="0">
                <a:latin typeface="Consolas" pitchFamily="49" charset="0"/>
              </a:rPr>
              <a:t>&gt; &gt;::</a:t>
            </a:r>
            <a:r>
              <a:rPr lang="hu-HU" sz="2800" dirty="0" err="1" smtClean="0">
                <a:latin typeface="Consolas" pitchFamily="49" charset="0"/>
              </a:rPr>
              <a:t>HrAllocateBase</a:t>
            </a:r>
            <a:r>
              <a:rPr lang="hu-HU" sz="2800" dirty="0" smtClean="0">
                <a:latin typeface="Consolas" pitchFamily="49" charset="0"/>
              </a:rPr>
              <a:t>+0x59</a:t>
            </a:r>
          </a:p>
          <a:p>
            <a:pPr>
              <a:buNone/>
            </a:pPr>
            <a:r>
              <a:rPr lang="hu-HU" sz="2800" dirty="0" smtClean="0">
                <a:latin typeface="Consolas" pitchFamily="49" charset="0"/>
              </a:rPr>
              <a:t>0069f3dc 75e938d2 00188e10 00000000 00000005 </a:t>
            </a:r>
            <a:r>
              <a:rPr lang="hu-HU" sz="2800" dirty="0" err="1" smtClean="0">
                <a:latin typeface="Consolas" pitchFamily="49" charset="0"/>
              </a:rPr>
              <a:t>sxs</a:t>
            </a:r>
            <a:r>
              <a:rPr lang="hu-HU" sz="2800" dirty="0" smtClean="0">
                <a:latin typeface="Consolas" pitchFamily="49" charset="0"/>
              </a:rPr>
              <a:t>!</a:t>
            </a:r>
            <a:r>
              <a:rPr lang="hu-HU" sz="2800" dirty="0" err="1" smtClean="0">
                <a:latin typeface="Consolas" pitchFamily="49" charset="0"/>
              </a:rPr>
              <a:t>CXMLNamespaceManager</a:t>
            </a:r>
            <a:r>
              <a:rPr lang="hu-HU" sz="2800" dirty="0" smtClean="0">
                <a:latin typeface="Consolas" pitchFamily="49" charset="0"/>
              </a:rPr>
              <a:t>::</a:t>
            </a:r>
            <a:r>
              <a:rPr lang="hu-HU" sz="2800" dirty="0" err="1" smtClean="0">
                <a:latin typeface="Consolas" pitchFamily="49" charset="0"/>
              </a:rPr>
              <a:t>OnCreateNode</a:t>
            </a:r>
            <a:r>
              <a:rPr lang="hu-HU" sz="2800" dirty="0" smtClean="0">
                <a:latin typeface="Consolas" pitchFamily="49" charset="0"/>
              </a:rPr>
              <a:t>+0x12e</a:t>
            </a:r>
          </a:p>
          <a:p>
            <a:pPr>
              <a:buNone/>
            </a:pPr>
            <a:r>
              <a:rPr lang="hu-HU" sz="2800" dirty="0" smtClean="0">
                <a:latin typeface="Consolas" pitchFamily="49" charset="0"/>
              </a:rPr>
              <a:t>0069f440 75e9435f 00176fd8 00188e10 00000000 </a:t>
            </a:r>
            <a:r>
              <a:rPr lang="hu-HU" sz="2800" dirty="0" err="1" smtClean="0">
                <a:latin typeface="Consolas" pitchFamily="49" charset="0"/>
              </a:rPr>
              <a:t>sxs</a:t>
            </a:r>
            <a:r>
              <a:rPr lang="hu-HU" sz="2800" dirty="0" smtClean="0">
                <a:latin typeface="Consolas" pitchFamily="49" charset="0"/>
              </a:rPr>
              <a:t>!</a:t>
            </a:r>
            <a:r>
              <a:rPr lang="hu-HU" sz="2800" dirty="0" err="1" smtClean="0">
                <a:latin typeface="Consolas" pitchFamily="49" charset="0"/>
              </a:rPr>
              <a:t>CNodeFactory</a:t>
            </a:r>
            <a:r>
              <a:rPr lang="hu-HU" sz="2800" dirty="0" smtClean="0">
                <a:latin typeface="Consolas" pitchFamily="49" charset="0"/>
              </a:rPr>
              <a:t>::</a:t>
            </a:r>
            <a:r>
              <a:rPr lang="hu-HU" sz="2800" dirty="0" err="1" smtClean="0">
                <a:latin typeface="Consolas" pitchFamily="49" charset="0"/>
              </a:rPr>
              <a:t>CreateNode</a:t>
            </a:r>
            <a:r>
              <a:rPr lang="hu-HU" sz="2800" dirty="0" smtClean="0">
                <a:latin typeface="Consolas" pitchFamily="49" charset="0"/>
              </a:rPr>
              <a:t>+0xa3</a:t>
            </a:r>
          </a:p>
          <a:p>
            <a:pPr>
              <a:buNone/>
            </a:pPr>
            <a:r>
              <a:rPr lang="hu-HU" sz="2800" dirty="0" smtClean="0">
                <a:latin typeface="Consolas" pitchFamily="49" charset="0"/>
              </a:rPr>
              <a:t>0069f4c8 75e98baa 00188e10 00000005 001884e8 </a:t>
            </a:r>
            <a:r>
              <a:rPr lang="hu-HU" sz="2800" dirty="0" err="1" smtClean="0">
                <a:latin typeface="Consolas" pitchFamily="49" charset="0"/>
              </a:rPr>
              <a:t>sxs</a:t>
            </a:r>
            <a:r>
              <a:rPr lang="hu-HU" sz="2800" dirty="0" smtClean="0">
                <a:latin typeface="Consolas" pitchFamily="49" charset="0"/>
              </a:rPr>
              <a:t>!</a:t>
            </a:r>
            <a:r>
              <a:rPr lang="hu-HU" sz="2800" dirty="0" err="1" smtClean="0">
                <a:latin typeface="Consolas" pitchFamily="49" charset="0"/>
              </a:rPr>
              <a:t>XMLParser</a:t>
            </a:r>
            <a:r>
              <a:rPr lang="hu-HU" sz="2800" dirty="0" smtClean="0">
                <a:latin typeface="Consolas" pitchFamily="49" charset="0"/>
              </a:rPr>
              <a:t>::</a:t>
            </a:r>
            <a:r>
              <a:rPr lang="hu-HU" sz="2800" dirty="0" err="1" smtClean="0">
                <a:latin typeface="Consolas" pitchFamily="49" charset="0"/>
              </a:rPr>
              <a:t>Run</a:t>
            </a:r>
            <a:r>
              <a:rPr lang="hu-HU" sz="2800" dirty="0" smtClean="0">
                <a:latin typeface="Consolas" pitchFamily="49" charset="0"/>
              </a:rPr>
              <a:t>+0x2fc</a:t>
            </a:r>
          </a:p>
          <a:p>
            <a:pPr>
              <a:buNone/>
            </a:pPr>
            <a:r>
              <a:rPr lang="hu-HU" sz="2800" dirty="0" smtClean="0">
                <a:latin typeface="Consolas" pitchFamily="49" charset="0"/>
              </a:rPr>
              <a:t>0069f834 75e99a0f 001884e8 0016af78 001884e8 </a:t>
            </a:r>
            <a:r>
              <a:rPr lang="hu-HU" sz="2800" dirty="0" err="1" smtClean="0">
                <a:latin typeface="Consolas" pitchFamily="49" charset="0"/>
              </a:rPr>
              <a:t>sxs</a:t>
            </a:r>
            <a:r>
              <a:rPr lang="hu-HU" sz="2800" dirty="0" smtClean="0">
                <a:latin typeface="Consolas" pitchFamily="49" charset="0"/>
              </a:rPr>
              <a:t>!</a:t>
            </a:r>
            <a:r>
              <a:rPr lang="hu-HU" sz="2800" dirty="0" err="1" smtClean="0">
                <a:latin typeface="Consolas" pitchFamily="49" charset="0"/>
              </a:rPr>
              <a:t>SxspIncorporateAssembly</a:t>
            </a:r>
            <a:r>
              <a:rPr lang="hu-HU" sz="2800" dirty="0" smtClean="0">
                <a:latin typeface="Consolas" pitchFamily="49" charset="0"/>
              </a:rPr>
              <a:t>+0x8b8</a:t>
            </a:r>
          </a:p>
          <a:p>
            <a:pPr>
              <a:buNone/>
            </a:pPr>
            <a:r>
              <a:rPr lang="hu-HU" sz="2800" dirty="0" smtClean="0">
                <a:latin typeface="Consolas" pitchFamily="49" charset="0"/>
              </a:rPr>
              <a:t>0069f880 75e998cd 001884e8 00000000 0069fde0 </a:t>
            </a:r>
            <a:r>
              <a:rPr lang="hu-HU" sz="2800" dirty="0" err="1" smtClean="0">
                <a:latin typeface="Consolas" pitchFamily="49" charset="0"/>
              </a:rPr>
              <a:t>sxs</a:t>
            </a:r>
            <a:r>
              <a:rPr lang="hu-HU" sz="2800" dirty="0" smtClean="0">
                <a:latin typeface="Consolas" pitchFamily="49" charset="0"/>
              </a:rPr>
              <a:t>!</a:t>
            </a:r>
            <a:r>
              <a:rPr lang="hu-HU" sz="2800" dirty="0" err="1" smtClean="0">
                <a:latin typeface="Consolas" pitchFamily="49" charset="0"/>
              </a:rPr>
              <a:t>SxspCloseManifestGraph</a:t>
            </a:r>
            <a:r>
              <a:rPr lang="hu-HU" sz="2800" dirty="0" smtClean="0">
                <a:latin typeface="Consolas" pitchFamily="49" charset="0"/>
              </a:rPr>
              <a:t>+0x98</a:t>
            </a:r>
          </a:p>
          <a:p>
            <a:pPr>
              <a:buNone/>
            </a:pPr>
            <a:r>
              <a:rPr lang="hu-HU" sz="2800" dirty="0" smtClean="0">
                <a:latin typeface="Consolas" pitchFamily="49" charset="0"/>
              </a:rPr>
              <a:t>0069fd1c 75b5a5ed 0069fd7c 0069fe38 0069ff94 </a:t>
            </a:r>
            <a:r>
              <a:rPr lang="hu-HU" sz="2800" dirty="0" err="1" smtClean="0">
                <a:latin typeface="Consolas" pitchFamily="49" charset="0"/>
              </a:rPr>
              <a:t>sxs</a:t>
            </a:r>
            <a:r>
              <a:rPr lang="hu-HU" sz="2800" dirty="0" smtClean="0">
                <a:latin typeface="Consolas" pitchFamily="49" charset="0"/>
              </a:rPr>
              <a:t>!</a:t>
            </a:r>
            <a:r>
              <a:rPr lang="hu-HU" sz="2800" dirty="0" err="1" smtClean="0">
                <a:latin typeface="Consolas" pitchFamily="49" charset="0"/>
              </a:rPr>
              <a:t>SxsGenerateActivationContext</a:t>
            </a:r>
            <a:r>
              <a:rPr lang="hu-HU" sz="2800" dirty="0" smtClean="0">
                <a:latin typeface="Consolas" pitchFamily="49" charset="0"/>
              </a:rPr>
              <a:t>+0x54c</a:t>
            </a:r>
          </a:p>
          <a:p>
            <a:pPr>
              <a:buNone/>
            </a:pPr>
            <a:r>
              <a:rPr lang="hu-HU" sz="2800" dirty="0" smtClean="0">
                <a:latin typeface="Consolas" pitchFamily="49" charset="0"/>
              </a:rPr>
              <a:t>0069fdbc 75b5a90d 0000005e 000006e8 0169fde0 </a:t>
            </a:r>
            <a:r>
              <a:rPr lang="hu-HU" sz="2800" dirty="0" err="1" smtClean="0">
                <a:latin typeface="Consolas" pitchFamily="49" charset="0"/>
              </a:rPr>
              <a:t>basesrv</a:t>
            </a:r>
            <a:r>
              <a:rPr lang="hu-HU" sz="2800" dirty="0" smtClean="0">
                <a:latin typeface="Consolas" pitchFamily="49" charset="0"/>
              </a:rPr>
              <a:t>!</a:t>
            </a:r>
            <a:r>
              <a:rPr lang="hu-HU" sz="2800" dirty="0" err="1" smtClean="0">
                <a:latin typeface="Consolas" pitchFamily="49" charset="0"/>
              </a:rPr>
              <a:t>BaseSrvSxsCreateActivationContextFromStruct</a:t>
            </a:r>
            <a:r>
              <a:rPr lang="hu-HU" sz="2800" dirty="0" smtClean="0">
                <a:latin typeface="Consolas" pitchFamily="49" charset="0"/>
              </a:rPr>
              <a:t>+0x194</a:t>
            </a:r>
          </a:p>
          <a:p>
            <a:pPr>
              <a:buNone/>
            </a:pPr>
            <a:r>
              <a:rPr lang="hu-HU" sz="2800" dirty="0" smtClean="0">
                <a:latin typeface="Consolas" pitchFamily="49" charset="0"/>
              </a:rPr>
              <a:t>0069fe80 75b54e96 00000110 000006e8 0069feec </a:t>
            </a:r>
            <a:r>
              <a:rPr lang="hu-HU" sz="2800" dirty="0" err="1" smtClean="0">
                <a:latin typeface="Consolas" pitchFamily="49" charset="0"/>
              </a:rPr>
              <a:t>basesrv</a:t>
            </a:r>
            <a:r>
              <a:rPr lang="hu-HU" sz="2800" dirty="0" smtClean="0">
                <a:latin typeface="Consolas" pitchFamily="49" charset="0"/>
              </a:rPr>
              <a:t>!</a:t>
            </a:r>
            <a:r>
              <a:rPr lang="hu-HU" sz="2800" dirty="0" err="1" smtClean="0">
                <a:latin typeface="Consolas" pitchFamily="49" charset="0"/>
              </a:rPr>
              <a:t>BaseSrvSxsCreateProcess</a:t>
            </a:r>
            <a:r>
              <a:rPr lang="hu-HU" sz="2800" dirty="0" smtClean="0">
                <a:latin typeface="Consolas" pitchFamily="49" charset="0"/>
              </a:rPr>
              <a:t>+0x160</a:t>
            </a:r>
          </a:p>
          <a:p>
            <a:pPr>
              <a:buNone/>
            </a:pPr>
            <a:r>
              <a:rPr lang="hu-HU" sz="2800" dirty="0" smtClean="0">
                <a:latin typeface="Consolas" pitchFamily="49" charset="0"/>
              </a:rPr>
              <a:t>0069fed0 75b44a47 000006e8 0069ffd8 00000005 </a:t>
            </a:r>
            <a:r>
              <a:rPr lang="hu-HU" sz="2800" dirty="0" err="1" smtClean="0">
                <a:latin typeface="Consolas" pitchFamily="49" charset="0"/>
              </a:rPr>
              <a:t>basesrv</a:t>
            </a:r>
            <a:r>
              <a:rPr lang="hu-HU" sz="2800" dirty="0" smtClean="0">
                <a:latin typeface="Consolas" pitchFamily="49" charset="0"/>
              </a:rPr>
              <a:t>!</a:t>
            </a:r>
            <a:r>
              <a:rPr lang="hu-HU" sz="2800" dirty="0" err="1" smtClean="0">
                <a:latin typeface="Consolas" pitchFamily="49" charset="0"/>
              </a:rPr>
              <a:t>BaseSrvCreateProcess</a:t>
            </a:r>
            <a:r>
              <a:rPr lang="hu-HU" sz="2800" dirty="0" smtClean="0">
                <a:latin typeface="Consolas" pitchFamily="49" charset="0"/>
              </a:rPr>
              <a:t>+0xeb</a:t>
            </a:r>
          </a:p>
          <a:p>
            <a:pPr>
              <a:buNone/>
            </a:pPr>
            <a:r>
              <a:rPr lang="hu-HU" sz="2800" dirty="0" smtClean="0">
                <a:latin typeface="Consolas" pitchFamily="49" charset="0"/>
              </a:rPr>
              <a:t>0069fff4 00000000 </a:t>
            </a:r>
            <a:r>
              <a:rPr lang="hu-HU" sz="2800" dirty="0" err="1" smtClean="0">
                <a:latin typeface="Consolas" pitchFamily="49" charset="0"/>
              </a:rPr>
              <a:t>00000000</a:t>
            </a:r>
            <a:r>
              <a:rPr lang="hu-HU" sz="2800" dirty="0" smtClean="0">
                <a:latin typeface="Consolas" pitchFamily="49" charset="0"/>
              </a:rPr>
              <a:t> </a:t>
            </a:r>
            <a:r>
              <a:rPr lang="hu-HU" sz="2800" dirty="0" err="1" smtClean="0">
                <a:latin typeface="Consolas" pitchFamily="49" charset="0"/>
              </a:rPr>
              <a:t>00000000</a:t>
            </a:r>
            <a:r>
              <a:rPr lang="hu-HU" sz="2800" dirty="0" smtClean="0">
                <a:latin typeface="Consolas" pitchFamily="49" charset="0"/>
              </a:rPr>
              <a:t> </a:t>
            </a:r>
            <a:r>
              <a:rPr lang="hu-HU" sz="2800" dirty="0" err="1" smtClean="0">
                <a:latin typeface="Consolas" pitchFamily="49" charset="0"/>
              </a:rPr>
              <a:t>00000000</a:t>
            </a:r>
            <a:r>
              <a:rPr lang="hu-HU" sz="2800" dirty="0" smtClean="0">
                <a:latin typeface="Consolas" pitchFamily="49" charset="0"/>
              </a:rPr>
              <a:t> CSRSRV!</a:t>
            </a:r>
            <a:r>
              <a:rPr lang="hu-HU" sz="2800" dirty="0" err="1" smtClean="0">
                <a:latin typeface="Consolas" pitchFamily="49" charset="0"/>
              </a:rPr>
              <a:t>CsrApiRequestThread</a:t>
            </a:r>
            <a:r>
              <a:rPr lang="hu-HU" sz="2800" dirty="0" smtClean="0">
                <a:latin typeface="Consolas" pitchFamily="49" charset="0"/>
              </a:rPr>
              <a:t>+0x431</a:t>
            </a:r>
          </a:p>
          <a:p>
            <a:pPr>
              <a:buNone/>
            </a:pPr>
            <a:r>
              <a:rPr lang="hu-HU" sz="2800" dirty="0">
                <a:cs typeface="Consolas" pitchFamily="49" charset="0"/>
              </a:rPr>
              <a:t>-,-’-@</a:t>
            </a:r>
            <a:endParaRPr lang="hu-HU" sz="2800" dirty="0" smtClean="0">
              <a:latin typeface="Consolas" pitchFamily="49" charset="0"/>
            </a:endParaRPr>
          </a:p>
        </p:txBody>
      </p:sp>
      <p:sp>
        <p:nvSpPr>
          <p:cNvPr id="4" name="Lekerekített téglalap feliratnak 3"/>
          <p:cNvSpPr/>
          <p:nvPr/>
        </p:nvSpPr>
        <p:spPr>
          <a:xfrm>
            <a:off x="500034" y="1142984"/>
            <a:ext cx="4500594" cy="1643074"/>
          </a:xfrm>
          <a:prstGeom prst="wedgeRoundRectCallout">
            <a:avLst>
              <a:gd name="adj1" fmla="val -44586"/>
              <a:gd name="adj2" fmla="val 105139"/>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Ez akar hibás memóriát foglalni</a:t>
            </a:r>
          </a:p>
          <a:p>
            <a:pPr algn="ctr"/>
            <a:endParaRPr lang="hu-HU" sz="2400" dirty="0" smtClean="0">
              <a:solidFill>
                <a:schemeClr val="bg1"/>
              </a:solidFill>
            </a:endParaRPr>
          </a:p>
          <a:p>
            <a:pPr algn="ctr"/>
            <a:r>
              <a:rPr lang="hu-HU" sz="2400" dirty="0" smtClean="0">
                <a:solidFill>
                  <a:schemeClr val="bg1"/>
                </a:solidFill>
              </a:rPr>
              <a:t>Ki az az </a:t>
            </a:r>
            <a:r>
              <a:rPr lang="hu-HU" sz="2400" b="1" dirty="0" err="1" smtClean="0">
                <a:solidFill>
                  <a:schemeClr val="bg1"/>
                </a:solidFill>
              </a:rPr>
              <a:t>sxs</a:t>
            </a:r>
            <a:r>
              <a:rPr lang="hu-HU" sz="2400" dirty="0" smtClean="0">
                <a:solidFill>
                  <a:schemeClr val="bg1"/>
                </a:solidFill>
              </a:rPr>
              <a:t> modul?</a:t>
            </a:r>
          </a:p>
        </p:txBody>
      </p:sp>
      <p:sp>
        <p:nvSpPr>
          <p:cNvPr id="5" name="Dia számának helye 4"/>
          <p:cNvSpPr>
            <a:spLocks noGrp="1"/>
          </p:cNvSpPr>
          <p:nvPr>
            <p:ph type="sldNum" sz="quarter" idx="5"/>
          </p:nvPr>
        </p:nvSpPr>
        <p:spPr/>
        <p:txBody>
          <a:bodyPr/>
          <a:lstStyle/>
          <a:p>
            <a:fld id="{3D86C690-4F62-4AFC-8745-06DC9BF07935}" type="slidenum">
              <a:rPr lang="hu-HU" smtClean="0"/>
              <a:pPr/>
              <a:t>59</a:t>
            </a:fld>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Eventlog</a:t>
            </a:r>
            <a:r>
              <a:rPr lang="hu-HU" dirty="0" smtClean="0"/>
              <a:t> Online </a:t>
            </a:r>
            <a:r>
              <a:rPr lang="hu-HU" dirty="0" err="1" smtClean="0"/>
              <a:t>help</a:t>
            </a:r>
            <a:endParaRPr lang="hu-HU" dirty="0"/>
          </a:p>
        </p:txBody>
      </p:sp>
      <p:sp>
        <p:nvSpPr>
          <p:cNvPr id="3" name="Tartalom helye 2"/>
          <p:cNvSpPr>
            <a:spLocks noGrp="1"/>
          </p:cNvSpPr>
          <p:nvPr>
            <p:ph idx="1"/>
          </p:nvPr>
        </p:nvSpPr>
        <p:spPr/>
        <p:txBody>
          <a:bodyPr/>
          <a:lstStyle/>
          <a:p>
            <a:r>
              <a:rPr lang="hu-HU" dirty="0" smtClean="0"/>
              <a:t>Keresés a forrás + azonosító párosra</a:t>
            </a:r>
          </a:p>
          <a:p>
            <a:r>
              <a:rPr lang="hu-HU" dirty="0" smtClean="0"/>
              <a:t>Gyakori hibák esetén megoldás is:</a:t>
            </a:r>
            <a:endParaRPr lang="hu-HU" dirty="0"/>
          </a:p>
        </p:txBody>
      </p:sp>
      <p:sp>
        <p:nvSpPr>
          <p:cNvPr id="4" name="Dia számának helye 3"/>
          <p:cNvSpPr>
            <a:spLocks noGrp="1"/>
          </p:cNvSpPr>
          <p:nvPr>
            <p:ph type="sldNum" sz="quarter" idx="5"/>
          </p:nvPr>
        </p:nvSpPr>
        <p:spPr/>
        <p:txBody>
          <a:bodyPr/>
          <a:lstStyle/>
          <a:p>
            <a:fld id="{3D86C690-4F62-4AFC-8745-06DC9BF07935}" type="slidenum">
              <a:rPr lang="hu-HU" smtClean="0"/>
              <a:pPr/>
              <a:t>6</a:t>
            </a:fld>
            <a:endParaRPr lang="hu-HU"/>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959325"/>
            <a:ext cx="4561309" cy="4494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77733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SxS</a:t>
            </a:r>
            <a:r>
              <a:rPr lang="hu-HU" dirty="0" smtClean="0"/>
              <a:t> – </a:t>
            </a:r>
            <a:r>
              <a:rPr lang="hu-HU" dirty="0" err="1" smtClean="0"/>
              <a:t>Side</a:t>
            </a:r>
            <a:r>
              <a:rPr lang="hu-HU" dirty="0" smtClean="0"/>
              <a:t> </a:t>
            </a:r>
            <a:r>
              <a:rPr lang="hu-HU" dirty="0" err="1" smtClean="0"/>
              <a:t>by</a:t>
            </a:r>
            <a:r>
              <a:rPr lang="hu-HU" dirty="0" smtClean="0"/>
              <a:t> </a:t>
            </a:r>
            <a:r>
              <a:rPr lang="hu-HU" dirty="0" err="1" smtClean="0"/>
              <a:t>Side</a:t>
            </a:r>
            <a:r>
              <a:rPr lang="hu-HU" dirty="0" smtClean="0"/>
              <a:t> </a:t>
            </a:r>
            <a:r>
              <a:rPr lang="hu-HU" dirty="0" err="1" smtClean="0"/>
              <a:t>assemblies</a:t>
            </a:r>
            <a:endParaRPr lang="hu-HU" dirty="0"/>
          </a:p>
        </p:txBody>
      </p:sp>
      <p:sp>
        <p:nvSpPr>
          <p:cNvPr id="3" name="Tartalom helye 2"/>
          <p:cNvSpPr>
            <a:spLocks noGrp="1"/>
          </p:cNvSpPr>
          <p:nvPr>
            <p:ph idx="1"/>
          </p:nvPr>
        </p:nvSpPr>
        <p:spPr/>
        <p:txBody>
          <a:bodyPr>
            <a:normAutofit fontScale="92500"/>
          </a:bodyPr>
          <a:lstStyle/>
          <a:p>
            <a:r>
              <a:rPr lang="hu-HU" dirty="0" smtClean="0"/>
              <a:t>Rendszer </a:t>
            </a:r>
            <a:r>
              <a:rPr lang="hu-HU" dirty="0" err="1" smtClean="0"/>
              <a:t>DLL-ekből</a:t>
            </a:r>
            <a:r>
              <a:rPr lang="hu-HU" dirty="0" smtClean="0"/>
              <a:t> különböző verziók tárolása</a:t>
            </a:r>
          </a:p>
          <a:p>
            <a:pPr lvl="1"/>
            <a:r>
              <a:rPr lang="en-US" dirty="0" smtClean="0">
                <a:hlinkClick r:id="rId3"/>
              </a:rPr>
              <a:t>About Isolated Applications and Side-by-side Assemblies</a:t>
            </a:r>
            <a:endParaRPr lang="hu-HU" dirty="0" smtClean="0"/>
          </a:p>
          <a:p>
            <a:endParaRPr lang="hu-HU" dirty="0" smtClean="0"/>
          </a:p>
          <a:p>
            <a:r>
              <a:rPr lang="hu-HU" dirty="0" err="1" smtClean="0">
                <a:hlinkClick r:id="rId4"/>
              </a:rPr>
              <a:t>Activation</a:t>
            </a:r>
            <a:r>
              <a:rPr lang="hu-HU" dirty="0" smtClean="0">
                <a:hlinkClick r:id="rId4"/>
              </a:rPr>
              <a:t> </a:t>
            </a:r>
            <a:r>
              <a:rPr lang="hu-HU" dirty="0" err="1" smtClean="0">
                <a:hlinkClick r:id="rId4"/>
              </a:rPr>
              <a:t>Context</a:t>
            </a:r>
            <a:r>
              <a:rPr lang="hu-HU" dirty="0" smtClean="0">
                <a:hlinkClick r:id="rId4"/>
              </a:rPr>
              <a:t> </a:t>
            </a:r>
            <a:r>
              <a:rPr lang="hu-HU" dirty="0" err="1" smtClean="0">
                <a:hlinkClick r:id="rId4"/>
              </a:rPr>
              <a:t>Creation</a:t>
            </a:r>
            <a:r>
              <a:rPr lang="hu-HU" dirty="0" smtClean="0">
                <a:hlinkClick r:id="rId4"/>
              </a:rPr>
              <a:t> flow</a:t>
            </a:r>
            <a:endParaRPr lang="hu-HU" dirty="0" smtClean="0"/>
          </a:p>
          <a:p>
            <a:pPr lvl="1"/>
            <a:r>
              <a:rPr lang="en-US" dirty="0" err="1" smtClean="0"/>
              <a:t>CreateProcess</a:t>
            </a:r>
            <a:r>
              <a:rPr lang="en-US" dirty="0" smtClean="0"/>
              <a:t>/</a:t>
            </a:r>
            <a:r>
              <a:rPr lang="en-US" dirty="0" err="1" smtClean="0"/>
              <a:t>CreateActCtx</a:t>
            </a:r>
            <a:r>
              <a:rPr lang="en-US" dirty="0" smtClean="0"/>
              <a:t> is called. </a:t>
            </a:r>
          </a:p>
          <a:p>
            <a:pPr lvl="1"/>
            <a:r>
              <a:rPr lang="en-US" dirty="0" err="1" smtClean="0"/>
              <a:t>CreateProcess</a:t>
            </a:r>
            <a:r>
              <a:rPr lang="en-US" dirty="0" smtClean="0"/>
              <a:t>/</a:t>
            </a:r>
            <a:r>
              <a:rPr lang="en-US" dirty="0" err="1" smtClean="0"/>
              <a:t>CreateActCtx</a:t>
            </a:r>
            <a:r>
              <a:rPr lang="en-US" dirty="0" smtClean="0"/>
              <a:t> sends the message to CSRSS</a:t>
            </a:r>
          </a:p>
          <a:p>
            <a:pPr lvl="1"/>
            <a:r>
              <a:rPr lang="en-US" dirty="0" smtClean="0"/>
              <a:t>CSRSS receives the message, creates the activation context</a:t>
            </a:r>
          </a:p>
          <a:p>
            <a:pPr lvl="1"/>
            <a:r>
              <a:rPr lang="en-US" dirty="0" smtClean="0"/>
              <a:t>Once the activation context is created, CSRSS returns</a:t>
            </a:r>
          </a:p>
          <a:p>
            <a:pPr lvl="1"/>
            <a:r>
              <a:rPr lang="en-US" dirty="0" err="1" smtClean="0"/>
              <a:t>CreateProcess</a:t>
            </a:r>
            <a:r>
              <a:rPr lang="en-US" dirty="0" smtClean="0"/>
              <a:t>/</a:t>
            </a:r>
            <a:r>
              <a:rPr lang="en-US" dirty="0" err="1" smtClean="0"/>
              <a:t>CreateActCtx</a:t>
            </a:r>
            <a:r>
              <a:rPr lang="en-US" dirty="0" smtClean="0"/>
              <a:t> proceeds. </a:t>
            </a:r>
          </a:p>
          <a:p>
            <a:pPr lvl="1"/>
            <a:r>
              <a:rPr lang="en-US" dirty="0" smtClean="0"/>
              <a:t>The getaway from the flow above is: </a:t>
            </a:r>
            <a:r>
              <a:rPr lang="en-US" b="1" dirty="0" smtClean="0"/>
              <a:t>most work is done in CSRSS.exe.</a:t>
            </a:r>
            <a:endParaRPr lang="hu-HU" b="1" dirty="0"/>
          </a:p>
        </p:txBody>
      </p:sp>
      <p:sp>
        <p:nvSpPr>
          <p:cNvPr id="4" name="Dia számának helye 3"/>
          <p:cNvSpPr>
            <a:spLocks noGrp="1"/>
          </p:cNvSpPr>
          <p:nvPr>
            <p:ph type="sldNum" sz="quarter" idx="5"/>
          </p:nvPr>
        </p:nvSpPr>
        <p:spPr/>
        <p:txBody>
          <a:bodyPr/>
          <a:lstStyle/>
          <a:p>
            <a:fld id="{3D86C690-4F62-4AFC-8745-06DC9BF07935}" type="slidenum">
              <a:rPr lang="hu-HU" smtClean="0"/>
              <a:pPr/>
              <a:t>60</a:t>
            </a:fld>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Nyomon vagyunk</a:t>
            </a:r>
            <a:endParaRPr lang="hu-HU" dirty="0"/>
          </a:p>
        </p:txBody>
      </p:sp>
      <p:sp>
        <p:nvSpPr>
          <p:cNvPr id="3" name="Tartalom helye 2"/>
          <p:cNvSpPr>
            <a:spLocks noGrp="1"/>
          </p:cNvSpPr>
          <p:nvPr>
            <p:ph idx="1"/>
          </p:nvPr>
        </p:nvSpPr>
        <p:spPr/>
        <p:txBody>
          <a:bodyPr/>
          <a:lstStyle/>
          <a:p>
            <a:r>
              <a:rPr lang="hu-HU" dirty="0" smtClean="0"/>
              <a:t>Nem okozhat az </a:t>
            </a:r>
            <a:r>
              <a:rPr lang="hu-HU" dirty="0" err="1" smtClean="0"/>
              <a:t>SxS</a:t>
            </a:r>
            <a:r>
              <a:rPr lang="hu-HU" dirty="0" smtClean="0"/>
              <a:t> újraindulást?</a:t>
            </a:r>
          </a:p>
          <a:p>
            <a:endParaRPr lang="hu-HU" dirty="0" smtClean="0"/>
          </a:p>
          <a:p>
            <a:r>
              <a:rPr lang="hu-HU" dirty="0" err="1" smtClean="0"/>
              <a:t>support.microsoft.com</a:t>
            </a:r>
            <a:r>
              <a:rPr lang="hu-HU" dirty="0" smtClean="0"/>
              <a:t> oldalon keresés:</a:t>
            </a:r>
          </a:p>
          <a:p>
            <a:endParaRPr lang="hu-HU" dirty="0" smtClean="0"/>
          </a:p>
          <a:p>
            <a:r>
              <a:rPr lang="en-US" dirty="0" smtClean="0"/>
              <a:t>The computer may restart when you add a manifest that has the Windows Vista extension to an .exe file or to a .</a:t>
            </a:r>
            <a:r>
              <a:rPr lang="en-US" dirty="0" err="1" smtClean="0"/>
              <a:t>dll</a:t>
            </a:r>
            <a:r>
              <a:rPr lang="en-US" dirty="0" smtClean="0"/>
              <a:t> file in Windows XP Service Pack 2 (SP2)</a:t>
            </a:r>
            <a:r>
              <a:rPr lang="hu-HU" dirty="0" smtClean="0"/>
              <a:t> (</a:t>
            </a:r>
            <a:r>
              <a:rPr lang="hu-HU" dirty="0" smtClean="0">
                <a:hlinkClick r:id="rId3"/>
              </a:rPr>
              <a:t>KB 921337</a:t>
            </a:r>
            <a:r>
              <a:rPr lang="hu-HU" dirty="0" smtClean="0"/>
              <a:t>)</a:t>
            </a:r>
          </a:p>
          <a:p>
            <a:pPr lvl="1"/>
            <a:r>
              <a:rPr lang="de-DE" dirty="0" smtClean="0"/>
              <a:t>sxs.dll </a:t>
            </a:r>
            <a:r>
              <a:rPr lang="de-DE" dirty="0" err="1" smtClean="0"/>
              <a:t>verzió</a:t>
            </a:r>
            <a:r>
              <a:rPr lang="de-DE" dirty="0" smtClean="0"/>
              <a:t> a </a:t>
            </a:r>
            <a:r>
              <a:rPr lang="de-DE" dirty="0" err="1" smtClean="0"/>
              <a:t>gépeken</a:t>
            </a:r>
            <a:r>
              <a:rPr lang="de-DE" dirty="0" smtClean="0"/>
              <a:t>: 5.1.2600.2180</a:t>
            </a:r>
            <a:r>
              <a:rPr lang="hu-HU" dirty="0" smtClean="0"/>
              <a:t> (SP2-es)</a:t>
            </a:r>
            <a:endParaRPr lang="hu-HU" dirty="0"/>
          </a:p>
        </p:txBody>
      </p:sp>
      <p:sp>
        <p:nvSpPr>
          <p:cNvPr id="4" name="Dia számának helye 3"/>
          <p:cNvSpPr>
            <a:spLocks noGrp="1"/>
          </p:cNvSpPr>
          <p:nvPr>
            <p:ph type="sldNum" sz="quarter" idx="5"/>
          </p:nvPr>
        </p:nvSpPr>
        <p:spPr/>
        <p:txBody>
          <a:bodyPr/>
          <a:lstStyle/>
          <a:p>
            <a:fld id="{3D86C690-4F62-4AFC-8745-06DC9BF07935}" type="slidenum">
              <a:rPr lang="hu-HU" smtClean="0"/>
              <a:pPr/>
              <a:t>61</a:t>
            </a:fld>
            <a:endParaRPr lang="hu-HU"/>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Megoldás</a:t>
            </a:r>
            <a:endParaRPr lang="hu-HU" dirty="0"/>
          </a:p>
        </p:txBody>
      </p:sp>
      <p:sp>
        <p:nvSpPr>
          <p:cNvPr id="3" name="Tartalom helye 2"/>
          <p:cNvSpPr>
            <a:spLocks noGrp="1"/>
          </p:cNvSpPr>
          <p:nvPr>
            <p:ph idx="1"/>
          </p:nvPr>
        </p:nvSpPr>
        <p:spPr/>
        <p:txBody>
          <a:bodyPr/>
          <a:lstStyle/>
          <a:p>
            <a:r>
              <a:rPr lang="hu-HU" dirty="0" smtClean="0"/>
              <a:t>KB 921337 </a:t>
            </a:r>
            <a:r>
              <a:rPr lang="hu-HU" dirty="0" err="1" smtClean="0"/>
              <a:t>hotfix</a:t>
            </a:r>
            <a:r>
              <a:rPr lang="hu-HU" dirty="0" smtClean="0"/>
              <a:t> telepítése csökkentett módban</a:t>
            </a:r>
          </a:p>
          <a:p>
            <a:pPr lvl="1"/>
            <a:r>
              <a:rPr lang="hu-HU" dirty="0" smtClean="0"/>
              <a:t>Ez frissíti az </a:t>
            </a:r>
            <a:r>
              <a:rPr lang="hu-HU" dirty="0" err="1" smtClean="0"/>
              <a:t>sxs.dll-t</a:t>
            </a:r>
            <a:endParaRPr lang="hu-HU" dirty="0" smtClean="0"/>
          </a:p>
          <a:p>
            <a:pPr lvl="1"/>
            <a:endParaRPr lang="hu-HU" dirty="0" smtClean="0"/>
          </a:p>
          <a:p>
            <a:r>
              <a:rPr lang="hu-HU" dirty="0" smtClean="0"/>
              <a:t>Újraindítás…</a:t>
            </a:r>
          </a:p>
          <a:p>
            <a:r>
              <a:rPr lang="hu-HU" dirty="0" smtClean="0"/>
              <a:t>Reménykedés…</a:t>
            </a:r>
          </a:p>
          <a:p>
            <a:r>
              <a:rPr lang="hu-HU" dirty="0" smtClean="0"/>
              <a:t>Nincs BSOD…</a:t>
            </a:r>
          </a:p>
          <a:p>
            <a:r>
              <a:rPr lang="hu-HU" dirty="0" smtClean="0"/>
              <a:t>Örülünk</a:t>
            </a:r>
            <a:r>
              <a:rPr lang="hu-HU" dirty="0" smtClean="0">
                <a:sym typeface="Wingdings" pitchFamily="2" charset="2"/>
              </a:rPr>
              <a:t></a:t>
            </a:r>
            <a:endParaRPr lang="hu-HU" dirty="0" smtClean="0"/>
          </a:p>
        </p:txBody>
      </p:sp>
      <p:sp>
        <p:nvSpPr>
          <p:cNvPr id="4" name="Dia számának helye 3"/>
          <p:cNvSpPr>
            <a:spLocks noGrp="1"/>
          </p:cNvSpPr>
          <p:nvPr>
            <p:ph type="sldNum" sz="quarter" idx="5"/>
          </p:nvPr>
        </p:nvSpPr>
        <p:spPr/>
        <p:txBody>
          <a:bodyPr/>
          <a:lstStyle/>
          <a:p>
            <a:fld id="{3D86C690-4F62-4AFC-8745-06DC9BF07935}" type="slidenum">
              <a:rPr lang="hu-HU" smtClean="0"/>
              <a:pPr/>
              <a:t>62</a:t>
            </a:fld>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Összefoglalás</a:t>
            </a:r>
            <a:endParaRPr lang="hu-HU" dirty="0"/>
          </a:p>
        </p:txBody>
      </p:sp>
      <p:sp>
        <p:nvSpPr>
          <p:cNvPr id="3" name="Tartalom helye 2"/>
          <p:cNvSpPr>
            <a:spLocks noGrp="1"/>
          </p:cNvSpPr>
          <p:nvPr>
            <p:ph idx="1"/>
          </p:nvPr>
        </p:nvSpPr>
        <p:spPr/>
        <p:txBody>
          <a:bodyPr/>
          <a:lstStyle/>
          <a:p>
            <a:pPr marL="0" indent="0">
              <a:buNone/>
            </a:pPr>
            <a:endParaRPr lang="hu-HU" dirty="0" smtClean="0"/>
          </a:p>
          <a:p>
            <a:endParaRPr lang="hu-HU" dirty="0" smtClean="0"/>
          </a:p>
          <a:p>
            <a:endParaRPr lang="hu-HU" dirty="0" smtClean="0"/>
          </a:p>
          <a:p>
            <a:r>
              <a:rPr lang="hu-HU" dirty="0" smtClean="0"/>
              <a:t>Mi kell hozzá:</a:t>
            </a:r>
          </a:p>
          <a:p>
            <a:pPr lvl="1"/>
            <a:r>
              <a:rPr lang="hu-HU" dirty="0" smtClean="0"/>
              <a:t>Operációs rendszer ismerete</a:t>
            </a:r>
          </a:p>
          <a:p>
            <a:pPr lvl="1"/>
            <a:r>
              <a:rPr lang="hu-HU" dirty="0" err="1" smtClean="0"/>
              <a:t>Debugger</a:t>
            </a:r>
            <a:endParaRPr lang="hu-HU" dirty="0" smtClean="0"/>
          </a:p>
          <a:p>
            <a:pPr lvl="1"/>
            <a:r>
              <a:rPr lang="hu-HU" dirty="0" err="1" smtClean="0"/>
              <a:t>Google</a:t>
            </a:r>
            <a:r>
              <a:rPr lang="hu-HU" dirty="0" smtClean="0"/>
              <a:t>, KB cikkek, dokumentáció</a:t>
            </a:r>
          </a:p>
          <a:p>
            <a:pPr lvl="1"/>
            <a:r>
              <a:rPr lang="hu-HU" dirty="0" smtClean="0"/>
              <a:t>Kitartás &amp; </a:t>
            </a:r>
            <a:r>
              <a:rPr lang="hu-HU" dirty="0" smtClean="0"/>
              <a:t>gyakorlás</a:t>
            </a:r>
            <a:endParaRPr lang="hu-HU" dirty="0" smtClean="0">
              <a:sym typeface="Wingdings" pitchFamily="2" charset="2"/>
            </a:endParaRPr>
          </a:p>
          <a:p>
            <a:pPr lvl="1"/>
            <a:endParaRPr lang="hu-HU" dirty="0">
              <a:sym typeface="Wingdings" pitchFamily="2" charset="2"/>
            </a:endParaRPr>
          </a:p>
          <a:p>
            <a:r>
              <a:rPr lang="hu-HU" dirty="0" smtClean="0">
                <a:sym typeface="Wingdings" pitchFamily="2" charset="2"/>
              </a:rPr>
              <a:t>Virtuális labor: </a:t>
            </a:r>
            <a:r>
              <a:rPr lang="hu-HU" i="1" dirty="0" smtClean="0">
                <a:sym typeface="Wingdings" pitchFamily="2" charset="2"/>
              </a:rPr>
              <a:t>Windows hibakeresés</a:t>
            </a:r>
            <a:endParaRPr lang="hu-HU" i="1" dirty="0">
              <a:sym typeface="Wingdings" pitchFamily="2" charset="2"/>
            </a:endParaRPr>
          </a:p>
        </p:txBody>
      </p:sp>
      <p:sp>
        <p:nvSpPr>
          <p:cNvPr id="4" name="Dia számának helye 3"/>
          <p:cNvSpPr>
            <a:spLocks noGrp="1"/>
          </p:cNvSpPr>
          <p:nvPr>
            <p:ph type="sldNum" sz="quarter" idx="5"/>
          </p:nvPr>
        </p:nvSpPr>
        <p:spPr/>
        <p:txBody>
          <a:bodyPr/>
          <a:lstStyle/>
          <a:p>
            <a:fld id="{3D86C690-4F62-4AFC-8745-06DC9BF07935}" type="slidenum">
              <a:rPr lang="hu-HU" smtClean="0"/>
              <a:pPr/>
              <a:t>63</a:t>
            </a:fld>
            <a:endParaRPr lang="hu-HU"/>
          </a:p>
        </p:txBody>
      </p:sp>
      <p:sp>
        <p:nvSpPr>
          <p:cNvPr id="5" name="Szövegdoboz 4"/>
          <p:cNvSpPr txBox="1"/>
          <p:nvPr/>
        </p:nvSpPr>
        <p:spPr>
          <a:xfrm>
            <a:off x="142844" y="1332057"/>
            <a:ext cx="8749636" cy="584775"/>
          </a:xfrm>
          <a:prstGeom prst="rect">
            <a:avLst/>
          </a:prstGeom>
          <a:noFill/>
        </p:spPr>
        <p:txBody>
          <a:bodyPr wrap="square" rtlCol="0">
            <a:spAutoFit/>
          </a:bodyPr>
          <a:lstStyle/>
          <a:p>
            <a:pPr algn="ctr"/>
            <a:r>
              <a:rPr lang="hu-HU" sz="3200" b="1" dirty="0"/>
              <a:t>Meg lehet oldani az összetett hibákat is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További esettanulmányok</a:t>
            </a:r>
            <a:endParaRPr lang="hu-HU" dirty="0"/>
          </a:p>
        </p:txBody>
      </p:sp>
      <p:sp>
        <p:nvSpPr>
          <p:cNvPr id="3" name="Tartalom helye 2"/>
          <p:cNvSpPr>
            <a:spLocks noGrp="1"/>
          </p:cNvSpPr>
          <p:nvPr>
            <p:ph idx="1"/>
          </p:nvPr>
        </p:nvSpPr>
        <p:spPr/>
        <p:txBody>
          <a:bodyPr/>
          <a:lstStyle/>
          <a:p>
            <a:endParaRPr lang="hu-HU" dirty="0" smtClean="0"/>
          </a:p>
          <a:p>
            <a:endParaRPr lang="hu-HU" dirty="0"/>
          </a:p>
          <a:p>
            <a:r>
              <a:rPr lang="hu-HU" dirty="0" smtClean="0"/>
              <a:t>Mark </a:t>
            </a:r>
            <a:r>
              <a:rPr lang="hu-HU" dirty="0" err="1" smtClean="0"/>
              <a:t>Russinovich</a:t>
            </a:r>
            <a:r>
              <a:rPr lang="hu-HU" dirty="0" smtClean="0"/>
              <a:t>: </a:t>
            </a:r>
            <a:r>
              <a:rPr lang="en-US" b="1" dirty="0" smtClean="0"/>
              <a:t>Case </a:t>
            </a:r>
            <a:r>
              <a:rPr lang="en-US" b="1" dirty="0"/>
              <a:t>of the Unexplained </a:t>
            </a:r>
            <a:r>
              <a:rPr lang="en-US" b="1" dirty="0" smtClean="0"/>
              <a:t>Presentations</a:t>
            </a:r>
            <a:r>
              <a:rPr lang="hu-HU" dirty="0" smtClean="0"/>
              <a:t>, </a:t>
            </a:r>
            <a:r>
              <a:rPr lang="hu-HU" dirty="0" err="1" smtClean="0"/>
              <a:t>webcasts</a:t>
            </a:r>
            <a:r>
              <a:rPr lang="hu-HU" dirty="0" smtClean="0"/>
              <a:t/>
            </a:r>
            <a:br>
              <a:rPr lang="hu-HU" dirty="0" smtClean="0"/>
            </a:br>
            <a:r>
              <a:rPr lang="en-US" sz="2400" dirty="0" smtClean="0">
                <a:hlinkClick r:id="rId3"/>
              </a:rPr>
              <a:t>http</a:t>
            </a:r>
            <a:r>
              <a:rPr lang="en-US" sz="2400" dirty="0">
                <a:hlinkClick r:id="rId3"/>
              </a:rPr>
              <a:t>://</a:t>
            </a:r>
            <a:r>
              <a:rPr lang="en-US" sz="2400" dirty="0" smtClean="0">
                <a:hlinkClick r:id="rId3"/>
              </a:rPr>
              <a:t>technet.microsoft.com/en-us/sysinternals/bb963887.aspx</a:t>
            </a:r>
            <a:endParaRPr lang="hu-HU" sz="2400" dirty="0" smtClean="0"/>
          </a:p>
          <a:p>
            <a:endParaRPr lang="en-US" dirty="0"/>
          </a:p>
          <a:p>
            <a:endParaRPr lang="hu-HU" dirty="0"/>
          </a:p>
        </p:txBody>
      </p:sp>
      <p:sp>
        <p:nvSpPr>
          <p:cNvPr id="4" name="Dia számának helye 3"/>
          <p:cNvSpPr>
            <a:spLocks noGrp="1"/>
          </p:cNvSpPr>
          <p:nvPr>
            <p:ph type="sldNum" sz="quarter" idx="5"/>
          </p:nvPr>
        </p:nvSpPr>
        <p:spPr/>
        <p:txBody>
          <a:bodyPr/>
          <a:lstStyle/>
          <a:p>
            <a:fld id="{3D86C690-4F62-4AFC-8745-06DC9BF07935}" type="slidenum">
              <a:rPr lang="hu-HU" smtClean="0"/>
              <a:pPr/>
              <a:t>64</a:t>
            </a:fld>
            <a:endParaRPr lang="hu-HU"/>
          </a:p>
        </p:txBody>
      </p:sp>
    </p:spTree>
    <p:extLst>
      <p:ext uri="{BB962C8B-B14F-4D97-AF65-F5344CB8AC3E}">
        <p14:creationId xmlns:p14="http://schemas.microsoft.com/office/powerpoint/2010/main" val="57372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Információ gyűjtés folytatása</a:t>
            </a:r>
            <a:endParaRPr lang="hu-HU" dirty="0"/>
          </a:p>
        </p:txBody>
      </p:sp>
      <p:sp>
        <p:nvSpPr>
          <p:cNvPr id="3" name="Tartalom helye 2"/>
          <p:cNvSpPr>
            <a:spLocks noGrp="1"/>
          </p:cNvSpPr>
          <p:nvPr>
            <p:ph idx="1"/>
          </p:nvPr>
        </p:nvSpPr>
        <p:spPr/>
        <p:txBody>
          <a:bodyPr/>
          <a:lstStyle/>
          <a:p>
            <a:endParaRPr lang="hu-HU" dirty="0" smtClean="0"/>
          </a:p>
          <a:p>
            <a:r>
              <a:rPr lang="hu-HU" dirty="0" smtClean="0"/>
              <a:t>További naplófájlok:</a:t>
            </a:r>
          </a:p>
          <a:p>
            <a:pPr lvl="1"/>
            <a:r>
              <a:rPr lang="hu-HU" dirty="0" smtClean="0"/>
              <a:t>C:\Windows\System32\LogFiles</a:t>
            </a:r>
          </a:p>
          <a:p>
            <a:pPr lvl="1"/>
            <a:r>
              <a:rPr lang="hu-HU" dirty="0" smtClean="0"/>
              <a:t>Alkalmazás-specifikus könyvtárak</a:t>
            </a:r>
          </a:p>
          <a:p>
            <a:pPr lvl="1"/>
            <a:endParaRPr lang="hu-HU" dirty="0" smtClean="0"/>
          </a:p>
          <a:p>
            <a:r>
              <a:rPr lang="hu-HU" dirty="0" smtClean="0"/>
              <a:t>Keresés hibakód alapján</a:t>
            </a:r>
          </a:p>
          <a:p>
            <a:pPr lvl="1"/>
            <a:r>
              <a:rPr lang="hu-HU" dirty="0" smtClean="0">
                <a:hlinkClick r:id="rId3"/>
              </a:rPr>
              <a:t>http://support.microsoft.com</a:t>
            </a:r>
            <a:r>
              <a:rPr lang="hu-HU" dirty="0" smtClean="0"/>
              <a:t> (KB cikkek)</a:t>
            </a:r>
          </a:p>
          <a:p>
            <a:pPr lvl="1"/>
            <a:r>
              <a:rPr lang="hu-HU" dirty="0" smtClean="0">
                <a:hlinkClick r:id="rId4"/>
              </a:rPr>
              <a:t>http://www.eventid.net/</a:t>
            </a:r>
            <a:endParaRPr lang="hu-HU" dirty="0" smtClean="0"/>
          </a:p>
          <a:p>
            <a:pPr lvl="1"/>
            <a:endParaRPr lang="hu-HU" dirty="0"/>
          </a:p>
        </p:txBody>
      </p:sp>
      <p:sp>
        <p:nvSpPr>
          <p:cNvPr id="4" name="Dia számának helye 3"/>
          <p:cNvSpPr>
            <a:spLocks noGrp="1"/>
          </p:cNvSpPr>
          <p:nvPr>
            <p:ph type="sldNum" sz="quarter" idx="5"/>
          </p:nvPr>
        </p:nvSpPr>
        <p:spPr/>
        <p:txBody>
          <a:bodyPr/>
          <a:lstStyle/>
          <a:p>
            <a:fld id="{3D86C690-4F62-4AFC-8745-06DC9BF07935}" type="slidenum">
              <a:rPr lang="hu-HU" smtClean="0"/>
              <a:pPr/>
              <a:t>7</a:t>
            </a:fld>
            <a:endParaRPr lang="hu-H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MS </a:t>
            </a:r>
            <a:r>
              <a:rPr lang="hu-HU" dirty="0" err="1" smtClean="0"/>
              <a:t>Knowledge</a:t>
            </a:r>
            <a:r>
              <a:rPr lang="hu-HU" dirty="0" smtClean="0"/>
              <a:t> </a:t>
            </a:r>
            <a:r>
              <a:rPr lang="hu-HU" dirty="0" err="1" smtClean="0"/>
              <a:t>Base</a:t>
            </a:r>
            <a:r>
              <a:rPr lang="hu-HU" dirty="0" smtClean="0"/>
              <a:t> cikkek</a:t>
            </a:r>
            <a:endParaRPr lang="hu-HU" dirty="0"/>
          </a:p>
        </p:txBody>
      </p:sp>
      <p:sp>
        <p:nvSpPr>
          <p:cNvPr id="3" name="Tartalom helye 2"/>
          <p:cNvSpPr>
            <a:spLocks noGrp="1"/>
          </p:cNvSpPr>
          <p:nvPr>
            <p:ph idx="1"/>
          </p:nvPr>
        </p:nvSpPr>
        <p:spPr>
          <a:xfrm>
            <a:off x="6228184" y="857232"/>
            <a:ext cx="2772972" cy="5529321"/>
          </a:xfrm>
        </p:spPr>
        <p:txBody>
          <a:bodyPr/>
          <a:lstStyle/>
          <a:p>
            <a:endParaRPr lang="hu-HU" dirty="0" smtClean="0"/>
          </a:p>
          <a:p>
            <a:r>
              <a:rPr lang="hu-HU" dirty="0" smtClean="0"/>
              <a:t>Hibajelenség</a:t>
            </a:r>
          </a:p>
          <a:p>
            <a:endParaRPr lang="hu-HU" dirty="0" smtClean="0"/>
          </a:p>
          <a:p>
            <a:r>
              <a:rPr lang="hu-HU" dirty="0" smtClean="0"/>
              <a:t>Megoldások:</a:t>
            </a:r>
          </a:p>
          <a:p>
            <a:pPr lvl="1"/>
            <a:r>
              <a:rPr lang="hu-HU" dirty="0" err="1" smtClean="0"/>
              <a:t>Hotfix</a:t>
            </a:r>
            <a:endParaRPr lang="hu-HU" dirty="0" smtClean="0"/>
          </a:p>
          <a:p>
            <a:pPr lvl="1"/>
            <a:r>
              <a:rPr lang="hu-HU" dirty="0" err="1" smtClean="0"/>
              <a:t>Workaround</a:t>
            </a:r>
            <a:endParaRPr lang="hu-HU" dirty="0" smtClean="0"/>
          </a:p>
          <a:p>
            <a:pPr lvl="1"/>
            <a:r>
              <a:rPr lang="hu-HU" dirty="0" smtClean="0"/>
              <a:t>Ismert hiba</a:t>
            </a:r>
          </a:p>
          <a:p>
            <a:pPr lvl="1"/>
            <a:r>
              <a:rPr lang="hu-HU" dirty="0" smtClean="0"/>
              <a:t>…</a:t>
            </a:r>
            <a:endParaRPr lang="hu-HU" dirty="0"/>
          </a:p>
        </p:txBody>
      </p:sp>
      <p:sp>
        <p:nvSpPr>
          <p:cNvPr id="4" name="Dia számának helye 3"/>
          <p:cNvSpPr>
            <a:spLocks noGrp="1"/>
          </p:cNvSpPr>
          <p:nvPr>
            <p:ph type="sldNum" sz="quarter" idx="5"/>
          </p:nvPr>
        </p:nvSpPr>
        <p:spPr/>
        <p:txBody>
          <a:bodyPr/>
          <a:lstStyle/>
          <a:p>
            <a:fld id="{3D86C690-4F62-4AFC-8745-06DC9BF07935}" type="slidenum">
              <a:rPr lang="hu-HU" smtClean="0"/>
              <a:pPr/>
              <a:t>8</a:t>
            </a:fld>
            <a:endParaRPr lang="hu-HU"/>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24744"/>
            <a:ext cx="6004080"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0858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Hibakeresés eszközei</a:t>
            </a:r>
            <a:endParaRPr lang="hu-HU" dirty="0"/>
          </a:p>
        </p:txBody>
      </p:sp>
      <p:sp>
        <p:nvSpPr>
          <p:cNvPr id="3" name="Tartalom helye 2"/>
          <p:cNvSpPr>
            <a:spLocks noGrp="1"/>
          </p:cNvSpPr>
          <p:nvPr>
            <p:ph idx="1"/>
          </p:nvPr>
        </p:nvSpPr>
        <p:spPr/>
        <p:txBody>
          <a:bodyPr/>
          <a:lstStyle/>
          <a:p>
            <a:pPr marL="0" indent="0">
              <a:buNone/>
            </a:pPr>
            <a:r>
              <a:rPr lang="hu-HU" dirty="0" smtClean="0"/>
              <a:t>Ha a hibajelzésből/naplóból nem egyértelmű, hogy mi a gond:</a:t>
            </a:r>
          </a:p>
          <a:p>
            <a:r>
              <a:rPr lang="hu-HU" dirty="0" smtClean="0"/>
              <a:t>Mi fut pontosan, mit használ?</a:t>
            </a:r>
          </a:p>
          <a:p>
            <a:pPr lvl="1"/>
            <a:r>
              <a:rPr lang="hu-HU" dirty="0" err="1" smtClean="0">
                <a:solidFill>
                  <a:schemeClr val="accent2"/>
                </a:solidFill>
              </a:rPr>
              <a:t>Process</a:t>
            </a:r>
            <a:r>
              <a:rPr lang="hu-HU" dirty="0" smtClean="0">
                <a:solidFill>
                  <a:schemeClr val="accent2"/>
                </a:solidFill>
              </a:rPr>
              <a:t> Explorer</a:t>
            </a:r>
          </a:p>
          <a:p>
            <a:r>
              <a:rPr lang="hu-HU" dirty="0" smtClean="0"/>
              <a:t>Mit csinál pontosan?</a:t>
            </a:r>
          </a:p>
          <a:p>
            <a:pPr lvl="1"/>
            <a:r>
              <a:rPr lang="hu-HU" dirty="0" err="1" smtClean="0">
                <a:solidFill>
                  <a:schemeClr val="accent2"/>
                </a:solidFill>
              </a:rPr>
              <a:t>Process</a:t>
            </a:r>
            <a:r>
              <a:rPr lang="hu-HU" dirty="0" smtClean="0">
                <a:solidFill>
                  <a:schemeClr val="accent2"/>
                </a:solidFill>
              </a:rPr>
              <a:t> Monitor</a:t>
            </a:r>
          </a:p>
          <a:p>
            <a:r>
              <a:rPr lang="hu-HU" dirty="0" smtClean="0"/>
              <a:t>Mit kommunikál a hálózaton?</a:t>
            </a:r>
          </a:p>
          <a:p>
            <a:pPr lvl="1"/>
            <a:r>
              <a:rPr lang="hu-HU" dirty="0" smtClean="0"/>
              <a:t>Protokoll analizátor, pl. </a:t>
            </a:r>
            <a:r>
              <a:rPr lang="hu-HU" dirty="0" err="1" smtClean="0">
                <a:solidFill>
                  <a:schemeClr val="accent2"/>
                </a:solidFill>
              </a:rPr>
              <a:t>Wireshark</a:t>
            </a:r>
            <a:endParaRPr lang="hu-HU" dirty="0" smtClean="0">
              <a:solidFill>
                <a:schemeClr val="accent2"/>
              </a:solidFill>
            </a:endParaRPr>
          </a:p>
          <a:p>
            <a:r>
              <a:rPr lang="hu-HU" dirty="0" smtClean="0"/>
              <a:t>Mennyi erőforrást használ?</a:t>
            </a:r>
          </a:p>
          <a:p>
            <a:pPr lvl="1"/>
            <a:r>
              <a:rPr lang="hu-HU" dirty="0" smtClean="0">
                <a:solidFill>
                  <a:schemeClr val="accent2"/>
                </a:solidFill>
              </a:rPr>
              <a:t>Performance Monitor</a:t>
            </a:r>
            <a:r>
              <a:rPr lang="hu-HU" dirty="0" smtClean="0">
                <a:solidFill>
                  <a:schemeClr val="tx2"/>
                </a:solidFill>
              </a:rPr>
              <a:t>, </a:t>
            </a:r>
            <a:r>
              <a:rPr lang="hu-HU" dirty="0" err="1" smtClean="0">
                <a:solidFill>
                  <a:schemeClr val="accent2"/>
                </a:solidFill>
              </a:rPr>
              <a:t>Resource</a:t>
            </a:r>
            <a:r>
              <a:rPr lang="hu-HU" dirty="0" smtClean="0">
                <a:solidFill>
                  <a:schemeClr val="accent2"/>
                </a:solidFill>
              </a:rPr>
              <a:t> </a:t>
            </a:r>
            <a:r>
              <a:rPr lang="hu-HU" dirty="0" err="1" smtClean="0">
                <a:solidFill>
                  <a:schemeClr val="accent2"/>
                </a:solidFill>
              </a:rPr>
              <a:t>Monitor</a:t>
            </a:r>
            <a:endParaRPr lang="hu-HU" dirty="0">
              <a:solidFill>
                <a:schemeClr val="accent2"/>
              </a:solidFill>
            </a:endParaRPr>
          </a:p>
        </p:txBody>
      </p:sp>
      <p:sp>
        <p:nvSpPr>
          <p:cNvPr id="4" name="Dia számának helye 3"/>
          <p:cNvSpPr>
            <a:spLocks noGrp="1"/>
          </p:cNvSpPr>
          <p:nvPr>
            <p:ph type="sldNum" sz="quarter" idx="5"/>
          </p:nvPr>
        </p:nvSpPr>
        <p:spPr/>
        <p:txBody>
          <a:bodyPr/>
          <a:lstStyle/>
          <a:p>
            <a:fld id="{3D86C690-4F62-4AFC-8745-06DC9BF07935}" type="slidenum">
              <a:rPr lang="hu-HU" smtClean="0"/>
              <a:pPr/>
              <a:t>9</a:t>
            </a:fld>
            <a:endParaRPr lang="hu-HU"/>
          </a:p>
        </p:txBody>
      </p:sp>
    </p:spTree>
    <p:extLst>
      <p:ext uri="{BB962C8B-B14F-4D97-AF65-F5344CB8AC3E}">
        <p14:creationId xmlns:p14="http://schemas.microsoft.com/office/powerpoint/2010/main" val="258137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me_ftsrg_hun_micskei_v7">
  <a:themeElements>
    <a:clrScheme name="ftsrg-scheme">
      <a:dk1>
        <a:srgbClr val="000000"/>
      </a:dk1>
      <a:lt1>
        <a:srgbClr val="FFFFFF"/>
      </a:lt1>
      <a:dk2>
        <a:srgbClr val="621E0F"/>
      </a:dk2>
      <a:lt2>
        <a:srgbClr val="FFFFFF"/>
      </a:lt2>
      <a:accent1>
        <a:srgbClr val="F9DD2F"/>
      </a:accent1>
      <a:accent2>
        <a:srgbClr val="E67300"/>
      </a:accent2>
      <a:accent3>
        <a:srgbClr val="007D00"/>
      </a:accent3>
      <a:accent4>
        <a:srgbClr val="762536"/>
      </a:accent4>
      <a:accent5>
        <a:srgbClr val="2B56CF"/>
      </a:accent5>
      <a:accent6>
        <a:srgbClr val="929598"/>
      </a:accent6>
      <a:hlink>
        <a:srgbClr val="0038AE"/>
      </a:hlink>
      <a:folHlink>
        <a:srgbClr val="0038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83A55"/>
        </a:solidFill>
        <a:ln w="38100">
          <a:solidFill>
            <a:schemeClr val="tx1"/>
          </a:solidFill>
        </a:ln>
        <a:effectLst>
          <a:outerShdw blurRad="50800" dist="38100" dir="2700000" algn="tl" rotWithShape="0">
            <a:prstClr val="black">
              <a:alpha val="40000"/>
            </a:prstClr>
          </a:outerShdw>
        </a:effectLst>
      </a:spPr>
      <a:bodyPr rtlCol="0" anchor="ctr"/>
      <a:lstStyle>
        <a:defPPr algn="ctr">
          <a:defRPr sz="2400" dirty="0" smtClean="0">
            <a:solidFill>
              <a:schemeClr val="bg1"/>
            </a:solidFill>
          </a:defRPr>
        </a:defPPr>
      </a:lstStyle>
      <a:style>
        <a:lnRef idx="2">
          <a:schemeClr val="accent4">
            <a:shade val="50000"/>
          </a:schemeClr>
        </a:lnRef>
        <a:fillRef idx="1">
          <a:schemeClr val="accent4"/>
        </a:fillRef>
        <a:effectRef idx="0">
          <a:schemeClr val="accent4"/>
        </a:effectRef>
        <a:fontRef idx="minor">
          <a:schemeClr val="lt1"/>
        </a:fontRef>
      </a:style>
    </a:spDef>
  </a:objectDefaults>
  <a:extraClrSchemeLst>
    <a:extraClrScheme>
      <a:clrScheme name="ftsrg-scheme">
        <a:dk1>
          <a:srgbClr val="000000"/>
        </a:dk1>
        <a:lt1>
          <a:srgbClr val="FFFFFF"/>
        </a:lt1>
        <a:dk2>
          <a:srgbClr val="621E0F"/>
        </a:dk2>
        <a:lt2>
          <a:srgbClr val="FFFFFF"/>
        </a:lt2>
        <a:accent1>
          <a:srgbClr val="F9DD2F"/>
        </a:accent1>
        <a:accent2>
          <a:srgbClr val="E67300"/>
        </a:accent2>
        <a:accent3>
          <a:srgbClr val="007D00"/>
        </a:accent3>
        <a:accent4>
          <a:srgbClr val="762536"/>
        </a:accent4>
        <a:accent5>
          <a:srgbClr val="2B56CF"/>
        </a:accent5>
        <a:accent6>
          <a:srgbClr val="929598"/>
        </a:accent6>
        <a:hlink>
          <a:srgbClr val="0038AE"/>
        </a:hlink>
        <a:folHlink>
          <a:srgbClr val="0038AE"/>
        </a:folHlink>
      </a:clrScheme>
    </a:extraClrScheme>
    <a:extraClrScheme>
      <a:clrScheme name="ftsrg-scheme2">
        <a:dk1>
          <a:srgbClr val="000000"/>
        </a:dk1>
        <a:lt1>
          <a:srgbClr val="FFFFFF"/>
        </a:lt1>
        <a:dk2>
          <a:srgbClr val="0099FF"/>
        </a:dk2>
        <a:lt2>
          <a:srgbClr val="FFFF99"/>
        </a:lt2>
        <a:accent1>
          <a:srgbClr val="762536"/>
        </a:accent1>
        <a:accent2>
          <a:srgbClr val="81511D"/>
        </a:accent2>
        <a:accent3>
          <a:srgbClr val="48662C"/>
        </a:accent3>
        <a:accent4>
          <a:srgbClr val="134C59"/>
        </a:accent4>
        <a:accent5>
          <a:srgbClr val="5A2565"/>
        </a:accent5>
        <a:accent6>
          <a:srgbClr val="5A5A5A"/>
        </a:accent6>
        <a:hlink>
          <a:srgbClr val="002060"/>
        </a:hlink>
        <a:folHlink>
          <a:srgbClr val="002060"/>
        </a:folHlink>
      </a:clrScheme>
    </a:extraClrScheme>
    <a:extraClrScheme>
      <a:clrScheme name="SAF-color-scheme">
        <a:dk1>
          <a:srgbClr val="000000"/>
        </a:dk1>
        <a:lt1>
          <a:srgbClr val="FFFFFF"/>
        </a:lt1>
        <a:dk2>
          <a:srgbClr val="000000"/>
        </a:dk2>
        <a:lt2>
          <a:srgbClr val="FFFFFF"/>
        </a:lt2>
        <a:accent1>
          <a:srgbClr val="FF3300"/>
        </a:accent1>
        <a:accent2>
          <a:srgbClr val="00B686"/>
        </a:accent2>
        <a:accent3>
          <a:srgbClr val="FFCC00"/>
        </a:accent3>
        <a:accent4>
          <a:srgbClr val="000000"/>
        </a:accent4>
        <a:accent5>
          <a:srgbClr val="FFADAA"/>
        </a:accent5>
        <a:accent6>
          <a:srgbClr val="0098CE"/>
        </a:accent6>
        <a:hlink>
          <a:srgbClr val="0098CE"/>
        </a:hlink>
        <a:folHlink>
          <a:srgbClr val="FFCC00"/>
        </a:folHlink>
      </a:clrScheme>
    </a:extraClrScheme>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bme_ftsrg_hun_micskei_v7</Template>
  <TotalTime>2141</TotalTime>
  <Words>2800</Words>
  <Application>Microsoft Office PowerPoint</Application>
  <PresentationFormat>Diavetítés a képernyőre (4:3 oldalarány)</PresentationFormat>
  <Paragraphs>570</Paragraphs>
  <Slides>64</Slides>
  <Notes>64</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64</vt:i4>
      </vt:variant>
    </vt:vector>
  </HeadingPairs>
  <TitlesOfParts>
    <vt:vector size="71" baseType="lpstr">
      <vt:lpstr>Arial</vt:lpstr>
      <vt:lpstr>Calibri</vt:lpstr>
      <vt:lpstr>Consolas</vt:lpstr>
      <vt:lpstr>Courier New</vt:lpstr>
      <vt:lpstr>Wingdings</vt:lpstr>
      <vt:lpstr>Wingdings 2</vt:lpstr>
      <vt:lpstr>bme_ftsrg_hun_micskei_v7</vt:lpstr>
      <vt:lpstr>Hibakeresés Windowson</vt:lpstr>
      <vt:lpstr>PowerPoint bemutató</vt:lpstr>
      <vt:lpstr>Hiba esetén</vt:lpstr>
      <vt:lpstr>Információ gyűjtés: Eseménynapló</vt:lpstr>
      <vt:lpstr>Esemény részletei</vt:lpstr>
      <vt:lpstr>Eventlog Online help</vt:lpstr>
      <vt:lpstr>Információ gyűjtés folytatása</vt:lpstr>
      <vt:lpstr>MS Knowledge Base cikkek</vt:lpstr>
      <vt:lpstr>Hibakeresés eszközei</vt:lpstr>
      <vt:lpstr>Hibakeresés eszközei (2)</vt:lpstr>
      <vt:lpstr>Esettanulmány 1</vt:lpstr>
      <vt:lpstr>Környezet: IIS Express</vt:lpstr>
      <vt:lpstr>„Az előbb még ment minden…”</vt:lpstr>
      <vt:lpstr>Hiba részletei</vt:lpstr>
      <vt:lpstr>Hiba részletei (2)</vt:lpstr>
      <vt:lpstr>IIS újratelepítés (cheat:)</vt:lpstr>
      <vt:lpstr>Fájlok összehasonlítása</vt:lpstr>
      <vt:lpstr>Registry összehasonlítása</vt:lpstr>
      <vt:lpstr>Futások összehasonlítása</vt:lpstr>
      <vt:lpstr>Futások összehasonlítása (2)</vt:lpstr>
      <vt:lpstr>Kifogytunk az ötletekből…</vt:lpstr>
      <vt:lpstr>Nyertünk: FX_schema.xml </vt:lpstr>
      <vt:lpstr>Esettanulmány 2</vt:lpstr>
      <vt:lpstr>SQL Server upgrade</vt:lpstr>
      <vt:lpstr>Hiba a telepítés során</vt:lpstr>
      <vt:lpstr>A fájl pedig létezik…</vt:lpstr>
      <vt:lpstr>És van hozzá jogosultságunk is… ??</vt:lpstr>
      <vt:lpstr>Process Monitor</vt:lpstr>
      <vt:lpstr>Tanulság</vt:lpstr>
      <vt:lpstr>Esettanulmány 3</vt:lpstr>
      <vt:lpstr>„File not found” hiba</vt:lpstr>
      <vt:lpstr>Az alkalmazás működése</vt:lpstr>
      <vt:lpstr>Az alkalmazás </vt:lpstr>
      <vt:lpstr>Alkalmazás saját naplója</vt:lpstr>
      <vt:lpstr>A fájl hozzáférés Process Monitorban</vt:lpstr>
      <vt:lpstr>NTFS szintű naplózás beállítása (SACL)</vt:lpstr>
      <vt:lpstr>Bejegyzés a biztonsági naplóban</vt:lpstr>
      <vt:lpstr>Fájl hozzáférések sorrendje</vt:lpstr>
      <vt:lpstr>Tanulság</vt:lpstr>
      <vt:lpstr>Ha nagy baj van</vt:lpstr>
      <vt:lpstr>Ha nagy baj van</vt:lpstr>
      <vt:lpstr>PowerPoint bemutató</vt:lpstr>
      <vt:lpstr>Blue Screen of Death (BSOD)</vt:lpstr>
      <vt:lpstr>Példa bug check (MSDN)</vt:lpstr>
      <vt:lpstr>Crash dump</vt:lpstr>
      <vt:lpstr>Crash dump elemzése</vt:lpstr>
      <vt:lpstr>Crash dump elemzése (haladó)</vt:lpstr>
      <vt:lpstr>PowerPoint bemutató</vt:lpstr>
      <vt:lpstr>Speciális módú indítás (pre Windows 8)</vt:lpstr>
      <vt:lpstr>Speciális módú indítási opciók</vt:lpstr>
      <vt:lpstr>Speciális módú indítás (post Windows 8)</vt:lpstr>
      <vt:lpstr>Boot Configuration Database</vt:lpstr>
      <vt:lpstr>Esettanulmány 4</vt:lpstr>
      <vt:lpstr>Esettanulmány: csrss BSOD</vt:lpstr>
      <vt:lpstr>Első lépések</vt:lpstr>
      <vt:lpstr>Crash dump megnézése</vt:lpstr>
      <vt:lpstr>Complete memory dump kiválasztása</vt:lpstr>
      <vt:lpstr>Complete memory dump analízise 1.</vt:lpstr>
      <vt:lpstr>Complete memory dump analízise 1.</vt:lpstr>
      <vt:lpstr>SxS – Side by Side assemblies</vt:lpstr>
      <vt:lpstr>Nyomon vagyunk</vt:lpstr>
      <vt:lpstr>Megoldás</vt:lpstr>
      <vt:lpstr>Összefoglalás</vt:lpstr>
      <vt:lpstr>További esettanulmányok</vt:lpstr>
    </vt:vector>
  </TitlesOfParts>
  <Company>Budapesti Műszaki és Gazdaságtudományi Egyetem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Hibakeresés Windowson</dc:title>
  <dc:subject>Operációs rendszerek (vimia219)</dc:subject>
  <dc:creator>Micskei Zoltán</dc:creator>
  <cp:keywords>BSOD, hiba, debug, windows</cp:keywords>
  <dc:description>A BME Operációs rendszerek című tantárgyának előadása</dc:description>
  <cp:lastModifiedBy>Micskei Zoltán</cp:lastModifiedBy>
  <cp:revision>151</cp:revision>
  <dcterms:created xsi:type="dcterms:W3CDTF">2009-05-13T09:41:46Z</dcterms:created>
  <dcterms:modified xsi:type="dcterms:W3CDTF">2015-02-17T10:00:39Z</dcterms:modified>
</cp:coreProperties>
</file>