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sldIdLst>
    <p:sldId id="256" r:id="rId5"/>
    <p:sldId id="263" r:id="rId6"/>
    <p:sldId id="264" r:id="rId7"/>
    <p:sldId id="259" r:id="rId8"/>
    <p:sldId id="266" r:id="rId9"/>
    <p:sldId id="265" r:id="rId10"/>
    <p:sldId id="267" r:id="rId11"/>
    <p:sldId id="268" r:id="rId12"/>
    <p:sldId id="270" r:id="rId13"/>
    <p:sldId id="269" r:id="rId14"/>
    <p:sldId id="274" r:id="rId15"/>
    <p:sldId id="271" r:id="rId16"/>
    <p:sldId id="272" r:id="rId17"/>
    <p:sldId id="273" r:id="rId18"/>
    <p:sldId id="276" r:id="rId19"/>
    <p:sldId id="277" r:id="rId20"/>
    <p:sldId id="283" r:id="rId21"/>
    <p:sldId id="284" r:id="rId22"/>
    <p:sldId id="282" r:id="rId23"/>
    <p:sldId id="261" r:id="rId24"/>
    <p:sldId id="262" r:id="rId2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2536"/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000" autoAdjust="0"/>
  </p:normalViewPr>
  <p:slideViewPr>
    <p:cSldViewPr>
      <p:cViewPr>
        <p:scale>
          <a:sx n="60" d="100"/>
          <a:sy n="60" d="100"/>
        </p:scale>
        <p:origin x="-1428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2D4CF-7E0B-4DAE-A87C-C1F6FC9C56E1}" type="datetimeFigureOut">
              <a:rPr lang="hu-HU" smtClean="0"/>
              <a:pPr/>
              <a:t>2012.03.20.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6C690-4F62-4AFC-8745-06DC9BF0793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28588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bsd.cs.ru.nl/publications/papers/fvaan/MCinEdu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Utolsó módosítás: 2012. 03. 20.</a:t>
            </a:r>
          </a:p>
          <a:p>
            <a:endParaRPr lang="hu-HU" dirty="0" smtClean="0"/>
          </a:p>
          <a:p>
            <a:r>
              <a:rPr lang="hu-HU" dirty="0" smtClean="0"/>
              <a:t>Az előadás a </a:t>
            </a:r>
            <a:r>
              <a:rPr lang="en-US" dirty="0" smtClean="0"/>
              <a:t>R</a:t>
            </a:r>
            <a:r>
              <a:rPr lang="hu-HU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Hamberg</a:t>
            </a:r>
            <a:r>
              <a:rPr lang="en-US" dirty="0" smtClean="0"/>
              <a:t> and F</a:t>
            </a:r>
            <a:r>
              <a:rPr lang="hu-HU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Vaandrager</a:t>
            </a:r>
            <a:r>
              <a:rPr lang="en-US" dirty="0" smtClean="0"/>
              <a:t>. </a:t>
            </a:r>
            <a:r>
              <a:rPr lang="en-US" dirty="0" smtClean="0">
                <a:hlinkClick r:id="rId3"/>
              </a:rPr>
              <a:t>Using Model Checkers in an Introductory Course on Operating Systems</a:t>
            </a:r>
            <a:r>
              <a:rPr lang="en-US" dirty="0" smtClean="0"/>
              <a:t>. O</a:t>
            </a:r>
            <a:r>
              <a:rPr lang="hu-HU" dirty="0" smtClean="0"/>
              <a:t>SR </a:t>
            </a:r>
            <a:r>
              <a:rPr lang="en-US" dirty="0" smtClean="0"/>
              <a:t>42(6):101-111.</a:t>
            </a:r>
            <a:r>
              <a:rPr lang="hu-HU" dirty="0" smtClean="0"/>
              <a:t> cikkben közzétett modelleket használja fel</a:t>
            </a:r>
            <a:r>
              <a:rPr lang="hu-HU" dirty="0" smtClean="0"/>
              <a:t>. (URL: http://www.mbsd.cs.ru.nl/publications/papers/fvaan/MCinEdu/)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6C690-4F62-4AFC-8745-06DC9BF07935}" type="slidenum">
              <a:rPr lang="hu-HU" smtClean="0"/>
              <a:pPr/>
              <a:t>1</a:t>
            </a:fld>
            <a:endParaRPr lang="hu-H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6C690-4F62-4AFC-8745-06DC9BF07935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34432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Nézzük meg valamelyiket a kölcsönös</a:t>
            </a:r>
            <a:r>
              <a:rPr lang="hu-HU" baseline="0" dirty="0" smtClean="0"/>
              <a:t> kizárás (</a:t>
            </a:r>
            <a:r>
              <a:rPr lang="hu-HU" baseline="0" dirty="0" err="1" smtClean="0"/>
              <a:t>mutual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exclusion</a:t>
            </a:r>
            <a:r>
              <a:rPr lang="hu-HU" baseline="0" dirty="0" smtClean="0"/>
              <a:t>) példák közül. Miért lesz nekünk jó ez:</a:t>
            </a:r>
          </a:p>
          <a:p>
            <a:pPr marL="171450" indent="-171450">
              <a:buFontTx/>
              <a:buChar char="-"/>
            </a:pPr>
            <a:r>
              <a:rPr lang="hu-HU" baseline="0" dirty="0" smtClean="0"/>
              <a:t>Le tudjuk írni az algoritmusunkat, a grafikus forma talán elsőre könnyebben érthető.</a:t>
            </a:r>
          </a:p>
          <a:p>
            <a:pPr marL="171450" indent="-171450">
              <a:buFontTx/>
              <a:buChar char="-"/>
            </a:pPr>
            <a:r>
              <a:rPr lang="hu-HU" baseline="0" dirty="0" smtClean="0"/>
              <a:t>A szimulációnál könnyen végig tudjuk próbálni, hogy tényleg úgy működik-e, ahogyan képzeltük.</a:t>
            </a:r>
          </a:p>
          <a:p>
            <a:pPr marL="171450" indent="-171450">
              <a:buFontTx/>
              <a:buChar char="-"/>
            </a:pPr>
            <a:r>
              <a:rPr lang="hu-HU" baseline="0" dirty="0" smtClean="0"/>
              <a:t>Meg tudjuk jeleníteni a futást, azt el is tudjuk menteni. Később például egy problémás esetet egyszerűen meg tudunk másnak is mutatni.</a:t>
            </a:r>
          </a:p>
          <a:p>
            <a:pPr marL="171450" indent="-171450">
              <a:buFontTx/>
              <a:buChar char="-"/>
            </a:pPr>
            <a:r>
              <a:rPr lang="hu-HU" baseline="0" dirty="0" smtClean="0"/>
              <a:t>Véletlenszerű végrehajtással előállhat könnyen olyan eset, amire nem is gondoltunk.</a:t>
            </a:r>
          </a:p>
          <a:p>
            <a:pPr marL="171450" indent="-171450">
              <a:buFontTx/>
              <a:buChar char="-"/>
            </a:pPr>
            <a:r>
              <a:rPr lang="hu-HU" baseline="0" dirty="0" smtClean="0"/>
              <a:t>…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6C690-4F62-4AFC-8745-06DC9BF07935}" type="slidenum">
              <a:rPr lang="hu-HU" smtClean="0"/>
              <a:pPr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64015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6C690-4F62-4AFC-8745-06DC9BF07935}" type="slidenum">
              <a:rPr lang="hu-HU" smtClean="0"/>
              <a:pPr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46874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6C690-4F62-4AFC-8745-06DC9BF07935}" type="slidenum">
              <a:rPr lang="hu-HU" smtClean="0"/>
              <a:pPr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81589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6C690-4F62-4AFC-8745-06DC9BF07935}" type="slidenum">
              <a:rPr lang="hu-HU" smtClean="0"/>
              <a:pPr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68027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6C690-4F62-4AFC-8745-06DC9BF07935}" type="slidenum">
              <a:rPr lang="hu-HU" smtClean="0"/>
              <a:pPr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03306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6C690-4F62-4AFC-8745-06DC9BF07935}" type="slidenum">
              <a:rPr lang="hu-HU" smtClean="0"/>
              <a:pPr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05513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Filozófusok</a:t>
            </a:r>
            <a:r>
              <a:rPr lang="hu-HU" baseline="0" dirty="0" smtClean="0"/>
              <a:t> ülnek az asztal körül, és az evéshez a bal és jobb oldalon lévő pálcika felvételére is szükség van.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6C690-4F62-4AFC-8745-06DC9BF07935}" type="slidenum">
              <a:rPr lang="hu-HU" smtClean="0"/>
              <a:pPr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0042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PetriDotNet</a:t>
            </a:r>
            <a:r>
              <a:rPr lang="hu-HU" dirty="0" smtClean="0"/>
              <a:t>:</a:t>
            </a:r>
            <a:r>
              <a:rPr lang="hu-HU" baseline="0" dirty="0" smtClean="0"/>
              <a:t> http://petridotnet.inf.mit.bme.hu/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6C690-4F62-4AFC-8745-06DC9BF07935}" type="slidenum">
              <a:rPr lang="hu-HU" smtClean="0"/>
              <a:pPr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21729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hu-HU" dirty="0" smtClean="0"/>
              <a:t>Java </a:t>
            </a:r>
            <a:r>
              <a:rPr lang="hu-HU" dirty="0" err="1" smtClean="0"/>
              <a:t>Pathfinder</a:t>
            </a:r>
            <a:r>
              <a:rPr lang="hu-HU" dirty="0" smtClean="0"/>
              <a:t>, http://babelfish.arc.nasa.gov/trac/jpf/wiki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hu-HU" dirty="0" smtClean="0"/>
              <a:t>CHESS, http://research.microsoft.com/en-us/projects/chess/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hu-HU" dirty="0" err="1" smtClean="0"/>
              <a:t>jchord</a:t>
            </a:r>
            <a:r>
              <a:rPr lang="hu-HU" dirty="0" smtClean="0"/>
              <a:t>, http://code.google.com/p/jchord/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hu-HU" dirty="0" err="1" smtClean="0"/>
              <a:t>SDV-ről</a:t>
            </a:r>
            <a:r>
              <a:rPr lang="hu-HU" dirty="0" smtClean="0"/>
              <a:t> </a:t>
            </a:r>
            <a:r>
              <a:rPr lang="hu-HU" dirty="0" smtClean="0"/>
              <a:t>egy összefoglaló és példák</a:t>
            </a:r>
            <a:r>
              <a:rPr lang="hu-HU" baseline="0" dirty="0" smtClean="0"/>
              <a:t> a használatára</a:t>
            </a:r>
            <a:r>
              <a:rPr lang="hu-HU" dirty="0" smtClean="0"/>
              <a:t> (egy korábbi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opre</a:t>
            </a:r>
            <a:r>
              <a:rPr lang="hu-HU" baseline="0" dirty="0" smtClean="0"/>
              <a:t> fakultatív feladat)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nb-NO" dirty="0" smtClean="0"/>
              <a:t>Ferencz Endre</a:t>
            </a:r>
            <a:r>
              <a:rPr lang="hu-HU" dirty="0" smtClean="0"/>
              <a:t>. </a:t>
            </a:r>
            <a:r>
              <a:rPr lang="hu-HU" dirty="0" err="1" smtClean="0"/>
              <a:t>Static</a:t>
            </a:r>
            <a:r>
              <a:rPr lang="hu-HU" baseline="0" dirty="0" smtClean="0"/>
              <a:t> Driver </a:t>
            </a:r>
            <a:r>
              <a:rPr lang="hu-HU" baseline="0" dirty="0" err="1" smtClean="0"/>
              <a:t>Verifier</a:t>
            </a:r>
            <a:r>
              <a:rPr lang="nb-NO" dirty="0" smtClean="0"/>
              <a:t>, 2010.</a:t>
            </a:r>
            <a:r>
              <a:rPr lang="hu-HU" dirty="0" smtClean="0"/>
              <a:t>, http://mit.bme.hu/~</a:t>
            </a:r>
            <a:r>
              <a:rPr lang="hu-HU" dirty="0" smtClean="0"/>
              <a:t>micskeiz/opre/files/opre-sdv.pdf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6C690-4F62-4AFC-8745-06DC9BF07935}" type="slidenum">
              <a:rPr lang="hu-HU" smtClean="0"/>
              <a:pPr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8793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Harris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Hyman</a:t>
            </a:r>
            <a:r>
              <a:rPr lang="en-US" dirty="0" smtClean="0"/>
              <a:t>, Comments on a problem in concurrent programming control, Communications of the ACM, v.9 n.1, p.45, Jan. 1966</a:t>
            </a:r>
            <a:endParaRPr lang="hu-HU" dirty="0" smtClean="0"/>
          </a:p>
          <a:p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6C690-4F62-4AFC-8745-06DC9BF07935}" type="slidenum">
              <a:rPr lang="hu-HU" smtClean="0"/>
              <a:pPr/>
              <a:t>2</a:t>
            </a:fld>
            <a:endParaRPr lang="hu-H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6C690-4F62-4AFC-8745-06DC9BF07935}" type="slidenum">
              <a:rPr lang="hu-HU" smtClean="0"/>
              <a:pPr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719088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hu-HU" dirty="0" smtClean="0"/>
              <a:t>Formális módszerek, http://www.inf.mit.bme.hu/edu/courses/form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hu-HU" dirty="0" smtClean="0"/>
              <a:t>UPPAAL,</a:t>
            </a:r>
            <a:r>
              <a:rPr lang="hu-HU" baseline="0" dirty="0" smtClean="0"/>
              <a:t> http://www.uppaal.com/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hu-HU" baseline="0" dirty="0" err="1" smtClean="0"/>
              <a:t>PetriDotNet</a:t>
            </a:r>
            <a:r>
              <a:rPr lang="hu-HU" baseline="0" dirty="0" smtClean="0"/>
              <a:t>, http://petridotnet.inf.mit.bme.hu/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6C690-4F62-4AFC-8745-06DC9BF07935}" type="slidenum">
              <a:rPr lang="hu-HU" smtClean="0"/>
              <a:pPr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5684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G.Peterson</a:t>
            </a:r>
            <a:r>
              <a:rPr lang="hu-HU" dirty="0" smtClean="0"/>
              <a:t>. </a:t>
            </a:r>
            <a:r>
              <a:rPr lang="hu-HU" dirty="0" err="1" smtClean="0"/>
              <a:t>Myths</a:t>
            </a:r>
            <a:r>
              <a:rPr lang="hu-HU" dirty="0" smtClean="0"/>
              <a:t> </a:t>
            </a:r>
            <a:r>
              <a:rPr lang="hu-HU" dirty="0" err="1" smtClean="0"/>
              <a:t>about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mutual</a:t>
            </a:r>
            <a:r>
              <a:rPr lang="hu-HU" dirty="0" smtClean="0"/>
              <a:t> </a:t>
            </a:r>
            <a:r>
              <a:rPr lang="hu-HU" dirty="0" err="1" smtClean="0"/>
              <a:t>exclusion</a:t>
            </a:r>
            <a:r>
              <a:rPr lang="hu-HU" dirty="0" smtClean="0"/>
              <a:t> </a:t>
            </a:r>
            <a:r>
              <a:rPr lang="hu-HU" dirty="0" err="1" smtClean="0"/>
              <a:t>problem</a:t>
            </a:r>
            <a:r>
              <a:rPr lang="hu-HU" dirty="0" smtClean="0"/>
              <a:t>. </a:t>
            </a:r>
            <a:r>
              <a:rPr lang="hu-HU" dirty="0" err="1" smtClean="0"/>
              <a:t>Inf</a:t>
            </a:r>
            <a:r>
              <a:rPr lang="hu-HU" dirty="0" smtClean="0"/>
              <a:t>. </a:t>
            </a:r>
            <a:r>
              <a:rPr lang="hu-HU" dirty="0" err="1" smtClean="0"/>
              <a:t>Process</a:t>
            </a:r>
            <a:r>
              <a:rPr lang="hu-HU" dirty="0" smtClean="0"/>
              <a:t>. Lett., 12(3):115–116, 1981.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6C690-4F62-4AFC-8745-06DC9BF07935}" type="slidenum">
              <a:rPr lang="hu-HU" smtClean="0"/>
              <a:pPr/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6C690-4F62-4AFC-8745-06DC9BF07935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9006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ACM Turing Award Honors Founders of Automatic Verification Technology</a:t>
            </a:r>
          </a:p>
          <a:p>
            <a:r>
              <a:rPr lang="hu-HU" dirty="0" smtClean="0"/>
              <a:t>http://www.acm.org/press-room/news-releases-2008/turing-award-07/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6C690-4F62-4AFC-8745-06DC9BF07935}" type="slidenum">
              <a:rPr lang="hu-HU" smtClean="0"/>
              <a:pPr/>
              <a:t>5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6C690-4F62-4AFC-8745-06DC9BF07935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91682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6C690-4F62-4AFC-8745-06DC9BF07935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28868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6C690-4F62-4AFC-8745-06DC9BF07935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334090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6C690-4F62-4AFC-8745-06DC9BF07935}" type="slidenum">
              <a:rPr lang="hu-HU" smtClean="0"/>
              <a:pPr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9941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374767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246435"/>
            <a:ext cx="6400800" cy="12779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 dirty="0"/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0" y="6356350"/>
            <a:ext cx="9144000" cy="501650"/>
          </a:xfrm>
          <a:prstGeom prst="rect">
            <a:avLst/>
          </a:prstGeom>
          <a:solidFill>
            <a:srgbClr val="762536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sp>
        <p:nvSpPr>
          <p:cNvPr id="8" name="Text Box 10"/>
          <p:cNvSpPr txBox="1">
            <a:spLocks noChangeArrowheads="1"/>
          </p:cNvSpPr>
          <p:nvPr userDrawn="1"/>
        </p:nvSpPr>
        <p:spPr bwMode="auto">
          <a:xfrm>
            <a:off x="-17463" y="6413500"/>
            <a:ext cx="3649663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762000"/>
            <a:r>
              <a:rPr lang="hu-HU" sz="1000" b="1" dirty="0">
                <a:solidFill>
                  <a:schemeClr val="bg1"/>
                </a:solidFill>
                <a:latin typeface="+mn-lt"/>
              </a:rPr>
              <a:t>Budapesti Műszaki és Gazdaságtudományi Egyetem</a:t>
            </a:r>
          </a:p>
          <a:p>
            <a:pPr algn="l" defTabSz="762000"/>
            <a:r>
              <a:rPr lang="hu-HU" sz="1000" b="1" dirty="0">
                <a:solidFill>
                  <a:schemeClr val="bg1"/>
                </a:solidFill>
                <a:latin typeface="+mn-lt"/>
              </a:rPr>
              <a:t>Méréstechnika és Információs Rendszerek Tanszék</a:t>
            </a:r>
          </a:p>
        </p:txBody>
      </p:sp>
      <p:pic>
        <p:nvPicPr>
          <p:cNvPr id="9" name="Picture 18" descr="muegyetem_logo_bord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7125" y="6384925"/>
            <a:ext cx="1666875" cy="473075"/>
          </a:xfrm>
          <a:prstGeom prst="rect">
            <a:avLst/>
          </a:prstGeom>
          <a:noFill/>
        </p:spPr>
      </p:pic>
      <p:sp>
        <p:nvSpPr>
          <p:cNvPr id="11" name="Rectangle 20"/>
          <p:cNvSpPr>
            <a:spLocks noChangeArrowheads="1"/>
          </p:cNvSpPr>
          <p:nvPr userDrawn="1"/>
        </p:nvSpPr>
        <p:spPr bwMode="auto">
          <a:xfrm>
            <a:off x="0" y="0"/>
            <a:ext cx="9144000" cy="501650"/>
          </a:xfrm>
          <a:prstGeom prst="rect">
            <a:avLst/>
          </a:prstGeom>
          <a:solidFill>
            <a:srgbClr val="762536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u-HU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1271" y="4941168"/>
            <a:ext cx="2541459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214678" y="6500834"/>
            <a:ext cx="2971800" cy="3571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3D86C690-4F62-4AFC-8745-06DC9BF0793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596" y="2844792"/>
            <a:ext cx="7776000" cy="1362075"/>
          </a:xfr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28596" y="4195773"/>
            <a:ext cx="7772400" cy="1500187"/>
          </a:xfrm>
          <a:ln>
            <a:solidFill>
              <a:srgbClr val="000000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17414" y="836578"/>
            <a:ext cx="4378386" cy="5513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199" y="836577"/>
            <a:ext cx="4341873" cy="5513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7413" y="1019142"/>
            <a:ext cx="8872659" cy="5367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650960" y="0"/>
            <a:ext cx="7493040" cy="720000"/>
          </a:xfrm>
          <a:ln w="19050">
            <a:noFill/>
          </a:ln>
        </p:spPr>
        <p:txBody>
          <a:bodyPr anchor="ctr">
            <a:noAutofit/>
          </a:bodyPr>
          <a:lstStyle>
            <a:lvl1pPr marL="0" indent="0">
              <a:buNone/>
              <a:defRPr sz="4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églalap 4"/>
          <p:cNvSpPr/>
          <p:nvPr userDrawn="1"/>
        </p:nvSpPr>
        <p:spPr>
          <a:xfrm>
            <a:off x="0" y="0"/>
            <a:ext cx="1679597" cy="730260"/>
          </a:xfrm>
          <a:prstGeom prst="rect">
            <a:avLst/>
          </a:prstGeom>
          <a:solidFill>
            <a:srgbClr val="762536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hu-HU" sz="4000" dirty="0" smtClean="0">
                <a:solidFill>
                  <a:schemeClr val="bg1"/>
                </a:solidFill>
              </a:rPr>
              <a:t>DEMO</a:t>
            </a:r>
          </a:p>
        </p:txBody>
      </p:sp>
      <p:cxnSp>
        <p:nvCxnSpPr>
          <p:cNvPr id="7" name="Egyenes összekötő 6"/>
          <p:cNvCxnSpPr/>
          <p:nvPr userDrawn="1"/>
        </p:nvCxnSpPr>
        <p:spPr>
          <a:xfrm>
            <a:off x="0" y="727038"/>
            <a:ext cx="9136125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762536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42844" y="857232"/>
            <a:ext cx="8858312" cy="55293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gradFill flip="none" rotWithShape="1">
            <a:gsLst>
              <a:gs pos="0">
                <a:srgbClr val="762536"/>
              </a:gs>
              <a:gs pos="50000">
                <a:srgbClr val="762536"/>
              </a:gs>
              <a:gs pos="100000">
                <a:srgbClr val="A3334B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hu-HU" dirty="0"/>
          </a:p>
        </p:txBody>
      </p:sp>
      <p:pic>
        <p:nvPicPr>
          <p:cNvPr id="8" name="Picture 41" descr="muegyetem_logo_bordo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6486299"/>
            <a:ext cx="1269711" cy="360000"/>
          </a:xfrm>
          <a:prstGeom prst="rect">
            <a:avLst/>
          </a:prstGeom>
          <a:noFill/>
        </p:spPr>
      </p:pic>
      <p:pic>
        <p:nvPicPr>
          <p:cNvPr id="9" name="Kép 8" descr="ftsrg_logo_new-transparent.pn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8040735" y="6498024"/>
            <a:ext cx="1066973" cy="36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5" r:id="rId5"/>
    <p:sldLayoutId id="2147483656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F8F8F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762536"/>
        </a:buClr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762536"/>
        </a:buClr>
        <a:buFont typeface="Courier New" pitchFamily="49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762536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762536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762536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ppaal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bsd.cs.ru.nl/publications/papers/fvaan/MCinEdu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babelfish.arc.nasa.gov/trac/jpf/wiki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sdn.microsoft.com/en-us/windows/hardware/gg487498" TargetMode="External"/><Relationship Id="rId5" Type="http://schemas.openxmlformats.org/officeDocument/2006/relationships/hyperlink" Target="http://code.google.com/p/jchord/" TargetMode="External"/><Relationship Id="rId4" Type="http://schemas.openxmlformats.org/officeDocument/2006/relationships/hyperlink" Target="http://research.microsoft.com/en-us/projects/chess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bsd.cs.ru.nl/publications/papers/fvaan/MCinEdu/" TargetMode="External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etridotnet.inf.mit.bme.hu/" TargetMode="External"/><Relationship Id="rId5" Type="http://schemas.openxmlformats.org/officeDocument/2006/relationships/hyperlink" Target="http://www.uppaal.com/" TargetMode="External"/><Relationship Id="rId4" Type="http://schemas.openxmlformats.org/officeDocument/2006/relationships/hyperlink" Target="http://www.inf.mit.bme.hu/edu/courses/for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Feladatok együttműködésének ellenőrzése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Micskei Zoltán</a:t>
            </a:r>
          </a:p>
          <a:p>
            <a:r>
              <a:rPr lang="hu-HU" sz="2400" dirty="0" smtClean="0"/>
              <a:t>http://www.mit.bme.hu/~micskeiz</a:t>
            </a:r>
            <a:endParaRPr lang="hu-HU" sz="2400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600" dirty="0" smtClean="0">
                <a:solidFill>
                  <a:schemeClr val="bg1"/>
                </a:solidFill>
              </a:rPr>
              <a:t>Operációs rendszerek (vimia219)</a:t>
            </a:r>
            <a:endParaRPr lang="hu-HU" sz="2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UPPAAL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Időzítést is támogató modellellenőrző</a:t>
            </a:r>
          </a:p>
          <a:p>
            <a:r>
              <a:rPr lang="hu-HU" dirty="0" err="1" smtClean="0"/>
              <a:t>Uppsala</a:t>
            </a:r>
            <a:r>
              <a:rPr lang="hu-HU" dirty="0" smtClean="0"/>
              <a:t> &amp; </a:t>
            </a:r>
            <a:r>
              <a:rPr lang="hu-HU" dirty="0" err="1" smtClean="0"/>
              <a:t>Aalborg</a:t>
            </a:r>
            <a:r>
              <a:rPr lang="hu-HU" dirty="0" smtClean="0"/>
              <a:t> egyetemek, 15+ éve fejlesztik</a:t>
            </a:r>
          </a:p>
          <a:p>
            <a:r>
              <a:rPr lang="hu-HU" dirty="0" smtClean="0"/>
              <a:t>Cél: hatékonyság, könnyű használhatóság</a:t>
            </a:r>
          </a:p>
          <a:p>
            <a:r>
              <a:rPr lang="hu-HU" dirty="0" smtClean="0">
                <a:hlinkClick r:id="rId3"/>
              </a:rPr>
              <a:t>http://www.uppaal.com/</a:t>
            </a:r>
            <a:endParaRPr lang="hu-HU" dirty="0" smtClean="0"/>
          </a:p>
          <a:p>
            <a:pPr lvl="1"/>
            <a:r>
              <a:rPr lang="hu-HU" dirty="0" smtClean="0"/>
              <a:t>Akadémiai célra ingyenesen letölthető</a:t>
            </a:r>
          </a:p>
          <a:p>
            <a:pPr lvl="1"/>
            <a:r>
              <a:rPr lang="hu-HU" dirty="0" smtClean="0"/>
              <a:t>Leírások</a:t>
            </a:r>
          </a:p>
          <a:p>
            <a:pPr lvl="1"/>
            <a:r>
              <a:rPr lang="hu-HU" dirty="0" smtClean="0"/>
              <a:t>Részletes súgó</a:t>
            </a:r>
          </a:p>
          <a:p>
            <a:pPr lvl="1"/>
            <a:r>
              <a:rPr lang="hu-HU" dirty="0" smtClean="0"/>
              <a:t>Esettanulmányok</a:t>
            </a:r>
          </a:p>
          <a:p>
            <a:pPr lvl="1"/>
            <a:r>
              <a:rPr lang="hu-HU" dirty="0" smtClean="0"/>
              <a:t>Sok kiegészítés (tesztgenerálás)</a:t>
            </a:r>
          </a:p>
          <a:p>
            <a:pPr lvl="1"/>
            <a:endParaRPr lang="hu-HU" dirty="0" smtClean="0"/>
          </a:p>
          <a:p>
            <a:pPr lvl="1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6C690-4F62-4AFC-8745-06DC9BF07935}" type="slidenum">
              <a:rPr lang="hu-HU" smtClean="0"/>
              <a:pPr/>
              <a:t>10</a:t>
            </a:fld>
            <a:endParaRPr lang="hu-H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72198" y="3929066"/>
            <a:ext cx="2770581" cy="1819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Példa modell megnyitása</a:t>
            </a:r>
          </a:p>
          <a:p>
            <a:pPr lvl="1"/>
            <a:r>
              <a:rPr lang="hu-HU" dirty="0" err="1" smtClean="0"/>
              <a:t>OPRE-hoz</a:t>
            </a:r>
            <a:r>
              <a:rPr lang="hu-HU" dirty="0" smtClean="0"/>
              <a:t> kapcsolódó modellek:</a:t>
            </a:r>
            <a:br>
              <a:rPr lang="hu-HU" dirty="0" smtClean="0"/>
            </a:br>
            <a:r>
              <a:rPr lang="hu-HU" sz="2400" dirty="0" smtClean="0">
                <a:hlinkClick r:id="rId3"/>
              </a:rPr>
              <a:t>http://www.mbsd.cs.ru.nl/publications/papers/fvaan/MCinEdu/</a:t>
            </a:r>
            <a:endParaRPr lang="hu-HU" sz="2400" dirty="0" smtClean="0"/>
          </a:p>
          <a:p>
            <a:r>
              <a:rPr lang="hu-HU" dirty="0" smtClean="0"/>
              <a:t>Deklarációk megnézése</a:t>
            </a:r>
          </a:p>
          <a:p>
            <a:r>
              <a:rPr lang="hu-HU" dirty="0" smtClean="0"/>
              <a:t>Szimulátor:</a:t>
            </a:r>
          </a:p>
          <a:p>
            <a:pPr lvl="1"/>
            <a:r>
              <a:rPr lang="hu-HU" dirty="0" smtClean="0"/>
              <a:t>Modell „animálása”</a:t>
            </a:r>
          </a:p>
          <a:p>
            <a:pPr lvl="1"/>
            <a:r>
              <a:rPr lang="hu-HU" dirty="0" smtClean="0"/>
              <a:t>Végrehajtás visszajátszása</a:t>
            </a:r>
          </a:p>
          <a:p>
            <a:pPr lvl="1"/>
            <a:r>
              <a:rPr lang="hu-HU" dirty="0" smtClean="0"/>
              <a:t>Véletlenszerű végrehajtás</a:t>
            </a:r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hu-HU" dirty="0" smtClean="0"/>
              <a:t> Ismerkedés az </a:t>
            </a:r>
            <a:r>
              <a:rPr lang="hu-HU" dirty="0" err="1" smtClean="0"/>
              <a:t>UPPAAL-lal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4294967295"/>
          </p:nvPr>
        </p:nvSpPr>
        <p:spPr>
          <a:xfrm>
            <a:off x="3071802" y="6500813"/>
            <a:ext cx="2971800" cy="357187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ctr"/>
            <a:fld id="{3D86C690-4F62-4AFC-8745-06DC9BF07935}" type="slidenum">
              <a:rPr lang="hu-HU" sz="1200">
                <a:solidFill>
                  <a:schemeClr val="bg1"/>
                </a:solidFill>
              </a:rPr>
              <a:pPr algn="ctr"/>
              <a:t>11</a:t>
            </a:fld>
            <a:endParaRPr lang="hu-HU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UPPAAL felülete: modell szerkesztő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572132" y="857232"/>
            <a:ext cx="3429024" cy="5529321"/>
          </a:xfrm>
        </p:spPr>
        <p:txBody>
          <a:bodyPr/>
          <a:lstStyle/>
          <a:p>
            <a:r>
              <a:rPr lang="hu-HU" dirty="0" smtClean="0"/>
              <a:t>Globális változók</a:t>
            </a:r>
          </a:p>
          <a:p>
            <a:r>
              <a:rPr lang="hu-HU" dirty="0" smtClean="0"/>
              <a:t>Automata</a:t>
            </a:r>
          </a:p>
          <a:p>
            <a:pPr lvl="1"/>
            <a:r>
              <a:rPr lang="hu-HU" dirty="0" smtClean="0"/>
              <a:t>Állapot</a:t>
            </a:r>
          </a:p>
          <a:p>
            <a:pPr lvl="1"/>
            <a:r>
              <a:rPr lang="hu-HU" dirty="0" smtClean="0"/>
              <a:t>Átmenet</a:t>
            </a:r>
          </a:p>
          <a:p>
            <a:pPr lvl="2"/>
            <a:r>
              <a:rPr lang="hu-HU" dirty="0" smtClean="0"/>
              <a:t>Őrfeltétel</a:t>
            </a:r>
          </a:p>
          <a:p>
            <a:pPr lvl="2"/>
            <a:r>
              <a:rPr lang="hu-HU" dirty="0" smtClean="0"/>
              <a:t>Akció</a:t>
            </a:r>
          </a:p>
          <a:p>
            <a:pPr lvl="1"/>
            <a:r>
              <a:rPr lang="hu-HU" dirty="0" smtClean="0"/>
              <a:t>Órák</a:t>
            </a:r>
          </a:p>
          <a:p>
            <a:r>
              <a:rPr lang="hu-HU" dirty="0" smtClean="0"/>
              <a:t>Rendszer:</a:t>
            </a:r>
          </a:p>
          <a:p>
            <a:pPr lvl="1"/>
            <a:r>
              <a:rPr lang="hu-HU" dirty="0" smtClean="0"/>
              <a:t>Automata példányok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6C690-4F62-4AFC-8745-06DC9BF07935}" type="slidenum">
              <a:rPr lang="hu-HU" smtClean="0"/>
              <a:pPr/>
              <a:t>12</a:t>
            </a:fld>
            <a:endParaRPr lang="hu-H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r="24742"/>
          <a:stretch>
            <a:fillRect/>
          </a:stretch>
        </p:blipFill>
        <p:spPr bwMode="auto">
          <a:xfrm>
            <a:off x="142844" y="1000108"/>
            <a:ext cx="5214974" cy="51971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UPPAAL felülete: szimulátor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429256" y="857232"/>
            <a:ext cx="3571900" cy="5529321"/>
          </a:xfrm>
        </p:spPr>
        <p:txBody>
          <a:bodyPr/>
          <a:lstStyle/>
          <a:p>
            <a:endParaRPr lang="hu-HU" dirty="0" smtClean="0"/>
          </a:p>
          <a:p>
            <a:r>
              <a:rPr lang="hu-HU" dirty="0" smtClean="0"/>
              <a:t>Átmenet kiválasztása</a:t>
            </a:r>
          </a:p>
          <a:p>
            <a:r>
              <a:rPr lang="hu-HU" dirty="0" smtClean="0"/>
              <a:t>Változók állapota</a:t>
            </a:r>
          </a:p>
          <a:p>
            <a:r>
              <a:rPr lang="hu-HU" dirty="0" smtClean="0"/>
              <a:t>Automaták képe</a:t>
            </a:r>
          </a:p>
          <a:p>
            <a:r>
              <a:rPr lang="hu-HU" dirty="0" err="1" smtClean="0"/>
              <a:t>Trace</a:t>
            </a:r>
            <a:r>
              <a:rPr lang="hu-HU" dirty="0" smtClean="0"/>
              <a:t>:</a:t>
            </a:r>
          </a:p>
          <a:p>
            <a:pPr lvl="1"/>
            <a:r>
              <a:rPr lang="hu-HU" dirty="0" smtClean="0"/>
              <a:t>Szöveges</a:t>
            </a:r>
          </a:p>
          <a:p>
            <a:pPr lvl="1"/>
            <a:r>
              <a:rPr lang="hu-HU" dirty="0" smtClean="0"/>
              <a:t>Grafikus: </a:t>
            </a:r>
            <a:r>
              <a:rPr lang="hu-HU" i="1" dirty="0" err="1" smtClean="0"/>
              <a:t>Message</a:t>
            </a:r>
            <a:r>
              <a:rPr lang="hu-HU" i="1" dirty="0" smtClean="0"/>
              <a:t> </a:t>
            </a:r>
            <a:r>
              <a:rPr lang="hu-HU" i="1" dirty="0" err="1" smtClean="0"/>
              <a:t>Sequence</a:t>
            </a:r>
            <a:r>
              <a:rPr lang="hu-HU" i="1" dirty="0" smtClean="0"/>
              <a:t> </a:t>
            </a:r>
            <a:r>
              <a:rPr lang="hu-HU" i="1" dirty="0" err="1" smtClean="0"/>
              <a:t>Charts</a:t>
            </a:r>
            <a:endParaRPr lang="hu-HU" i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6C690-4F62-4AFC-8745-06DC9BF07935}" type="slidenum">
              <a:rPr lang="hu-HU" smtClean="0"/>
              <a:pPr/>
              <a:t>13</a:t>
            </a:fld>
            <a:endParaRPr lang="hu-H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214422"/>
            <a:ext cx="5157268" cy="46529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UPPAAL felülete: ellenőrzés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43504" y="857232"/>
            <a:ext cx="3857652" cy="5529321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Követelmény:</a:t>
            </a:r>
          </a:p>
          <a:p>
            <a:pPr lvl="1"/>
            <a:r>
              <a:rPr lang="hu-HU" dirty="0" smtClean="0"/>
              <a:t>Logikai formula</a:t>
            </a:r>
          </a:p>
          <a:p>
            <a:r>
              <a:rPr lang="hu-HU" dirty="0" smtClean="0"/>
              <a:t>Elemei:</a:t>
            </a:r>
          </a:p>
          <a:p>
            <a:pPr lvl="1"/>
            <a:r>
              <a:rPr lang="hu-HU" dirty="0" smtClean="0"/>
              <a:t>Állapotra hivatkozás</a:t>
            </a:r>
          </a:p>
          <a:p>
            <a:pPr lvl="1"/>
            <a:r>
              <a:rPr lang="hu-HU" dirty="0" smtClean="0"/>
              <a:t>NOT, AND, OR</a:t>
            </a:r>
          </a:p>
          <a:p>
            <a:r>
              <a:rPr lang="hu-HU" dirty="0" smtClean="0"/>
              <a:t>További operátorok:</a:t>
            </a:r>
          </a:p>
          <a:p>
            <a:pPr lvl="1"/>
            <a:r>
              <a:rPr lang="hu-HU" dirty="0" smtClean="0">
                <a:latin typeface="Consolas" pitchFamily="49" charset="0"/>
                <a:cs typeface="Consolas" pitchFamily="49" charset="0"/>
              </a:rPr>
              <a:t>A</a:t>
            </a:r>
            <a:r>
              <a:rPr lang="hu-HU" dirty="0" smtClean="0"/>
              <a:t>: minden úton</a:t>
            </a:r>
          </a:p>
          <a:p>
            <a:pPr lvl="1"/>
            <a:r>
              <a:rPr lang="hu-HU" dirty="0" smtClean="0">
                <a:latin typeface="Consolas" pitchFamily="49" charset="0"/>
                <a:cs typeface="Consolas" pitchFamily="49" charset="0"/>
              </a:rPr>
              <a:t>E</a:t>
            </a:r>
            <a:r>
              <a:rPr lang="hu-HU" dirty="0" smtClean="0"/>
              <a:t>: legalább egy úton</a:t>
            </a:r>
          </a:p>
          <a:p>
            <a:pPr lvl="1"/>
            <a:r>
              <a:rPr lang="hu-HU" dirty="0" smtClean="0">
                <a:latin typeface="Consolas" pitchFamily="49" charset="0"/>
                <a:cs typeface="Consolas" pitchFamily="49" charset="0"/>
              </a:rPr>
              <a:t>[]</a:t>
            </a:r>
            <a:r>
              <a:rPr lang="hu-HU" dirty="0" smtClean="0"/>
              <a:t>: minden időben</a:t>
            </a:r>
          </a:p>
          <a:p>
            <a:pPr lvl="1"/>
            <a:r>
              <a:rPr lang="hu-HU" dirty="0" smtClean="0">
                <a:latin typeface="Consolas" pitchFamily="49" charset="0"/>
                <a:cs typeface="Consolas" pitchFamily="49" charset="0"/>
              </a:rPr>
              <a:t>&lt;&gt;</a:t>
            </a:r>
            <a:r>
              <a:rPr lang="hu-HU" dirty="0" smtClean="0"/>
              <a:t>: valamikor a jövőben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6C690-4F62-4AFC-8745-06DC9BF07935}" type="slidenum">
              <a:rPr lang="hu-HU" smtClean="0"/>
              <a:pPr/>
              <a:t>14</a:t>
            </a:fld>
            <a:endParaRPr lang="hu-H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785794"/>
            <a:ext cx="4587748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86356" y="1500174"/>
            <a:ext cx="4114800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Vissza a </a:t>
            </a:r>
            <a:r>
              <a:rPr lang="hu-HU" dirty="0" err="1" smtClean="0"/>
              <a:t>Hyman</a:t>
            </a:r>
            <a:r>
              <a:rPr lang="hu-HU" dirty="0" smtClean="0"/>
              <a:t> algoritmushoz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>
          <a:xfrm>
            <a:off x="0" y="6500834"/>
            <a:ext cx="9144000" cy="357166"/>
          </a:xfrm>
        </p:spPr>
        <p:txBody>
          <a:bodyPr/>
          <a:lstStyle/>
          <a:p>
            <a:fld id="{3D86C690-4F62-4AFC-8745-06DC9BF07935}" type="slidenum">
              <a:rPr lang="hu-HU" smtClean="0"/>
              <a:pPr/>
              <a:t>15</a:t>
            </a:fld>
            <a:endParaRPr lang="hu-HU"/>
          </a:p>
        </p:txBody>
      </p:sp>
      <p:sp>
        <p:nvSpPr>
          <p:cNvPr id="5" name="Tartalom helye 2"/>
          <p:cNvSpPr txBox="1">
            <a:spLocks/>
          </p:cNvSpPr>
          <p:nvPr/>
        </p:nvSpPr>
        <p:spPr>
          <a:xfrm>
            <a:off x="142844" y="857232"/>
            <a:ext cx="5143536" cy="552932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62536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turn</a:t>
            </a: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=0, </a:t>
            </a:r>
            <a:r>
              <a:rPr kumimoji="0" lang="hu-H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flag</a:t>
            </a: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[</a:t>
            </a:r>
            <a:r>
              <a:rPr kumimoji="0" lang="hu-H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0</a:t>
            </a: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]=</a:t>
            </a:r>
            <a:r>
              <a:rPr kumimoji="0" lang="hu-H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flag</a:t>
            </a: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[1]=</a:t>
            </a:r>
            <a:r>
              <a:rPr kumimoji="0" lang="hu-H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false</a:t>
            </a: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;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62536"/>
              </a:buClr>
              <a:buSzTx/>
              <a:buFont typeface="Wingdings" pitchFamily="2" charset="2"/>
              <a:buNone/>
              <a:tabLst/>
              <a:defRPr/>
            </a:pPr>
            <a:endParaRPr kumimoji="0" lang="hu-H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62536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Protocol</a:t>
            </a: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(int </a:t>
            </a:r>
            <a:r>
              <a:rPr kumimoji="0" lang="hu-H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id</a:t>
            </a: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) {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62536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	</a:t>
            </a:r>
            <a:r>
              <a:rPr kumimoji="0" lang="hu-H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do</a:t>
            </a: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{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62536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		</a:t>
            </a:r>
            <a:r>
              <a:rPr kumimoji="0" lang="hu-H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flag</a:t>
            </a: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[</a:t>
            </a:r>
            <a:r>
              <a:rPr kumimoji="0" lang="hu-H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id</a:t>
            </a: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] = </a:t>
            </a:r>
            <a:r>
              <a:rPr kumimoji="0" lang="hu-H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true</a:t>
            </a: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;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62536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		</a:t>
            </a:r>
            <a:r>
              <a:rPr kumimoji="0" lang="hu-H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while</a:t>
            </a: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(</a:t>
            </a:r>
            <a:r>
              <a:rPr kumimoji="0" lang="hu-H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turn</a:t>
            </a: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!= </a:t>
            </a:r>
            <a:r>
              <a:rPr kumimoji="0" lang="hu-H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id</a:t>
            </a: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) {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62536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			</a:t>
            </a:r>
            <a:r>
              <a:rPr kumimoji="0" lang="hu-H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while</a:t>
            </a: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(</a:t>
            </a:r>
            <a:r>
              <a:rPr kumimoji="0" lang="hu-H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flag</a:t>
            </a: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[1-id]);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62536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			</a:t>
            </a:r>
            <a:r>
              <a:rPr kumimoji="0" lang="hu-H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turn</a:t>
            </a: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= </a:t>
            </a:r>
            <a:r>
              <a:rPr kumimoji="0" lang="hu-H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id</a:t>
            </a:r>
            <a:r>
              <a:rPr lang="hu-HU" sz="2400" b="1" dirty="0">
                <a:latin typeface="Consolas" pitchFamily="49" charset="0"/>
                <a:cs typeface="Consolas" pitchFamily="49" charset="0"/>
              </a:rPr>
              <a:t>;</a:t>
            </a:r>
            <a:endParaRPr kumimoji="0" lang="hu-H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62536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		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62536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		</a:t>
            </a:r>
            <a:r>
              <a:rPr kumimoji="0" lang="hu-H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CriticalSection</a:t>
            </a: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</a:t>
            </a:r>
            <a:r>
              <a:rPr kumimoji="0" lang="hu-H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id</a:t>
            </a: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);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62536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		</a:t>
            </a:r>
            <a:r>
              <a:rPr kumimoji="0" lang="hu-H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flag</a:t>
            </a: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[</a:t>
            </a:r>
            <a:r>
              <a:rPr kumimoji="0" lang="hu-H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id</a:t>
            </a: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] = </a:t>
            </a:r>
            <a:r>
              <a:rPr kumimoji="0" lang="hu-H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false</a:t>
            </a: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62536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	} </a:t>
            </a:r>
            <a:r>
              <a:rPr kumimoji="0" lang="hu-H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while</a:t>
            </a: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(</a:t>
            </a:r>
            <a:r>
              <a:rPr kumimoji="0" lang="hu-HU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true</a:t>
            </a: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) ;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62536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hu-H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} </a:t>
            </a:r>
            <a:endParaRPr kumimoji="0" lang="hu-HU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500034" y="2071678"/>
            <a:ext cx="3714776" cy="428628"/>
          </a:xfrm>
          <a:prstGeom prst="rect">
            <a:avLst/>
          </a:prstGeom>
          <a:solidFill>
            <a:schemeClr val="accent4">
              <a:lumMod val="60000"/>
              <a:lumOff val="40000"/>
              <a:alpha val="24000"/>
            </a:schemeClr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 dirty="0" smtClean="0">
              <a:solidFill>
                <a:schemeClr val="bg1"/>
              </a:solidFill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500034" y="2500306"/>
            <a:ext cx="3714776" cy="428628"/>
          </a:xfrm>
          <a:prstGeom prst="rect">
            <a:avLst/>
          </a:prstGeom>
          <a:solidFill>
            <a:schemeClr val="accent5">
              <a:lumMod val="75000"/>
              <a:alpha val="24000"/>
            </a:schemeClr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 dirty="0" smtClean="0">
              <a:solidFill>
                <a:schemeClr val="bg1"/>
              </a:solidFill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500034" y="2928934"/>
            <a:ext cx="3714776" cy="428628"/>
          </a:xfrm>
          <a:prstGeom prst="rect">
            <a:avLst/>
          </a:prstGeom>
          <a:solidFill>
            <a:schemeClr val="accent3">
              <a:lumMod val="60000"/>
              <a:lumOff val="40000"/>
              <a:alpha val="24000"/>
            </a:schemeClr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 dirty="0" smtClean="0">
              <a:solidFill>
                <a:schemeClr val="bg1"/>
              </a:solidFill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1285852" y="3286124"/>
            <a:ext cx="3714776" cy="428628"/>
          </a:xfrm>
          <a:prstGeom prst="rect">
            <a:avLst/>
          </a:prstGeom>
          <a:solidFill>
            <a:schemeClr val="accent3">
              <a:lumMod val="60000"/>
              <a:lumOff val="40000"/>
              <a:alpha val="24000"/>
            </a:schemeClr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 dirty="0" smtClean="0">
              <a:solidFill>
                <a:schemeClr val="bg1"/>
              </a:solidFill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500034" y="3714752"/>
            <a:ext cx="3714776" cy="428628"/>
          </a:xfrm>
          <a:prstGeom prst="rect">
            <a:avLst/>
          </a:prstGeom>
          <a:solidFill>
            <a:schemeClr val="accent5">
              <a:lumMod val="75000"/>
              <a:alpha val="24000"/>
            </a:schemeClr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 dirty="0" smtClean="0">
              <a:solidFill>
                <a:schemeClr val="bg1"/>
              </a:solidFill>
            </a:endParaRPr>
          </a:p>
        </p:txBody>
      </p:sp>
      <p:sp>
        <p:nvSpPr>
          <p:cNvPr id="13" name="Téglalap 12"/>
          <p:cNvSpPr/>
          <p:nvPr/>
        </p:nvSpPr>
        <p:spPr>
          <a:xfrm>
            <a:off x="500034" y="4500570"/>
            <a:ext cx="3714776" cy="428628"/>
          </a:xfrm>
          <a:prstGeom prst="rect">
            <a:avLst/>
          </a:prstGeom>
          <a:solidFill>
            <a:schemeClr val="accent4">
              <a:lumMod val="60000"/>
              <a:lumOff val="40000"/>
              <a:alpha val="24000"/>
            </a:schemeClr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 dirty="0" smtClean="0">
              <a:solidFill>
                <a:schemeClr val="bg1"/>
              </a:solidFill>
            </a:endParaRPr>
          </a:p>
        </p:txBody>
      </p:sp>
      <p:sp>
        <p:nvSpPr>
          <p:cNvPr id="14" name="Téglalap 13"/>
          <p:cNvSpPr/>
          <p:nvPr/>
        </p:nvSpPr>
        <p:spPr>
          <a:xfrm>
            <a:off x="500034" y="4929198"/>
            <a:ext cx="3714776" cy="428628"/>
          </a:xfrm>
          <a:prstGeom prst="rect">
            <a:avLst/>
          </a:prstGeom>
          <a:solidFill>
            <a:schemeClr val="accent5">
              <a:lumMod val="75000"/>
              <a:alpha val="24000"/>
            </a:schemeClr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 dirty="0" smtClean="0">
              <a:solidFill>
                <a:schemeClr val="bg1"/>
              </a:solidFill>
            </a:endParaRPr>
          </a:p>
        </p:txBody>
      </p:sp>
      <p:sp>
        <p:nvSpPr>
          <p:cNvPr id="15" name="Téglalap 14"/>
          <p:cNvSpPr/>
          <p:nvPr/>
        </p:nvSpPr>
        <p:spPr>
          <a:xfrm>
            <a:off x="4886356" y="1905414"/>
            <a:ext cx="837772" cy="809205"/>
          </a:xfrm>
          <a:prstGeom prst="rect">
            <a:avLst/>
          </a:prstGeom>
          <a:solidFill>
            <a:schemeClr val="accent4">
              <a:lumMod val="60000"/>
              <a:lumOff val="40000"/>
              <a:alpha val="24000"/>
            </a:schemeClr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 dirty="0" smtClean="0">
              <a:solidFill>
                <a:schemeClr val="bg1"/>
              </a:solidFill>
            </a:endParaRPr>
          </a:p>
        </p:txBody>
      </p:sp>
      <p:sp>
        <p:nvSpPr>
          <p:cNvPr id="16" name="Téglalap 15"/>
          <p:cNvSpPr/>
          <p:nvPr/>
        </p:nvSpPr>
        <p:spPr>
          <a:xfrm>
            <a:off x="5868144" y="2568324"/>
            <a:ext cx="936104" cy="360610"/>
          </a:xfrm>
          <a:prstGeom prst="rect">
            <a:avLst/>
          </a:prstGeom>
          <a:solidFill>
            <a:schemeClr val="accent5">
              <a:lumMod val="75000"/>
              <a:alpha val="24000"/>
            </a:schemeClr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 dirty="0" smtClean="0">
              <a:solidFill>
                <a:schemeClr val="bg1"/>
              </a:solidFill>
            </a:endParaRPr>
          </a:p>
        </p:txBody>
      </p:sp>
      <p:sp>
        <p:nvSpPr>
          <p:cNvPr id="17" name="Téglalap 16"/>
          <p:cNvSpPr/>
          <p:nvPr/>
        </p:nvSpPr>
        <p:spPr>
          <a:xfrm>
            <a:off x="6228184" y="3861048"/>
            <a:ext cx="762448" cy="432048"/>
          </a:xfrm>
          <a:prstGeom prst="rect">
            <a:avLst/>
          </a:prstGeom>
          <a:solidFill>
            <a:schemeClr val="accent3">
              <a:lumMod val="60000"/>
              <a:lumOff val="40000"/>
              <a:alpha val="24000"/>
            </a:schemeClr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 dirty="0" smtClean="0">
              <a:solidFill>
                <a:schemeClr val="bg1"/>
              </a:solidFill>
            </a:endParaRPr>
          </a:p>
        </p:txBody>
      </p:sp>
      <p:sp>
        <p:nvSpPr>
          <p:cNvPr id="18" name="Téglalap 17"/>
          <p:cNvSpPr/>
          <p:nvPr/>
        </p:nvSpPr>
        <p:spPr>
          <a:xfrm>
            <a:off x="7265936" y="2568324"/>
            <a:ext cx="762448" cy="432048"/>
          </a:xfrm>
          <a:prstGeom prst="rect">
            <a:avLst/>
          </a:prstGeom>
          <a:solidFill>
            <a:schemeClr val="accent3">
              <a:lumMod val="60000"/>
              <a:lumOff val="40000"/>
              <a:alpha val="24000"/>
            </a:schemeClr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 dirty="0" smtClean="0">
              <a:solidFill>
                <a:schemeClr val="bg1"/>
              </a:solidFill>
            </a:endParaRPr>
          </a:p>
        </p:txBody>
      </p:sp>
      <p:sp>
        <p:nvSpPr>
          <p:cNvPr id="19" name="Téglalap 18"/>
          <p:cNvSpPr/>
          <p:nvPr/>
        </p:nvSpPr>
        <p:spPr>
          <a:xfrm>
            <a:off x="8028384" y="1547593"/>
            <a:ext cx="839420" cy="428628"/>
          </a:xfrm>
          <a:prstGeom prst="rect">
            <a:avLst/>
          </a:prstGeom>
          <a:solidFill>
            <a:schemeClr val="accent3">
              <a:lumMod val="60000"/>
              <a:lumOff val="40000"/>
              <a:alpha val="24000"/>
            </a:schemeClr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 dirty="0" smtClean="0">
              <a:solidFill>
                <a:schemeClr val="bg1"/>
              </a:solidFill>
            </a:endParaRPr>
          </a:p>
        </p:txBody>
      </p:sp>
      <p:sp>
        <p:nvSpPr>
          <p:cNvPr id="20" name="Téglalap 19"/>
          <p:cNvSpPr/>
          <p:nvPr/>
        </p:nvSpPr>
        <p:spPr>
          <a:xfrm>
            <a:off x="7909044" y="3453616"/>
            <a:ext cx="911428" cy="428628"/>
          </a:xfrm>
          <a:prstGeom prst="rect">
            <a:avLst/>
          </a:prstGeom>
          <a:solidFill>
            <a:schemeClr val="accent3">
              <a:lumMod val="60000"/>
              <a:lumOff val="40000"/>
              <a:alpha val="24000"/>
            </a:schemeClr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 dirty="0" smtClean="0">
              <a:solidFill>
                <a:schemeClr val="bg1"/>
              </a:solidFill>
            </a:endParaRPr>
          </a:p>
        </p:txBody>
      </p:sp>
      <p:sp>
        <p:nvSpPr>
          <p:cNvPr id="21" name="Téglalap 20"/>
          <p:cNvSpPr/>
          <p:nvPr/>
        </p:nvSpPr>
        <p:spPr>
          <a:xfrm>
            <a:off x="7380312" y="4286256"/>
            <a:ext cx="720080" cy="428628"/>
          </a:xfrm>
          <a:prstGeom prst="rect">
            <a:avLst/>
          </a:prstGeom>
          <a:solidFill>
            <a:schemeClr val="accent5">
              <a:lumMod val="75000"/>
              <a:alpha val="24000"/>
            </a:schemeClr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 dirty="0" smtClean="0">
              <a:solidFill>
                <a:schemeClr val="bg1"/>
              </a:solidFill>
            </a:endParaRPr>
          </a:p>
        </p:txBody>
      </p:sp>
      <p:sp>
        <p:nvSpPr>
          <p:cNvPr id="22" name="Téglalap 21"/>
          <p:cNvSpPr/>
          <p:nvPr/>
        </p:nvSpPr>
        <p:spPr>
          <a:xfrm>
            <a:off x="4867494" y="4469168"/>
            <a:ext cx="1000650" cy="809205"/>
          </a:xfrm>
          <a:prstGeom prst="rect">
            <a:avLst/>
          </a:prstGeom>
          <a:solidFill>
            <a:schemeClr val="accent4">
              <a:lumMod val="60000"/>
              <a:lumOff val="40000"/>
              <a:alpha val="24000"/>
            </a:schemeClr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 dirty="0" smtClean="0">
              <a:solidFill>
                <a:schemeClr val="bg1"/>
              </a:solidFill>
            </a:endParaRPr>
          </a:p>
        </p:txBody>
      </p:sp>
      <p:sp>
        <p:nvSpPr>
          <p:cNvPr id="23" name="Téglalap 22"/>
          <p:cNvSpPr/>
          <p:nvPr/>
        </p:nvSpPr>
        <p:spPr>
          <a:xfrm>
            <a:off x="5076056" y="3221564"/>
            <a:ext cx="1008112" cy="428628"/>
          </a:xfrm>
          <a:prstGeom prst="rect">
            <a:avLst/>
          </a:prstGeom>
          <a:solidFill>
            <a:schemeClr val="accent5">
              <a:lumMod val="75000"/>
              <a:alpha val="24000"/>
            </a:schemeClr>
          </a:solid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rtalom helye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Algoritmusokat leíró modellek vizsgálata</a:t>
            </a:r>
          </a:p>
          <a:p>
            <a:r>
              <a:rPr lang="hu-HU" dirty="0" smtClean="0"/>
              <a:t>Szimuláció</a:t>
            </a:r>
          </a:p>
          <a:p>
            <a:r>
              <a:rPr lang="hu-HU" dirty="0" smtClean="0"/>
              <a:t>Követelmények ellenőrzése:</a:t>
            </a:r>
          </a:p>
          <a:p>
            <a:pPr lvl="1"/>
            <a:r>
              <a:rPr lang="hu-HU" dirty="0" smtClean="0"/>
              <a:t>Egyszerre csak egy példány lehet a kritikus szakaszban:</a:t>
            </a:r>
          </a:p>
          <a:p>
            <a:pPr lvl="1"/>
            <a:r>
              <a:rPr lang="en-US" b="1" dirty="0" smtClean="0"/>
              <a:t>A[]( not (P(0).</a:t>
            </a:r>
            <a:r>
              <a:rPr lang="en-US" b="1" dirty="0" err="1" smtClean="0"/>
              <a:t>criticalSection</a:t>
            </a:r>
            <a:r>
              <a:rPr lang="en-US" b="1" dirty="0" smtClean="0"/>
              <a:t> and P(1).</a:t>
            </a:r>
            <a:r>
              <a:rPr lang="en-US" b="1" dirty="0" err="1" smtClean="0"/>
              <a:t>criticalSection</a:t>
            </a:r>
            <a:r>
              <a:rPr lang="en-US" b="1" dirty="0" smtClean="0"/>
              <a:t>) )</a:t>
            </a:r>
            <a:endParaRPr lang="hu-HU" b="1" dirty="0" smtClean="0"/>
          </a:p>
          <a:p>
            <a:r>
              <a:rPr lang="hu-HU" dirty="0" smtClean="0"/>
              <a:t>Ellenpélda generálása:</a:t>
            </a:r>
          </a:p>
          <a:p>
            <a:pPr lvl="1"/>
            <a:r>
              <a:rPr lang="hu-HU" i="1" dirty="0" err="1" smtClean="0"/>
              <a:t>Options</a:t>
            </a:r>
            <a:r>
              <a:rPr lang="hu-HU" i="1" dirty="0" smtClean="0"/>
              <a:t> / </a:t>
            </a:r>
            <a:r>
              <a:rPr lang="hu-HU" i="1" dirty="0" err="1" smtClean="0"/>
              <a:t>Diagnostic</a:t>
            </a:r>
            <a:r>
              <a:rPr lang="hu-HU" i="1" dirty="0" smtClean="0"/>
              <a:t> </a:t>
            </a:r>
            <a:r>
              <a:rPr lang="hu-HU" i="1" dirty="0" err="1" smtClean="0"/>
              <a:t>Trace</a:t>
            </a:r>
            <a:r>
              <a:rPr lang="hu-HU" i="1" dirty="0" smtClean="0"/>
              <a:t> / </a:t>
            </a:r>
            <a:r>
              <a:rPr lang="hu-HU" i="1" dirty="0" err="1" smtClean="0"/>
              <a:t>Shortest</a:t>
            </a:r>
            <a:endParaRPr lang="hu-HU" i="1" dirty="0"/>
          </a:p>
        </p:txBody>
      </p:sp>
      <p:sp>
        <p:nvSpPr>
          <p:cNvPr id="11" name="Szöveg helye 10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hu-HU" dirty="0" smtClean="0"/>
              <a:t> </a:t>
            </a:r>
            <a:r>
              <a:rPr lang="hu-HU" dirty="0" err="1" smtClean="0"/>
              <a:t>Hyman</a:t>
            </a:r>
            <a:r>
              <a:rPr lang="hu-HU" dirty="0" smtClean="0"/>
              <a:t> és </a:t>
            </a:r>
            <a:r>
              <a:rPr lang="hu-HU" dirty="0" err="1" smtClean="0"/>
              <a:t>Peterson</a:t>
            </a:r>
            <a:r>
              <a:rPr lang="hu-HU" dirty="0" smtClean="0"/>
              <a:t> algoritmusa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4294967295"/>
          </p:nvPr>
        </p:nvSpPr>
        <p:spPr>
          <a:xfrm>
            <a:off x="0" y="6500813"/>
            <a:ext cx="9144000" cy="357187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ctr"/>
            <a:fld id="{3D86C690-4F62-4AFC-8745-06DC9BF07935}" type="slidenum">
              <a:rPr lang="hu-HU" sz="1200">
                <a:solidFill>
                  <a:schemeClr val="bg1"/>
                </a:solidFill>
              </a:rPr>
              <a:pPr algn="ctr"/>
              <a:t>16</a:t>
            </a:fld>
            <a:endParaRPr lang="hu-HU" sz="1200">
              <a:solidFill>
                <a:schemeClr val="bg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5072074"/>
            <a:ext cx="5780082" cy="1162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Étkező filozófusok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>
          <a:xfrm>
            <a:off x="0" y="6500834"/>
            <a:ext cx="9144000" cy="357166"/>
          </a:xfrm>
        </p:spPr>
        <p:txBody>
          <a:bodyPr/>
          <a:lstStyle/>
          <a:p>
            <a:fld id="{3D86C690-4F62-4AFC-8745-06DC9BF07935}" type="slidenum">
              <a:rPr lang="hu-HU" smtClean="0"/>
              <a:pPr/>
              <a:t>17</a:t>
            </a:fld>
            <a:endParaRPr lang="hu-HU"/>
          </a:p>
        </p:txBody>
      </p:sp>
      <p:sp>
        <p:nvSpPr>
          <p:cNvPr id="5" name="Ellipszis 4"/>
          <p:cNvSpPr/>
          <p:nvPr/>
        </p:nvSpPr>
        <p:spPr>
          <a:xfrm>
            <a:off x="2285984" y="2500306"/>
            <a:ext cx="857256" cy="857256"/>
          </a:xfrm>
          <a:prstGeom prst="ellipse">
            <a:avLst/>
          </a:prstGeom>
          <a:solidFill>
            <a:srgbClr val="B83A55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 dirty="0" smtClean="0">
              <a:solidFill>
                <a:schemeClr val="bg1"/>
              </a:solidFill>
            </a:endParaRPr>
          </a:p>
        </p:txBody>
      </p:sp>
      <p:sp>
        <p:nvSpPr>
          <p:cNvPr id="6" name="Ellipszis 5"/>
          <p:cNvSpPr/>
          <p:nvPr/>
        </p:nvSpPr>
        <p:spPr>
          <a:xfrm>
            <a:off x="4143372" y="1357298"/>
            <a:ext cx="857256" cy="857256"/>
          </a:xfrm>
          <a:prstGeom prst="ellipse">
            <a:avLst/>
          </a:prstGeom>
          <a:solidFill>
            <a:srgbClr val="B83A55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 dirty="0" smtClean="0">
              <a:solidFill>
                <a:schemeClr val="bg1"/>
              </a:solidFill>
            </a:endParaRPr>
          </a:p>
        </p:txBody>
      </p:sp>
      <p:sp>
        <p:nvSpPr>
          <p:cNvPr id="7" name="Ellipszis 6"/>
          <p:cNvSpPr/>
          <p:nvPr/>
        </p:nvSpPr>
        <p:spPr>
          <a:xfrm>
            <a:off x="6215074" y="2857496"/>
            <a:ext cx="857256" cy="857256"/>
          </a:xfrm>
          <a:prstGeom prst="ellipse">
            <a:avLst/>
          </a:prstGeom>
          <a:solidFill>
            <a:srgbClr val="B83A55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 dirty="0" smtClean="0">
              <a:solidFill>
                <a:schemeClr val="bg1"/>
              </a:solidFill>
            </a:endParaRPr>
          </a:p>
        </p:txBody>
      </p:sp>
      <p:sp>
        <p:nvSpPr>
          <p:cNvPr id="8" name="Ellipszis 7"/>
          <p:cNvSpPr/>
          <p:nvPr/>
        </p:nvSpPr>
        <p:spPr>
          <a:xfrm>
            <a:off x="5000628" y="4714884"/>
            <a:ext cx="857256" cy="857256"/>
          </a:xfrm>
          <a:prstGeom prst="ellipse">
            <a:avLst/>
          </a:prstGeom>
          <a:solidFill>
            <a:srgbClr val="B83A55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 dirty="0" smtClean="0">
              <a:solidFill>
                <a:schemeClr val="bg1"/>
              </a:solidFill>
            </a:endParaRPr>
          </a:p>
        </p:txBody>
      </p:sp>
      <p:sp>
        <p:nvSpPr>
          <p:cNvPr id="9" name="Ellipszis 8"/>
          <p:cNvSpPr/>
          <p:nvPr/>
        </p:nvSpPr>
        <p:spPr>
          <a:xfrm>
            <a:off x="2786050" y="4286256"/>
            <a:ext cx="857256" cy="857256"/>
          </a:xfrm>
          <a:prstGeom prst="ellipse">
            <a:avLst/>
          </a:prstGeom>
          <a:solidFill>
            <a:srgbClr val="B83A55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400" dirty="0" smtClean="0">
              <a:solidFill>
                <a:schemeClr val="bg1"/>
              </a:solidFill>
            </a:endParaRPr>
          </a:p>
        </p:txBody>
      </p:sp>
      <p:cxnSp>
        <p:nvCxnSpPr>
          <p:cNvPr id="11" name="Egyenes összekötő 10"/>
          <p:cNvCxnSpPr/>
          <p:nvPr/>
        </p:nvCxnSpPr>
        <p:spPr>
          <a:xfrm rot="16200000" flipH="1">
            <a:off x="3143240" y="1857364"/>
            <a:ext cx="928694" cy="78581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 rot="5400000">
            <a:off x="5572132" y="1857364"/>
            <a:ext cx="857256" cy="71438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Egyenes összekötő 14"/>
          <p:cNvCxnSpPr/>
          <p:nvPr/>
        </p:nvCxnSpPr>
        <p:spPr>
          <a:xfrm rot="10800000">
            <a:off x="5857884" y="4214818"/>
            <a:ext cx="857256" cy="57150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Egyenes összekötő 16"/>
          <p:cNvCxnSpPr/>
          <p:nvPr/>
        </p:nvCxnSpPr>
        <p:spPr>
          <a:xfrm rot="5400000">
            <a:off x="3821901" y="4822041"/>
            <a:ext cx="928694" cy="42862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 rot="10800000" flipV="1">
            <a:off x="2428860" y="3786190"/>
            <a:ext cx="1000132" cy="28575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                              - Tanszéki fejlesztés, TDK díjas</a:t>
            </a:r>
          </a:p>
          <a:p>
            <a:r>
              <a:rPr lang="hu-HU" dirty="0" smtClean="0"/>
              <a:t>Modellek: Petri háló</a:t>
            </a:r>
          </a:p>
          <a:p>
            <a:r>
              <a:rPr lang="hu-HU" dirty="0" smtClean="0"/>
              <a:t>Sokféle analízis lehetőség</a:t>
            </a:r>
            <a:endParaRPr lang="hu-HU" dirty="0"/>
          </a:p>
          <a:p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hu-HU" dirty="0" smtClean="0"/>
              <a:t> Holtpont – Étkező filozófusok</a:t>
            </a:r>
            <a:endParaRPr lang="hu-HU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980728"/>
            <a:ext cx="2664296" cy="708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385" y="3099395"/>
            <a:ext cx="6276975" cy="320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165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További eszközök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>
                <a:hlinkClick r:id="rId3"/>
              </a:rPr>
              <a:t>Java </a:t>
            </a:r>
            <a:r>
              <a:rPr lang="hu-HU" dirty="0" err="1" smtClean="0">
                <a:hlinkClick r:id="rId3"/>
              </a:rPr>
              <a:t>Pathfinder</a:t>
            </a:r>
            <a:endParaRPr lang="hu-HU" dirty="0" smtClean="0"/>
          </a:p>
          <a:p>
            <a:pPr lvl="1"/>
            <a:r>
              <a:rPr lang="hu-HU" dirty="0" smtClean="0"/>
              <a:t>Modellellenőrző Java byte kódhoz</a:t>
            </a:r>
          </a:p>
          <a:p>
            <a:pPr lvl="1"/>
            <a:r>
              <a:rPr lang="hu-HU" dirty="0" smtClean="0"/>
              <a:t>NASA fejlesztés, 2005 óta nyílt forrású</a:t>
            </a:r>
          </a:p>
          <a:p>
            <a:r>
              <a:rPr lang="hu-HU" dirty="0" smtClean="0">
                <a:hlinkClick r:id="rId4"/>
              </a:rPr>
              <a:t>CHESS</a:t>
            </a:r>
            <a:endParaRPr lang="hu-HU" dirty="0" smtClean="0"/>
          </a:p>
          <a:p>
            <a:pPr lvl="1"/>
            <a:r>
              <a:rPr lang="hu-HU" dirty="0" smtClean="0"/>
              <a:t>.</a:t>
            </a:r>
            <a:r>
              <a:rPr lang="hu-HU" dirty="0" err="1" smtClean="0"/>
              <a:t>NET-es</a:t>
            </a:r>
            <a:r>
              <a:rPr lang="hu-HU" dirty="0" smtClean="0"/>
              <a:t> kódokhoz</a:t>
            </a:r>
          </a:p>
          <a:p>
            <a:pPr lvl="1"/>
            <a:r>
              <a:rPr lang="hu-HU" dirty="0" smtClean="0"/>
              <a:t>Párhuzamosságból fakadó hibák keresése</a:t>
            </a:r>
          </a:p>
          <a:p>
            <a:r>
              <a:rPr lang="hu-HU" dirty="0" err="1" smtClean="0">
                <a:hlinkClick r:id="rId5"/>
              </a:rPr>
              <a:t>jchord</a:t>
            </a:r>
            <a:endParaRPr lang="hu-HU" dirty="0" smtClean="0"/>
          </a:p>
          <a:p>
            <a:pPr lvl="1"/>
            <a:r>
              <a:rPr lang="hu-HU" dirty="0" smtClean="0"/>
              <a:t>Java kód statikus analízise</a:t>
            </a:r>
          </a:p>
          <a:p>
            <a:pPr lvl="1"/>
            <a:r>
              <a:rPr lang="hu-HU" dirty="0" smtClean="0"/>
              <a:t>Versenyhelyzet, holtpont detektálás</a:t>
            </a:r>
          </a:p>
          <a:p>
            <a:r>
              <a:rPr lang="hu-HU" dirty="0" err="1" smtClean="0">
                <a:hlinkClick r:id="rId6"/>
              </a:rPr>
              <a:t>Static</a:t>
            </a:r>
            <a:r>
              <a:rPr lang="hu-HU" dirty="0" smtClean="0">
                <a:hlinkClick r:id="rId6"/>
              </a:rPr>
              <a:t> Driver </a:t>
            </a:r>
            <a:r>
              <a:rPr lang="hu-HU" dirty="0" err="1" smtClean="0">
                <a:hlinkClick r:id="rId6"/>
              </a:rPr>
              <a:t>Verifier</a:t>
            </a:r>
            <a:r>
              <a:rPr lang="hu-HU" dirty="0" smtClean="0"/>
              <a:t> (SDV, korábban SLAM)</a:t>
            </a:r>
          </a:p>
          <a:p>
            <a:pPr lvl="1"/>
            <a:r>
              <a:rPr lang="hu-HU" dirty="0" smtClean="0"/>
              <a:t>Windows eszközmeghajtók ellenőrzése</a:t>
            </a:r>
          </a:p>
          <a:p>
            <a:r>
              <a:rPr lang="hu-HU" dirty="0" smtClean="0"/>
              <a:t>…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>
          <a:xfrm>
            <a:off x="0" y="6500834"/>
            <a:ext cx="9144000" cy="357166"/>
          </a:xfrm>
        </p:spPr>
        <p:txBody>
          <a:bodyPr/>
          <a:lstStyle/>
          <a:p>
            <a:fld id="{3D86C690-4F62-4AFC-8745-06DC9BF07935}" type="slidenum">
              <a:rPr lang="hu-HU" smtClean="0"/>
              <a:pPr/>
              <a:t>19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Hyman</a:t>
            </a:r>
            <a:r>
              <a:rPr lang="hu-HU" dirty="0" smtClean="0"/>
              <a:t> algoritmusa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u-HU" sz="2400" b="1" dirty="0" err="1" smtClean="0">
                <a:latin typeface="Consolas" pitchFamily="49" charset="0"/>
                <a:cs typeface="Consolas" pitchFamily="49" charset="0"/>
              </a:rPr>
              <a:t>turn</a:t>
            </a: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=0, </a:t>
            </a:r>
            <a:r>
              <a:rPr lang="hu-HU" sz="2400" b="1" dirty="0" err="1" smtClean="0">
                <a:latin typeface="Consolas" pitchFamily="49" charset="0"/>
                <a:cs typeface="Consolas" pitchFamily="49" charset="0"/>
              </a:rPr>
              <a:t>flag</a:t>
            </a: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hu-HU" sz="2400" b="1" dirty="0" err="1" smtClean="0">
                <a:latin typeface="Consolas" pitchFamily="49" charset="0"/>
                <a:cs typeface="Consolas" pitchFamily="49" charset="0"/>
              </a:rPr>
              <a:t>0</a:t>
            </a: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]=</a:t>
            </a:r>
            <a:r>
              <a:rPr lang="hu-HU" sz="2400" b="1" dirty="0" err="1" smtClean="0">
                <a:latin typeface="Consolas" pitchFamily="49" charset="0"/>
                <a:cs typeface="Consolas" pitchFamily="49" charset="0"/>
              </a:rPr>
              <a:t>flag</a:t>
            </a: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[1]=</a:t>
            </a:r>
            <a:r>
              <a:rPr lang="hu-HU" sz="2400" b="1" dirty="0" err="1" smtClean="0">
                <a:latin typeface="Consolas" pitchFamily="49" charset="0"/>
                <a:cs typeface="Consolas" pitchFamily="49" charset="0"/>
              </a:rPr>
              <a:t>false</a:t>
            </a: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; </a:t>
            </a:r>
          </a:p>
          <a:p>
            <a:pPr>
              <a:buNone/>
            </a:pPr>
            <a:endParaRPr lang="hu-HU" sz="2400" b="1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hu-HU" sz="2400" b="1" dirty="0" err="1" smtClean="0">
                <a:latin typeface="Consolas" pitchFamily="49" charset="0"/>
                <a:cs typeface="Consolas" pitchFamily="49" charset="0"/>
              </a:rPr>
              <a:t>Protocol</a:t>
            </a: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 (int </a:t>
            </a:r>
            <a:r>
              <a:rPr lang="hu-HU" sz="2400" b="1" dirty="0" err="1" smtClean="0">
                <a:latin typeface="Consolas" pitchFamily="49" charset="0"/>
                <a:cs typeface="Consolas" pitchFamily="49" charset="0"/>
              </a:rPr>
              <a:t>id</a:t>
            </a: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) { </a:t>
            </a:r>
          </a:p>
          <a:p>
            <a:pPr>
              <a:buNone/>
            </a:pP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hu-HU" sz="2400" b="1" dirty="0" err="1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do</a:t>
            </a: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 { </a:t>
            </a:r>
          </a:p>
          <a:p>
            <a:pPr>
              <a:buNone/>
            </a:pP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hu-HU" sz="2400" b="1" dirty="0" err="1" smtClean="0">
                <a:latin typeface="Consolas" pitchFamily="49" charset="0"/>
                <a:cs typeface="Consolas" pitchFamily="49" charset="0"/>
              </a:rPr>
              <a:t>flag</a:t>
            </a: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hu-HU" sz="2400" b="1" dirty="0" err="1" smtClean="0">
                <a:latin typeface="Consolas" pitchFamily="49" charset="0"/>
                <a:cs typeface="Consolas" pitchFamily="49" charset="0"/>
              </a:rPr>
              <a:t>id</a:t>
            </a: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] = </a:t>
            </a:r>
            <a:r>
              <a:rPr lang="hu-HU" sz="2400" b="1" dirty="0" err="1" smtClean="0">
                <a:latin typeface="Consolas" pitchFamily="49" charset="0"/>
                <a:cs typeface="Consolas" pitchFamily="49" charset="0"/>
              </a:rPr>
              <a:t>true</a:t>
            </a: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 ; </a:t>
            </a:r>
          </a:p>
          <a:p>
            <a:pPr>
              <a:buNone/>
            </a:pP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hu-HU" sz="2400" b="1" dirty="0" err="1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hu-HU" sz="2400" b="1" dirty="0" err="1" smtClean="0">
                <a:latin typeface="Consolas" pitchFamily="49" charset="0"/>
                <a:cs typeface="Consolas" pitchFamily="49" charset="0"/>
              </a:rPr>
              <a:t>turn</a:t>
            </a: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 != </a:t>
            </a:r>
            <a:r>
              <a:rPr lang="hu-HU" sz="2400" b="1" dirty="0" err="1" smtClean="0">
                <a:latin typeface="Consolas" pitchFamily="49" charset="0"/>
                <a:cs typeface="Consolas" pitchFamily="49" charset="0"/>
              </a:rPr>
              <a:t>id</a:t>
            </a: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) { </a:t>
            </a:r>
          </a:p>
          <a:p>
            <a:pPr>
              <a:buNone/>
            </a:pP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hu-HU" sz="2400" b="1" dirty="0" err="1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hu-HU" sz="2400" b="1" dirty="0" err="1" smtClean="0">
                <a:latin typeface="Consolas" pitchFamily="49" charset="0"/>
                <a:cs typeface="Consolas" pitchFamily="49" charset="0"/>
              </a:rPr>
              <a:t>flag</a:t>
            </a: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[1-id]) /* </a:t>
            </a:r>
            <a:r>
              <a:rPr lang="hu-HU" sz="2400" b="1" dirty="0" err="1" smtClean="0">
                <a:latin typeface="Consolas" pitchFamily="49" charset="0"/>
                <a:cs typeface="Consolas" pitchFamily="49" charset="0"/>
              </a:rPr>
              <a:t>do</a:t>
            </a: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hu-HU" sz="2400" b="1" dirty="0" err="1" smtClean="0">
                <a:latin typeface="Consolas" pitchFamily="49" charset="0"/>
                <a:cs typeface="Consolas" pitchFamily="49" charset="0"/>
              </a:rPr>
              <a:t>nothing</a:t>
            </a: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 */ ;</a:t>
            </a:r>
          </a:p>
          <a:p>
            <a:pPr>
              <a:buNone/>
            </a:pP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hu-HU" sz="2400" b="1" dirty="0" err="1" smtClean="0">
                <a:latin typeface="Consolas" pitchFamily="49" charset="0"/>
                <a:cs typeface="Consolas" pitchFamily="49" charset="0"/>
              </a:rPr>
              <a:t>turn</a:t>
            </a: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hu-HU" sz="2400" b="1" dirty="0" err="1" smtClean="0">
                <a:latin typeface="Consolas" pitchFamily="49" charset="0"/>
                <a:cs typeface="Consolas" pitchFamily="49" charset="0"/>
              </a:rPr>
              <a:t>id</a:t>
            </a:r>
            <a:r>
              <a:rPr lang="hu-HU" sz="2400" b="1" dirty="0">
                <a:latin typeface="Consolas" pitchFamily="49" charset="0"/>
                <a:cs typeface="Consolas" pitchFamily="49" charset="0"/>
              </a:rPr>
              <a:t>;</a:t>
            </a:r>
            <a:endParaRPr lang="hu-HU" sz="2400" b="1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		}</a:t>
            </a:r>
          </a:p>
          <a:p>
            <a:pPr>
              <a:buNone/>
            </a:pP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hu-HU" sz="2400" b="1" dirty="0" err="1" smtClean="0">
                <a:latin typeface="Consolas" pitchFamily="49" charset="0"/>
                <a:cs typeface="Consolas" pitchFamily="49" charset="0"/>
              </a:rPr>
              <a:t>CriticalSection</a:t>
            </a: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hu-HU" sz="2400" b="1" dirty="0" err="1" smtClean="0">
                <a:latin typeface="Consolas" pitchFamily="49" charset="0"/>
                <a:cs typeface="Consolas" pitchFamily="49" charset="0"/>
              </a:rPr>
              <a:t>id</a:t>
            </a: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hu-HU" sz="2400" b="1" dirty="0" err="1" smtClean="0">
                <a:latin typeface="Consolas" pitchFamily="49" charset="0"/>
                <a:cs typeface="Consolas" pitchFamily="49" charset="0"/>
              </a:rPr>
              <a:t>flag</a:t>
            </a: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hu-HU" sz="2400" b="1" dirty="0" err="1" smtClean="0">
                <a:latin typeface="Consolas" pitchFamily="49" charset="0"/>
                <a:cs typeface="Consolas" pitchFamily="49" charset="0"/>
              </a:rPr>
              <a:t>id</a:t>
            </a: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] = </a:t>
            </a:r>
            <a:r>
              <a:rPr lang="hu-HU" sz="2400" b="1" dirty="0" err="1" smtClean="0">
                <a:latin typeface="Consolas" pitchFamily="49" charset="0"/>
                <a:cs typeface="Consolas" pitchFamily="49" charset="0"/>
              </a:rPr>
              <a:t>false</a:t>
            </a: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	} </a:t>
            </a:r>
            <a:r>
              <a:rPr lang="hu-HU" sz="2400" b="1" dirty="0" err="1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hu-HU" sz="2400" b="1" dirty="0" err="1" smtClean="0">
                <a:latin typeface="Consolas" pitchFamily="49" charset="0"/>
                <a:cs typeface="Consolas" pitchFamily="49" charset="0"/>
              </a:rPr>
              <a:t>true</a:t>
            </a: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) ; </a:t>
            </a:r>
          </a:p>
          <a:p>
            <a:pPr>
              <a:buNone/>
            </a:pPr>
            <a:r>
              <a:rPr lang="hu-HU" sz="2400" b="1" dirty="0" smtClean="0">
                <a:latin typeface="Consolas" pitchFamily="49" charset="0"/>
                <a:cs typeface="Consolas" pitchFamily="49" charset="0"/>
              </a:rPr>
              <a:t>} </a:t>
            </a:r>
            <a:endParaRPr lang="hu-HU" sz="2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6C690-4F62-4AFC-8745-06DC9BF07935}" type="slidenum">
              <a:rPr lang="hu-HU" smtClean="0"/>
              <a:pPr/>
              <a:t>2</a:t>
            </a:fld>
            <a:endParaRPr lang="hu-HU"/>
          </a:p>
        </p:txBody>
      </p:sp>
      <p:sp>
        <p:nvSpPr>
          <p:cNvPr id="5" name="Lekerekített téglalap 4"/>
          <p:cNvSpPr/>
          <p:nvPr/>
        </p:nvSpPr>
        <p:spPr>
          <a:xfrm>
            <a:off x="5643570" y="4429132"/>
            <a:ext cx="3000396" cy="1357322"/>
          </a:xfrm>
          <a:prstGeom prst="roundRect">
            <a:avLst/>
          </a:prstGeom>
          <a:solidFill>
            <a:srgbClr val="B83A55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>
                <a:solidFill>
                  <a:schemeClr val="bg1"/>
                </a:solidFill>
              </a:rPr>
              <a:t>Lehetnek-e ketten egyszerre a kritikus szakaszban?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Összefoglalás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dirty="0" smtClean="0"/>
              <a:t>Feladatok együttműködésénél sok hibalehetőség</a:t>
            </a:r>
          </a:p>
          <a:p>
            <a:endParaRPr lang="hu-HU" dirty="0" smtClean="0"/>
          </a:p>
          <a:p>
            <a:r>
              <a:rPr lang="hu-HU" dirty="0" smtClean="0"/>
              <a:t>Versenyhelyzet, holtpont…</a:t>
            </a:r>
          </a:p>
          <a:p>
            <a:endParaRPr lang="hu-HU" dirty="0" smtClean="0"/>
          </a:p>
          <a:p>
            <a:r>
              <a:rPr lang="hu-HU" dirty="0" smtClean="0"/>
              <a:t>DE: léteznek eszközök a vizsgálathoz</a:t>
            </a:r>
          </a:p>
          <a:p>
            <a:endParaRPr lang="hu-HU" dirty="0" smtClean="0"/>
          </a:p>
          <a:p>
            <a:r>
              <a:rPr lang="hu-HU" dirty="0" smtClean="0"/>
              <a:t>Modellellenőrzők, tételbizonyítók, statikus ellenőrzők…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>
          <a:xfrm>
            <a:off x="0" y="6500834"/>
            <a:ext cx="9144000" cy="357166"/>
          </a:xfrm>
        </p:spPr>
        <p:txBody>
          <a:bodyPr/>
          <a:lstStyle/>
          <a:p>
            <a:fld id="{3D86C690-4F62-4AFC-8745-06DC9BF07935}" type="slidenum">
              <a:rPr lang="hu-HU" smtClean="0"/>
              <a:pPr/>
              <a:t>20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További információ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</a:t>
            </a:r>
            <a:r>
              <a:rPr lang="hu-HU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Hamberg</a:t>
            </a:r>
            <a:r>
              <a:rPr lang="en-US" dirty="0" smtClean="0"/>
              <a:t> and F</a:t>
            </a:r>
            <a:r>
              <a:rPr lang="hu-HU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Vaandrager</a:t>
            </a:r>
            <a:r>
              <a:rPr lang="en-US" dirty="0" smtClean="0"/>
              <a:t>. </a:t>
            </a:r>
            <a:r>
              <a:rPr lang="en-US" dirty="0" smtClean="0">
                <a:hlinkClick r:id="rId3"/>
              </a:rPr>
              <a:t>Using Model Checkers in an Introductory Course on Operating Systems</a:t>
            </a:r>
            <a:r>
              <a:rPr lang="en-US" dirty="0" smtClean="0"/>
              <a:t>. O</a:t>
            </a:r>
            <a:r>
              <a:rPr lang="hu-HU" dirty="0" smtClean="0"/>
              <a:t>SR </a:t>
            </a:r>
            <a:r>
              <a:rPr lang="en-US" dirty="0" smtClean="0"/>
              <a:t>42(6):101-111.</a:t>
            </a:r>
            <a:endParaRPr lang="hu-HU" dirty="0" smtClean="0">
              <a:hlinkClick r:id="rId4"/>
            </a:endParaRPr>
          </a:p>
          <a:p>
            <a:r>
              <a:rPr lang="hu-HU" dirty="0" smtClean="0">
                <a:hlinkClick r:id="rId4"/>
              </a:rPr>
              <a:t>Formális módszerek</a:t>
            </a:r>
            <a:r>
              <a:rPr lang="hu-HU" dirty="0" smtClean="0"/>
              <a:t> </a:t>
            </a:r>
            <a:r>
              <a:rPr lang="hu-HU" dirty="0" err="1" smtClean="0"/>
              <a:t>MSc</a:t>
            </a:r>
            <a:r>
              <a:rPr lang="hu-HU" dirty="0" smtClean="0"/>
              <a:t> tantárgy (VIMIM100)</a:t>
            </a:r>
          </a:p>
          <a:p>
            <a:endParaRPr lang="hu-HU" dirty="0" smtClean="0"/>
          </a:p>
          <a:p>
            <a:r>
              <a:rPr lang="hu-HU" dirty="0" smtClean="0">
                <a:hlinkClick r:id="rId5"/>
              </a:rPr>
              <a:t>UPPAAL</a:t>
            </a:r>
            <a:r>
              <a:rPr lang="hu-HU" dirty="0" smtClean="0"/>
              <a:t> modellellenőrző</a:t>
            </a:r>
          </a:p>
          <a:p>
            <a:endParaRPr lang="hu-HU" dirty="0"/>
          </a:p>
          <a:p>
            <a:r>
              <a:rPr lang="hu-HU" dirty="0" err="1" smtClean="0">
                <a:hlinkClick r:id="rId6"/>
              </a:rPr>
              <a:t>PetriDotNet</a:t>
            </a:r>
            <a:r>
              <a:rPr lang="hu-HU" dirty="0" smtClean="0"/>
              <a:t> modellellenőrző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>
          <a:xfrm>
            <a:off x="0" y="6500834"/>
            <a:ext cx="9144000" cy="357166"/>
          </a:xfrm>
        </p:spPr>
        <p:txBody>
          <a:bodyPr/>
          <a:lstStyle/>
          <a:p>
            <a:fld id="{3D86C690-4F62-4AFC-8745-06DC9BF07935}" type="slidenum">
              <a:rPr lang="hu-HU" smtClean="0"/>
              <a:pPr/>
              <a:t>21</a:t>
            </a:fld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373216"/>
            <a:ext cx="3522091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Peterson</a:t>
            </a:r>
            <a:r>
              <a:rPr lang="hu-HU" dirty="0" smtClean="0"/>
              <a:t> algoritmusa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hu-HU" sz="2800" b="1" dirty="0" err="1" smtClean="0">
                <a:latin typeface="Consolas" pitchFamily="49" charset="0"/>
                <a:cs typeface="Consolas" pitchFamily="49" charset="0"/>
              </a:rPr>
              <a:t>turn</a:t>
            </a:r>
            <a:r>
              <a:rPr lang="hu-HU" sz="2800" b="1" dirty="0" smtClean="0">
                <a:latin typeface="Consolas" pitchFamily="49" charset="0"/>
                <a:cs typeface="Consolas" pitchFamily="49" charset="0"/>
              </a:rPr>
              <a:t>=0, </a:t>
            </a:r>
            <a:r>
              <a:rPr lang="hu-HU" sz="2800" b="1" dirty="0" err="1" smtClean="0">
                <a:latin typeface="Consolas" pitchFamily="49" charset="0"/>
                <a:cs typeface="Consolas" pitchFamily="49" charset="0"/>
              </a:rPr>
              <a:t>flag</a:t>
            </a:r>
            <a:r>
              <a:rPr lang="hu-HU" sz="2800" b="1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hu-HU" sz="2800" b="1" dirty="0" err="1" smtClean="0">
                <a:latin typeface="Consolas" pitchFamily="49" charset="0"/>
                <a:cs typeface="Consolas" pitchFamily="49" charset="0"/>
              </a:rPr>
              <a:t>0</a:t>
            </a:r>
            <a:r>
              <a:rPr lang="hu-HU" sz="2800" b="1" dirty="0" smtClean="0">
                <a:latin typeface="Consolas" pitchFamily="49" charset="0"/>
                <a:cs typeface="Consolas" pitchFamily="49" charset="0"/>
              </a:rPr>
              <a:t>]=</a:t>
            </a:r>
            <a:r>
              <a:rPr lang="hu-HU" sz="2800" b="1" dirty="0" err="1" smtClean="0">
                <a:latin typeface="Consolas" pitchFamily="49" charset="0"/>
                <a:cs typeface="Consolas" pitchFamily="49" charset="0"/>
              </a:rPr>
              <a:t>flag</a:t>
            </a:r>
            <a:r>
              <a:rPr lang="hu-HU" sz="2800" b="1" dirty="0" smtClean="0">
                <a:latin typeface="Consolas" pitchFamily="49" charset="0"/>
                <a:cs typeface="Consolas" pitchFamily="49" charset="0"/>
              </a:rPr>
              <a:t>[1]=</a:t>
            </a:r>
            <a:r>
              <a:rPr lang="hu-HU" sz="2800" b="1" dirty="0" err="1" smtClean="0">
                <a:latin typeface="Consolas" pitchFamily="49" charset="0"/>
                <a:cs typeface="Consolas" pitchFamily="49" charset="0"/>
              </a:rPr>
              <a:t>false</a:t>
            </a:r>
            <a:r>
              <a:rPr lang="hu-HU" sz="2800" b="1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buNone/>
            </a:pPr>
            <a:endParaRPr lang="hu-HU" sz="2800" b="1" dirty="0" smtClean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hu-HU" sz="2800" b="1" dirty="0" err="1" smtClean="0">
                <a:latin typeface="Consolas" pitchFamily="49" charset="0"/>
                <a:cs typeface="Consolas" pitchFamily="49" charset="0"/>
              </a:rPr>
              <a:t>Protocol</a:t>
            </a:r>
            <a:r>
              <a:rPr lang="hu-HU" sz="2800" b="1" dirty="0" smtClean="0">
                <a:latin typeface="Consolas" pitchFamily="49" charset="0"/>
                <a:cs typeface="Consolas" pitchFamily="49" charset="0"/>
              </a:rPr>
              <a:t> (int pid) {</a:t>
            </a:r>
          </a:p>
          <a:p>
            <a:pPr lvl="1">
              <a:buNone/>
            </a:pPr>
            <a:r>
              <a:rPr lang="hu-HU" b="1" dirty="0" err="1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hu-HU" b="1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hu-HU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hu-HU" b="1" dirty="0" err="1" smtClean="0">
                <a:latin typeface="Consolas" pitchFamily="49" charset="0"/>
                <a:cs typeface="Consolas" pitchFamily="49" charset="0"/>
              </a:rPr>
              <a:t>true</a:t>
            </a:r>
            <a:r>
              <a:rPr lang="hu-HU" b="1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lvl="1">
              <a:buNone/>
            </a:pPr>
            <a:r>
              <a:rPr lang="hu-HU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hu-HU" b="1" dirty="0" err="1" smtClean="0">
                <a:latin typeface="Consolas" pitchFamily="49" charset="0"/>
                <a:cs typeface="Consolas" pitchFamily="49" charset="0"/>
              </a:rPr>
              <a:t>flag</a:t>
            </a:r>
            <a:r>
              <a:rPr lang="hu-HU" b="1" dirty="0" smtClean="0">
                <a:latin typeface="Consolas" pitchFamily="49" charset="0"/>
                <a:cs typeface="Consolas" pitchFamily="49" charset="0"/>
              </a:rPr>
              <a:t>[pid]=</a:t>
            </a:r>
            <a:r>
              <a:rPr lang="hu-HU" b="1" dirty="0" err="1" smtClean="0">
                <a:latin typeface="Consolas" pitchFamily="49" charset="0"/>
                <a:cs typeface="Consolas" pitchFamily="49" charset="0"/>
              </a:rPr>
              <a:t>true</a:t>
            </a:r>
            <a:r>
              <a:rPr lang="hu-HU" b="1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>
              <a:buNone/>
            </a:pPr>
            <a:r>
              <a:rPr lang="hu-HU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hu-HU" b="1" dirty="0" err="1" smtClean="0">
                <a:latin typeface="Consolas" pitchFamily="49" charset="0"/>
                <a:cs typeface="Consolas" pitchFamily="49" charset="0"/>
              </a:rPr>
              <a:t>turn</a:t>
            </a:r>
            <a:r>
              <a:rPr lang="hu-HU" b="1" dirty="0" smtClean="0">
                <a:latin typeface="Consolas" pitchFamily="49" charset="0"/>
                <a:cs typeface="Consolas" pitchFamily="49" charset="0"/>
              </a:rPr>
              <a:t>=1-pid;</a:t>
            </a:r>
          </a:p>
          <a:p>
            <a:pPr lvl="1">
              <a:buNone/>
            </a:pPr>
            <a:r>
              <a:rPr lang="hu-HU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hu-HU" b="1" dirty="0" err="1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hu-HU" b="1" dirty="0" smtClean="0">
                <a:solidFill>
                  <a:schemeClr val="accent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hu-HU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hu-HU" b="1" dirty="0" err="1" smtClean="0">
                <a:latin typeface="Consolas" pitchFamily="49" charset="0"/>
                <a:cs typeface="Consolas" pitchFamily="49" charset="0"/>
              </a:rPr>
              <a:t>flag</a:t>
            </a:r>
            <a:r>
              <a:rPr lang="hu-HU" b="1" dirty="0" smtClean="0">
                <a:latin typeface="Consolas" pitchFamily="49" charset="0"/>
                <a:cs typeface="Consolas" pitchFamily="49" charset="0"/>
              </a:rPr>
              <a:t>[1-pid]</a:t>
            </a:r>
            <a:r>
              <a:rPr lang="hu-HU" b="1" dirty="0" err="1" smtClean="0">
                <a:latin typeface="Consolas" pitchFamily="49" charset="0"/>
                <a:cs typeface="Consolas" pitchFamily="49" charset="0"/>
              </a:rPr>
              <a:t>&amp;&amp;turn</a:t>
            </a:r>
            <a:r>
              <a:rPr lang="hu-HU" b="1" dirty="0" smtClean="0">
                <a:latin typeface="Consolas" pitchFamily="49" charset="0"/>
                <a:cs typeface="Consolas" pitchFamily="49" charset="0"/>
              </a:rPr>
              <a:t>==</a:t>
            </a:r>
            <a:r>
              <a:rPr lang="hu-HU" b="1" dirty="0" err="1" smtClean="0">
                <a:latin typeface="Consolas" pitchFamily="49" charset="0"/>
                <a:cs typeface="Consolas" pitchFamily="49" charset="0"/>
              </a:rPr>
              <a:t>1-pid</a:t>
            </a:r>
            <a:r>
              <a:rPr lang="hu-HU" b="1" dirty="0" smtClean="0">
                <a:latin typeface="Consolas" pitchFamily="49" charset="0"/>
                <a:cs typeface="Consolas" pitchFamily="49" charset="0"/>
              </a:rPr>
              <a:t>) /**/;</a:t>
            </a:r>
          </a:p>
          <a:p>
            <a:pPr lvl="1">
              <a:buNone/>
            </a:pPr>
            <a:r>
              <a:rPr lang="hu-HU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hu-HU" b="1" dirty="0" err="1" smtClean="0">
                <a:latin typeface="Consolas" pitchFamily="49" charset="0"/>
                <a:cs typeface="Consolas" pitchFamily="49" charset="0"/>
              </a:rPr>
              <a:t>CriticalSection</a:t>
            </a:r>
            <a:r>
              <a:rPr lang="hu-HU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hu-HU" b="1" dirty="0" err="1" smtClean="0">
                <a:latin typeface="Consolas" pitchFamily="49" charset="0"/>
                <a:cs typeface="Consolas" pitchFamily="49" charset="0"/>
              </a:rPr>
              <a:t>id</a:t>
            </a:r>
            <a:r>
              <a:rPr lang="hu-HU" b="1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1">
              <a:buNone/>
            </a:pPr>
            <a:r>
              <a:rPr lang="hu-HU" b="1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hu-HU" b="1" dirty="0" err="1" smtClean="0">
                <a:latin typeface="Consolas" pitchFamily="49" charset="0"/>
                <a:cs typeface="Consolas" pitchFamily="49" charset="0"/>
              </a:rPr>
              <a:t>flag</a:t>
            </a:r>
            <a:r>
              <a:rPr lang="hu-HU" b="1" dirty="0" smtClean="0">
                <a:latin typeface="Consolas" pitchFamily="49" charset="0"/>
                <a:cs typeface="Consolas" pitchFamily="49" charset="0"/>
              </a:rPr>
              <a:t>[pid]=</a:t>
            </a:r>
            <a:r>
              <a:rPr lang="hu-HU" b="1" dirty="0" err="1" smtClean="0">
                <a:latin typeface="Consolas" pitchFamily="49" charset="0"/>
                <a:cs typeface="Consolas" pitchFamily="49" charset="0"/>
              </a:rPr>
              <a:t>false</a:t>
            </a:r>
            <a:r>
              <a:rPr lang="hu-HU" b="1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>
              <a:buNone/>
            </a:pPr>
            <a:r>
              <a:rPr lang="hu-HU" b="1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buNone/>
            </a:pPr>
            <a:r>
              <a:rPr lang="hu-HU" sz="2800" b="1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6C690-4F62-4AFC-8745-06DC9BF07935}" type="slidenum">
              <a:rPr lang="hu-HU" smtClean="0"/>
              <a:pPr/>
              <a:t>3</a:t>
            </a:fld>
            <a:endParaRPr lang="hu-HU"/>
          </a:p>
        </p:txBody>
      </p:sp>
      <p:sp>
        <p:nvSpPr>
          <p:cNvPr id="5" name="Lekerekített téglalap 4"/>
          <p:cNvSpPr/>
          <p:nvPr/>
        </p:nvSpPr>
        <p:spPr>
          <a:xfrm>
            <a:off x="5857884" y="4857760"/>
            <a:ext cx="3000396" cy="1357322"/>
          </a:xfrm>
          <a:prstGeom prst="roundRect">
            <a:avLst/>
          </a:prstGeom>
          <a:solidFill>
            <a:srgbClr val="B83A55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400" dirty="0" smtClean="0">
                <a:solidFill>
                  <a:schemeClr val="bg1"/>
                </a:solidFill>
              </a:rPr>
              <a:t>Lehetnek-e ketten egyszerre a kritikus szakaszban?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Algoritmusok helyességének ellenőrzése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Hogyan döntsük el, hogy jó?</a:t>
            </a:r>
          </a:p>
          <a:p>
            <a:endParaRPr lang="hu-HU" dirty="0" smtClean="0"/>
          </a:p>
          <a:p>
            <a:r>
              <a:rPr lang="hu-HU" dirty="0" smtClean="0"/>
              <a:t>Erősen nézzük, és próbálunk rájönni:)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Végigpróbálunk </a:t>
            </a:r>
            <a:r>
              <a:rPr lang="hu-HU" dirty="0" smtClean="0"/>
              <a:t>néhány lefutást</a:t>
            </a:r>
          </a:p>
          <a:p>
            <a:pPr lvl="1"/>
            <a:r>
              <a:rPr lang="hu-HU" dirty="0" smtClean="0"/>
              <a:t>Ha hibázik: javítjuk a kódot</a:t>
            </a:r>
          </a:p>
          <a:p>
            <a:pPr lvl="1"/>
            <a:r>
              <a:rPr lang="hu-HU" dirty="0" smtClean="0"/>
              <a:t>Ha nem találunk hibát: ??</a:t>
            </a:r>
          </a:p>
          <a:p>
            <a:pPr lvl="1"/>
            <a:endParaRPr lang="hu-HU" dirty="0" smtClean="0"/>
          </a:p>
          <a:p>
            <a:r>
              <a:rPr lang="hu-HU" dirty="0" smtClean="0"/>
              <a:t>Szisztematikus megoldás kell:</a:t>
            </a:r>
          </a:p>
          <a:p>
            <a:pPr lvl="1"/>
            <a:r>
              <a:rPr lang="hu-HU" dirty="0" smtClean="0"/>
              <a:t>„formális módszerek”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6C690-4F62-4AFC-8745-06DC9BF07935}" type="slidenum">
              <a:rPr lang="hu-HU" smtClean="0"/>
              <a:pPr/>
              <a:t>4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Algoritmusok helyességének ellenőrzése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Milyen jó lenne egy eszköz:</a:t>
            </a:r>
          </a:p>
          <a:p>
            <a:pPr lvl="1"/>
            <a:r>
              <a:rPr lang="hu-HU" dirty="0" smtClean="0"/>
              <a:t>Algoritmusaink egyszerű </a:t>
            </a:r>
            <a:r>
              <a:rPr lang="hu-HU" b="1" dirty="0" smtClean="0">
                <a:solidFill>
                  <a:schemeClr val="accent4"/>
                </a:solidFill>
              </a:rPr>
              <a:t>leírására</a:t>
            </a:r>
          </a:p>
          <a:p>
            <a:pPr lvl="1"/>
            <a:r>
              <a:rPr lang="hu-HU" dirty="0" smtClean="0"/>
              <a:t>Rendszer működésének </a:t>
            </a:r>
            <a:r>
              <a:rPr lang="hu-HU" b="1" dirty="0" smtClean="0">
                <a:solidFill>
                  <a:schemeClr val="accent4"/>
                </a:solidFill>
              </a:rPr>
              <a:t>szimulálására</a:t>
            </a:r>
          </a:p>
          <a:p>
            <a:pPr lvl="1"/>
            <a:r>
              <a:rPr lang="hu-HU" dirty="0" smtClean="0"/>
              <a:t>Összetett követelmények </a:t>
            </a:r>
            <a:r>
              <a:rPr lang="hu-HU" b="1" dirty="0" smtClean="0">
                <a:solidFill>
                  <a:schemeClr val="accent4"/>
                </a:solidFill>
              </a:rPr>
              <a:t>megfogalmazására</a:t>
            </a:r>
          </a:p>
          <a:p>
            <a:pPr lvl="1"/>
            <a:r>
              <a:rPr lang="hu-HU" dirty="0" smtClean="0"/>
              <a:t>Követelmények </a:t>
            </a:r>
            <a:r>
              <a:rPr lang="hu-HU" b="1" dirty="0" smtClean="0">
                <a:solidFill>
                  <a:schemeClr val="accent4"/>
                </a:solidFill>
              </a:rPr>
              <a:t>ellenőrzésére</a:t>
            </a:r>
            <a:r>
              <a:rPr lang="hu-HU" dirty="0" smtClean="0"/>
              <a:t> gombnyomásra</a:t>
            </a:r>
          </a:p>
          <a:p>
            <a:pPr lvl="1"/>
            <a:endParaRPr lang="hu-HU" dirty="0" smtClean="0"/>
          </a:p>
          <a:p>
            <a:r>
              <a:rPr lang="hu-HU" dirty="0" smtClean="0"/>
              <a:t>Jó hír: vannak ilyen eszközök</a:t>
            </a:r>
            <a:r>
              <a:rPr lang="hu-HU" dirty="0" smtClean="0">
                <a:sym typeface="Wingdings" pitchFamily="2" charset="2"/>
              </a:rPr>
              <a:t></a:t>
            </a:r>
          </a:p>
          <a:p>
            <a:pPr lvl="1"/>
            <a:r>
              <a:rPr lang="hu-HU" b="1" dirty="0" smtClean="0">
                <a:sym typeface="Wingdings" pitchFamily="2" charset="2"/>
              </a:rPr>
              <a:t>Modellellenőrzők</a:t>
            </a:r>
            <a:r>
              <a:rPr lang="hu-HU" dirty="0" smtClean="0">
                <a:sym typeface="Wingdings" pitchFamily="2" charset="2"/>
              </a:rPr>
              <a:t> (</a:t>
            </a:r>
            <a:r>
              <a:rPr lang="hu-HU" dirty="0" err="1" smtClean="0">
                <a:sym typeface="Wingdings" pitchFamily="2" charset="2"/>
              </a:rPr>
              <a:t>model</a:t>
            </a:r>
            <a:r>
              <a:rPr lang="hu-HU" dirty="0" smtClean="0">
                <a:sym typeface="Wingdings" pitchFamily="2" charset="2"/>
              </a:rPr>
              <a:t> </a:t>
            </a:r>
            <a:r>
              <a:rPr lang="hu-HU" dirty="0" err="1" smtClean="0">
                <a:sym typeface="Wingdings" pitchFamily="2" charset="2"/>
              </a:rPr>
              <a:t>checkers</a:t>
            </a:r>
            <a:r>
              <a:rPr lang="hu-HU" dirty="0" smtClean="0">
                <a:sym typeface="Wingdings" pitchFamily="2" charset="2"/>
              </a:rPr>
              <a:t>)</a:t>
            </a:r>
          </a:p>
          <a:p>
            <a:pPr lvl="1"/>
            <a:r>
              <a:rPr lang="hu-HU" dirty="0" smtClean="0">
                <a:sym typeface="Wingdings" pitchFamily="2" charset="2"/>
              </a:rPr>
              <a:t>30+ év kutatás eredménye</a:t>
            </a:r>
          </a:p>
          <a:p>
            <a:pPr lvl="1"/>
            <a:r>
              <a:rPr lang="hu-HU" dirty="0" smtClean="0">
                <a:sym typeface="Wingdings" pitchFamily="2" charset="2"/>
              </a:rPr>
              <a:t>Valós ipari eredmények HW és SW rendszereknél</a:t>
            </a:r>
          </a:p>
          <a:p>
            <a:pPr lvl="1"/>
            <a:endParaRPr lang="hu-HU" dirty="0" smtClean="0">
              <a:sym typeface="Wingdings" pitchFamily="2" charset="2"/>
            </a:endParaRPr>
          </a:p>
          <a:p>
            <a:pPr lvl="1"/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6C690-4F62-4AFC-8745-06DC9BF07935}" type="slidenum">
              <a:rPr lang="hu-HU" smtClean="0"/>
              <a:pPr/>
              <a:t>5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Egyenes összekötő nyíllal 10"/>
          <p:cNvCxnSpPr>
            <a:stCxn id="5" idx="2"/>
          </p:cNvCxnSpPr>
          <p:nvPr/>
        </p:nvCxnSpPr>
        <p:spPr>
          <a:xfrm rot="16200000" flipH="1">
            <a:off x="1089397" y="2732479"/>
            <a:ext cx="785818" cy="60722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Egyenes összekötő nyíllal 12"/>
          <p:cNvCxnSpPr>
            <a:stCxn id="6" idx="2"/>
          </p:cNvCxnSpPr>
          <p:nvPr/>
        </p:nvCxnSpPr>
        <p:spPr>
          <a:xfrm rot="5400000">
            <a:off x="2911067" y="2661042"/>
            <a:ext cx="785819" cy="7500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Egyenes összekötő nyíllal 14"/>
          <p:cNvCxnSpPr>
            <a:stCxn id="7" idx="2"/>
            <a:endCxn id="8" idx="0"/>
          </p:cNvCxnSpPr>
          <p:nvPr/>
        </p:nvCxnSpPr>
        <p:spPr>
          <a:xfrm rot="5400000">
            <a:off x="1192981" y="3979071"/>
            <a:ext cx="785818" cy="1543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Egyenes összekötő nyíllal 16"/>
          <p:cNvCxnSpPr>
            <a:stCxn id="7" idx="2"/>
            <a:endCxn id="9" idx="0"/>
          </p:cNvCxnSpPr>
          <p:nvPr/>
        </p:nvCxnSpPr>
        <p:spPr>
          <a:xfrm rot="16200000" flipH="1">
            <a:off x="2500298" y="4214818"/>
            <a:ext cx="785818" cy="10715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Modellellenőrzők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6C690-4F62-4AFC-8745-06DC9BF07935}" type="slidenum">
              <a:rPr lang="hu-HU" smtClean="0"/>
              <a:pPr/>
              <a:t>6</a:t>
            </a:fld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214282" y="1785926"/>
            <a:ext cx="1928826" cy="857256"/>
          </a:xfrm>
          <a:prstGeom prst="rect">
            <a:avLst/>
          </a:prstGeom>
          <a:solidFill>
            <a:srgbClr val="B83A55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chemeClr val="bg1"/>
                </a:solidFill>
              </a:rPr>
              <a:t>Modell</a:t>
            </a:r>
          </a:p>
        </p:txBody>
      </p:sp>
      <p:sp>
        <p:nvSpPr>
          <p:cNvPr id="6" name="Téglalap 5"/>
          <p:cNvSpPr/>
          <p:nvPr/>
        </p:nvSpPr>
        <p:spPr>
          <a:xfrm>
            <a:off x="2428860" y="1785926"/>
            <a:ext cx="2500330" cy="857256"/>
          </a:xfrm>
          <a:prstGeom prst="rect">
            <a:avLst/>
          </a:prstGeom>
          <a:solidFill>
            <a:srgbClr val="B83A55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chemeClr val="bg1"/>
                </a:solidFill>
              </a:rPr>
              <a:t>Követelmény</a:t>
            </a:r>
          </a:p>
        </p:txBody>
      </p:sp>
      <p:sp>
        <p:nvSpPr>
          <p:cNvPr id="7" name="Téglalap 6"/>
          <p:cNvSpPr/>
          <p:nvPr/>
        </p:nvSpPr>
        <p:spPr>
          <a:xfrm>
            <a:off x="714348" y="3429000"/>
            <a:ext cx="3286148" cy="928694"/>
          </a:xfrm>
          <a:prstGeom prst="rect">
            <a:avLst/>
          </a:prstGeom>
          <a:solidFill>
            <a:srgbClr val="B83A55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chemeClr val="bg1"/>
                </a:solidFill>
              </a:rPr>
              <a:t>Modellellenőrző</a:t>
            </a:r>
          </a:p>
        </p:txBody>
      </p:sp>
      <p:sp>
        <p:nvSpPr>
          <p:cNvPr id="8" name="Téglalap 7"/>
          <p:cNvSpPr/>
          <p:nvPr/>
        </p:nvSpPr>
        <p:spPr>
          <a:xfrm>
            <a:off x="357158" y="5143512"/>
            <a:ext cx="914400" cy="714380"/>
          </a:xfrm>
          <a:prstGeom prst="rect">
            <a:avLst/>
          </a:prstGeom>
          <a:solidFill>
            <a:srgbClr val="B83A55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chemeClr val="bg1"/>
                </a:solidFill>
              </a:rPr>
              <a:t>OK</a:t>
            </a:r>
          </a:p>
        </p:txBody>
      </p:sp>
      <p:sp>
        <p:nvSpPr>
          <p:cNvPr id="9" name="Téglalap 8"/>
          <p:cNvSpPr/>
          <p:nvPr/>
        </p:nvSpPr>
        <p:spPr>
          <a:xfrm>
            <a:off x="2428860" y="5143512"/>
            <a:ext cx="2000264" cy="714380"/>
          </a:xfrm>
          <a:prstGeom prst="rect">
            <a:avLst/>
          </a:prstGeom>
          <a:solidFill>
            <a:srgbClr val="B83A55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chemeClr val="bg1"/>
                </a:solidFill>
              </a:rPr>
              <a:t>Ellenpélda</a:t>
            </a:r>
          </a:p>
        </p:txBody>
      </p:sp>
      <p:sp>
        <p:nvSpPr>
          <p:cNvPr id="36" name="Tartalom helye 2"/>
          <p:cNvSpPr>
            <a:spLocks noGrp="1"/>
          </p:cNvSpPr>
          <p:nvPr>
            <p:ph idx="1"/>
          </p:nvPr>
        </p:nvSpPr>
        <p:spPr>
          <a:xfrm>
            <a:off x="5286380" y="857232"/>
            <a:ext cx="3714776" cy="5529321"/>
          </a:xfrm>
        </p:spPr>
        <p:txBody>
          <a:bodyPr/>
          <a:lstStyle/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Egyenes összekötő nyíllal 10"/>
          <p:cNvCxnSpPr>
            <a:stCxn id="5" idx="2"/>
          </p:cNvCxnSpPr>
          <p:nvPr/>
        </p:nvCxnSpPr>
        <p:spPr>
          <a:xfrm rot="16200000" flipH="1">
            <a:off x="1089397" y="2732479"/>
            <a:ext cx="785818" cy="60722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Egyenes összekötő nyíllal 12"/>
          <p:cNvCxnSpPr>
            <a:stCxn id="6" idx="2"/>
          </p:cNvCxnSpPr>
          <p:nvPr/>
        </p:nvCxnSpPr>
        <p:spPr>
          <a:xfrm rot="5400000">
            <a:off x="2911067" y="2661042"/>
            <a:ext cx="785819" cy="7500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Egyenes összekötő nyíllal 14"/>
          <p:cNvCxnSpPr>
            <a:stCxn id="7" idx="2"/>
            <a:endCxn id="8" idx="0"/>
          </p:cNvCxnSpPr>
          <p:nvPr/>
        </p:nvCxnSpPr>
        <p:spPr>
          <a:xfrm rot="5400000">
            <a:off x="1192981" y="3979071"/>
            <a:ext cx="785818" cy="1543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Egyenes összekötő nyíllal 16"/>
          <p:cNvCxnSpPr>
            <a:stCxn id="7" idx="2"/>
            <a:endCxn id="9" idx="0"/>
          </p:cNvCxnSpPr>
          <p:nvPr/>
        </p:nvCxnSpPr>
        <p:spPr>
          <a:xfrm rot="16200000" flipH="1">
            <a:off x="2500298" y="4214818"/>
            <a:ext cx="785818" cy="10715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Modellellenőrzők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6C690-4F62-4AFC-8745-06DC9BF07935}" type="slidenum">
              <a:rPr lang="hu-HU" smtClean="0"/>
              <a:pPr/>
              <a:t>7</a:t>
            </a:fld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214282" y="1785926"/>
            <a:ext cx="1928826" cy="857256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chemeClr val="bg1"/>
                </a:solidFill>
              </a:rPr>
              <a:t>Modell</a:t>
            </a:r>
          </a:p>
        </p:txBody>
      </p:sp>
      <p:sp>
        <p:nvSpPr>
          <p:cNvPr id="6" name="Téglalap 5"/>
          <p:cNvSpPr/>
          <p:nvPr/>
        </p:nvSpPr>
        <p:spPr>
          <a:xfrm>
            <a:off x="2428860" y="1785926"/>
            <a:ext cx="2500330" cy="857256"/>
          </a:xfrm>
          <a:prstGeom prst="rect">
            <a:avLst/>
          </a:prstGeom>
          <a:solidFill>
            <a:srgbClr val="B83A55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chemeClr val="bg1"/>
                </a:solidFill>
              </a:rPr>
              <a:t>Követelmény</a:t>
            </a:r>
          </a:p>
        </p:txBody>
      </p:sp>
      <p:sp>
        <p:nvSpPr>
          <p:cNvPr id="7" name="Téglalap 6"/>
          <p:cNvSpPr/>
          <p:nvPr/>
        </p:nvSpPr>
        <p:spPr>
          <a:xfrm>
            <a:off x="714348" y="3429000"/>
            <a:ext cx="3286148" cy="928694"/>
          </a:xfrm>
          <a:prstGeom prst="rect">
            <a:avLst/>
          </a:prstGeom>
          <a:solidFill>
            <a:srgbClr val="B83A55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chemeClr val="bg1"/>
                </a:solidFill>
              </a:rPr>
              <a:t>Modellellenőrző</a:t>
            </a:r>
          </a:p>
        </p:txBody>
      </p:sp>
      <p:sp>
        <p:nvSpPr>
          <p:cNvPr id="8" name="Téglalap 7"/>
          <p:cNvSpPr/>
          <p:nvPr/>
        </p:nvSpPr>
        <p:spPr>
          <a:xfrm>
            <a:off x="357158" y="5143512"/>
            <a:ext cx="914400" cy="714380"/>
          </a:xfrm>
          <a:prstGeom prst="rect">
            <a:avLst/>
          </a:prstGeom>
          <a:solidFill>
            <a:srgbClr val="B83A55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chemeClr val="bg1"/>
                </a:solidFill>
              </a:rPr>
              <a:t>OK</a:t>
            </a:r>
          </a:p>
        </p:txBody>
      </p:sp>
      <p:sp>
        <p:nvSpPr>
          <p:cNvPr id="9" name="Téglalap 8"/>
          <p:cNvSpPr/>
          <p:nvPr/>
        </p:nvSpPr>
        <p:spPr>
          <a:xfrm>
            <a:off x="2428860" y="5143512"/>
            <a:ext cx="2000264" cy="714380"/>
          </a:xfrm>
          <a:prstGeom prst="rect">
            <a:avLst/>
          </a:prstGeom>
          <a:solidFill>
            <a:srgbClr val="B83A55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chemeClr val="bg1"/>
                </a:solidFill>
              </a:rPr>
              <a:t>Ellenpélda</a:t>
            </a:r>
          </a:p>
        </p:txBody>
      </p:sp>
      <p:sp>
        <p:nvSpPr>
          <p:cNvPr id="14" name="Tartalom helye 2"/>
          <p:cNvSpPr>
            <a:spLocks noGrp="1"/>
          </p:cNvSpPr>
          <p:nvPr>
            <p:ph idx="1"/>
          </p:nvPr>
        </p:nvSpPr>
        <p:spPr>
          <a:xfrm>
            <a:off x="5500694" y="857232"/>
            <a:ext cx="3500462" cy="5529321"/>
          </a:xfrm>
        </p:spPr>
        <p:txBody>
          <a:bodyPr/>
          <a:lstStyle/>
          <a:p>
            <a:r>
              <a:rPr lang="hu-HU" dirty="0" smtClean="0"/>
              <a:t>Rendszer működésének leírása</a:t>
            </a:r>
          </a:p>
          <a:p>
            <a:r>
              <a:rPr lang="hu-HU" dirty="0" smtClean="0"/>
              <a:t>Tipikusan valami állapotgépszerű</a:t>
            </a:r>
            <a:endParaRPr lang="hu-HU" dirty="0"/>
          </a:p>
        </p:txBody>
      </p:sp>
      <p:pic>
        <p:nvPicPr>
          <p:cNvPr id="16" name="Kép 15" descr="Clipboard01"/>
          <p:cNvPicPr/>
          <p:nvPr/>
        </p:nvPicPr>
        <p:blipFill>
          <a:blip r:embed="rId3" cstate="print"/>
          <a:srcRect l="10648" t="11822" r="12963" b="17249"/>
          <a:stretch>
            <a:fillRect/>
          </a:stretch>
        </p:blipFill>
        <p:spPr bwMode="auto">
          <a:xfrm>
            <a:off x="5429256" y="3643314"/>
            <a:ext cx="357190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Egyenes összekötő nyíllal 10"/>
          <p:cNvCxnSpPr>
            <a:stCxn id="5" idx="2"/>
          </p:cNvCxnSpPr>
          <p:nvPr/>
        </p:nvCxnSpPr>
        <p:spPr>
          <a:xfrm rot="16200000" flipH="1">
            <a:off x="1089397" y="2732479"/>
            <a:ext cx="785818" cy="60722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Egyenes összekötő nyíllal 12"/>
          <p:cNvCxnSpPr>
            <a:stCxn id="6" idx="2"/>
          </p:cNvCxnSpPr>
          <p:nvPr/>
        </p:nvCxnSpPr>
        <p:spPr>
          <a:xfrm rot="5400000">
            <a:off x="2911067" y="2661042"/>
            <a:ext cx="785819" cy="7500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Egyenes összekötő nyíllal 14"/>
          <p:cNvCxnSpPr>
            <a:stCxn id="7" idx="2"/>
            <a:endCxn id="8" idx="0"/>
          </p:cNvCxnSpPr>
          <p:nvPr/>
        </p:nvCxnSpPr>
        <p:spPr>
          <a:xfrm rot="5400000">
            <a:off x="1192981" y="3979071"/>
            <a:ext cx="785818" cy="1543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Egyenes összekötő nyíllal 16"/>
          <p:cNvCxnSpPr>
            <a:stCxn id="7" idx="2"/>
            <a:endCxn id="9" idx="0"/>
          </p:cNvCxnSpPr>
          <p:nvPr/>
        </p:nvCxnSpPr>
        <p:spPr>
          <a:xfrm rot="16200000" flipH="1">
            <a:off x="2500298" y="4214818"/>
            <a:ext cx="785818" cy="10715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Modellellenőrzők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6C690-4F62-4AFC-8745-06DC9BF07935}" type="slidenum">
              <a:rPr lang="hu-HU" smtClean="0"/>
              <a:pPr/>
              <a:t>8</a:t>
            </a:fld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214282" y="1785926"/>
            <a:ext cx="1928826" cy="857256"/>
          </a:xfrm>
          <a:prstGeom prst="rect">
            <a:avLst/>
          </a:prstGeom>
          <a:solidFill>
            <a:srgbClr val="B83A55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chemeClr val="bg1"/>
                </a:solidFill>
              </a:rPr>
              <a:t>Modell</a:t>
            </a:r>
          </a:p>
        </p:txBody>
      </p:sp>
      <p:sp>
        <p:nvSpPr>
          <p:cNvPr id="6" name="Téglalap 5"/>
          <p:cNvSpPr/>
          <p:nvPr/>
        </p:nvSpPr>
        <p:spPr>
          <a:xfrm>
            <a:off x="2428860" y="1785926"/>
            <a:ext cx="2500330" cy="857256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chemeClr val="bg1"/>
                </a:solidFill>
              </a:rPr>
              <a:t>Követelmény</a:t>
            </a:r>
          </a:p>
        </p:txBody>
      </p:sp>
      <p:sp>
        <p:nvSpPr>
          <p:cNvPr id="7" name="Téglalap 6"/>
          <p:cNvSpPr/>
          <p:nvPr/>
        </p:nvSpPr>
        <p:spPr>
          <a:xfrm>
            <a:off x="714348" y="3429000"/>
            <a:ext cx="3286148" cy="928694"/>
          </a:xfrm>
          <a:prstGeom prst="rect">
            <a:avLst/>
          </a:prstGeom>
          <a:solidFill>
            <a:srgbClr val="B83A55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chemeClr val="bg1"/>
                </a:solidFill>
              </a:rPr>
              <a:t>Modellellenőrző</a:t>
            </a:r>
          </a:p>
        </p:txBody>
      </p:sp>
      <p:sp>
        <p:nvSpPr>
          <p:cNvPr id="8" name="Téglalap 7"/>
          <p:cNvSpPr/>
          <p:nvPr/>
        </p:nvSpPr>
        <p:spPr>
          <a:xfrm>
            <a:off x="357158" y="5143512"/>
            <a:ext cx="914400" cy="714380"/>
          </a:xfrm>
          <a:prstGeom prst="rect">
            <a:avLst/>
          </a:prstGeom>
          <a:solidFill>
            <a:srgbClr val="B83A55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chemeClr val="bg1"/>
                </a:solidFill>
              </a:rPr>
              <a:t>OK</a:t>
            </a:r>
          </a:p>
        </p:txBody>
      </p:sp>
      <p:sp>
        <p:nvSpPr>
          <p:cNvPr id="9" name="Téglalap 8"/>
          <p:cNvSpPr/>
          <p:nvPr/>
        </p:nvSpPr>
        <p:spPr>
          <a:xfrm>
            <a:off x="2428860" y="5143512"/>
            <a:ext cx="2000264" cy="714380"/>
          </a:xfrm>
          <a:prstGeom prst="rect">
            <a:avLst/>
          </a:prstGeom>
          <a:solidFill>
            <a:srgbClr val="B83A55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chemeClr val="bg1"/>
                </a:solidFill>
              </a:rPr>
              <a:t>Ellenpélda</a:t>
            </a:r>
          </a:p>
        </p:txBody>
      </p:sp>
      <p:sp>
        <p:nvSpPr>
          <p:cNvPr id="14" name="Tartalom helye 2"/>
          <p:cNvSpPr>
            <a:spLocks noGrp="1"/>
          </p:cNvSpPr>
          <p:nvPr>
            <p:ph idx="1"/>
          </p:nvPr>
        </p:nvSpPr>
        <p:spPr>
          <a:xfrm>
            <a:off x="5286380" y="857232"/>
            <a:ext cx="3714776" cy="5529321"/>
          </a:xfrm>
        </p:spPr>
        <p:txBody>
          <a:bodyPr/>
          <a:lstStyle/>
          <a:p>
            <a:r>
              <a:rPr lang="hu-HU" dirty="0" smtClean="0"/>
              <a:t>Mit akarunk ellenőrizni</a:t>
            </a:r>
          </a:p>
          <a:p>
            <a:pPr lvl="1"/>
            <a:r>
              <a:rPr lang="hu-HU" dirty="0" smtClean="0"/>
              <a:t>Kölcsönös kizárás</a:t>
            </a:r>
          </a:p>
          <a:p>
            <a:pPr lvl="1"/>
            <a:r>
              <a:rPr lang="hu-HU" dirty="0" smtClean="0"/>
              <a:t>Holtpont mentesség</a:t>
            </a:r>
          </a:p>
          <a:p>
            <a:pPr lvl="1"/>
            <a:r>
              <a:rPr lang="hu-HU" dirty="0" smtClean="0"/>
              <a:t>…</a:t>
            </a:r>
          </a:p>
          <a:p>
            <a:r>
              <a:rPr lang="hu-HU" dirty="0" smtClean="0"/>
              <a:t>Logikai kifejezés:</a:t>
            </a:r>
          </a:p>
          <a:p>
            <a:pPr lvl="1"/>
            <a:r>
              <a:rPr lang="hu-HU" dirty="0" smtClean="0"/>
              <a:t>Pl.: </a:t>
            </a:r>
          </a:p>
          <a:p>
            <a:pPr lvl="1">
              <a:buNone/>
            </a:pPr>
            <a:r>
              <a:rPr lang="hu-HU" dirty="0" smtClean="0"/>
              <a:t>! (A_var AND B_var)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Egyenes összekötő nyíllal 10"/>
          <p:cNvCxnSpPr>
            <a:stCxn id="5" idx="2"/>
          </p:cNvCxnSpPr>
          <p:nvPr/>
        </p:nvCxnSpPr>
        <p:spPr>
          <a:xfrm rot="16200000" flipH="1">
            <a:off x="1089397" y="2732479"/>
            <a:ext cx="785818" cy="60722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Egyenes összekötő nyíllal 12"/>
          <p:cNvCxnSpPr>
            <a:stCxn id="6" idx="2"/>
          </p:cNvCxnSpPr>
          <p:nvPr/>
        </p:nvCxnSpPr>
        <p:spPr>
          <a:xfrm rot="5400000">
            <a:off x="2911067" y="2661042"/>
            <a:ext cx="785819" cy="7500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Egyenes összekötő nyíllal 14"/>
          <p:cNvCxnSpPr>
            <a:stCxn id="7" idx="2"/>
            <a:endCxn id="8" idx="0"/>
          </p:cNvCxnSpPr>
          <p:nvPr/>
        </p:nvCxnSpPr>
        <p:spPr>
          <a:xfrm rot="5400000">
            <a:off x="1192981" y="3979071"/>
            <a:ext cx="785818" cy="1543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Egyenes összekötő nyíllal 16"/>
          <p:cNvCxnSpPr>
            <a:stCxn id="7" idx="2"/>
            <a:endCxn id="9" idx="0"/>
          </p:cNvCxnSpPr>
          <p:nvPr/>
        </p:nvCxnSpPr>
        <p:spPr>
          <a:xfrm rot="16200000" flipH="1">
            <a:off x="2500298" y="4214818"/>
            <a:ext cx="785818" cy="10715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Modellellenőrzők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86C690-4F62-4AFC-8745-06DC9BF07935}" type="slidenum">
              <a:rPr lang="hu-HU" smtClean="0"/>
              <a:pPr/>
              <a:t>9</a:t>
            </a:fld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214282" y="1785926"/>
            <a:ext cx="1928826" cy="857256"/>
          </a:xfrm>
          <a:prstGeom prst="rect">
            <a:avLst/>
          </a:prstGeom>
          <a:solidFill>
            <a:srgbClr val="B83A55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chemeClr val="bg1"/>
                </a:solidFill>
              </a:rPr>
              <a:t>Modell</a:t>
            </a:r>
          </a:p>
        </p:txBody>
      </p:sp>
      <p:sp>
        <p:nvSpPr>
          <p:cNvPr id="6" name="Téglalap 5"/>
          <p:cNvSpPr/>
          <p:nvPr/>
        </p:nvSpPr>
        <p:spPr>
          <a:xfrm>
            <a:off x="2428860" y="1785926"/>
            <a:ext cx="2500330" cy="857256"/>
          </a:xfrm>
          <a:prstGeom prst="rect">
            <a:avLst/>
          </a:prstGeom>
          <a:solidFill>
            <a:srgbClr val="B83A55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chemeClr val="bg1"/>
                </a:solidFill>
              </a:rPr>
              <a:t>Követelmény</a:t>
            </a:r>
          </a:p>
        </p:txBody>
      </p:sp>
      <p:sp>
        <p:nvSpPr>
          <p:cNvPr id="7" name="Téglalap 6"/>
          <p:cNvSpPr/>
          <p:nvPr/>
        </p:nvSpPr>
        <p:spPr>
          <a:xfrm>
            <a:off x="714348" y="3429000"/>
            <a:ext cx="3286148" cy="928694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chemeClr val="bg1"/>
                </a:solidFill>
              </a:rPr>
              <a:t>Modellellenőrző</a:t>
            </a:r>
          </a:p>
        </p:txBody>
      </p:sp>
      <p:sp>
        <p:nvSpPr>
          <p:cNvPr id="8" name="Téglalap 7"/>
          <p:cNvSpPr/>
          <p:nvPr/>
        </p:nvSpPr>
        <p:spPr>
          <a:xfrm>
            <a:off x="357158" y="5143512"/>
            <a:ext cx="914400" cy="714380"/>
          </a:xfrm>
          <a:prstGeom prst="rect">
            <a:avLst/>
          </a:prstGeom>
          <a:solidFill>
            <a:srgbClr val="B83A55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chemeClr val="bg1"/>
                </a:solidFill>
              </a:rPr>
              <a:t>OK</a:t>
            </a:r>
          </a:p>
        </p:txBody>
      </p:sp>
      <p:sp>
        <p:nvSpPr>
          <p:cNvPr id="9" name="Téglalap 8"/>
          <p:cNvSpPr/>
          <p:nvPr/>
        </p:nvSpPr>
        <p:spPr>
          <a:xfrm>
            <a:off x="2428860" y="5143512"/>
            <a:ext cx="2000264" cy="714380"/>
          </a:xfrm>
          <a:prstGeom prst="rect">
            <a:avLst/>
          </a:prstGeom>
          <a:solidFill>
            <a:srgbClr val="B83A55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3200" dirty="0" smtClean="0">
                <a:solidFill>
                  <a:schemeClr val="bg1"/>
                </a:solidFill>
              </a:rPr>
              <a:t>Ellenpélda</a:t>
            </a:r>
          </a:p>
        </p:txBody>
      </p:sp>
      <p:sp>
        <p:nvSpPr>
          <p:cNvPr id="36" name="Tartalom helye 2"/>
          <p:cNvSpPr>
            <a:spLocks noGrp="1"/>
          </p:cNvSpPr>
          <p:nvPr>
            <p:ph idx="1"/>
          </p:nvPr>
        </p:nvSpPr>
        <p:spPr>
          <a:xfrm>
            <a:off x="5143504" y="857232"/>
            <a:ext cx="3857652" cy="5529321"/>
          </a:xfrm>
        </p:spPr>
        <p:txBody>
          <a:bodyPr/>
          <a:lstStyle/>
          <a:p>
            <a:endParaRPr lang="hu-HU" dirty="0" smtClean="0"/>
          </a:p>
          <a:p>
            <a:r>
              <a:rPr lang="hu-HU" dirty="0" smtClean="0"/>
              <a:t>„Fekete doboz”</a:t>
            </a:r>
          </a:p>
          <a:p>
            <a:r>
              <a:rPr lang="hu-HU" dirty="0" smtClean="0"/>
              <a:t>Automatikus</a:t>
            </a:r>
          </a:p>
          <a:p>
            <a:endParaRPr lang="hu-HU" dirty="0" smtClean="0"/>
          </a:p>
          <a:p>
            <a:r>
              <a:rPr lang="hu-HU" dirty="0" smtClean="0"/>
              <a:t>Eredmény:</a:t>
            </a:r>
          </a:p>
          <a:p>
            <a:pPr lvl="1"/>
            <a:r>
              <a:rPr lang="hu-HU" dirty="0" smtClean="0"/>
              <a:t>Követelmény igaz</a:t>
            </a:r>
          </a:p>
          <a:p>
            <a:pPr lvl="1"/>
            <a:r>
              <a:rPr lang="hu-HU" dirty="0" smtClean="0"/>
              <a:t>Követelmény nem teljesül + ellenpélda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pre-sablon">
  <a:themeElements>
    <a:clrScheme name="ftsrg-scheme">
      <a:dk1>
        <a:srgbClr val="000000"/>
      </a:dk1>
      <a:lt1>
        <a:srgbClr val="FFFFFF"/>
      </a:lt1>
      <a:dk2>
        <a:srgbClr val="621E0F"/>
      </a:dk2>
      <a:lt2>
        <a:srgbClr val="FFFFFF"/>
      </a:lt2>
      <a:accent1>
        <a:srgbClr val="F9DD2F"/>
      </a:accent1>
      <a:accent2>
        <a:srgbClr val="E67300"/>
      </a:accent2>
      <a:accent3>
        <a:srgbClr val="007D00"/>
      </a:accent3>
      <a:accent4>
        <a:srgbClr val="762536"/>
      </a:accent4>
      <a:accent5>
        <a:srgbClr val="2B56CF"/>
      </a:accent5>
      <a:accent6>
        <a:srgbClr val="929598"/>
      </a:accent6>
      <a:hlink>
        <a:srgbClr val="0038AE"/>
      </a:hlink>
      <a:folHlink>
        <a:srgbClr val="0038A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83A55"/>
        </a:solidFill>
        <a:ln w="38100">
          <a:solidFill>
            <a:schemeClr val="tx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rtlCol="0" anchor="ctr"/>
      <a:lstStyle>
        <a:defPPr algn="ctr">
          <a:defRPr sz="2400" dirty="0" smtClean="0">
            <a:solidFill>
              <a:schemeClr val="bg1"/>
            </a:solidFill>
          </a:defRPr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</a:objectDefaults>
  <a:extraClrSchemeLst>
    <a:extraClrScheme>
      <a:clrScheme name="ftsrg-scheme">
        <a:dk1>
          <a:srgbClr val="000000"/>
        </a:dk1>
        <a:lt1>
          <a:srgbClr val="FFFFFF"/>
        </a:lt1>
        <a:dk2>
          <a:srgbClr val="621E0F"/>
        </a:dk2>
        <a:lt2>
          <a:srgbClr val="FFFFFF"/>
        </a:lt2>
        <a:accent1>
          <a:srgbClr val="F9DD2F"/>
        </a:accent1>
        <a:accent2>
          <a:srgbClr val="E67300"/>
        </a:accent2>
        <a:accent3>
          <a:srgbClr val="007D00"/>
        </a:accent3>
        <a:accent4>
          <a:srgbClr val="762536"/>
        </a:accent4>
        <a:accent5>
          <a:srgbClr val="2B56CF"/>
        </a:accent5>
        <a:accent6>
          <a:srgbClr val="929598"/>
        </a:accent6>
        <a:hlink>
          <a:srgbClr val="0038AE"/>
        </a:hlink>
        <a:folHlink>
          <a:srgbClr val="0038AE"/>
        </a:folHlink>
      </a:clrScheme>
    </a:extraClrScheme>
    <a:extraClrScheme>
      <a:clrScheme name="ftsrg-scheme2">
        <a:dk1>
          <a:srgbClr val="000000"/>
        </a:dk1>
        <a:lt1>
          <a:srgbClr val="FFFFFF"/>
        </a:lt1>
        <a:dk2>
          <a:srgbClr val="0099FF"/>
        </a:dk2>
        <a:lt2>
          <a:srgbClr val="FFFF99"/>
        </a:lt2>
        <a:accent1>
          <a:srgbClr val="762536"/>
        </a:accent1>
        <a:accent2>
          <a:srgbClr val="81511D"/>
        </a:accent2>
        <a:accent3>
          <a:srgbClr val="48662C"/>
        </a:accent3>
        <a:accent4>
          <a:srgbClr val="134C59"/>
        </a:accent4>
        <a:accent5>
          <a:srgbClr val="5A2565"/>
        </a:accent5>
        <a:accent6>
          <a:srgbClr val="5A5A5A"/>
        </a:accent6>
        <a:hlink>
          <a:srgbClr val="002060"/>
        </a:hlink>
        <a:folHlink>
          <a:srgbClr val="002060"/>
        </a:folHlink>
      </a:clrScheme>
    </a:extraClrScheme>
    <a:extraClrScheme>
      <a:clrScheme name="SAF-color-scheme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00B686"/>
        </a:accent2>
        <a:accent3>
          <a:srgbClr val="FFCC00"/>
        </a:accent3>
        <a:accent4>
          <a:srgbClr val="000000"/>
        </a:accent4>
        <a:accent5>
          <a:srgbClr val="FFADAA"/>
        </a:accent5>
        <a:accent6>
          <a:srgbClr val="0098CE"/>
        </a:accent6>
        <a:hlink>
          <a:srgbClr val="0098CE"/>
        </a:hlink>
        <a:folHlink>
          <a:srgbClr val="FFCC00"/>
        </a:folHlink>
      </a:clrScheme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DF553327B3A54EB27E3DE53B8B4054" ma:contentTypeVersion="0" ma:contentTypeDescription="Create a new document." ma:contentTypeScope="" ma:versionID="0e7d373c3239bd051e14caa3f0f569e0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4E55697A-807A-4906-BBC0-1D53B1AE78F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E696A27-E426-477B-9EA3-B1A3032923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815BAAE6-86DF-4D75-94B7-9BC677945CB6}">
  <ds:schemaRefs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opre-sablon</Template>
  <TotalTime>888</TotalTime>
  <Words>850</Words>
  <Application>Microsoft Office PowerPoint</Application>
  <PresentationFormat>Diavetítés a képernyőre (4:3 oldalarány)</PresentationFormat>
  <Paragraphs>260</Paragraphs>
  <Slides>21</Slides>
  <Notes>21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2" baseType="lpstr">
      <vt:lpstr>opre-sablon</vt:lpstr>
      <vt:lpstr>Feladatok együttműködésének ellenőrzése</vt:lpstr>
      <vt:lpstr>Hyman algoritmusa</vt:lpstr>
      <vt:lpstr>Peterson algoritmusa</vt:lpstr>
      <vt:lpstr>Algoritmusok helyességének ellenőrzése</vt:lpstr>
      <vt:lpstr>Algoritmusok helyességének ellenőrzése</vt:lpstr>
      <vt:lpstr>Modellellenőrzők</vt:lpstr>
      <vt:lpstr>Modellellenőrzők</vt:lpstr>
      <vt:lpstr>Modellellenőrzők</vt:lpstr>
      <vt:lpstr>Modellellenőrzők</vt:lpstr>
      <vt:lpstr>UPPAAL</vt:lpstr>
      <vt:lpstr>PowerPoint bemutató</vt:lpstr>
      <vt:lpstr>Az UPPAAL felülete: modell szerkesztő</vt:lpstr>
      <vt:lpstr>Az UPPAAL felülete: szimulátor</vt:lpstr>
      <vt:lpstr>Az UPPAAL felülete: ellenőrzés</vt:lpstr>
      <vt:lpstr>Vissza a Hyman algoritmushoz</vt:lpstr>
      <vt:lpstr>PowerPoint bemutató</vt:lpstr>
      <vt:lpstr>Étkező filozófusok</vt:lpstr>
      <vt:lpstr>PowerPoint bemutató</vt:lpstr>
      <vt:lpstr>További eszközök</vt:lpstr>
      <vt:lpstr>Összefoglalás</vt:lpstr>
      <vt:lpstr>További információ</vt:lpstr>
    </vt:vector>
  </TitlesOfParts>
  <Company>BME 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Feladatok együttműködésének ellenőrzése</dc:title>
  <dc:subject>Operációs rendszerek (vimia219)</dc:subject>
  <dc:creator>Micskei Zoltán</dc:creator>
  <cp:keywords>modellellenőrző, UPPAAL, operációs rendszer, algoritmus, Petri-háló</cp:keywords>
  <cp:lastModifiedBy>Micskei Zoltán</cp:lastModifiedBy>
  <cp:revision>67</cp:revision>
  <dcterms:created xsi:type="dcterms:W3CDTF">2010-03-16T13:06:34Z</dcterms:created>
  <dcterms:modified xsi:type="dcterms:W3CDTF">2012-03-20T14:48:00Z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0x01010051DF553327B3A54EB27E3DE53B8B4054</vt:lpwstr>
  </property>
</Properties>
</file>