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47"/>
  </p:notesMasterIdLst>
  <p:handoutMasterIdLst>
    <p:handoutMasterId r:id="rId48"/>
  </p:handoutMasterIdLst>
  <p:sldIdLst>
    <p:sldId id="256" r:id="rId2"/>
    <p:sldId id="258" r:id="rId3"/>
    <p:sldId id="264" r:id="rId4"/>
    <p:sldId id="259" r:id="rId5"/>
    <p:sldId id="261" r:id="rId6"/>
    <p:sldId id="262" r:id="rId7"/>
    <p:sldId id="257" r:id="rId8"/>
    <p:sldId id="311" r:id="rId9"/>
    <p:sldId id="268" r:id="rId10"/>
    <p:sldId id="269" r:id="rId11"/>
    <p:sldId id="265" r:id="rId12"/>
    <p:sldId id="270" r:id="rId13"/>
    <p:sldId id="266" r:id="rId14"/>
    <p:sldId id="299" r:id="rId15"/>
    <p:sldId id="323" r:id="rId16"/>
    <p:sldId id="271" r:id="rId17"/>
    <p:sldId id="390" r:id="rId18"/>
    <p:sldId id="391" r:id="rId19"/>
    <p:sldId id="392" r:id="rId20"/>
    <p:sldId id="393" r:id="rId21"/>
    <p:sldId id="394" r:id="rId22"/>
    <p:sldId id="312" r:id="rId23"/>
    <p:sldId id="395" r:id="rId24"/>
    <p:sldId id="396" r:id="rId25"/>
    <p:sldId id="397" r:id="rId26"/>
    <p:sldId id="398" r:id="rId27"/>
    <p:sldId id="399" r:id="rId28"/>
    <p:sldId id="317" r:id="rId29"/>
    <p:sldId id="337" r:id="rId30"/>
    <p:sldId id="318" r:id="rId31"/>
    <p:sldId id="324" r:id="rId32"/>
    <p:sldId id="408" r:id="rId33"/>
    <p:sldId id="409" r:id="rId34"/>
    <p:sldId id="306" r:id="rId35"/>
    <p:sldId id="400" r:id="rId36"/>
    <p:sldId id="401" r:id="rId37"/>
    <p:sldId id="402" r:id="rId38"/>
    <p:sldId id="403" r:id="rId39"/>
    <p:sldId id="406" r:id="rId40"/>
    <p:sldId id="407" r:id="rId41"/>
    <p:sldId id="405" r:id="rId42"/>
    <p:sldId id="322" r:id="rId43"/>
    <p:sldId id="316" r:id="rId44"/>
    <p:sldId id="368" r:id="rId45"/>
    <p:sldId id="263" r:id="rId46"/>
  </p:sldIdLst>
  <p:sldSz cx="9144000" cy="6858000" type="screen4x3"/>
  <p:notesSz cx="6781800" cy="98552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1600" kern="1200">
        <a:solidFill>
          <a:schemeClr val="tx1"/>
        </a:solidFill>
        <a:latin typeface="Comic Sans MS" pitchFamily="66" charset="0"/>
        <a:ea typeface="+mn-ea"/>
        <a:cs typeface="+mn-cs"/>
      </a:defRPr>
    </a:lvl1pPr>
    <a:lvl2pPr marL="457200" algn="ctr" rtl="0" eaLnBrk="0" fontAlgn="base" hangingPunct="0">
      <a:spcBef>
        <a:spcPct val="0"/>
      </a:spcBef>
      <a:spcAft>
        <a:spcPct val="0"/>
      </a:spcAft>
      <a:defRPr sz="1600" kern="1200">
        <a:solidFill>
          <a:schemeClr val="tx1"/>
        </a:solidFill>
        <a:latin typeface="Comic Sans MS" pitchFamily="66" charset="0"/>
        <a:ea typeface="+mn-ea"/>
        <a:cs typeface="+mn-cs"/>
      </a:defRPr>
    </a:lvl2pPr>
    <a:lvl3pPr marL="914400" algn="ctr" rtl="0" eaLnBrk="0" fontAlgn="base" hangingPunct="0">
      <a:spcBef>
        <a:spcPct val="0"/>
      </a:spcBef>
      <a:spcAft>
        <a:spcPct val="0"/>
      </a:spcAft>
      <a:defRPr sz="1600" kern="1200">
        <a:solidFill>
          <a:schemeClr val="tx1"/>
        </a:solidFill>
        <a:latin typeface="Comic Sans MS" pitchFamily="66" charset="0"/>
        <a:ea typeface="+mn-ea"/>
        <a:cs typeface="+mn-cs"/>
      </a:defRPr>
    </a:lvl3pPr>
    <a:lvl4pPr marL="1371600" algn="ctr" rtl="0" eaLnBrk="0" fontAlgn="base" hangingPunct="0">
      <a:spcBef>
        <a:spcPct val="0"/>
      </a:spcBef>
      <a:spcAft>
        <a:spcPct val="0"/>
      </a:spcAft>
      <a:defRPr sz="1600" kern="1200">
        <a:solidFill>
          <a:schemeClr val="tx1"/>
        </a:solidFill>
        <a:latin typeface="Comic Sans MS" pitchFamily="66" charset="0"/>
        <a:ea typeface="+mn-ea"/>
        <a:cs typeface="+mn-cs"/>
      </a:defRPr>
    </a:lvl4pPr>
    <a:lvl5pPr marL="1828800" algn="ctr" rtl="0" eaLnBrk="0" fontAlgn="base" hangingPunct="0">
      <a:spcBef>
        <a:spcPct val="0"/>
      </a:spcBef>
      <a:spcAft>
        <a:spcPct val="0"/>
      </a:spcAft>
      <a:defRPr sz="1600" kern="1200">
        <a:solidFill>
          <a:schemeClr val="tx1"/>
        </a:solidFill>
        <a:latin typeface="Comic Sans MS" pitchFamily="66" charset="0"/>
        <a:ea typeface="+mn-ea"/>
        <a:cs typeface="+mn-cs"/>
      </a:defRPr>
    </a:lvl5pPr>
    <a:lvl6pPr marL="2286000" algn="l" defTabSz="914400" rtl="0" eaLnBrk="1" latinLnBrk="0" hangingPunct="1">
      <a:defRPr sz="1600" kern="1200">
        <a:solidFill>
          <a:schemeClr val="tx1"/>
        </a:solidFill>
        <a:latin typeface="Comic Sans MS" pitchFamily="66" charset="0"/>
        <a:ea typeface="+mn-ea"/>
        <a:cs typeface="+mn-cs"/>
      </a:defRPr>
    </a:lvl6pPr>
    <a:lvl7pPr marL="2743200" algn="l" defTabSz="914400" rtl="0" eaLnBrk="1" latinLnBrk="0" hangingPunct="1">
      <a:defRPr sz="1600" kern="1200">
        <a:solidFill>
          <a:schemeClr val="tx1"/>
        </a:solidFill>
        <a:latin typeface="Comic Sans MS" pitchFamily="66" charset="0"/>
        <a:ea typeface="+mn-ea"/>
        <a:cs typeface="+mn-cs"/>
      </a:defRPr>
    </a:lvl7pPr>
    <a:lvl8pPr marL="3200400" algn="l" defTabSz="914400" rtl="0" eaLnBrk="1" latinLnBrk="0" hangingPunct="1">
      <a:defRPr sz="1600" kern="1200">
        <a:solidFill>
          <a:schemeClr val="tx1"/>
        </a:solidFill>
        <a:latin typeface="Comic Sans MS" pitchFamily="66" charset="0"/>
        <a:ea typeface="+mn-ea"/>
        <a:cs typeface="+mn-cs"/>
      </a:defRPr>
    </a:lvl8pPr>
    <a:lvl9pPr marL="3657600" algn="l" defTabSz="914400" rtl="0" eaLnBrk="1" latinLnBrk="0" hangingPunct="1">
      <a:defRPr sz="1600" kern="1200">
        <a:solidFill>
          <a:schemeClr val="tx1"/>
        </a:solidFill>
        <a:latin typeface="Comic Sans MS" pitchFamily="66" charset="0"/>
        <a:ea typeface="+mn-ea"/>
        <a:cs typeface="+mn-cs"/>
      </a:defRPr>
    </a:lvl9pPr>
  </p:defaultTextStyle>
  <p:extLst>
    <p:ext uri="{521415D9-36F7-43E2-AB2F-B90AF26B5E84}">
      <p14:sectionLst xmlns:p14="http://schemas.microsoft.com/office/powerpoint/2010/main">
        <p14:section name="Introduction" id="{7BE07945-0AA2-4C0E-8D6D-9D1B33D094CD}">
          <p14:sldIdLst>
            <p14:sldId id="256"/>
            <p14:sldId id="258"/>
            <p14:sldId id="264"/>
            <p14:sldId id="259"/>
            <p14:sldId id="261"/>
            <p14:sldId id="262"/>
          </p14:sldIdLst>
        </p14:section>
        <p14:section name="Design goals" id="{01E13BA4-3356-41DC-ACCD-E5E6052F889D}">
          <p14:sldIdLst>
            <p14:sldId id="257"/>
            <p14:sldId id="311"/>
            <p14:sldId id="268"/>
            <p14:sldId id="269"/>
            <p14:sldId id="265"/>
            <p14:sldId id="270"/>
            <p14:sldId id="266"/>
            <p14:sldId id="299"/>
            <p14:sldId id="323"/>
          </p14:sldIdLst>
        </p14:section>
        <p14:section name="Simplified architecture" id="{F2470340-A5C7-4DFB-9C6A-3F223CD01383}">
          <p14:sldIdLst>
            <p14:sldId id="271"/>
            <p14:sldId id="390"/>
            <p14:sldId id="391"/>
            <p14:sldId id="392"/>
            <p14:sldId id="393"/>
            <p14:sldId id="394"/>
            <p14:sldId id="312"/>
            <p14:sldId id="395"/>
            <p14:sldId id="396"/>
            <p14:sldId id="397"/>
            <p14:sldId id="398"/>
            <p14:sldId id="399"/>
            <p14:sldId id="317"/>
            <p14:sldId id="337"/>
            <p14:sldId id="318"/>
            <p14:sldId id="324"/>
            <p14:sldId id="408"/>
            <p14:sldId id="409"/>
          </p14:sldIdLst>
        </p14:section>
        <p14:section name="Detailed architecture" id="{9D0CFF8E-67E1-48D6-B4F4-9764C28CB670}">
          <p14:sldIdLst>
            <p14:sldId id="306"/>
            <p14:sldId id="400"/>
            <p14:sldId id="401"/>
            <p14:sldId id="402"/>
            <p14:sldId id="403"/>
            <p14:sldId id="406"/>
            <p14:sldId id="407"/>
            <p14:sldId id="405"/>
            <p14:sldId id="322"/>
            <p14:sldId id="316"/>
            <p14:sldId id="368"/>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2536"/>
    <a:srgbClr val="8B2532"/>
    <a:srgbClr val="64001D"/>
    <a:srgbClr val="900028"/>
    <a:srgbClr val="FF8D8D"/>
    <a:srgbClr val="FF8196"/>
    <a:srgbClr val="E0E6F8"/>
    <a:srgbClr val="000082"/>
    <a:srgbClr val="0000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82282" autoAdjust="0"/>
  </p:normalViewPr>
  <p:slideViewPr>
    <p:cSldViewPr snapToGrid="0">
      <p:cViewPr varScale="1">
        <p:scale>
          <a:sx n="92" d="100"/>
          <a:sy n="92" d="100"/>
        </p:scale>
        <p:origin x="1512" y="102"/>
      </p:cViewPr>
      <p:guideLst>
        <p:guide orient="horz" pos="2160"/>
        <p:guide pos="2880"/>
      </p:guideLst>
    </p:cSldViewPr>
  </p:slideViewPr>
  <p:outlineViewPr>
    <p:cViewPr>
      <p:scale>
        <a:sx n="33" d="100"/>
        <a:sy n="33" d="100"/>
      </p:scale>
      <p:origin x="0" y="23412"/>
    </p:cViewPr>
  </p:outlineViewPr>
  <p:notesTextViewPr>
    <p:cViewPr>
      <p:scale>
        <a:sx n="100" d="100"/>
        <a:sy n="100" d="100"/>
      </p:scale>
      <p:origin x="0" y="0"/>
    </p:cViewPr>
  </p:notesTextViewPr>
  <p:sorterViewPr>
    <p:cViewPr>
      <p:scale>
        <a:sx n="66" d="100"/>
        <a:sy n="66" d="100"/>
      </p:scale>
      <p:origin x="0" y="-6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237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1700" y="4699000"/>
            <a:ext cx="4978400" cy="4451350"/>
          </a:xfrm>
          <a:prstGeom prst="rect">
            <a:avLst/>
          </a:prstGeom>
          <a:noFill/>
          <a:ln w="12700">
            <a:noFill/>
            <a:miter lim="800000"/>
            <a:headEnd/>
            <a:tailEnd/>
          </a:ln>
          <a:effectLst/>
        </p:spPr>
        <p:txBody>
          <a:bodyPr vert="horz" wrap="square" lIns="91835" tIns="45114" rIns="91835" bIns="45114" numCol="1" anchor="t" anchorCtr="0" compatLnSpc="1">
            <a:prstTxWarp prst="textNoShape">
              <a:avLst/>
            </a:prstTxWarp>
          </a:bodyPr>
          <a:lstStyle/>
          <a:p>
            <a:pPr lvl="0"/>
            <a:r>
              <a:rPr lang="en-US" smtClean="0"/>
              <a:t>Klicka för att ändra format på bakgrundstexten</a:t>
            </a:r>
          </a:p>
          <a:p>
            <a:pPr lvl="1"/>
            <a:r>
              <a:rPr lang="en-US" smtClean="0"/>
              <a:t>Nivå två</a:t>
            </a:r>
          </a:p>
          <a:p>
            <a:pPr lvl="2"/>
            <a:r>
              <a:rPr lang="en-US" smtClean="0"/>
              <a:t>Nivå tre</a:t>
            </a:r>
          </a:p>
          <a:p>
            <a:pPr lvl="3"/>
            <a:r>
              <a:rPr lang="en-US" smtClean="0"/>
              <a:t>Nivå fyra</a:t>
            </a:r>
          </a:p>
          <a:p>
            <a:pPr lvl="4"/>
            <a:r>
              <a:rPr lang="en-US" smtClean="0"/>
              <a:t>Nivå fem</a:t>
            </a:r>
          </a:p>
        </p:txBody>
      </p:sp>
      <p:sp>
        <p:nvSpPr>
          <p:cNvPr id="2051" name="Rectangle 3"/>
          <p:cNvSpPr>
            <a:spLocks noGrp="1" noRot="1" noChangeAspect="1" noChangeArrowheads="1" noTextEdit="1"/>
          </p:cNvSpPr>
          <p:nvPr>
            <p:ph type="sldImg" idx="2"/>
          </p:nvPr>
        </p:nvSpPr>
        <p:spPr bwMode="auto">
          <a:xfrm>
            <a:off x="1101725" y="863600"/>
            <a:ext cx="4591050" cy="3443288"/>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509277750"/>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baseline="0" dirty="0" smtClean="0"/>
          </a:p>
        </p:txBody>
      </p:sp>
    </p:spTree>
    <p:extLst>
      <p:ext uri="{BB962C8B-B14F-4D97-AF65-F5344CB8AC3E}">
        <p14:creationId xmlns:p14="http://schemas.microsoft.com/office/powerpoint/2010/main" val="299978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5566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extLst>
      <p:ext uri="{BB962C8B-B14F-4D97-AF65-F5344CB8AC3E}">
        <p14:creationId xmlns:p14="http://schemas.microsoft.com/office/powerpoint/2010/main" val="1639409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4101363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1629933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xfrm>
            <a:off x="3841451" y="9360730"/>
            <a:ext cx="2938780" cy="492760"/>
          </a:xfrm>
          <a:prstGeom prst="rect">
            <a:avLst/>
          </a:prstGeom>
          <a:noFill/>
        </p:spPr>
        <p:txBody>
          <a:bodyPr/>
          <a:lstStyle/>
          <a:p>
            <a:fld id="{35E8D63F-47AA-4CAF-BF51-F3EBA390C13F}" type="slidenum">
              <a:rPr lang="en-GB"/>
              <a:pPr/>
              <a:t>14</a:t>
            </a:fld>
            <a:endParaRPr lang="en-GB"/>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544141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hu-HU" dirty="0" err="1" smtClean="0"/>
              <a:t>Exetype</a:t>
            </a:r>
            <a:r>
              <a:rPr lang="hu-HU" dirty="0" smtClean="0"/>
              <a:t>:</a:t>
            </a:r>
          </a:p>
          <a:p>
            <a:r>
              <a:rPr lang="hu-HU" dirty="0" smtClean="0"/>
              <a:t>http://www.petri.co.il/download_free_reskit_tools.htm</a:t>
            </a:r>
          </a:p>
          <a:p>
            <a:endParaRPr lang="hu-HU" dirty="0" smtClean="0"/>
          </a:p>
          <a:p>
            <a:r>
              <a:rPr lang="hu-HU" dirty="0" smtClean="0"/>
              <a:t>C:\tools\exetype&gt;EXETYPE.EXE c:\Windows\notepad.exe</a:t>
            </a:r>
          </a:p>
          <a:p>
            <a:r>
              <a:rPr lang="hu-HU" dirty="0" smtClean="0"/>
              <a:t>File "c:\Windows\notepad.exe" is of </a:t>
            </a:r>
            <a:r>
              <a:rPr lang="hu-HU" dirty="0" err="1" smtClean="0"/>
              <a:t>the</a:t>
            </a:r>
            <a:r>
              <a:rPr lang="hu-HU" dirty="0" smtClean="0"/>
              <a:t> </a:t>
            </a:r>
            <a:r>
              <a:rPr lang="hu-HU" dirty="0" err="1" smtClean="0"/>
              <a:t>following</a:t>
            </a:r>
            <a:r>
              <a:rPr lang="hu-HU" dirty="0" smtClean="0"/>
              <a:t> </a:t>
            </a:r>
            <a:r>
              <a:rPr lang="hu-HU" dirty="0" err="1" smtClean="0"/>
              <a:t>type</a:t>
            </a:r>
            <a:r>
              <a:rPr lang="hu-HU" dirty="0" smtClean="0"/>
              <a:t>:</a:t>
            </a:r>
          </a:p>
          <a:p>
            <a:r>
              <a:rPr lang="hu-HU" dirty="0" smtClean="0"/>
              <a:t>    Windows NT</a:t>
            </a:r>
          </a:p>
          <a:p>
            <a:r>
              <a:rPr lang="hu-HU" dirty="0" smtClean="0"/>
              <a:t>    32 bit </a:t>
            </a:r>
            <a:r>
              <a:rPr lang="hu-HU" dirty="0" err="1" smtClean="0"/>
              <a:t>machine</a:t>
            </a:r>
            <a:endParaRPr lang="hu-HU" dirty="0" smtClean="0"/>
          </a:p>
          <a:p>
            <a:r>
              <a:rPr lang="hu-HU" dirty="0" smtClean="0"/>
              <a:t>    </a:t>
            </a:r>
            <a:r>
              <a:rPr lang="hu-HU" dirty="0" err="1" smtClean="0"/>
              <a:t>Built</a:t>
            </a:r>
            <a:r>
              <a:rPr lang="hu-HU" dirty="0" smtClean="0"/>
              <a:t> </a:t>
            </a:r>
            <a:r>
              <a:rPr lang="hu-HU" dirty="0" err="1" smtClean="0"/>
              <a:t>for</a:t>
            </a:r>
            <a:r>
              <a:rPr lang="hu-HU" dirty="0" smtClean="0"/>
              <a:t> </a:t>
            </a:r>
            <a:r>
              <a:rPr lang="hu-HU" dirty="0" err="1" smtClean="0"/>
              <a:t>the</a:t>
            </a:r>
            <a:r>
              <a:rPr lang="hu-HU" dirty="0" smtClean="0"/>
              <a:t> Intel 80386 </a:t>
            </a:r>
            <a:r>
              <a:rPr lang="hu-HU" dirty="0" err="1" smtClean="0"/>
              <a:t>processor</a:t>
            </a:r>
            <a:endParaRPr lang="hu-HU" dirty="0" smtClean="0"/>
          </a:p>
          <a:p>
            <a:r>
              <a:rPr lang="hu-HU" dirty="0" smtClean="0"/>
              <a:t>    </a:t>
            </a:r>
            <a:r>
              <a:rPr lang="hu-HU" dirty="0" err="1" smtClean="0"/>
              <a:t>Runs</a:t>
            </a:r>
            <a:r>
              <a:rPr lang="hu-HU" dirty="0" smtClean="0"/>
              <a:t> </a:t>
            </a:r>
            <a:r>
              <a:rPr lang="hu-HU" dirty="0" err="1" smtClean="0"/>
              <a:t>under</a:t>
            </a:r>
            <a:r>
              <a:rPr lang="hu-HU" dirty="0" smtClean="0"/>
              <a:t> </a:t>
            </a:r>
            <a:r>
              <a:rPr lang="hu-HU" dirty="0" err="1" smtClean="0"/>
              <a:t>the</a:t>
            </a:r>
            <a:r>
              <a:rPr lang="hu-HU" dirty="0" smtClean="0"/>
              <a:t> Windows GUI </a:t>
            </a:r>
            <a:r>
              <a:rPr lang="hu-HU" dirty="0" err="1" smtClean="0"/>
              <a:t>subsystem</a:t>
            </a:r>
            <a:endParaRPr lang="hu-HU" dirty="0" smtClean="0"/>
          </a:p>
          <a:p>
            <a:endParaRPr lang="hu-HU" dirty="0" smtClean="0"/>
          </a:p>
          <a:p>
            <a:r>
              <a:rPr lang="hu-HU" dirty="0" smtClean="0"/>
              <a:t>C:\tools\exetype&gt;EXETYPE.EXE c:\Windows\System32\smss.exe</a:t>
            </a:r>
          </a:p>
          <a:p>
            <a:r>
              <a:rPr lang="hu-HU" dirty="0" smtClean="0"/>
              <a:t>File "c:\Windows\System32\smss.exe" is of </a:t>
            </a:r>
            <a:r>
              <a:rPr lang="hu-HU" dirty="0" err="1" smtClean="0"/>
              <a:t>the</a:t>
            </a:r>
            <a:r>
              <a:rPr lang="hu-HU" dirty="0" smtClean="0"/>
              <a:t> </a:t>
            </a:r>
            <a:r>
              <a:rPr lang="hu-HU" dirty="0" err="1" smtClean="0"/>
              <a:t>following</a:t>
            </a:r>
            <a:r>
              <a:rPr lang="hu-HU" dirty="0" smtClean="0"/>
              <a:t> </a:t>
            </a:r>
            <a:r>
              <a:rPr lang="hu-HU" dirty="0" err="1" smtClean="0"/>
              <a:t>type</a:t>
            </a:r>
            <a:r>
              <a:rPr lang="hu-HU" dirty="0" smtClean="0"/>
              <a:t>:</a:t>
            </a:r>
          </a:p>
          <a:p>
            <a:r>
              <a:rPr lang="hu-HU" dirty="0" smtClean="0"/>
              <a:t>    Windows NT</a:t>
            </a:r>
          </a:p>
          <a:p>
            <a:r>
              <a:rPr lang="hu-HU" dirty="0" smtClean="0"/>
              <a:t>    32 bit </a:t>
            </a:r>
            <a:r>
              <a:rPr lang="hu-HU" dirty="0" err="1" smtClean="0"/>
              <a:t>machine</a:t>
            </a:r>
            <a:endParaRPr lang="hu-HU" dirty="0" smtClean="0"/>
          </a:p>
          <a:p>
            <a:r>
              <a:rPr lang="hu-HU" dirty="0" smtClean="0"/>
              <a:t>    </a:t>
            </a:r>
            <a:r>
              <a:rPr lang="hu-HU" dirty="0" err="1" smtClean="0"/>
              <a:t>Built</a:t>
            </a:r>
            <a:r>
              <a:rPr lang="hu-HU" dirty="0" smtClean="0"/>
              <a:t> </a:t>
            </a:r>
            <a:r>
              <a:rPr lang="hu-HU" dirty="0" err="1" smtClean="0"/>
              <a:t>for</a:t>
            </a:r>
            <a:r>
              <a:rPr lang="hu-HU" dirty="0" smtClean="0"/>
              <a:t> </a:t>
            </a:r>
            <a:r>
              <a:rPr lang="hu-HU" dirty="0" err="1" smtClean="0"/>
              <a:t>the</a:t>
            </a:r>
            <a:r>
              <a:rPr lang="hu-HU" dirty="0" smtClean="0"/>
              <a:t> Intel 80386 </a:t>
            </a:r>
            <a:r>
              <a:rPr lang="hu-HU" dirty="0" err="1" smtClean="0"/>
              <a:t>processor</a:t>
            </a:r>
            <a:endParaRPr lang="hu-HU" dirty="0" smtClean="0"/>
          </a:p>
          <a:p>
            <a:r>
              <a:rPr lang="hu-HU" dirty="0" smtClean="0"/>
              <a:t>    </a:t>
            </a:r>
            <a:r>
              <a:rPr lang="hu-HU" dirty="0" err="1" smtClean="0"/>
              <a:t>Requires</a:t>
            </a:r>
            <a:r>
              <a:rPr lang="hu-HU" dirty="0" smtClean="0"/>
              <a:t> no </a:t>
            </a:r>
            <a:r>
              <a:rPr lang="hu-HU" dirty="0" err="1" smtClean="0"/>
              <a:t>subsystem</a:t>
            </a:r>
            <a:r>
              <a:rPr lang="hu-HU" dirty="0" smtClean="0"/>
              <a:t> </a:t>
            </a:r>
            <a:r>
              <a:rPr lang="hu-HU" dirty="0" err="1" smtClean="0"/>
              <a:t>to</a:t>
            </a:r>
            <a:r>
              <a:rPr lang="hu-HU" dirty="0" smtClean="0"/>
              <a:t> </a:t>
            </a:r>
            <a:r>
              <a:rPr lang="hu-HU" dirty="0" err="1" smtClean="0"/>
              <a:t>run</a:t>
            </a:r>
            <a:r>
              <a:rPr lang="hu-HU" dirty="0" smtClean="0"/>
              <a:t> (</a:t>
            </a:r>
            <a:r>
              <a:rPr lang="hu-HU" dirty="0" err="1" smtClean="0"/>
              <a:t>Native</a:t>
            </a:r>
            <a:r>
              <a:rPr lang="hu-HU" dirty="0" smtClean="0"/>
              <a:t> </a:t>
            </a:r>
            <a:r>
              <a:rPr lang="hu-HU" dirty="0" err="1" smtClean="0"/>
              <a:t>to</a:t>
            </a:r>
            <a:r>
              <a:rPr lang="hu-HU" dirty="0" smtClean="0"/>
              <a:t> Windows NT)</a:t>
            </a:r>
          </a:p>
          <a:p>
            <a:endParaRPr lang="hu-HU" dirty="0" smtClean="0"/>
          </a:p>
          <a:p>
            <a:r>
              <a:rPr lang="hu-HU" dirty="0" smtClean="0"/>
              <a:t>C:\tools\exetype&gt;EXETYPE.EXE c:\Windows\System32\cmd.exe</a:t>
            </a:r>
          </a:p>
          <a:p>
            <a:r>
              <a:rPr lang="hu-HU" dirty="0" smtClean="0"/>
              <a:t>File "c:\Windows\System32\cmd.exe" is of </a:t>
            </a:r>
            <a:r>
              <a:rPr lang="hu-HU" dirty="0" err="1" smtClean="0"/>
              <a:t>the</a:t>
            </a:r>
            <a:r>
              <a:rPr lang="hu-HU" dirty="0" smtClean="0"/>
              <a:t> </a:t>
            </a:r>
            <a:r>
              <a:rPr lang="hu-HU" dirty="0" err="1" smtClean="0"/>
              <a:t>following</a:t>
            </a:r>
            <a:r>
              <a:rPr lang="hu-HU" dirty="0" smtClean="0"/>
              <a:t> </a:t>
            </a:r>
            <a:r>
              <a:rPr lang="hu-HU" dirty="0" err="1" smtClean="0"/>
              <a:t>type</a:t>
            </a:r>
            <a:r>
              <a:rPr lang="hu-HU" dirty="0" smtClean="0"/>
              <a:t>:</a:t>
            </a:r>
          </a:p>
          <a:p>
            <a:r>
              <a:rPr lang="hu-HU" dirty="0" smtClean="0"/>
              <a:t>    Windows NT</a:t>
            </a:r>
          </a:p>
          <a:p>
            <a:r>
              <a:rPr lang="hu-HU" dirty="0" smtClean="0"/>
              <a:t>    32 bit </a:t>
            </a:r>
            <a:r>
              <a:rPr lang="hu-HU" dirty="0" err="1" smtClean="0"/>
              <a:t>machine</a:t>
            </a:r>
            <a:endParaRPr lang="hu-HU" dirty="0" smtClean="0"/>
          </a:p>
          <a:p>
            <a:r>
              <a:rPr lang="hu-HU" dirty="0" smtClean="0"/>
              <a:t>    </a:t>
            </a:r>
            <a:r>
              <a:rPr lang="hu-HU" dirty="0" err="1" smtClean="0"/>
              <a:t>Built</a:t>
            </a:r>
            <a:r>
              <a:rPr lang="hu-HU" dirty="0" smtClean="0"/>
              <a:t> </a:t>
            </a:r>
            <a:r>
              <a:rPr lang="hu-HU" dirty="0" err="1" smtClean="0"/>
              <a:t>for</a:t>
            </a:r>
            <a:r>
              <a:rPr lang="hu-HU" dirty="0" smtClean="0"/>
              <a:t> </a:t>
            </a:r>
            <a:r>
              <a:rPr lang="hu-HU" dirty="0" err="1" smtClean="0"/>
              <a:t>the</a:t>
            </a:r>
            <a:r>
              <a:rPr lang="hu-HU" dirty="0" smtClean="0"/>
              <a:t> Intel 80386 </a:t>
            </a:r>
            <a:r>
              <a:rPr lang="hu-HU" dirty="0" err="1" smtClean="0"/>
              <a:t>processor</a:t>
            </a:r>
            <a:endParaRPr lang="hu-HU" dirty="0" smtClean="0"/>
          </a:p>
          <a:p>
            <a:r>
              <a:rPr lang="hu-HU" dirty="0" smtClean="0"/>
              <a:t>    </a:t>
            </a:r>
            <a:r>
              <a:rPr lang="hu-HU" dirty="0" err="1" smtClean="0"/>
              <a:t>Runs</a:t>
            </a:r>
            <a:r>
              <a:rPr lang="hu-HU" dirty="0" smtClean="0"/>
              <a:t> </a:t>
            </a:r>
            <a:r>
              <a:rPr lang="hu-HU" dirty="0" err="1" smtClean="0"/>
              <a:t>under</a:t>
            </a:r>
            <a:r>
              <a:rPr lang="hu-HU" dirty="0" smtClean="0"/>
              <a:t> </a:t>
            </a:r>
            <a:r>
              <a:rPr lang="hu-HU" dirty="0" err="1" smtClean="0"/>
              <a:t>the</a:t>
            </a:r>
            <a:r>
              <a:rPr lang="hu-HU" dirty="0" smtClean="0"/>
              <a:t> Windows </a:t>
            </a:r>
            <a:r>
              <a:rPr lang="hu-HU" dirty="0" err="1" smtClean="0"/>
              <a:t>character-based</a:t>
            </a:r>
            <a:r>
              <a:rPr lang="hu-HU" dirty="0" smtClean="0"/>
              <a:t> </a:t>
            </a:r>
            <a:r>
              <a:rPr lang="hu-HU" dirty="0" err="1" smtClean="0"/>
              <a:t>subsystem</a:t>
            </a:r>
            <a:endParaRPr lang="hu-HU" dirty="0"/>
          </a:p>
        </p:txBody>
      </p:sp>
    </p:spTree>
    <p:extLst>
      <p:ext uri="{BB962C8B-B14F-4D97-AF65-F5344CB8AC3E}">
        <p14:creationId xmlns:p14="http://schemas.microsoft.com/office/powerpoint/2010/main" val="3157809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14056098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1572090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1346180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lnSpc>
                <a:spcPct val="90000"/>
              </a:lnSpc>
              <a:defRPr/>
            </a:pPr>
            <a:r>
              <a:rPr lang="en-US" sz="2000" dirty="0" smtClean="0"/>
              <a:t>Main services</a:t>
            </a:r>
          </a:p>
          <a:p>
            <a:pPr lvl="1" eaLnBrk="1" hangingPunct="1">
              <a:lnSpc>
                <a:spcPct val="90000"/>
              </a:lnSpc>
              <a:defRPr/>
            </a:pPr>
            <a:r>
              <a:rPr lang="en-US" sz="1800" dirty="0" smtClean="0"/>
              <a:t>Thread waiting, scheduling &amp; context switching</a:t>
            </a:r>
          </a:p>
          <a:p>
            <a:pPr lvl="1" eaLnBrk="1" hangingPunct="1">
              <a:lnSpc>
                <a:spcPct val="90000"/>
              </a:lnSpc>
              <a:defRPr/>
            </a:pPr>
            <a:r>
              <a:rPr lang="en-US" sz="1800" dirty="0" smtClean="0"/>
              <a:t>Exception and interrupt dispatching</a:t>
            </a:r>
          </a:p>
          <a:p>
            <a:pPr lvl="1" eaLnBrk="1" hangingPunct="1">
              <a:lnSpc>
                <a:spcPct val="90000"/>
              </a:lnSpc>
              <a:defRPr/>
            </a:pPr>
            <a:r>
              <a:rPr lang="en-US" sz="1800" dirty="0" smtClean="0"/>
              <a:t>Operating system synchronization primitives (different for MP vs. UP)</a:t>
            </a:r>
          </a:p>
          <a:p>
            <a:pPr lvl="1" eaLnBrk="1" hangingPunct="1">
              <a:lnSpc>
                <a:spcPct val="90000"/>
              </a:lnSpc>
              <a:defRPr/>
            </a:pPr>
            <a:r>
              <a:rPr lang="en-US" sz="1800" dirty="0" smtClean="0"/>
              <a:t>A few of these are exposed to user mode</a:t>
            </a:r>
          </a:p>
          <a:p>
            <a:endParaRPr lang="hu-HU" dirty="0"/>
          </a:p>
        </p:txBody>
      </p:sp>
    </p:spTree>
    <p:extLst>
      <p:ext uri="{BB962C8B-B14F-4D97-AF65-F5344CB8AC3E}">
        <p14:creationId xmlns:p14="http://schemas.microsoft.com/office/powerpoint/2010/main" val="858086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err="1" smtClean="0"/>
              <a:t>Slides</a:t>
            </a:r>
            <a:r>
              <a:rPr lang="hu-HU" dirty="0" smtClean="0"/>
              <a:t> </a:t>
            </a:r>
            <a:r>
              <a:rPr lang="hu-HU" dirty="0" err="1" smtClean="0"/>
              <a:t>based</a:t>
            </a:r>
            <a:r>
              <a:rPr lang="hu-HU" baseline="0" dirty="0" smtClean="0"/>
              <a:t> </a:t>
            </a:r>
            <a:r>
              <a:rPr lang="hu-HU" baseline="0" dirty="0" err="1" smtClean="0"/>
              <a:t>on</a:t>
            </a:r>
            <a:r>
              <a:rPr lang="hu-HU" dirty="0" smtClean="0"/>
              <a:t> Windows Operating</a:t>
            </a:r>
            <a:r>
              <a:rPr lang="hu-HU" baseline="0" dirty="0" smtClean="0"/>
              <a:t> System Internals Curriculum </a:t>
            </a:r>
            <a:r>
              <a:rPr lang="hu-HU" baseline="0" dirty="0" err="1" smtClean="0"/>
              <a:t>Development</a:t>
            </a:r>
            <a:r>
              <a:rPr lang="hu-HU" baseline="0" dirty="0" smtClean="0"/>
              <a:t> Kit</a:t>
            </a:r>
            <a:endParaRPr lang="hu-HU" dirty="0"/>
          </a:p>
        </p:txBody>
      </p:sp>
    </p:spTree>
    <p:extLst>
      <p:ext uri="{BB962C8B-B14F-4D97-AF65-F5344CB8AC3E}">
        <p14:creationId xmlns:p14="http://schemas.microsoft.com/office/powerpoint/2010/main" val="2711455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1852783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31022073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None/>
            </a:pPr>
            <a:r>
              <a:rPr lang="hu-HU" baseline="0" dirty="0" smtClean="0"/>
              <a:t>Indítsunk el programokat, pl. </a:t>
            </a:r>
            <a:r>
              <a:rPr lang="hu-HU" baseline="0" dirty="0" err="1" smtClean="0"/>
              <a:t>WinDbg</a:t>
            </a:r>
            <a:endParaRPr lang="hu-HU" baseline="0" dirty="0" smtClean="0"/>
          </a:p>
          <a:p>
            <a:pPr lvl="0">
              <a:buFont typeface="Arial" pitchFamily="34" charset="0"/>
              <a:buNone/>
            </a:pPr>
            <a:endParaRPr lang="hu-HU" baseline="0" dirty="0" smtClean="0"/>
          </a:p>
          <a:p>
            <a:pPr lvl="0">
              <a:buFont typeface="Arial" pitchFamily="34" charset="0"/>
              <a:buNone/>
            </a:pPr>
            <a:r>
              <a:rPr lang="hu-HU" baseline="0" dirty="0" smtClean="0"/>
              <a:t>Eszközök:</a:t>
            </a:r>
          </a:p>
          <a:p>
            <a:pPr lvl="0">
              <a:buFont typeface="Arial" pitchFamily="34" charset="0"/>
              <a:buChar char="•"/>
            </a:pPr>
            <a:r>
              <a:rPr lang="hu-HU" baseline="0" dirty="0" smtClean="0"/>
              <a:t> Feladatkezelő: Teljesítmény fül, Nézet / Kernelidők mutatása opciót kapcsoljuk be</a:t>
            </a:r>
          </a:p>
          <a:p>
            <a:pPr lvl="0">
              <a:buFont typeface="Arial" pitchFamily="34" charset="0"/>
              <a:buChar char="•"/>
            </a:pPr>
            <a:r>
              <a:rPr lang="hu-HU" baseline="0" dirty="0" err="1" smtClean="0"/>
              <a:t>Qslice</a:t>
            </a:r>
            <a:r>
              <a:rPr lang="hu-HU" baseline="0" dirty="0" smtClean="0"/>
              <a:t> (Windows 2000 Resource Kit): védett módú és felhasználói módban eltöltött idő szemléltetése</a:t>
            </a:r>
          </a:p>
          <a:p>
            <a:pPr lvl="0">
              <a:buFont typeface="Arial" pitchFamily="34" charset="0"/>
              <a:buChar char="•"/>
            </a:pPr>
            <a:r>
              <a:rPr lang="hu-HU" dirty="0" smtClean="0"/>
              <a:t> Teljesítményszámlálók</a:t>
            </a:r>
            <a:r>
              <a:rPr lang="hu-HU" baseline="0" dirty="0" smtClean="0"/>
              <a:t> (Felügyeleti eszközök / Megbízhatóság- és teljesítményfigyelő):</a:t>
            </a:r>
          </a:p>
          <a:p>
            <a:pPr lvl="1">
              <a:buFont typeface="Arial" pitchFamily="34" charset="0"/>
              <a:buChar char="•"/>
            </a:pPr>
            <a:r>
              <a:rPr lang="hu-HU" baseline="0" dirty="0" smtClean="0"/>
              <a:t> Processzor / A processzor felhasználói módú használatának aránya (%)</a:t>
            </a:r>
          </a:p>
          <a:p>
            <a:pPr lvl="1">
              <a:buFont typeface="Arial" pitchFamily="34" charset="0"/>
              <a:buChar char="•"/>
            </a:pPr>
            <a:r>
              <a:rPr lang="hu-HU" baseline="0" dirty="0" smtClean="0"/>
              <a:t> Processzor / A processzor védett módú használatának aránya (%)</a:t>
            </a:r>
            <a:endParaRPr lang="hu-HU" dirty="0"/>
          </a:p>
        </p:txBody>
      </p:sp>
    </p:spTree>
    <p:extLst>
      <p:ext uri="{BB962C8B-B14F-4D97-AF65-F5344CB8AC3E}">
        <p14:creationId xmlns:p14="http://schemas.microsoft.com/office/powerpoint/2010/main" val="32569304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hu-HU" dirty="0" smtClean="0"/>
              <a:t>(System </a:t>
            </a:r>
            <a:r>
              <a:rPr lang="hu-HU" dirty="0" err="1" smtClean="0"/>
              <a:t>processes</a:t>
            </a:r>
            <a:r>
              <a:rPr lang="hu-HU" dirty="0" smtClean="0"/>
              <a:t>)</a:t>
            </a:r>
          </a:p>
          <a:p>
            <a:pPr>
              <a:buFont typeface="Arial" pitchFamily="34" charset="0"/>
              <a:buChar char="•"/>
            </a:pPr>
            <a:r>
              <a:rPr lang="hu-HU" dirty="0" smtClean="0"/>
              <a:t> Session Manager</a:t>
            </a:r>
          </a:p>
          <a:p>
            <a:pPr>
              <a:buFont typeface="Arial" pitchFamily="34" charset="0"/>
              <a:buChar char="•"/>
            </a:pPr>
            <a:r>
              <a:rPr lang="hu-HU" dirty="0" smtClean="0"/>
              <a:t> </a:t>
            </a:r>
            <a:r>
              <a:rPr lang="hu-HU" dirty="0" err="1" smtClean="0"/>
              <a:t>Winlogon</a:t>
            </a:r>
            <a:endParaRPr lang="hu-HU" dirty="0" smtClean="0"/>
          </a:p>
          <a:p>
            <a:pPr>
              <a:buFont typeface="Arial" pitchFamily="34" charset="0"/>
              <a:buChar char="•"/>
            </a:pPr>
            <a:r>
              <a:rPr lang="hu-HU" dirty="0" smtClean="0"/>
              <a:t> LSASS</a:t>
            </a:r>
            <a:r>
              <a:rPr lang="hu-HU" baseline="0" dirty="0" smtClean="0"/>
              <a:t> – Local </a:t>
            </a:r>
            <a:r>
              <a:rPr lang="hu-HU" baseline="0" dirty="0" err="1" smtClean="0"/>
              <a:t>Security</a:t>
            </a:r>
            <a:r>
              <a:rPr lang="hu-HU" baseline="0" dirty="0" smtClean="0"/>
              <a:t> </a:t>
            </a:r>
            <a:r>
              <a:rPr lang="hu-HU" baseline="0" dirty="0" err="1" smtClean="0"/>
              <a:t>Authority</a:t>
            </a:r>
            <a:r>
              <a:rPr lang="hu-HU" baseline="0" dirty="0" smtClean="0"/>
              <a:t> </a:t>
            </a:r>
            <a:r>
              <a:rPr lang="hu-HU" baseline="0" dirty="0" err="1" smtClean="0"/>
              <a:t>Subsystem</a:t>
            </a:r>
            <a:endParaRPr lang="hu-HU" baseline="0" dirty="0" smtClean="0"/>
          </a:p>
          <a:p>
            <a:pPr>
              <a:buFont typeface="Arial" pitchFamily="34" charset="0"/>
              <a:buChar char="•"/>
            </a:pPr>
            <a:r>
              <a:rPr lang="hu-HU" baseline="0" dirty="0" smtClean="0"/>
              <a:t> Service </a:t>
            </a:r>
            <a:r>
              <a:rPr lang="hu-HU" baseline="0" dirty="0" err="1" smtClean="0"/>
              <a:t>Control</a:t>
            </a:r>
            <a:r>
              <a:rPr lang="hu-HU" baseline="0" dirty="0" smtClean="0"/>
              <a:t> Manager</a:t>
            </a:r>
            <a:endParaRPr lang="hu-HU" dirty="0" smtClean="0"/>
          </a:p>
          <a:p>
            <a:endParaRPr lang="hu-HU" dirty="0"/>
          </a:p>
        </p:txBody>
      </p:sp>
    </p:spTree>
    <p:extLst>
      <p:ext uri="{BB962C8B-B14F-4D97-AF65-F5344CB8AC3E}">
        <p14:creationId xmlns:p14="http://schemas.microsoft.com/office/powerpoint/2010/main" val="4398518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644661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36427789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32500805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17922321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None/>
            </a:pPr>
            <a:endParaRPr lang="hu-HU" dirty="0"/>
          </a:p>
        </p:txBody>
      </p:sp>
    </p:spTree>
    <p:extLst>
      <p:ext uri="{BB962C8B-B14F-4D97-AF65-F5344CB8AC3E}">
        <p14:creationId xmlns:p14="http://schemas.microsoft.com/office/powerpoint/2010/main" val="21682712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xfrm>
            <a:off x="3841451" y="9360730"/>
            <a:ext cx="2938780" cy="492760"/>
          </a:xfrm>
          <a:prstGeom prst="rect">
            <a:avLst/>
          </a:prstGeom>
          <a:noFill/>
        </p:spPr>
        <p:txBody>
          <a:bodyPr/>
          <a:lstStyle/>
          <a:p>
            <a:fld id="{7C6E9ED1-5060-4A0E-AC7C-3A3B2636692F}" type="slidenum">
              <a:rPr lang="en-GB"/>
              <a:pPr/>
              <a:t>29</a:t>
            </a:fld>
            <a:endParaRPr lang="en-GB"/>
          </a:p>
        </p:txBody>
      </p:sp>
      <p:sp>
        <p:nvSpPr>
          <p:cNvPr id="49155" name="Rectangle 2"/>
          <p:cNvSpPr>
            <a:spLocks noGrp="1" noChangeArrowheads="1"/>
          </p:cNvSpPr>
          <p:nvPr>
            <p:ph type="body" idx="1"/>
          </p:nvPr>
        </p:nvSpPr>
        <p:spPr>
          <a:xfrm>
            <a:off x="905811" y="4635024"/>
            <a:ext cx="4970180" cy="4585406"/>
          </a:xfrm>
          <a:noFill/>
          <a:ln/>
        </p:spPr>
        <p:txBody>
          <a:bodyPr lIns="85209" tIns="42603" rIns="85209" bIns="42603"/>
          <a:lstStyle/>
          <a:p>
            <a:pPr eaLnBrk="1" hangingPunct="1">
              <a:buFont typeface="Arial" pitchFamily="34" charset="0"/>
              <a:buChar char="•"/>
              <a:defRPr/>
            </a:pPr>
            <a:r>
              <a:rPr lang="en-US" sz="1800" dirty="0" smtClean="0"/>
              <a:t>Kernel-mode functions (“services”) are invoked from user mode via a protected mechanism</a:t>
            </a:r>
            <a:endParaRPr lang="hu-HU" sz="1800" dirty="0" smtClean="0"/>
          </a:p>
          <a:p>
            <a:pPr lvl="1" eaLnBrk="1" hangingPunct="1">
              <a:buFont typeface="Arial" pitchFamily="34" charset="0"/>
              <a:buChar char="•"/>
              <a:defRPr/>
            </a:pPr>
            <a:r>
              <a:rPr lang="hu-HU" sz="1400" dirty="0" smtClean="0"/>
              <a:t> </a:t>
            </a:r>
            <a:r>
              <a:rPr lang="en-US" sz="1400" dirty="0" smtClean="0"/>
              <a:t>x86: INT 2E (as of XP, faster instructions are used where available: SYSENTER on x86, SYSCALL on AMD)</a:t>
            </a:r>
            <a:endParaRPr lang="hu-HU" sz="1400" dirty="0" smtClean="0"/>
          </a:p>
          <a:p>
            <a:pPr lvl="1" eaLnBrk="1" hangingPunct="1">
              <a:buFont typeface="Arial" pitchFamily="34" charset="0"/>
              <a:buChar char="•"/>
              <a:defRPr/>
            </a:pPr>
            <a:r>
              <a:rPr lang="hu-HU" sz="1400" dirty="0" smtClean="0"/>
              <a:t> </a:t>
            </a:r>
            <a:r>
              <a:rPr lang="en-US" sz="1400" dirty="0" smtClean="0"/>
              <a:t>i.e., on a call to an OS service from user mode, the last thing that happens in user mode is this “change mode to kernel” instruction</a:t>
            </a:r>
            <a:endParaRPr lang="hu-HU" sz="1400" dirty="0" smtClean="0"/>
          </a:p>
          <a:p>
            <a:pPr lvl="1" eaLnBrk="1" hangingPunct="1">
              <a:buFont typeface="Arial" pitchFamily="34" charset="0"/>
              <a:buChar char="•"/>
              <a:defRPr/>
            </a:pPr>
            <a:r>
              <a:rPr lang="hu-HU" sz="1400" dirty="0" smtClean="0"/>
              <a:t> </a:t>
            </a:r>
            <a:r>
              <a:rPr lang="en-US" sz="1400" dirty="0" smtClean="0"/>
              <a:t>Causes an exception or interrupt, handled by the system service dispatcher (</a:t>
            </a:r>
            <a:r>
              <a:rPr lang="en-US" sz="1400" dirty="0" err="1" smtClean="0"/>
              <a:t>KiSystemService</a:t>
            </a:r>
            <a:r>
              <a:rPr lang="en-US" sz="1400" dirty="0" smtClean="0"/>
              <a:t>) in kernel mode</a:t>
            </a:r>
            <a:endParaRPr lang="hu-HU" sz="1400" dirty="0" smtClean="0"/>
          </a:p>
          <a:p>
            <a:pPr lvl="1" eaLnBrk="1" hangingPunct="1">
              <a:buFont typeface="Arial" pitchFamily="34" charset="0"/>
              <a:buChar char="•"/>
              <a:defRPr/>
            </a:pPr>
            <a:r>
              <a:rPr lang="hu-HU" sz="1400" dirty="0" smtClean="0"/>
              <a:t> R</a:t>
            </a:r>
            <a:r>
              <a:rPr lang="en-US" sz="1400" dirty="0" err="1" smtClean="0"/>
              <a:t>eturn</a:t>
            </a:r>
            <a:r>
              <a:rPr lang="en-US" sz="1400" dirty="0" smtClean="0"/>
              <a:t> to user mode is done by dismissing the interrupt or exception</a:t>
            </a:r>
            <a:endParaRPr lang="hu-HU" sz="1400" dirty="0" smtClean="0"/>
          </a:p>
          <a:p>
            <a:pPr lvl="0" eaLnBrk="1" hangingPunct="1">
              <a:buFont typeface="Arial" pitchFamily="34" charset="0"/>
              <a:buChar char="•"/>
              <a:defRPr/>
            </a:pPr>
            <a:r>
              <a:rPr lang="en-US" sz="1800" dirty="0" smtClean="0"/>
              <a:t>The desired system function is selected by the “system service number”</a:t>
            </a:r>
            <a:endParaRPr lang="hu-HU" sz="1800" dirty="0" smtClean="0"/>
          </a:p>
          <a:p>
            <a:pPr lvl="1" eaLnBrk="1" hangingPunct="1">
              <a:buFont typeface="Arial" pitchFamily="34" charset="0"/>
              <a:buChar char="•"/>
              <a:defRPr/>
            </a:pPr>
            <a:r>
              <a:rPr lang="hu-HU" sz="1400" baseline="0" dirty="0" smtClean="0"/>
              <a:t> </a:t>
            </a:r>
            <a:r>
              <a:rPr lang="en-US" sz="1400" dirty="0" smtClean="0"/>
              <a:t>Every Windows function exported to user mode has a unique </a:t>
            </a:r>
            <a:r>
              <a:rPr lang="en-US" sz="1400" dirty="0" err="1" smtClean="0"/>
              <a:t>numbe</a:t>
            </a:r>
            <a:r>
              <a:rPr lang="hu-HU" sz="1400" dirty="0" smtClean="0"/>
              <a:t>r</a:t>
            </a:r>
          </a:p>
          <a:p>
            <a:pPr lvl="1" eaLnBrk="1" hangingPunct="1">
              <a:buFont typeface="Arial" pitchFamily="34" charset="0"/>
              <a:buChar char="•"/>
              <a:defRPr/>
            </a:pPr>
            <a:r>
              <a:rPr lang="hu-HU" sz="1400" baseline="0" dirty="0" smtClean="0"/>
              <a:t> </a:t>
            </a:r>
            <a:r>
              <a:rPr lang="en-US" sz="1400" dirty="0" smtClean="0"/>
              <a:t>This number is stored in a register just before the “change mode” instruction </a:t>
            </a:r>
            <a:br>
              <a:rPr lang="en-US" sz="1400" dirty="0" smtClean="0"/>
            </a:br>
            <a:r>
              <a:rPr lang="en-US" sz="1400" dirty="0" smtClean="0"/>
              <a:t>(after pushing the arguments to the service)</a:t>
            </a:r>
            <a:endParaRPr lang="hu-HU" sz="1400" dirty="0" smtClean="0"/>
          </a:p>
          <a:p>
            <a:pPr lvl="1" eaLnBrk="1" hangingPunct="1">
              <a:buFont typeface="Arial" pitchFamily="34" charset="0"/>
              <a:buChar char="•"/>
              <a:defRPr/>
            </a:pPr>
            <a:r>
              <a:rPr lang="hu-HU" sz="1400" dirty="0" smtClean="0"/>
              <a:t> </a:t>
            </a:r>
            <a:r>
              <a:rPr lang="en-US" sz="1400" dirty="0" smtClean="0"/>
              <a:t>This number is an index into the system service dispatch table</a:t>
            </a:r>
            <a:endParaRPr lang="hu-HU" sz="1400" dirty="0" smtClean="0"/>
          </a:p>
          <a:p>
            <a:pPr lvl="1" eaLnBrk="1" hangingPunct="1">
              <a:buFont typeface="Arial" pitchFamily="34" charset="0"/>
              <a:buChar char="•"/>
              <a:defRPr/>
            </a:pPr>
            <a:r>
              <a:rPr lang="hu-HU" sz="1400" dirty="0" smtClean="0"/>
              <a:t> </a:t>
            </a:r>
            <a:r>
              <a:rPr lang="en-US" sz="1400" dirty="0" smtClean="0"/>
              <a:t>Table gives kernel-mode entry point address and argument list length for each exported function</a:t>
            </a:r>
            <a:endParaRPr lang="hu-HU" sz="1400" dirty="0" smtClean="0"/>
          </a:p>
          <a:p>
            <a:pPr lvl="0" eaLnBrk="1" hangingPunct="1">
              <a:buFont typeface="Arial" pitchFamily="34" charset="0"/>
              <a:buChar char="•"/>
              <a:defRPr/>
            </a:pPr>
            <a:r>
              <a:rPr lang="hu-HU" sz="1800" dirty="0" smtClean="0"/>
              <a:t> </a:t>
            </a:r>
            <a:r>
              <a:rPr lang="en-US" sz="1800" dirty="0" smtClean="0"/>
              <a:t>All validity checks are done after the user to kernel transition</a:t>
            </a:r>
            <a:endParaRPr lang="hu-HU" sz="1800" dirty="0" smtClean="0"/>
          </a:p>
          <a:p>
            <a:pPr lvl="1" eaLnBrk="1" hangingPunct="1">
              <a:buFont typeface="Arial" pitchFamily="34" charset="0"/>
              <a:buChar char="•"/>
              <a:defRPr/>
            </a:pPr>
            <a:r>
              <a:rPr lang="hu-HU" sz="1400" dirty="0" smtClean="0"/>
              <a:t> </a:t>
            </a:r>
            <a:r>
              <a:rPr lang="en-US" sz="1400" dirty="0" err="1" smtClean="0"/>
              <a:t>KiSystemService</a:t>
            </a:r>
            <a:r>
              <a:rPr lang="en-US" sz="1400" dirty="0" smtClean="0"/>
              <a:t> probes argument list, copies it to kernel-mode stack, and calls the executive or kernel routine pointed to by the table</a:t>
            </a:r>
            <a:endParaRPr lang="hu-HU" sz="1400" dirty="0" smtClean="0"/>
          </a:p>
          <a:p>
            <a:pPr lvl="1" eaLnBrk="1" hangingPunct="1">
              <a:buFont typeface="Arial" pitchFamily="34" charset="0"/>
              <a:buChar char="•"/>
              <a:defRPr/>
            </a:pPr>
            <a:r>
              <a:rPr lang="hu-HU" sz="1400" dirty="0" smtClean="0"/>
              <a:t> </a:t>
            </a:r>
            <a:r>
              <a:rPr lang="en-US" sz="1400" dirty="0" smtClean="0"/>
              <a:t>Service-specific routine checks argument values, probes pointed-to buffers, etc.</a:t>
            </a:r>
            <a:endParaRPr lang="hu-HU" sz="1400" dirty="0" smtClean="0"/>
          </a:p>
          <a:p>
            <a:pPr lvl="1" eaLnBrk="1" hangingPunct="1">
              <a:buFont typeface="Arial" pitchFamily="34" charset="0"/>
              <a:buChar char="•"/>
              <a:defRPr/>
            </a:pPr>
            <a:r>
              <a:rPr lang="hu-HU" sz="1400" baseline="0" dirty="0" smtClean="0"/>
              <a:t> </a:t>
            </a:r>
            <a:r>
              <a:rPr lang="en-US" sz="1400" dirty="0" smtClean="0"/>
              <a:t>Once past that point, everything is “trusted”</a:t>
            </a:r>
            <a:endParaRPr lang="hu-HU" sz="1400" dirty="0" smtClean="0"/>
          </a:p>
          <a:p>
            <a:pPr lvl="0" eaLnBrk="1" hangingPunct="1">
              <a:buFont typeface="Arial" pitchFamily="34" charset="0"/>
              <a:buChar char="•"/>
              <a:defRPr/>
            </a:pPr>
            <a:r>
              <a:rPr lang="hu-HU" sz="1800" baseline="0" dirty="0" smtClean="0"/>
              <a:t> </a:t>
            </a:r>
            <a:r>
              <a:rPr lang="en-US" sz="1800" dirty="0" smtClean="0"/>
              <a:t>This is safe, because</a:t>
            </a:r>
            <a:r>
              <a:rPr lang="en-US" sz="2000" dirty="0" smtClean="0"/>
              <a:t>:</a:t>
            </a:r>
            <a:endParaRPr lang="hu-HU" sz="2000" dirty="0" smtClean="0"/>
          </a:p>
          <a:p>
            <a:pPr lvl="1" eaLnBrk="1" hangingPunct="1">
              <a:buFont typeface="Arial" pitchFamily="34" charset="0"/>
              <a:buChar char="•"/>
              <a:defRPr/>
            </a:pPr>
            <a:r>
              <a:rPr lang="hu-HU" sz="1400" baseline="0" dirty="0" smtClean="0"/>
              <a:t> </a:t>
            </a:r>
            <a:r>
              <a:rPr lang="en-US" sz="1400" dirty="0" smtClean="0"/>
              <a:t>The system service table is in kernel-protected memory; and</a:t>
            </a:r>
            <a:endParaRPr lang="hu-HU" sz="1400" dirty="0" smtClean="0"/>
          </a:p>
          <a:p>
            <a:pPr lvl="1" eaLnBrk="1" hangingPunct="1">
              <a:buFont typeface="Arial" pitchFamily="34" charset="0"/>
              <a:buChar char="•"/>
              <a:defRPr/>
            </a:pPr>
            <a:r>
              <a:rPr lang="hu-HU" sz="1400" baseline="0" dirty="0" smtClean="0"/>
              <a:t> </a:t>
            </a:r>
            <a:r>
              <a:rPr lang="en-US" sz="1400" dirty="0" smtClean="0"/>
              <a:t>The kernel mode routines pointed to by the system service table are in kernel-protected memory; therefore:</a:t>
            </a:r>
            <a:endParaRPr lang="hu-HU" sz="1400" dirty="0" smtClean="0"/>
          </a:p>
          <a:p>
            <a:pPr lvl="2" eaLnBrk="1" hangingPunct="1">
              <a:buFont typeface="Arial" pitchFamily="34" charset="0"/>
              <a:buChar char="•"/>
              <a:defRPr/>
            </a:pPr>
            <a:r>
              <a:rPr lang="hu-HU" sz="1400" dirty="0" smtClean="0"/>
              <a:t> </a:t>
            </a:r>
            <a:r>
              <a:rPr lang="en-US" sz="1400" dirty="0" smtClean="0"/>
              <a:t>User mode code can’t supply the code to be run in kernel mode; it can only select from among a predefined list</a:t>
            </a:r>
            <a:r>
              <a:rPr lang="hu-HU" sz="1400" dirty="0" smtClean="0"/>
              <a:t> </a:t>
            </a:r>
          </a:p>
          <a:p>
            <a:pPr lvl="1" eaLnBrk="1" hangingPunct="1">
              <a:buFont typeface="Arial" pitchFamily="34" charset="0"/>
              <a:buChar char="•"/>
              <a:defRPr/>
            </a:pPr>
            <a:r>
              <a:rPr lang="hu-HU" sz="1400" dirty="0" smtClean="0"/>
              <a:t> </a:t>
            </a:r>
            <a:r>
              <a:rPr lang="en-US" sz="1400" dirty="0" smtClean="0"/>
              <a:t>Arguments are copied to the kernel mode stack before validation; therefore:</a:t>
            </a:r>
            <a:endParaRPr lang="hu-HU" sz="1400" dirty="0" smtClean="0"/>
          </a:p>
          <a:p>
            <a:pPr lvl="2" eaLnBrk="1" hangingPunct="1">
              <a:buFont typeface="Arial" pitchFamily="34" charset="0"/>
              <a:buChar char="•"/>
              <a:defRPr/>
            </a:pPr>
            <a:r>
              <a:rPr lang="hu-HU" sz="1400" dirty="0" smtClean="0"/>
              <a:t> </a:t>
            </a:r>
            <a:r>
              <a:rPr lang="en-US" sz="1400" dirty="0" smtClean="0"/>
              <a:t>Other threads in the process can’t corrupt the arguments “out from under” the service</a:t>
            </a:r>
          </a:p>
          <a:p>
            <a:pPr eaLnBrk="1" hangingPunct="1"/>
            <a:endParaRPr lang="en-US" dirty="0" smtClean="0"/>
          </a:p>
        </p:txBody>
      </p:sp>
      <p:sp>
        <p:nvSpPr>
          <p:cNvPr id="49156" name="Rectangle 3"/>
          <p:cNvSpPr>
            <a:spLocks noGrp="1" noRot="1" noChangeAspect="1" noChangeArrowheads="1" noTextEdit="1"/>
          </p:cNvSpPr>
          <p:nvPr>
            <p:ph type="sldImg"/>
          </p:nvPr>
        </p:nvSpPr>
        <p:spPr>
          <a:xfrm>
            <a:off x="1101725" y="873125"/>
            <a:ext cx="4579938" cy="3436938"/>
          </a:xfrm>
          <a:ln w="12700" cap="flat">
            <a:solidFill>
              <a:schemeClr val="tx1"/>
            </a:solidFill>
          </a:ln>
        </p:spPr>
      </p:sp>
    </p:spTree>
    <p:extLst>
      <p:ext uri="{BB962C8B-B14F-4D97-AF65-F5344CB8AC3E}">
        <p14:creationId xmlns:p14="http://schemas.microsoft.com/office/powerpoint/2010/main" val="1692622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err="1" smtClean="0"/>
              <a:t>Details</a:t>
            </a:r>
            <a:r>
              <a:rPr lang="hu-HU" dirty="0" smtClean="0"/>
              <a:t>: http://www.levenez.com/windows/history.html</a:t>
            </a:r>
          </a:p>
          <a:p>
            <a:endParaRPr lang="hu-HU" dirty="0" smtClean="0"/>
          </a:p>
        </p:txBody>
      </p:sp>
    </p:spTree>
    <p:extLst>
      <p:ext uri="{BB962C8B-B14F-4D97-AF65-F5344CB8AC3E}">
        <p14:creationId xmlns:p14="http://schemas.microsoft.com/office/powerpoint/2010/main" val="1172195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hu-HU" dirty="0" err="1" smtClean="0"/>
              <a:t>Example</a:t>
            </a:r>
            <a:r>
              <a:rPr lang="hu-HU" dirty="0" smtClean="0"/>
              <a:t>:</a:t>
            </a:r>
          </a:p>
          <a:p>
            <a:pPr marL="457200" marR="0" lvl="1" indent="0" algn="l" defTabSz="762000" rtl="0" eaLnBrk="0" fontAlgn="base" latinLnBrk="0" hangingPunct="0">
              <a:lnSpc>
                <a:spcPct val="100000"/>
              </a:lnSpc>
              <a:spcBef>
                <a:spcPct val="30000"/>
              </a:spcBef>
              <a:spcAft>
                <a:spcPct val="0"/>
              </a:spcAft>
              <a:buClrTx/>
              <a:buSzTx/>
              <a:buFont typeface="Arial" pitchFamily="34" charset="0"/>
              <a:buChar char="•"/>
              <a:tabLst/>
              <a:defRPr/>
            </a:pPr>
            <a:r>
              <a:rPr lang="hu-HU" dirty="0" smtClean="0"/>
              <a:t> Windows</a:t>
            </a:r>
            <a:r>
              <a:rPr lang="hu-HU" baseline="0" dirty="0" smtClean="0"/>
              <a:t> API: </a:t>
            </a:r>
            <a:r>
              <a:rPr lang="en-US" sz="1200" i="1" dirty="0" err="1" smtClean="0"/>
              <a:t>CreateProcess</a:t>
            </a:r>
            <a:r>
              <a:rPr lang="en-US" sz="1200" i="1" dirty="0" smtClean="0"/>
              <a:t>, </a:t>
            </a:r>
            <a:r>
              <a:rPr lang="en-US" sz="1200" i="1" dirty="0" err="1" smtClean="0"/>
              <a:t>CreateFile</a:t>
            </a:r>
            <a:r>
              <a:rPr lang="en-US" sz="1200" i="1" dirty="0" smtClean="0"/>
              <a:t>, </a:t>
            </a:r>
            <a:r>
              <a:rPr lang="en-US" sz="1200" i="1" dirty="0" err="1" smtClean="0"/>
              <a:t>GetMessage</a:t>
            </a:r>
            <a:endParaRPr lang="en-US" sz="1200" i="1" dirty="0" smtClean="0"/>
          </a:p>
          <a:p>
            <a:pPr lvl="1">
              <a:buFont typeface="Arial" pitchFamily="34" charset="0"/>
              <a:buChar char="•"/>
            </a:pPr>
            <a:r>
              <a:rPr lang="hu-HU" dirty="0" smtClean="0"/>
              <a:t> </a:t>
            </a:r>
            <a:r>
              <a:rPr lang="en-US" sz="1200" dirty="0" smtClean="0"/>
              <a:t>Windows system services</a:t>
            </a:r>
            <a:r>
              <a:rPr lang="hu-HU" sz="1200" dirty="0" smtClean="0"/>
              <a:t>: </a:t>
            </a:r>
            <a:r>
              <a:rPr lang="en-US" sz="1200" i="1" dirty="0" err="1" smtClean="0"/>
              <a:t>NtCreateProcess</a:t>
            </a:r>
            <a:endParaRPr lang="hu-HU" sz="1200" i="1" dirty="0" smtClean="0"/>
          </a:p>
          <a:p>
            <a:pPr lvl="1">
              <a:buFont typeface="Arial" pitchFamily="34" charset="0"/>
              <a:buChar char="•"/>
            </a:pPr>
            <a:r>
              <a:rPr lang="hu-HU" sz="1200" i="1" dirty="0" smtClean="0"/>
              <a:t> </a:t>
            </a:r>
            <a:r>
              <a:rPr lang="en-US" sz="1200" dirty="0" smtClean="0"/>
              <a:t>Windows internal routines</a:t>
            </a:r>
            <a:r>
              <a:rPr lang="hu-HU" sz="1200" dirty="0" smtClean="0"/>
              <a:t>: </a:t>
            </a:r>
            <a:r>
              <a:rPr lang="en-US" sz="1200" i="1" dirty="0" err="1" smtClean="0"/>
              <a:t>ExAllocatePool</a:t>
            </a:r>
            <a:r>
              <a:rPr lang="en-US" sz="1200" dirty="0" smtClean="0"/>
              <a:t> </a:t>
            </a:r>
            <a:endParaRPr lang="hu-HU" sz="1200" dirty="0" smtClean="0"/>
          </a:p>
          <a:p>
            <a:pPr lvl="1">
              <a:buFont typeface="Arial" pitchFamily="34" charset="0"/>
              <a:buChar char="•"/>
            </a:pPr>
            <a:endParaRPr lang="hu-HU" sz="1200" dirty="0" smtClean="0"/>
          </a:p>
          <a:p>
            <a:pPr lvl="0">
              <a:buFont typeface="Arial" pitchFamily="34" charset="0"/>
              <a:buNone/>
            </a:pPr>
            <a:r>
              <a:rPr lang="en-US" dirty="0" err="1" smtClean="0"/>
              <a:t>Ntoskrnl</a:t>
            </a:r>
            <a:r>
              <a:rPr lang="en-US" dirty="0" smtClean="0"/>
              <a:t> is also linked against Bootvid.dll, the  boot video driver that is used to implement the GUI startup screen. On Windows XP  and later, you will see an additional DLL, Kdcom.dll, in the list. This contains kernel  debugger infrastructure code that used to be part of Ntoskrnl.exe. </a:t>
            </a:r>
            <a:endParaRPr lang="hu-HU" dirty="0"/>
          </a:p>
        </p:txBody>
      </p:sp>
    </p:spTree>
    <p:extLst>
      <p:ext uri="{BB962C8B-B14F-4D97-AF65-F5344CB8AC3E}">
        <p14:creationId xmlns:p14="http://schemas.microsoft.com/office/powerpoint/2010/main" val="12862281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baseline="0" dirty="0" err="1" smtClean="0"/>
              <a:t>Modified</a:t>
            </a:r>
            <a:r>
              <a:rPr lang="hu-HU" baseline="0" dirty="0" smtClean="0"/>
              <a:t> </a:t>
            </a:r>
            <a:r>
              <a:rPr lang="hu-HU" baseline="0" dirty="0" err="1" smtClean="0"/>
              <a:t>microkernel</a:t>
            </a:r>
            <a:r>
              <a:rPr lang="hu-HU" baseline="0" dirty="0" smtClean="0"/>
              <a:t>, </a:t>
            </a:r>
            <a:r>
              <a:rPr lang="hu-HU" baseline="0" dirty="0" err="1" smtClean="0"/>
              <a:t>hybrid</a:t>
            </a:r>
            <a:r>
              <a:rPr lang="hu-HU" baseline="0" dirty="0" smtClean="0"/>
              <a:t> kernel</a:t>
            </a:r>
            <a:endParaRPr lang="hu-HU" dirty="0"/>
          </a:p>
        </p:txBody>
      </p:sp>
    </p:spTree>
    <p:extLst>
      <p:ext uri="{BB962C8B-B14F-4D97-AF65-F5344CB8AC3E}">
        <p14:creationId xmlns:p14="http://schemas.microsoft.com/office/powerpoint/2010/main" val="18425881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a:xfrm>
            <a:off x="3842105" y="9360392"/>
            <a:ext cx="2938080" cy="493233"/>
          </a:xfrm>
          <a:prstGeom prst="rect">
            <a:avLst/>
          </a:prstGeom>
        </p:spPr>
        <p:txBody>
          <a:bodyPr/>
          <a:lstStyle/>
          <a:p>
            <a:fld id="{3D86C690-4F62-4AFC-8745-06DC9BF07935}" type="slidenum">
              <a:rPr lang="hu-HU" smtClean="0"/>
              <a:pPr/>
              <a:t>32</a:t>
            </a:fld>
            <a:endParaRPr lang="hu-HU"/>
          </a:p>
        </p:txBody>
      </p:sp>
    </p:spTree>
    <p:extLst>
      <p:ext uri="{BB962C8B-B14F-4D97-AF65-F5344CB8AC3E}">
        <p14:creationId xmlns:p14="http://schemas.microsoft.com/office/powerpoint/2010/main" val="34813903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171450" indent="-171450">
              <a:spcBef>
                <a:spcPts val="0"/>
              </a:spcBef>
              <a:buClrTx/>
              <a:buFontTx/>
              <a:buChar char="-"/>
              <a:defRPr/>
            </a:pPr>
            <a:r>
              <a:rPr lang="en-US" dirty="0" smtClean="0"/>
              <a:t>Building Windows 8</a:t>
            </a:r>
            <a:r>
              <a:rPr lang="hu-HU" dirty="0" smtClean="0"/>
              <a:t> </a:t>
            </a:r>
            <a:r>
              <a:rPr lang="hu-HU" dirty="0" err="1" smtClean="0"/>
              <a:t>blog</a:t>
            </a:r>
            <a:r>
              <a:rPr lang="hu-HU" dirty="0" smtClean="0"/>
              <a:t>. „</a:t>
            </a:r>
            <a:r>
              <a:rPr lang="en-US" i="1" dirty="0" smtClean="0"/>
              <a:t>Building Windows for the ARM processor architecture</a:t>
            </a:r>
            <a:r>
              <a:rPr lang="hu-HU" dirty="0" smtClean="0"/>
              <a:t>”, http://blogs.msdn.com/b/b8/archive/2012/02/09/building-windows-for-the-arm-processor-architecture.aspx</a:t>
            </a:r>
          </a:p>
          <a:p>
            <a:pPr marL="628650" lvl="1" indent="-171450">
              <a:spcBef>
                <a:spcPts val="0"/>
              </a:spcBef>
              <a:buClrTx/>
              <a:buFontTx/>
              <a:buChar char="-"/>
              <a:defRPr/>
            </a:pPr>
            <a:r>
              <a:rPr lang="hu-HU" dirty="0" smtClean="0"/>
              <a:t>WOA </a:t>
            </a:r>
            <a:r>
              <a:rPr lang="hu-HU" dirty="0" err="1" smtClean="0"/>
              <a:t>PCs</a:t>
            </a:r>
            <a:r>
              <a:rPr lang="hu-HU" dirty="0" smtClean="0"/>
              <a:t> </a:t>
            </a:r>
            <a:r>
              <a:rPr lang="hu-HU" dirty="0" err="1" smtClean="0"/>
              <a:t>will</a:t>
            </a:r>
            <a:r>
              <a:rPr lang="hu-HU" dirty="0" smtClean="0"/>
              <a:t> </a:t>
            </a:r>
            <a:r>
              <a:rPr lang="en-US" dirty="0" smtClean="0"/>
              <a:t>come with the OS preinstalled, and all drivers and supporting software</a:t>
            </a:r>
            <a:r>
              <a:rPr lang="hu-HU" dirty="0" smtClean="0"/>
              <a:t>. </a:t>
            </a:r>
          </a:p>
          <a:p>
            <a:pPr marL="628650" lvl="1" indent="-171450">
              <a:spcBef>
                <a:spcPts val="0"/>
              </a:spcBef>
              <a:buClrTx/>
              <a:buFontTx/>
              <a:buChar char="-"/>
              <a:defRPr/>
            </a:pPr>
            <a:r>
              <a:rPr lang="en-US" dirty="0" smtClean="0"/>
              <a:t>WOA will not be available as a software-only distribution</a:t>
            </a:r>
            <a:r>
              <a:rPr lang="hu-HU" dirty="0" smtClean="0"/>
              <a:t>.</a:t>
            </a:r>
            <a:r>
              <a:rPr lang="en-US" b="1" dirty="0" smtClean="0"/>
              <a:t> </a:t>
            </a:r>
            <a:endParaRPr lang="hu-HU" b="1" dirty="0" smtClean="0"/>
          </a:p>
          <a:p>
            <a:pPr marL="628650" lvl="1" indent="-171450">
              <a:spcBef>
                <a:spcPts val="0"/>
              </a:spcBef>
              <a:buClrTx/>
              <a:buFontTx/>
              <a:buChar char="-"/>
              <a:defRPr/>
            </a:pPr>
            <a:r>
              <a:rPr lang="en-US" dirty="0" smtClean="0"/>
              <a:t>WOA PCs will be serviced only through Windows or Microsoft Update, and consumer apps will only come from the Windows Store</a:t>
            </a:r>
            <a:r>
              <a:rPr lang="hu-HU" dirty="0" smtClean="0"/>
              <a:t>.</a:t>
            </a:r>
          </a:p>
          <a:p>
            <a:pPr marL="628650" lvl="1" indent="-171450">
              <a:spcBef>
                <a:spcPts val="0"/>
              </a:spcBef>
              <a:buClrTx/>
              <a:buFontTx/>
              <a:buChar char="-"/>
              <a:defRPr/>
            </a:pPr>
            <a:r>
              <a:rPr lang="en-US" dirty="0" smtClean="0"/>
              <a:t>A WOA PC will feel like a consumer electronics device in terms of how it is used and managed</a:t>
            </a:r>
            <a:r>
              <a:rPr lang="hu-HU" dirty="0" smtClean="0"/>
              <a:t>.</a:t>
            </a:r>
          </a:p>
          <a:p>
            <a:endParaRPr lang="hu-HU" dirty="0"/>
          </a:p>
        </p:txBody>
      </p:sp>
      <p:sp>
        <p:nvSpPr>
          <p:cNvPr id="4" name="Dia számának helye 3"/>
          <p:cNvSpPr>
            <a:spLocks noGrp="1"/>
          </p:cNvSpPr>
          <p:nvPr>
            <p:ph type="sldNum" sz="quarter" idx="10"/>
          </p:nvPr>
        </p:nvSpPr>
        <p:spPr>
          <a:xfrm>
            <a:off x="3842105" y="9360392"/>
            <a:ext cx="2938080" cy="493233"/>
          </a:xfrm>
          <a:prstGeom prst="rect">
            <a:avLst/>
          </a:prstGeom>
        </p:spPr>
        <p:txBody>
          <a:bodyPr/>
          <a:lstStyle/>
          <a:p>
            <a:fld id="{3D86C690-4F62-4AFC-8745-06DC9BF07935}" type="slidenum">
              <a:rPr lang="hu-HU" smtClean="0"/>
              <a:pPr/>
              <a:t>33</a:t>
            </a:fld>
            <a:endParaRPr lang="hu-HU"/>
          </a:p>
        </p:txBody>
      </p:sp>
    </p:spTree>
    <p:extLst>
      <p:ext uri="{BB962C8B-B14F-4D97-AF65-F5344CB8AC3E}">
        <p14:creationId xmlns:p14="http://schemas.microsoft.com/office/powerpoint/2010/main" val="191380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xfrm>
            <a:off x="3841451" y="9360730"/>
            <a:ext cx="2938780" cy="492760"/>
          </a:xfrm>
          <a:prstGeom prst="rect">
            <a:avLst/>
          </a:prstGeom>
          <a:noFill/>
        </p:spPr>
        <p:txBody>
          <a:bodyPr/>
          <a:lstStyle/>
          <a:p>
            <a:fld id="{295B158B-2EA4-4483-9E75-742B880E29B5}" type="slidenum">
              <a:rPr lang="en-GB"/>
              <a:pPr/>
              <a:t>34</a:t>
            </a:fld>
            <a:endParaRPr lang="en-GB"/>
          </a:p>
        </p:txBody>
      </p:sp>
      <p:sp>
        <p:nvSpPr>
          <p:cNvPr id="81923" name="Rectangle 2"/>
          <p:cNvSpPr>
            <a:spLocks noGrp="1" noRot="1" noChangeAspect="1" noChangeArrowheads="1" noTextEdit="1"/>
          </p:cNvSpPr>
          <p:nvPr>
            <p:ph type="sldImg"/>
          </p:nvPr>
        </p:nvSpPr>
        <p:spPr>
          <a:xfrm>
            <a:off x="1095375" y="863600"/>
            <a:ext cx="4591050" cy="3444875"/>
          </a:xfrm>
          <a:solidFill>
            <a:srgbClr val="FFFFFF"/>
          </a:solidFill>
          <a:ln/>
        </p:spPr>
      </p:sp>
      <p:sp>
        <p:nvSpPr>
          <p:cNvPr id="81924" name="Rectangle 3"/>
          <p:cNvSpPr>
            <a:spLocks noGrp="1" noChangeArrowheads="1"/>
          </p:cNvSpPr>
          <p:nvPr>
            <p:ph type="body" idx="1"/>
          </p:nvPr>
        </p:nvSpPr>
        <p:spPr>
          <a:xfrm>
            <a:off x="905811" y="4635025"/>
            <a:ext cx="4970180" cy="4587116"/>
          </a:xfrm>
          <a:solidFill>
            <a:srgbClr val="FFFFFF"/>
          </a:solidFill>
          <a:ln>
            <a:solidFill>
              <a:srgbClr val="000000"/>
            </a:solidFill>
          </a:ln>
        </p:spPr>
        <p:txBody>
          <a:bodyPr lIns="86601" tIns="43302" rIns="86601" bIns="43302"/>
          <a:lstStyle/>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p:txBody>
      </p:sp>
    </p:spTree>
    <p:extLst>
      <p:ext uri="{BB962C8B-B14F-4D97-AF65-F5344CB8AC3E}">
        <p14:creationId xmlns:p14="http://schemas.microsoft.com/office/powerpoint/2010/main" val="28067078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xfrm>
            <a:off x="3841451" y="9360730"/>
            <a:ext cx="2938780" cy="492760"/>
          </a:xfrm>
          <a:prstGeom prst="rect">
            <a:avLst/>
          </a:prstGeom>
          <a:noFill/>
        </p:spPr>
        <p:txBody>
          <a:bodyPr/>
          <a:lstStyle/>
          <a:p>
            <a:fld id="{295B158B-2EA4-4483-9E75-742B880E29B5}" type="slidenum">
              <a:rPr lang="en-GB"/>
              <a:pPr/>
              <a:t>35</a:t>
            </a:fld>
            <a:endParaRPr lang="en-GB"/>
          </a:p>
        </p:txBody>
      </p:sp>
      <p:sp>
        <p:nvSpPr>
          <p:cNvPr id="81923" name="Rectangle 2"/>
          <p:cNvSpPr>
            <a:spLocks noGrp="1" noRot="1" noChangeAspect="1" noChangeArrowheads="1" noTextEdit="1"/>
          </p:cNvSpPr>
          <p:nvPr>
            <p:ph type="sldImg"/>
          </p:nvPr>
        </p:nvSpPr>
        <p:spPr>
          <a:xfrm>
            <a:off x="1095375" y="863600"/>
            <a:ext cx="4591050" cy="3444875"/>
          </a:xfrm>
          <a:solidFill>
            <a:srgbClr val="FFFFFF"/>
          </a:solidFill>
          <a:ln/>
        </p:spPr>
      </p:sp>
      <p:sp>
        <p:nvSpPr>
          <p:cNvPr id="81924" name="Rectangle 3"/>
          <p:cNvSpPr>
            <a:spLocks noGrp="1" noChangeArrowheads="1"/>
          </p:cNvSpPr>
          <p:nvPr>
            <p:ph type="body" idx="1"/>
          </p:nvPr>
        </p:nvSpPr>
        <p:spPr>
          <a:xfrm>
            <a:off x="905811" y="4635025"/>
            <a:ext cx="4970180" cy="4587116"/>
          </a:xfrm>
          <a:solidFill>
            <a:srgbClr val="FFFFFF"/>
          </a:solidFill>
          <a:ln>
            <a:solidFill>
              <a:srgbClr val="000000"/>
            </a:solidFill>
          </a:ln>
        </p:spPr>
        <p:txBody>
          <a:bodyPr lIns="86601" tIns="43302" rIns="86601" bIns="43302"/>
          <a:lstStyle/>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p:txBody>
      </p:sp>
    </p:spTree>
    <p:extLst>
      <p:ext uri="{BB962C8B-B14F-4D97-AF65-F5344CB8AC3E}">
        <p14:creationId xmlns:p14="http://schemas.microsoft.com/office/powerpoint/2010/main" val="20048110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xfrm>
            <a:off x="3841451" y="9360730"/>
            <a:ext cx="2938780" cy="492760"/>
          </a:xfrm>
          <a:prstGeom prst="rect">
            <a:avLst/>
          </a:prstGeom>
          <a:noFill/>
        </p:spPr>
        <p:txBody>
          <a:bodyPr/>
          <a:lstStyle/>
          <a:p>
            <a:fld id="{295B158B-2EA4-4483-9E75-742B880E29B5}" type="slidenum">
              <a:rPr lang="en-GB"/>
              <a:pPr/>
              <a:t>36</a:t>
            </a:fld>
            <a:endParaRPr lang="en-GB"/>
          </a:p>
        </p:txBody>
      </p:sp>
      <p:sp>
        <p:nvSpPr>
          <p:cNvPr id="81923" name="Rectangle 2"/>
          <p:cNvSpPr>
            <a:spLocks noGrp="1" noRot="1" noChangeAspect="1" noChangeArrowheads="1" noTextEdit="1"/>
          </p:cNvSpPr>
          <p:nvPr>
            <p:ph type="sldImg"/>
          </p:nvPr>
        </p:nvSpPr>
        <p:spPr>
          <a:xfrm>
            <a:off x="1095375" y="863600"/>
            <a:ext cx="4591050" cy="3444875"/>
          </a:xfrm>
          <a:solidFill>
            <a:srgbClr val="FFFFFF"/>
          </a:solidFill>
          <a:ln/>
        </p:spPr>
      </p:sp>
      <p:sp>
        <p:nvSpPr>
          <p:cNvPr id="81924" name="Rectangle 3"/>
          <p:cNvSpPr>
            <a:spLocks noGrp="1" noChangeArrowheads="1"/>
          </p:cNvSpPr>
          <p:nvPr>
            <p:ph type="body" idx="1"/>
          </p:nvPr>
        </p:nvSpPr>
        <p:spPr>
          <a:xfrm>
            <a:off x="905811" y="4635025"/>
            <a:ext cx="4970180" cy="4587116"/>
          </a:xfrm>
          <a:solidFill>
            <a:srgbClr val="FFFFFF"/>
          </a:solidFill>
          <a:ln>
            <a:solidFill>
              <a:srgbClr val="000000"/>
            </a:solidFill>
          </a:ln>
        </p:spPr>
        <p:txBody>
          <a:bodyPr lIns="86601" tIns="43302" rIns="86601" bIns="43302"/>
          <a:lstStyle/>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p:txBody>
      </p:sp>
    </p:spTree>
    <p:extLst>
      <p:ext uri="{BB962C8B-B14F-4D97-AF65-F5344CB8AC3E}">
        <p14:creationId xmlns:p14="http://schemas.microsoft.com/office/powerpoint/2010/main" val="14039809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xfrm>
            <a:off x="3841451" y="9360730"/>
            <a:ext cx="2938780" cy="492760"/>
          </a:xfrm>
          <a:prstGeom prst="rect">
            <a:avLst/>
          </a:prstGeom>
          <a:noFill/>
        </p:spPr>
        <p:txBody>
          <a:bodyPr/>
          <a:lstStyle/>
          <a:p>
            <a:fld id="{295B158B-2EA4-4483-9E75-742B880E29B5}" type="slidenum">
              <a:rPr lang="en-GB"/>
              <a:pPr/>
              <a:t>37</a:t>
            </a:fld>
            <a:endParaRPr lang="en-GB"/>
          </a:p>
        </p:txBody>
      </p:sp>
      <p:sp>
        <p:nvSpPr>
          <p:cNvPr id="81923" name="Rectangle 2"/>
          <p:cNvSpPr>
            <a:spLocks noGrp="1" noRot="1" noChangeAspect="1" noChangeArrowheads="1" noTextEdit="1"/>
          </p:cNvSpPr>
          <p:nvPr>
            <p:ph type="sldImg"/>
          </p:nvPr>
        </p:nvSpPr>
        <p:spPr>
          <a:xfrm>
            <a:off x="1095375" y="863600"/>
            <a:ext cx="4591050" cy="3444875"/>
          </a:xfrm>
          <a:solidFill>
            <a:srgbClr val="FFFFFF"/>
          </a:solidFill>
          <a:ln/>
        </p:spPr>
      </p:sp>
      <p:sp>
        <p:nvSpPr>
          <p:cNvPr id="81924" name="Rectangle 3"/>
          <p:cNvSpPr>
            <a:spLocks noGrp="1" noChangeArrowheads="1"/>
          </p:cNvSpPr>
          <p:nvPr>
            <p:ph type="body" idx="1"/>
          </p:nvPr>
        </p:nvSpPr>
        <p:spPr>
          <a:xfrm>
            <a:off x="905811" y="4635025"/>
            <a:ext cx="4970180" cy="4587116"/>
          </a:xfrm>
          <a:solidFill>
            <a:srgbClr val="FFFFFF"/>
          </a:solidFill>
          <a:ln>
            <a:solidFill>
              <a:srgbClr val="000000"/>
            </a:solidFill>
          </a:ln>
        </p:spPr>
        <p:txBody>
          <a:bodyPr lIns="86601" tIns="43302" rIns="86601" bIns="43302"/>
          <a:lstStyle/>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p:txBody>
      </p:sp>
    </p:spTree>
    <p:extLst>
      <p:ext uri="{BB962C8B-B14F-4D97-AF65-F5344CB8AC3E}">
        <p14:creationId xmlns:p14="http://schemas.microsoft.com/office/powerpoint/2010/main" val="8635021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xfrm>
            <a:off x="3841451" y="9360730"/>
            <a:ext cx="2938780" cy="492760"/>
          </a:xfrm>
          <a:prstGeom prst="rect">
            <a:avLst/>
          </a:prstGeom>
          <a:noFill/>
        </p:spPr>
        <p:txBody>
          <a:bodyPr/>
          <a:lstStyle/>
          <a:p>
            <a:fld id="{295B158B-2EA4-4483-9E75-742B880E29B5}" type="slidenum">
              <a:rPr lang="en-GB"/>
              <a:pPr/>
              <a:t>38</a:t>
            </a:fld>
            <a:endParaRPr lang="en-GB"/>
          </a:p>
        </p:txBody>
      </p:sp>
      <p:sp>
        <p:nvSpPr>
          <p:cNvPr id="81923" name="Rectangle 2"/>
          <p:cNvSpPr>
            <a:spLocks noGrp="1" noRot="1" noChangeAspect="1" noChangeArrowheads="1" noTextEdit="1"/>
          </p:cNvSpPr>
          <p:nvPr>
            <p:ph type="sldImg"/>
          </p:nvPr>
        </p:nvSpPr>
        <p:spPr>
          <a:xfrm>
            <a:off x="1095375" y="863600"/>
            <a:ext cx="4591050" cy="3444875"/>
          </a:xfrm>
          <a:solidFill>
            <a:srgbClr val="FFFFFF"/>
          </a:solidFill>
          <a:ln/>
        </p:spPr>
      </p:sp>
      <p:sp>
        <p:nvSpPr>
          <p:cNvPr id="81924" name="Rectangle 3"/>
          <p:cNvSpPr>
            <a:spLocks noGrp="1" noChangeArrowheads="1"/>
          </p:cNvSpPr>
          <p:nvPr>
            <p:ph type="body" idx="1"/>
          </p:nvPr>
        </p:nvSpPr>
        <p:spPr>
          <a:xfrm>
            <a:off x="905811" y="4635025"/>
            <a:ext cx="4970180" cy="4587116"/>
          </a:xfrm>
          <a:solidFill>
            <a:srgbClr val="FFFFFF"/>
          </a:solidFill>
          <a:ln>
            <a:solidFill>
              <a:srgbClr val="000000"/>
            </a:solidFill>
          </a:ln>
        </p:spPr>
        <p:txBody>
          <a:bodyPr lIns="86601" tIns="43302" rIns="86601" bIns="43302"/>
          <a:lstStyle/>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p:txBody>
      </p:sp>
    </p:spTree>
    <p:extLst>
      <p:ext uri="{BB962C8B-B14F-4D97-AF65-F5344CB8AC3E}">
        <p14:creationId xmlns:p14="http://schemas.microsoft.com/office/powerpoint/2010/main" val="7736274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xfrm>
            <a:off x="3841451" y="9360730"/>
            <a:ext cx="2938780" cy="492760"/>
          </a:xfrm>
          <a:prstGeom prst="rect">
            <a:avLst/>
          </a:prstGeom>
          <a:noFill/>
        </p:spPr>
        <p:txBody>
          <a:bodyPr/>
          <a:lstStyle/>
          <a:p>
            <a:fld id="{295B158B-2EA4-4483-9E75-742B880E29B5}" type="slidenum">
              <a:rPr lang="en-GB"/>
              <a:pPr/>
              <a:t>39</a:t>
            </a:fld>
            <a:endParaRPr lang="en-GB"/>
          </a:p>
        </p:txBody>
      </p:sp>
      <p:sp>
        <p:nvSpPr>
          <p:cNvPr id="81923" name="Rectangle 2"/>
          <p:cNvSpPr>
            <a:spLocks noGrp="1" noRot="1" noChangeAspect="1" noChangeArrowheads="1" noTextEdit="1"/>
          </p:cNvSpPr>
          <p:nvPr>
            <p:ph type="sldImg"/>
          </p:nvPr>
        </p:nvSpPr>
        <p:spPr>
          <a:xfrm>
            <a:off x="1095375" y="863600"/>
            <a:ext cx="4591050" cy="3444875"/>
          </a:xfrm>
          <a:solidFill>
            <a:srgbClr val="FFFFFF"/>
          </a:solidFill>
          <a:ln/>
        </p:spPr>
      </p:sp>
      <p:sp>
        <p:nvSpPr>
          <p:cNvPr id="81924" name="Rectangle 3"/>
          <p:cNvSpPr>
            <a:spLocks noGrp="1" noChangeArrowheads="1"/>
          </p:cNvSpPr>
          <p:nvPr>
            <p:ph type="body" idx="1"/>
          </p:nvPr>
        </p:nvSpPr>
        <p:spPr>
          <a:xfrm>
            <a:off x="905811" y="4635025"/>
            <a:ext cx="4970180" cy="4587116"/>
          </a:xfrm>
          <a:solidFill>
            <a:srgbClr val="FFFFFF"/>
          </a:solidFill>
          <a:ln>
            <a:solidFill>
              <a:srgbClr val="000000"/>
            </a:solidFill>
          </a:ln>
        </p:spPr>
        <p:txBody>
          <a:bodyPr lIns="86601" tIns="43302" rIns="86601" bIns="43302"/>
          <a:lstStyle/>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p:txBody>
      </p:sp>
    </p:spTree>
    <p:extLst>
      <p:ext uri="{BB962C8B-B14F-4D97-AF65-F5344CB8AC3E}">
        <p14:creationId xmlns:p14="http://schemas.microsoft.com/office/powerpoint/2010/main" val="2771038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xfrm>
            <a:off x="3841451" y="9360730"/>
            <a:ext cx="2938780" cy="492760"/>
          </a:xfrm>
          <a:prstGeom prst="rect">
            <a:avLst/>
          </a:prstGeom>
          <a:noFill/>
        </p:spPr>
        <p:txBody>
          <a:bodyPr/>
          <a:lstStyle/>
          <a:p>
            <a:fld id="{07A018D5-1B10-45F7-ADC9-84FC5BC3BDA2}" type="slidenum">
              <a:rPr lang="en-GB"/>
              <a:pPr/>
              <a:t>4</a:t>
            </a:fld>
            <a:endParaRPr lang="en-GB"/>
          </a:p>
        </p:txBody>
      </p:sp>
      <p:sp>
        <p:nvSpPr>
          <p:cNvPr id="11267" name="Rectangle 2"/>
          <p:cNvSpPr>
            <a:spLocks noGrp="1" noRot="1" noChangeAspect="1" noChangeArrowheads="1" noTextEdit="1"/>
          </p:cNvSpPr>
          <p:nvPr>
            <p:ph type="sldImg"/>
          </p:nvPr>
        </p:nvSpPr>
        <p:spPr>
          <a:xfrm>
            <a:off x="1095375" y="863600"/>
            <a:ext cx="4591050" cy="3444875"/>
          </a:xfrm>
          <a:solidFill>
            <a:srgbClr val="FFFFFF"/>
          </a:solidFill>
          <a:ln/>
        </p:spPr>
      </p:sp>
      <p:sp>
        <p:nvSpPr>
          <p:cNvPr id="11268" name="Rectangle 3"/>
          <p:cNvSpPr>
            <a:spLocks noGrp="1" noChangeArrowheads="1"/>
          </p:cNvSpPr>
          <p:nvPr>
            <p:ph type="body" idx="1"/>
          </p:nvPr>
        </p:nvSpPr>
        <p:spPr>
          <a:xfrm>
            <a:off x="905811" y="4635025"/>
            <a:ext cx="4970180" cy="4587116"/>
          </a:xfrm>
          <a:solidFill>
            <a:srgbClr val="FFFFFF"/>
          </a:solidFill>
          <a:ln>
            <a:solidFill>
              <a:srgbClr val="000000"/>
            </a:solidFill>
          </a:ln>
        </p:spPr>
        <p:txBody>
          <a:bodyPr lIns="86601" tIns="43302" rIns="86601" bIns="43302"/>
          <a:lstStyle/>
          <a:p>
            <a:pPr marL="0" marR="0" lvl="1" indent="0" algn="l" defTabSz="762000" rtl="0" eaLnBrk="1" fontAlgn="base" latinLnBrk="0" hangingPunct="1">
              <a:lnSpc>
                <a:spcPct val="100000"/>
              </a:lnSpc>
              <a:spcBef>
                <a:spcPct val="30000"/>
              </a:spcBef>
              <a:spcAft>
                <a:spcPct val="0"/>
              </a:spcAft>
              <a:buClrTx/>
              <a:buSzTx/>
              <a:buFontTx/>
              <a:buNone/>
              <a:tabLst/>
              <a:defRPr/>
            </a:pPr>
            <a:endParaRPr lang="en-US" sz="1400" dirty="0" smtClean="0"/>
          </a:p>
        </p:txBody>
      </p:sp>
    </p:spTree>
    <p:extLst>
      <p:ext uri="{BB962C8B-B14F-4D97-AF65-F5344CB8AC3E}">
        <p14:creationId xmlns:p14="http://schemas.microsoft.com/office/powerpoint/2010/main" val="30010515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xfrm>
            <a:off x="3841451" y="9360730"/>
            <a:ext cx="2938780" cy="492760"/>
          </a:xfrm>
          <a:prstGeom prst="rect">
            <a:avLst/>
          </a:prstGeom>
          <a:noFill/>
        </p:spPr>
        <p:txBody>
          <a:bodyPr/>
          <a:lstStyle/>
          <a:p>
            <a:fld id="{295B158B-2EA4-4483-9E75-742B880E29B5}" type="slidenum">
              <a:rPr lang="en-GB"/>
              <a:pPr/>
              <a:t>40</a:t>
            </a:fld>
            <a:endParaRPr lang="en-GB"/>
          </a:p>
        </p:txBody>
      </p:sp>
      <p:sp>
        <p:nvSpPr>
          <p:cNvPr id="81923" name="Rectangle 2"/>
          <p:cNvSpPr>
            <a:spLocks noGrp="1" noRot="1" noChangeAspect="1" noChangeArrowheads="1" noTextEdit="1"/>
          </p:cNvSpPr>
          <p:nvPr>
            <p:ph type="sldImg"/>
          </p:nvPr>
        </p:nvSpPr>
        <p:spPr>
          <a:xfrm>
            <a:off x="1095375" y="863600"/>
            <a:ext cx="4591050" cy="3444875"/>
          </a:xfrm>
          <a:solidFill>
            <a:srgbClr val="FFFFFF"/>
          </a:solidFill>
          <a:ln/>
        </p:spPr>
      </p:sp>
      <p:sp>
        <p:nvSpPr>
          <p:cNvPr id="81924" name="Rectangle 3"/>
          <p:cNvSpPr>
            <a:spLocks noGrp="1" noChangeArrowheads="1"/>
          </p:cNvSpPr>
          <p:nvPr>
            <p:ph type="body" idx="1"/>
          </p:nvPr>
        </p:nvSpPr>
        <p:spPr>
          <a:xfrm>
            <a:off x="905811" y="4635025"/>
            <a:ext cx="4970180" cy="4587116"/>
          </a:xfrm>
          <a:solidFill>
            <a:srgbClr val="FFFFFF"/>
          </a:solidFill>
          <a:ln>
            <a:solidFill>
              <a:srgbClr val="000000"/>
            </a:solidFill>
          </a:ln>
        </p:spPr>
        <p:txBody>
          <a:bodyPr lIns="86601" tIns="43302" rIns="86601" bIns="43302"/>
          <a:lstStyle/>
          <a:p>
            <a:pPr marL="0" marR="0" lvl="1"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en-US" sz="1800" dirty="0" smtClean="0"/>
              <a:t>“System” process (NT4: PID 2, W2K: PID 8, XP: PID 4)</a:t>
            </a:r>
          </a:p>
          <a:p>
            <a:pPr marL="285750" indent="-285750" eaLnBrk="1" hangingPunct="1">
              <a:lnSpc>
                <a:spcPct val="90000"/>
              </a:lnSpc>
              <a:defRPr/>
            </a:pPr>
            <a:endParaRPr lang="hu-HU" sz="2000" dirty="0" smtClean="0"/>
          </a:p>
          <a:p>
            <a:pPr marL="285750" indent="-285750" eaLnBrk="1" hangingPunct="1">
              <a:lnSpc>
                <a:spcPct val="90000"/>
              </a:lnSpc>
              <a:buFont typeface="Arial" pitchFamily="34" charset="0"/>
              <a:buChar char="•"/>
              <a:defRPr/>
            </a:pPr>
            <a:r>
              <a:rPr lang="en-US" sz="2000" dirty="0" smtClean="0"/>
              <a:t>Memory Manager</a:t>
            </a:r>
            <a:r>
              <a:rPr lang="hu-HU" sz="2000" dirty="0" smtClean="0"/>
              <a:t>: </a:t>
            </a:r>
            <a:r>
              <a:rPr lang="en-US" sz="1600" dirty="0" smtClean="0"/>
              <a:t>Modified Page Writer for mapped files</a:t>
            </a:r>
            <a:r>
              <a:rPr lang="hu-HU" sz="1600" dirty="0" smtClean="0"/>
              <a:t>,</a:t>
            </a:r>
            <a:r>
              <a:rPr lang="hu-HU" sz="1600" baseline="0" dirty="0" smtClean="0"/>
              <a:t> </a:t>
            </a:r>
            <a:r>
              <a:rPr lang="en-US" sz="1600" dirty="0" smtClean="0"/>
              <a:t>Modified Page Writer for paging files</a:t>
            </a:r>
            <a:r>
              <a:rPr lang="hu-HU" sz="1600" dirty="0" smtClean="0"/>
              <a:t>, </a:t>
            </a:r>
            <a:r>
              <a:rPr lang="en-US" sz="1600" dirty="0" smtClean="0"/>
              <a:t>Balance Set Manager</a:t>
            </a:r>
            <a:r>
              <a:rPr lang="hu-HU" sz="1600" dirty="0" smtClean="0"/>
              <a:t>,</a:t>
            </a:r>
            <a:r>
              <a:rPr lang="hu-HU" sz="1600" baseline="0" dirty="0" smtClean="0"/>
              <a:t> </a:t>
            </a:r>
            <a:r>
              <a:rPr lang="en-US" sz="1600" dirty="0" smtClean="0"/>
              <a:t>Swapper (kernel stack, working sets)</a:t>
            </a:r>
            <a:r>
              <a:rPr lang="hu-HU" sz="1600" dirty="0" smtClean="0"/>
              <a:t>, </a:t>
            </a:r>
            <a:r>
              <a:rPr lang="en-US" sz="1600" dirty="0" smtClean="0"/>
              <a:t>Zero page thread (thread 0, priority 0)</a:t>
            </a:r>
            <a:endParaRPr lang="hu-HU" sz="1600" dirty="0" smtClean="0"/>
          </a:p>
          <a:p>
            <a:pPr marL="285750" indent="-285750" eaLnBrk="1" hangingPunct="1">
              <a:lnSpc>
                <a:spcPct val="90000"/>
              </a:lnSpc>
              <a:buFont typeface="Arial" pitchFamily="34" charset="0"/>
              <a:buChar char="•"/>
              <a:defRPr/>
            </a:pPr>
            <a:r>
              <a:rPr lang="en-US" sz="2000" dirty="0" smtClean="0"/>
              <a:t>Security Reference Monitor</a:t>
            </a:r>
            <a:r>
              <a:rPr lang="hu-HU" sz="2000" dirty="0" smtClean="0"/>
              <a:t>: </a:t>
            </a:r>
            <a:r>
              <a:rPr lang="en-US" sz="1600" dirty="0" smtClean="0"/>
              <a:t>Command Server Thread</a:t>
            </a:r>
          </a:p>
          <a:p>
            <a:pPr marL="285750" indent="-285750" eaLnBrk="1" hangingPunct="1">
              <a:lnSpc>
                <a:spcPct val="90000"/>
              </a:lnSpc>
              <a:buFont typeface="Arial" pitchFamily="34" charset="0"/>
              <a:buChar char="•"/>
              <a:defRPr/>
            </a:pPr>
            <a:r>
              <a:rPr lang="en-US" sz="2000" dirty="0" smtClean="0"/>
              <a:t>Network</a:t>
            </a:r>
            <a:r>
              <a:rPr lang="hu-HU" sz="2000" dirty="0" smtClean="0"/>
              <a:t>: </a:t>
            </a:r>
            <a:r>
              <a:rPr lang="en-US" sz="1600" dirty="0" smtClean="0"/>
              <a:t>Redirector and Server Worker Threads</a:t>
            </a:r>
            <a:endParaRPr lang="hu-HU" sz="1600" dirty="0" smtClean="0"/>
          </a:p>
          <a:p>
            <a:pPr marL="285750" indent="-285750" eaLnBrk="1" hangingPunct="1">
              <a:lnSpc>
                <a:spcPct val="90000"/>
              </a:lnSpc>
              <a:buFont typeface="Arial" pitchFamily="34" charset="0"/>
              <a:buChar char="•"/>
              <a:defRPr/>
            </a:pPr>
            <a:r>
              <a:rPr lang="en-US" sz="2000" dirty="0" smtClean="0"/>
              <a:t>Threads created by drivers for their exclusive use</a:t>
            </a:r>
            <a:r>
              <a:rPr lang="hu-HU" sz="2000" dirty="0" smtClean="0"/>
              <a:t>: </a:t>
            </a:r>
            <a:r>
              <a:rPr lang="en-US" sz="1600" dirty="0" smtClean="0"/>
              <a:t>Examples: Floppy driver, parallel port driver</a:t>
            </a:r>
            <a:endParaRPr lang="hu-HU" sz="1600" dirty="0" smtClean="0"/>
          </a:p>
          <a:p>
            <a:pPr marL="285750" indent="-285750" eaLnBrk="1" hangingPunct="1">
              <a:lnSpc>
                <a:spcPct val="90000"/>
              </a:lnSpc>
              <a:buFont typeface="Arial" pitchFamily="34" charset="0"/>
              <a:buChar char="•"/>
              <a:defRPr/>
            </a:pPr>
            <a:r>
              <a:rPr lang="en-US" sz="2000" dirty="0" smtClean="0"/>
              <a:t>Pool of Executive Worker Threads</a:t>
            </a:r>
            <a:r>
              <a:rPr lang="hu-HU" sz="2000" dirty="0" smtClean="0"/>
              <a:t>: </a:t>
            </a:r>
            <a:r>
              <a:rPr lang="en-US" sz="1600" dirty="0" smtClean="0"/>
              <a:t>Used by drivers, file systems, …</a:t>
            </a:r>
            <a:r>
              <a:rPr lang="hu-HU" sz="1600" dirty="0" smtClean="0"/>
              <a:t>, </a:t>
            </a:r>
            <a:r>
              <a:rPr lang="en-US" sz="1600" dirty="0" smtClean="0"/>
              <a:t>Work queued using </a:t>
            </a:r>
            <a:r>
              <a:rPr lang="en-US" sz="1600" dirty="0" err="1" smtClean="0"/>
              <a:t>ExQueueWorkItem</a:t>
            </a:r>
            <a:r>
              <a:rPr lang="hu-HU" sz="1600" baseline="0" dirty="0" smtClean="0"/>
              <a:t> </a:t>
            </a:r>
            <a:r>
              <a:rPr lang="en-US" sz="1600" dirty="0" smtClean="0"/>
              <a:t>System thread (</a:t>
            </a:r>
            <a:r>
              <a:rPr lang="en-US" sz="1600" dirty="0" err="1" smtClean="0"/>
              <a:t>ExpWorkerThreadBalanceManager</a:t>
            </a:r>
            <a:r>
              <a:rPr lang="en-US" sz="1600" dirty="0" smtClean="0"/>
              <a:t>) manages pool</a:t>
            </a:r>
            <a:endParaRPr lang="hu-HU" sz="1600" dirty="0" smtClean="0"/>
          </a:p>
          <a:p>
            <a:pPr marL="285750" indent="-285750" eaLnBrk="1" hangingPunct="1">
              <a:lnSpc>
                <a:spcPct val="90000"/>
              </a:lnSpc>
              <a:buFont typeface="Arial" pitchFamily="34" charset="0"/>
              <a:buChar char="•"/>
              <a:defRPr/>
            </a:pPr>
            <a:endParaRPr lang="hu-HU" sz="1600" dirty="0" smtClean="0"/>
          </a:p>
          <a:p>
            <a:pPr eaLnBrk="1" hangingPunct="1"/>
            <a:r>
              <a:rPr lang="en-US" sz="1600" dirty="0" smtClean="0">
                <a:latin typeface="Arial" charset="0"/>
              </a:rPr>
              <a:t>EXPERIMENT: Identifying System Threads in the System Process </a:t>
            </a:r>
          </a:p>
          <a:p>
            <a:pPr eaLnBrk="1" hangingPunct="1"/>
            <a:r>
              <a:rPr lang="en-US" sz="1600" dirty="0" smtClean="0">
                <a:latin typeface="Arial" charset="0"/>
              </a:rPr>
              <a:t>You can see that the threads inside the System process must be kernel-mode system  threads because the start address for each thread is greater than the start address of system space (which by default begins at 0x80000000, unless the system was booted with  the /3GB Boot.ini switch). </a:t>
            </a:r>
          </a:p>
          <a:p>
            <a:pPr eaLnBrk="1" hangingPunct="1"/>
            <a:r>
              <a:rPr lang="en-US" sz="1600" dirty="0" smtClean="0">
                <a:latin typeface="Arial" charset="0"/>
              </a:rPr>
              <a:t>Also, if you look at the CPU time for these threads, you’ll see  that those that have accumulated any CPU time have run only in kernel mode. To find out which driver created the system thread, look up the start address of the thread  (which you can display with Pviewer.exe) and look for the driver whose base address is  closest to (but before) the start address of the thread. Both the </a:t>
            </a:r>
            <a:r>
              <a:rPr lang="en-US" sz="1600" dirty="0" err="1" smtClean="0">
                <a:latin typeface="Arial" charset="0"/>
              </a:rPr>
              <a:t>Pstat</a:t>
            </a:r>
            <a:r>
              <a:rPr lang="en-US" sz="1600" dirty="0" smtClean="0">
                <a:latin typeface="Arial" charset="0"/>
              </a:rPr>
              <a:t> utility (at the end of  its output) as well as the !drivers kernel debugger command list the base address of each  loaded device driver. </a:t>
            </a:r>
          </a:p>
          <a:p>
            <a:pPr marL="285750" indent="-285750" eaLnBrk="1" hangingPunct="1">
              <a:lnSpc>
                <a:spcPct val="90000"/>
              </a:lnSpc>
              <a:buFont typeface="Arial" pitchFamily="34" charset="0"/>
              <a:buChar char="•"/>
              <a:defRPr/>
            </a:pPr>
            <a:endParaRPr lang="hu-HU" sz="1600" dirty="0" smtClean="0"/>
          </a:p>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p:txBody>
      </p:sp>
    </p:spTree>
    <p:extLst>
      <p:ext uri="{BB962C8B-B14F-4D97-AF65-F5344CB8AC3E}">
        <p14:creationId xmlns:p14="http://schemas.microsoft.com/office/powerpoint/2010/main" val="36659506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xfrm>
            <a:off x="3841451" y="9360730"/>
            <a:ext cx="2938780" cy="492760"/>
          </a:xfrm>
          <a:prstGeom prst="rect">
            <a:avLst/>
          </a:prstGeom>
          <a:noFill/>
        </p:spPr>
        <p:txBody>
          <a:bodyPr/>
          <a:lstStyle/>
          <a:p>
            <a:fld id="{295B158B-2EA4-4483-9E75-742B880E29B5}" type="slidenum">
              <a:rPr lang="en-GB"/>
              <a:pPr/>
              <a:t>41</a:t>
            </a:fld>
            <a:endParaRPr lang="en-GB"/>
          </a:p>
        </p:txBody>
      </p:sp>
      <p:sp>
        <p:nvSpPr>
          <p:cNvPr id="81923" name="Rectangle 2"/>
          <p:cNvSpPr>
            <a:spLocks noGrp="1" noRot="1" noChangeAspect="1" noChangeArrowheads="1" noTextEdit="1"/>
          </p:cNvSpPr>
          <p:nvPr>
            <p:ph type="sldImg"/>
          </p:nvPr>
        </p:nvSpPr>
        <p:spPr>
          <a:xfrm>
            <a:off x="1095375" y="863600"/>
            <a:ext cx="4591050" cy="3444875"/>
          </a:xfrm>
          <a:solidFill>
            <a:srgbClr val="FFFFFF"/>
          </a:solidFill>
          <a:ln/>
        </p:spPr>
      </p:sp>
      <p:sp>
        <p:nvSpPr>
          <p:cNvPr id="81924" name="Rectangle 3"/>
          <p:cNvSpPr>
            <a:spLocks noGrp="1" noChangeArrowheads="1"/>
          </p:cNvSpPr>
          <p:nvPr>
            <p:ph type="body" idx="1"/>
          </p:nvPr>
        </p:nvSpPr>
        <p:spPr>
          <a:xfrm>
            <a:off x="905811" y="4635025"/>
            <a:ext cx="4970180" cy="4587116"/>
          </a:xfrm>
          <a:solidFill>
            <a:srgbClr val="FFFFFF"/>
          </a:solidFill>
          <a:ln>
            <a:solidFill>
              <a:srgbClr val="000000"/>
            </a:solidFill>
          </a:ln>
        </p:spPr>
        <p:txBody>
          <a:bodyPr lIns="86601" tIns="43302" rIns="86601" bIns="43302"/>
          <a:lstStyle/>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configuration manager is responsible for implementing and managing the system registry.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T</a:t>
            </a:r>
            <a:r>
              <a:rPr lang="en-US" dirty="0" smtClean="0"/>
              <a:t>he process and thread manager creates and terminates processes and threads. The underlying support for processes and threads is implemented in the Windows kernel; the executive adds additional semantics and functions to these lower-level objects.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T</a:t>
            </a:r>
            <a:r>
              <a:rPr lang="en-US" dirty="0" smtClean="0"/>
              <a:t>he security reference monitor (or SRM) enforces security policies on the local computer. It guards operating system resources, performing run-time object protection and auditing.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baseline="0" dirty="0" smtClean="0"/>
              <a:t> </a:t>
            </a:r>
            <a:r>
              <a:rPr lang="en-US" dirty="0" smtClean="0"/>
              <a:t>The I/O manager implements device-independent I/O and is responsible for dispatching to the appropriate device drivers for further processing.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Plug and Play (PnP) manager determines which drivers are required to support a particular device and loads those drivers. It retrieves the hardware resource requirements for each device during enumeration. Based on the resource requirements of each device, the PnP manager assigns the appropriate hardware resources such as I/O ports, IRQs, DMA channels, and memory locations. It is also responsible for sending proper event notification for device changes (addition or removal of a device) on the system.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power manager coordinates power events and generates power management I/O notifications to device drivers. When the system is idle, the power manager can be configured to reduce power consumption by putting the CPU to sleep. Changes in power consumption by individual devices are handled by device drivers but are coordinated by the power manager.</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baseline="0" dirty="0" smtClean="0"/>
              <a:t> </a:t>
            </a:r>
            <a:r>
              <a:rPr lang="en-US" dirty="0" smtClean="0"/>
              <a:t>The WDM Windows Management Instrumentation routines enable device drivers to publish performance and configuration information and receive commands from the user-mode WMI service. Consumers of WMI information can be on the local machine or remote across the network.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cache manager (explained in Chapter 11) improves the performance of file-based I/O by causing recently referenced disk data to reside in main memory for quick access (and by deferring disk writes by holding the updates in memory for a short time before sending them to the disk). As you'll see, it does this by using the memory manager's support for mapped files.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memory manager implements virtual memory, a memory management scheme that provides a large, private address space for each process that can exceed available physical memory. The memory manager also provides the underlying support for the cache manager.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logical </a:t>
            </a:r>
            <a:r>
              <a:rPr lang="en-US" dirty="0" err="1" smtClean="0"/>
              <a:t>prefetcher</a:t>
            </a:r>
            <a:r>
              <a:rPr lang="en-US" dirty="0" smtClean="0"/>
              <a:t> accelerates system and process startup by optimizing the loading of data referenced during the startup of the system or a process.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endParaRPr lang="en-US" dirty="0" smtClean="0"/>
          </a:p>
          <a:p>
            <a:pPr marL="0" marR="0" indent="0" algn="l" defTabSz="762000" rtl="0" eaLnBrk="1" fontAlgn="base" latinLnBrk="0" hangingPunct="1">
              <a:lnSpc>
                <a:spcPct val="100000"/>
              </a:lnSpc>
              <a:spcBef>
                <a:spcPct val="30000"/>
              </a:spcBef>
              <a:spcAft>
                <a:spcPct val="0"/>
              </a:spcAft>
              <a:buClrTx/>
              <a:buSzTx/>
              <a:buFontTx/>
              <a:buNone/>
              <a:tabLst/>
              <a:defRPr/>
            </a:pPr>
            <a:r>
              <a:rPr lang="en-US" dirty="0" smtClean="0"/>
              <a:t>In addition, the executive contains four main groups of support functions that are used by the executive components just listed. About a third of these support functions are documented in the DDK because device drivers also use them. These are the four categories of support functions: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baseline="0" dirty="0" smtClean="0"/>
              <a:t> </a:t>
            </a:r>
            <a:r>
              <a:rPr lang="en-US" dirty="0" smtClean="0"/>
              <a:t>The object manager, which creates, manages, and deletes Windows executive objects and abstract data types that are used to represent operating system resources such as processes, threads, and the various synchronization objects.</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LPC facility passes messages between a client process and a server process on the same computer. LPC is a flexible, optimized version of remote procedure call (RPC), an industry-standard communication facility for client and server processes across a network.</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baseline="0" dirty="0" smtClean="0"/>
              <a:t> </a:t>
            </a:r>
            <a:r>
              <a:rPr lang="en-US" dirty="0" smtClean="0"/>
              <a:t>A broad set of common run-time library functions, such as string processing, arithmetic operations, data type conversion, and security structure processing.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Executive support routines, such as system memory allocation (paged and </a:t>
            </a:r>
            <a:r>
              <a:rPr lang="en-US" dirty="0" err="1" smtClean="0"/>
              <a:t>nonpaged</a:t>
            </a:r>
            <a:r>
              <a:rPr lang="en-US" dirty="0" smtClean="0"/>
              <a:t> pool), interlocked memory access, as well as two special types of synchronization objects: resources and fast </a:t>
            </a:r>
            <a:r>
              <a:rPr lang="en-US" dirty="0" err="1" smtClean="0"/>
              <a:t>mutexes</a:t>
            </a:r>
            <a:r>
              <a:rPr lang="en-US" dirty="0" smtClean="0"/>
              <a:t>. </a:t>
            </a:r>
          </a:p>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a:p>
            <a:pPr marL="0" marR="0" indent="0" algn="l" defTabSz="762000" rtl="0" eaLnBrk="1" fontAlgn="base" latinLnBrk="0" hangingPunct="1">
              <a:lnSpc>
                <a:spcPct val="100000"/>
              </a:lnSpc>
              <a:spcBef>
                <a:spcPct val="30000"/>
              </a:spcBef>
              <a:spcAft>
                <a:spcPct val="0"/>
              </a:spcAft>
              <a:buClrTx/>
              <a:buSzTx/>
              <a:buFontTx/>
              <a:buNone/>
              <a:tabLst/>
              <a:defRPr/>
            </a:pPr>
            <a:endParaRPr lang="hu-HU" dirty="0" smtClean="0"/>
          </a:p>
        </p:txBody>
      </p:sp>
    </p:spTree>
    <p:extLst>
      <p:ext uri="{BB962C8B-B14F-4D97-AF65-F5344CB8AC3E}">
        <p14:creationId xmlns:p14="http://schemas.microsoft.com/office/powerpoint/2010/main" val="23873875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xfrm>
            <a:off x="3841451" y="9360730"/>
            <a:ext cx="2938780" cy="492760"/>
          </a:xfrm>
          <a:prstGeom prst="rect">
            <a:avLst/>
          </a:prstGeom>
          <a:noFill/>
        </p:spPr>
        <p:txBody>
          <a:bodyPr/>
          <a:lstStyle/>
          <a:p>
            <a:fld id="{6DC21405-C089-4F22-98EC-8AC777F58769}" type="slidenum">
              <a:rPr lang="en-GB"/>
              <a:pPr/>
              <a:t>42</a:t>
            </a:fld>
            <a:endParaRPr lang="en-GB"/>
          </a:p>
        </p:txBody>
      </p:sp>
      <p:sp>
        <p:nvSpPr>
          <p:cNvPr id="68611" name="Rectangle 2"/>
          <p:cNvSpPr>
            <a:spLocks noGrp="1" noRot="1" noChangeAspect="1" noChangeArrowheads="1" noTextEdit="1"/>
          </p:cNvSpPr>
          <p:nvPr>
            <p:ph type="sldImg"/>
          </p:nvPr>
        </p:nvSpPr>
        <p:spPr>
          <a:xfrm>
            <a:off x="563563" y="757238"/>
            <a:ext cx="6057900" cy="4545012"/>
          </a:xfrm>
          <a:solidFill>
            <a:srgbClr val="FFFFFF"/>
          </a:solidFill>
          <a:ln/>
        </p:spPr>
      </p:sp>
      <p:sp>
        <p:nvSpPr>
          <p:cNvPr id="68612" name="Rectangle 3"/>
          <p:cNvSpPr>
            <a:spLocks noGrp="1" noChangeArrowheads="1"/>
          </p:cNvSpPr>
          <p:nvPr>
            <p:ph type="body" idx="1"/>
          </p:nvPr>
        </p:nvSpPr>
        <p:spPr>
          <a:xfrm>
            <a:off x="689170" y="5757422"/>
            <a:ext cx="5821045" cy="3558822"/>
          </a:xfrm>
          <a:solidFill>
            <a:srgbClr val="FFFFFF"/>
          </a:solidFill>
          <a:ln>
            <a:solidFill>
              <a:srgbClr val="000000"/>
            </a:solidFill>
          </a:ln>
        </p:spPr>
        <p:txBody>
          <a:bodyPr/>
          <a:lstStyle/>
          <a:p>
            <a:pPr eaLnBrk="1" hangingPunct="1"/>
            <a:endParaRPr lang="en-US" dirty="0" smtClean="0"/>
          </a:p>
        </p:txBody>
      </p:sp>
    </p:spTree>
    <p:extLst>
      <p:ext uri="{BB962C8B-B14F-4D97-AF65-F5344CB8AC3E}">
        <p14:creationId xmlns:p14="http://schemas.microsoft.com/office/powerpoint/2010/main" val="4653183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762000" rtl="0" eaLnBrk="0" fontAlgn="base" latinLnBrk="0" hangingPunct="0">
              <a:lnSpc>
                <a:spcPct val="100000"/>
              </a:lnSpc>
              <a:spcBef>
                <a:spcPct val="30000"/>
              </a:spcBef>
              <a:spcAft>
                <a:spcPct val="0"/>
              </a:spcAft>
              <a:buClrTx/>
              <a:buSzTx/>
              <a:buFontTx/>
              <a:buNone/>
              <a:tabLst/>
              <a:defRPr/>
            </a:pPr>
            <a:r>
              <a:rPr lang="en-US" sz="1600" dirty="0" smtClean="0"/>
              <a:t>HKEY_LOCAL_MACHINE\System\</a:t>
            </a:r>
            <a:r>
              <a:rPr lang="en-US" sz="1600" dirty="0" err="1" smtClean="0"/>
              <a:t>CurrentControlSet</a:t>
            </a:r>
            <a:r>
              <a:rPr lang="en-US" sz="1600" dirty="0" smtClean="0"/>
              <a:t>\Control\</a:t>
            </a:r>
            <a:r>
              <a:rPr lang="en-US" sz="1600" dirty="0" err="1" smtClean="0"/>
              <a:t>ProductOptions</a:t>
            </a:r>
            <a:r>
              <a:rPr lang="hu-HU" sz="1600" dirty="0" smtClean="0"/>
              <a:t>: </a:t>
            </a:r>
          </a:p>
          <a:p>
            <a:pPr marL="457200" marR="0" lvl="2" indent="0" algn="l" defTabSz="762000" rtl="0" eaLnBrk="0" fontAlgn="base" latinLnBrk="0" hangingPunct="0">
              <a:lnSpc>
                <a:spcPct val="100000"/>
              </a:lnSpc>
              <a:spcBef>
                <a:spcPct val="30000"/>
              </a:spcBef>
              <a:spcAft>
                <a:spcPct val="0"/>
              </a:spcAft>
              <a:buClrTx/>
              <a:buSzTx/>
              <a:buFont typeface="Arial" pitchFamily="34" charset="0"/>
              <a:buChar char="•"/>
              <a:tabLst/>
              <a:defRPr/>
            </a:pPr>
            <a:r>
              <a:rPr lang="hu-HU" sz="1200" dirty="0" smtClean="0"/>
              <a:t> </a:t>
            </a:r>
            <a:r>
              <a:rPr lang="en-US" sz="1200" dirty="0" err="1" smtClean="0"/>
              <a:t>ProductType</a:t>
            </a:r>
            <a:r>
              <a:rPr lang="en-US" sz="1200" dirty="0" smtClean="0"/>
              <a:t>: WinNT=Workstation, </a:t>
            </a:r>
            <a:r>
              <a:rPr lang="en-US" sz="1200" dirty="0" err="1" smtClean="0"/>
              <a:t>ServerNT</a:t>
            </a:r>
            <a:r>
              <a:rPr lang="en-US" sz="1200" dirty="0" smtClean="0"/>
              <a:t>=Server not a domain controller, </a:t>
            </a:r>
            <a:r>
              <a:rPr lang="en-US" sz="1200" dirty="0" err="1" smtClean="0"/>
              <a:t>LanManNT</a:t>
            </a:r>
            <a:r>
              <a:rPr lang="en-US" sz="1200" dirty="0" smtClean="0"/>
              <a:t>=Server that is a Domain Controller</a:t>
            </a:r>
            <a:endParaRPr lang="hu-HU" sz="1200" dirty="0" smtClean="0"/>
          </a:p>
          <a:p>
            <a:pPr marL="457200" marR="0" lvl="2" indent="0" algn="l" defTabSz="762000" rtl="0" eaLnBrk="0" fontAlgn="base" latinLnBrk="0" hangingPunct="0">
              <a:lnSpc>
                <a:spcPct val="100000"/>
              </a:lnSpc>
              <a:spcBef>
                <a:spcPct val="30000"/>
              </a:spcBef>
              <a:spcAft>
                <a:spcPct val="0"/>
              </a:spcAft>
              <a:buClrTx/>
              <a:buSzTx/>
              <a:buFont typeface="Arial" pitchFamily="34" charset="0"/>
              <a:buChar char="•"/>
              <a:tabLst/>
              <a:defRPr/>
            </a:pPr>
            <a:r>
              <a:rPr lang="hu-HU" sz="1200" dirty="0" smtClean="0"/>
              <a:t> </a:t>
            </a:r>
            <a:r>
              <a:rPr lang="en-US" sz="1200" dirty="0" err="1" smtClean="0"/>
              <a:t>ProductSuite</a:t>
            </a:r>
            <a:r>
              <a:rPr lang="en-US" sz="1200" dirty="0" smtClean="0"/>
              <a:t>: indicates type of Server (Advanced, Datacenter, or for NT4: Enterprise Edition, Terminal Server, …)</a:t>
            </a:r>
            <a:endParaRPr lang="hu-HU" sz="1200" dirty="0" smtClean="0"/>
          </a:p>
          <a:p>
            <a:pPr marL="0" marR="0" lvl="1" indent="0" algn="l" defTabSz="762000" rtl="0" eaLnBrk="0" fontAlgn="base" latinLnBrk="0" hangingPunct="0">
              <a:lnSpc>
                <a:spcPct val="100000"/>
              </a:lnSpc>
              <a:spcBef>
                <a:spcPct val="30000"/>
              </a:spcBef>
              <a:spcAft>
                <a:spcPct val="0"/>
              </a:spcAft>
              <a:buClrTx/>
              <a:buSzTx/>
              <a:buFont typeface="Arial" pitchFamily="34" charset="0"/>
              <a:buChar char="•"/>
              <a:tabLst/>
              <a:defRPr/>
            </a:pPr>
            <a:endParaRPr lang="en-US" sz="1200" dirty="0" smtClean="0"/>
          </a:p>
          <a:p>
            <a:pPr marL="0" marR="0" lvl="1" indent="0" algn="l" defTabSz="762000" rtl="0" eaLnBrk="0" fontAlgn="base" latinLnBrk="0" hangingPunct="0">
              <a:lnSpc>
                <a:spcPct val="100000"/>
              </a:lnSpc>
              <a:spcBef>
                <a:spcPct val="30000"/>
              </a:spcBef>
              <a:spcAft>
                <a:spcPct val="0"/>
              </a:spcAft>
              <a:buClrTx/>
              <a:buSzTx/>
              <a:buFontTx/>
              <a:buNone/>
              <a:tabLst/>
              <a:defRPr/>
            </a:pPr>
            <a:endParaRPr lang="en-US" sz="1600" dirty="0" smtClean="0"/>
          </a:p>
          <a:p>
            <a:endParaRPr lang="hu-HU" dirty="0"/>
          </a:p>
        </p:txBody>
      </p:sp>
    </p:spTree>
    <p:extLst>
      <p:ext uri="{BB962C8B-B14F-4D97-AF65-F5344CB8AC3E}">
        <p14:creationId xmlns:p14="http://schemas.microsoft.com/office/powerpoint/2010/main" val="6784413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extLst>
      <p:ext uri="{BB962C8B-B14F-4D97-AF65-F5344CB8AC3E}">
        <p14:creationId xmlns:p14="http://schemas.microsoft.com/office/powerpoint/2010/main" val="19532649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extLst>
      <p:ext uri="{BB962C8B-B14F-4D97-AF65-F5344CB8AC3E}">
        <p14:creationId xmlns:p14="http://schemas.microsoft.com/office/powerpoint/2010/main" val="2330246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XP SP2:</a:t>
            </a:r>
          </a:p>
          <a:p>
            <a:r>
              <a:rPr lang="hu-HU" dirty="0" smtClean="0"/>
              <a:t>	</a:t>
            </a:r>
            <a:r>
              <a:rPr lang="en-US" dirty="0" smtClean="0"/>
              <a:t>Microsoft Windows XP [Version 5.1.2600]</a:t>
            </a:r>
          </a:p>
          <a:p>
            <a:endParaRPr lang="hu-HU" dirty="0" smtClean="0"/>
          </a:p>
          <a:p>
            <a:r>
              <a:rPr lang="hu-HU" dirty="0" smtClean="0"/>
              <a:t>Vista RTM:</a:t>
            </a:r>
          </a:p>
          <a:p>
            <a:r>
              <a:rPr lang="hu-HU" dirty="0" smtClean="0"/>
              <a:t>	Microsoft Windows [Version: 6.0.6000]</a:t>
            </a:r>
          </a:p>
          <a:p>
            <a:r>
              <a:rPr lang="hu-HU" dirty="0" smtClean="0"/>
              <a:t>Windows 7 RTM:</a:t>
            </a:r>
          </a:p>
          <a:p>
            <a:r>
              <a:rPr lang="hu-HU" dirty="0" smtClean="0"/>
              <a:t>	Microsoft Windows [Version 6.1.7600]</a:t>
            </a:r>
          </a:p>
        </p:txBody>
      </p:sp>
    </p:spTree>
    <p:extLst>
      <p:ext uri="{BB962C8B-B14F-4D97-AF65-F5344CB8AC3E}">
        <p14:creationId xmlns:p14="http://schemas.microsoft.com/office/powerpoint/2010/main" val="3190861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extLst>
      <p:ext uri="{BB962C8B-B14F-4D97-AF65-F5344CB8AC3E}">
        <p14:creationId xmlns:p14="http://schemas.microsoft.com/office/powerpoint/2010/main" val="50909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extLst>
      <p:ext uri="{BB962C8B-B14F-4D97-AF65-F5344CB8AC3E}">
        <p14:creationId xmlns:p14="http://schemas.microsoft.com/office/powerpoint/2010/main" val="922779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extLst>
      <p:ext uri="{BB962C8B-B14F-4D97-AF65-F5344CB8AC3E}">
        <p14:creationId xmlns:p14="http://schemas.microsoft.com/office/powerpoint/2010/main" val="1705900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15028328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51298" name="Rectangle 2"/>
          <p:cNvSpPr>
            <a:spLocks noChangeArrowheads="1"/>
          </p:cNvSpPr>
          <p:nvPr/>
        </p:nvSpPr>
        <p:spPr bwMode="auto">
          <a:xfrm>
            <a:off x="0" y="6477000"/>
            <a:ext cx="9144000" cy="381000"/>
          </a:xfrm>
          <a:prstGeom prst="rect">
            <a:avLst/>
          </a:prstGeom>
          <a:solidFill>
            <a:srgbClr val="072970"/>
          </a:solidFill>
          <a:ln w="9525">
            <a:noFill/>
            <a:miter lim="800000"/>
            <a:headEnd/>
            <a:tailEnd/>
          </a:ln>
          <a:effectLst/>
        </p:spPr>
        <p:txBody>
          <a:bodyPr wrap="none" anchor="ctr"/>
          <a:lstStyle/>
          <a:p>
            <a:endParaRPr lang="hu-HU"/>
          </a:p>
        </p:txBody>
      </p:sp>
      <p:sp>
        <p:nvSpPr>
          <p:cNvPr id="951299" name="Rectangle 3"/>
          <p:cNvSpPr>
            <a:spLocks noGrp="1" noChangeArrowheads="1"/>
          </p:cNvSpPr>
          <p:nvPr>
            <p:ph type="ctrTitle"/>
          </p:nvPr>
        </p:nvSpPr>
        <p:spPr>
          <a:xfrm>
            <a:off x="685800" y="1241425"/>
            <a:ext cx="7772400" cy="1470025"/>
          </a:xfrm>
          <a:noFill/>
        </p:spPr>
        <p:txBody>
          <a:bodyPr/>
          <a:lstStyle>
            <a:lvl1pPr>
              <a:defRPr/>
            </a:lvl1pPr>
          </a:lstStyle>
          <a:p>
            <a:r>
              <a:rPr lang="en-US" smtClean="0"/>
              <a:t>Click to edit Master title style</a:t>
            </a:r>
            <a:endParaRPr lang="en-US"/>
          </a:p>
        </p:txBody>
      </p:sp>
      <p:sp>
        <p:nvSpPr>
          <p:cNvPr id="951300" name="Rectangle 4"/>
          <p:cNvSpPr>
            <a:spLocks noGrp="1" noChangeArrowheads="1"/>
          </p:cNvSpPr>
          <p:nvPr>
            <p:ph type="subTitle" idx="1"/>
          </p:nvPr>
        </p:nvSpPr>
        <p:spPr>
          <a:xfrm>
            <a:off x="1371600" y="2997200"/>
            <a:ext cx="6400800" cy="1752600"/>
          </a:xfrm>
        </p:spPr>
        <p:txBody>
          <a:bodyPr/>
          <a:lstStyle>
            <a:lvl1pPr marL="0" indent="0" algn="ctr">
              <a:buFont typeface="Wingdings 2" pitchFamily="18" charset="2"/>
              <a:buNone/>
              <a:defRPr/>
            </a:lvl1pPr>
          </a:lstStyle>
          <a:p>
            <a:r>
              <a:rPr lang="en-US" smtClean="0"/>
              <a:t>Click to edit Master subtitle style</a:t>
            </a:r>
            <a:endParaRPr lang="en-US"/>
          </a:p>
        </p:txBody>
      </p:sp>
      <p:pic>
        <p:nvPicPr>
          <p:cNvPr id="951302" name="Picture 6" descr="logo1_footer"/>
          <p:cNvPicPr>
            <a:picLocks noChangeAspect="1" noChangeArrowheads="1"/>
          </p:cNvPicPr>
          <p:nvPr/>
        </p:nvPicPr>
        <p:blipFill>
          <a:blip r:embed="rId2" cstate="print"/>
          <a:srcRect/>
          <a:stretch>
            <a:fillRect/>
          </a:stretch>
        </p:blipFill>
        <p:spPr bwMode="auto">
          <a:xfrm>
            <a:off x="7391400" y="6496050"/>
            <a:ext cx="642938" cy="333375"/>
          </a:xfrm>
          <a:prstGeom prst="rect">
            <a:avLst/>
          </a:prstGeom>
          <a:noFill/>
        </p:spPr>
      </p:pic>
      <p:pic>
        <p:nvPicPr>
          <p:cNvPr id="951303" name="Picture 7" descr="TUD"/>
          <p:cNvPicPr>
            <a:picLocks noChangeAspect="1" noChangeArrowheads="1"/>
          </p:cNvPicPr>
          <p:nvPr/>
        </p:nvPicPr>
        <p:blipFill>
          <a:blip r:embed="rId3" cstate="print"/>
          <a:srcRect/>
          <a:stretch>
            <a:fillRect/>
          </a:stretch>
        </p:blipFill>
        <p:spPr bwMode="auto">
          <a:xfrm>
            <a:off x="8167688" y="6503988"/>
            <a:ext cx="890587" cy="334962"/>
          </a:xfrm>
          <a:prstGeom prst="rect">
            <a:avLst/>
          </a:prstGeom>
          <a:noFill/>
        </p:spPr>
      </p:pic>
      <p:sp>
        <p:nvSpPr>
          <p:cNvPr id="951304" name="Text Box 8"/>
          <p:cNvSpPr txBox="1">
            <a:spLocks noChangeArrowheads="1"/>
          </p:cNvSpPr>
          <p:nvPr/>
        </p:nvSpPr>
        <p:spPr bwMode="auto">
          <a:xfrm>
            <a:off x="0" y="6521450"/>
            <a:ext cx="1597025" cy="336550"/>
          </a:xfrm>
          <a:prstGeom prst="rect">
            <a:avLst/>
          </a:prstGeom>
          <a:noFill/>
          <a:ln w="19050" algn="ctr">
            <a:noFill/>
            <a:miter lim="800000"/>
            <a:headEnd/>
            <a:tailEnd/>
          </a:ln>
          <a:effectLst/>
        </p:spPr>
        <p:txBody>
          <a:bodyPr>
            <a:spAutoFit/>
          </a:bodyPr>
          <a:lstStyle/>
          <a:p>
            <a:pPr algn="l" defTabSz="762000"/>
            <a:r>
              <a:rPr lang="en-US" sz="800">
                <a:solidFill>
                  <a:schemeClr val="bg1"/>
                </a:solidFill>
                <a:latin typeface="Arial" charset="0"/>
              </a:rPr>
              <a:t>© Neeraj Suri</a:t>
            </a:r>
          </a:p>
          <a:p>
            <a:pPr algn="l" defTabSz="762000"/>
            <a:r>
              <a:rPr lang="en-US" sz="800">
                <a:solidFill>
                  <a:schemeClr val="bg1"/>
                </a:solidFill>
                <a:latin typeface="Arial" charset="0"/>
              </a:rPr>
              <a:t>EU-NSF ICT March 2006</a:t>
            </a:r>
          </a:p>
        </p:txBody>
      </p:sp>
      <p:sp>
        <p:nvSpPr>
          <p:cNvPr id="951305" name="Rectangle 9"/>
          <p:cNvSpPr>
            <a:spLocks noChangeArrowheads="1"/>
          </p:cNvSpPr>
          <p:nvPr/>
        </p:nvSpPr>
        <p:spPr bwMode="auto">
          <a:xfrm>
            <a:off x="0" y="6365875"/>
            <a:ext cx="9144000" cy="501650"/>
          </a:xfrm>
          <a:prstGeom prst="rect">
            <a:avLst/>
          </a:prstGeom>
          <a:solidFill>
            <a:srgbClr val="762536"/>
          </a:solidFill>
          <a:ln w="12700">
            <a:noFill/>
            <a:miter lim="800000"/>
            <a:headEnd/>
            <a:tailEnd/>
          </a:ln>
          <a:effectLst/>
        </p:spPr>
        <p:txBody>
          <a:bodyPr wrap="none" anchor="ctr"/>
          <a:lstStyle/>
          <a:p>
            <a:endParaRPr lang="hu-HU"/>
          </a:p>
        </p:txBody>
      </p:sp>
      <p:sp>
        <p:nvSpPr>
          <p:cNvPr id="951306" name="Text Box 10"/>
          <p:cNvSpPr txBox="1">
            <a:spLocks noChangeArrowheads="1"/>
          </p:cNvSpPr>
          <p:nvPr/>
        </p:nvSpPr>
        <p:spPr bwMode="auto">
          <a:xfrm>
            <a:off x="-17463" y="6413500"/>
            <a:ext cx="3649663" cy="396875"/>
          </a:xfrm>
          <a:prstGeom prst="rect">
            <a:avLst/>
          </a:prstGeom>
          <a:noFill/>
          <a:ln w="12700" algn="ctr">
            <a:noFill/>
            <a:miter lim="800000"/>
            <a:headEnd/>
            <a:tailEnd/>
          </a:ln>
          <a:effectLst/>
        </p:spPr>
        <p:txBody>
          <a:bodyPr>
            <a:spAutoFit/>
          </a:bodyPr>
          <a:lstStyle/>
          <a:p>
            <a:pPr algn="l" defTabSz="762000"/>
            <a:r>
              <a:rPr lang="hu-HU" sz="1000" b="1" dirty="0">
                <a:solidFill>
                  <a:schemeClr val="bg1"/>
                </a:solidFill>
                <a:latin typeface="Arial" charset="0"/>
              </a:rPr>
              <a:t>Budapesti Műszaki és Gazdaságtudományi Egyetem</a:t>
            </a:r>
          </a:p>
          <a:p>
            <a:pPr algn="l" defTabSz="762000"/>
            <a:r>
              <a:rPr lang="hu-HU" sz="1000" b="1" dirty="0">
                <a:solidFill>
                  <a:schemeClr val="bg1"/>
                </a:solidFill>
                <a:latin typeface="Arial" charset="0"/>
              </a:rPr>
              <a:t>Méréstechnika és Információs Rendszerek Tanszék</a:t>
            </a:r>
          </a:p>
        </p:txBody>
      </p:sp>
      <p:pic>
        <p:nvPicPr>
          <p:cNvPr id="951311" name="Picture 15" descr="ftsrg_logo_kicsi_100"/>
          <p:cNvPicPr>
            <a:picLocks noChangeAspect="1" noChangeArrowheads="1"/>
          </p:cNvPicPr>
          <p:nvPr/>
        </p:nvPicPr>
        <p:blipFill>
          <a:blip r:embed="rId4" cstate="print"/>
          <a:srcRect/>
          <a:stretch>
            <a:fillRect/>
          </a:stretch>
        </p:blipFill>
        <p:spPr bwMode="auto">
          <a:xfrm>
            <a:off x="3549650" y="4970463"/>
            <a:ext cx="2047875" cy="952500"/>
          </a:xfrm>
          <a:prstGeom prst="rect">
            <a:avLst/>
          </a:prstGeom>
          <a:noFill/>
        </p:spPr>
      </p:pic>
      <p:pic>
        <p:nvPicPr>
          <p:cNvPr id="951314" name="Picture 18" descr="muegyetem_logo_bordo"/>
          <p:cNvPicPr>
            <a:picLocks noChangeAspect="1" noChangeArrowheads="1"/>
          </p:cNvPicPr>
          <p:nvPr/>
        </p:nvPicPr>
        <p:blipFill>
          <a:blip r:embed="rId5" cstate="print"/>
          <a:srcRect/>
          <a:stretch>
            <a:fillRect/>
          </a:stretch>
        </p:blipFill>
        <p:spPr bwMode="auto">
          <a:xfrm>
            <a:off x="7456488" y="6384925"/>
            <a:ext cx="1666875" cy="473075"/>
          </a:xfrm>
          <a:prstGeom prst="rect">
            <a:avLst/>
          </a:prstGeom>
          <a:noFill/>
        </p:spPr>
      </p:pic>
      <p:sp>
        <p:nvSpPr>
          <p:cNvPr id="951316" name="Rectangle 20"/>
          <p:cNvSpPr>
            <a:spLocks noChangeArrowheads="1"/>
          </p:cNvSpPr>
          <p:nvPr/>
        </p:nvSpPr>
        <p:spPr bwMode="auto">
          <a:xfrm>
            <a:off x="0" y="0"/>
            <a:ext cx="9144000" cy="501650"/>
          </a:xfrm>
          <a:prstGeom prst="rect">
            <a:avLst/>
          </a:prstGeom>
          <a:solidFill>
            <a:srgbClr val="762536"/>
          </a:solidFill>
          <a:ln w="12700">
            <a:noFill/>
            <a:miter lim="800000"/>
            <a:headEnd/>
            <a:tailEnd/>
          </a:ln>
          <a:effectLst/>
        </p:spPr>
        <p:txBody>
          <a:bodyPr wrap="none" anchor="ctr"/>
          <a:lstStyle/>
          <a:p>
            <a:endParaRPr lang="hu-HU"/>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small" baseline="0"/>
            </a:lvl1pPr>
          </a:lstStyle>
          <a:p>
            <a:r>
              <a:rPr lang="en-US" dirty="0" smtClean="0"/>
              <a:t>Click to edit Master title style</a:t>
            </a:r>
            <a:endParaRPr lang="hu-H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Content Placeholder 2"/>
          <p:cNvSpPr>
            <a:spLocks noGrp="1"/>
          </p:cNvSpPr>
          <p:nvPr>
            <p:ph sz="half" idx="1"/>
          </p:nvPr>
        </p:nvSpPr>
        <p:spPr>
          <a:xfrm>
            <a:off x="304800" y="762000"/>
            <a:ext cx="41910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Content Placeholder 3"/>
          <p:cNvSpPr>
            <a:spLocks noGrp="1"/>
          </p:cNvSpPr>
          <p:nvPr>
            <p:ph sz="half" idx="2"/>
          </p:nvPr>
        </p:nvSpPr>
        <p:spPr>
          <a:xfrm>
            <a:off x="4648200" y="762000"/>
            <a:ext cx="41910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smtClean="0"/>
              <a:t>Click to edit Master title style</a:t>
            </a:r>
            <a:endParaRPr lang="hu-HU"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u-H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hu-H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6" name="Rectangle 22"/>
          <p:cNvSpPr>
            <a:spLocks noChangeArrowheads="1"/>
          </p:cNvSpPr>
          <p:nvPr/>
        </p:nvSpPr>
        <p:spPr bwMode="auto">
          <a:xfrm>
            <a:off x="0" y="6477000"/>
            <a:ext cx="9144000" cy="381000"/>
          </a:xfrm>
          <a:prstGeom prst="rect">
            <a:avLst/>
          </a:prstGeom>
          <a:solidFill>
            <a:srgbClr val="762536"/>
          </a:solidFill>
          <a:ln w="9525">
            <a:noFill/>
            <a:miter lim="800000"/>
            <a:headEnd/>
            <a:tailEnd/>
          </a:ln>
          <a:effectLst/>
        </p:spPr>
        <p:txBody>
          <a:bodyPr wrap="none" anchor="ctr"/>
          <a:lstStyle/>
          <a:p>
            <a:endParaRPr lang="en-US" noProof="0"/>
          </a:p>
        </p:txBody>
      </p:sp>
      <p:sp>
        <p:nvSpPr>
          <p:cNvPr id="1029" name="Rectangle 5"/>
          <p:cNvSpPr>
            <a:spLocks noGrp="1" noChangeArrowheads="1"/>
          </p:cNvSpPr>
          <p:nvPr>
            <p:ph type="title"/>
          </p:nvPr>
        </p:nvSpPr>
        <p:spPr bwMode="auto">
          <a:xfrm>
            <a:off x="0" y="0"/>
            <a:ext cx="9144000" cy="638175"/>
          </a:xfrm>
          <a:prstGeom prst="rect">
            <a:avLst/>
          </a:prstGeom>
          <a:solidFill>
            <a:srgbClr val="762536"/>
          </a:solid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noProof="0" smtClean="0"/>
              <a:t>Title</a:t>
            </a:r>
          </a:p>
        </p:txBody>
      </p:sp>
      <p:sp>
        <p:nvSpPr>
          <p:cNvPr id="1030" name="Rectangle 6"/>
          <p:cNvSpPr>
            <a:spLocks noGrp="1" noChangeArrowheads="1"/>
          </p:cNvSpPr>
          <p:nvPr>
            <p:ph type="body" idx="1"/>
          </p:nvPr>
        </p:nvSpPr>
        <p:spPr bwMode="auto">
          <a:xfrm>
            <a:off x="304800" y="762000"/>
            <a:ext cx="8534400" cy="55626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Section</a:t>
            </a:r>
          </a:p>
          <a:p>
            <a:pPr lvl="1"/>
            <a:r>
              <a:rPr lang="en-US" noProof="0" smtClean="0"/>
              <a:t>Subsection</a:t>
            </a:r>
          </a:p>
          <a:p>
            <a:pPr lvl="2"/>
            <a:r>
              <a:rPr lang="en-US" noProof="0" smtClean="0"/>
              <a:t>Subsubsection</a:t>
            </a:r>
          </a:p>
          <a:p>
            <a:pPr lvl="3"/>
            <a:r>
              <a:rPr lang="en-US" noProof="0" smtClean="0"/>
              <a:t>Sub…</a:t>
            </a:r>
          </a:p>
          <a:p>
            <a:pPr lvl="3"/>
            <a:endParaRPr lang="en-US" noProof="0" smtClean="0"/>
          </a:p>
        </p:txBody>
      </p:sp>
      <p:sp>
        <p:nvSpPr>
          <p:cNvPr id="1060" name="Text Box 36"/>
          <p:cNvSpPr txBox="1">
            <a:spLocks noChangeArrowheads="1"/>
          </p:cNvSpPr>
          <p:nvPr/>
        </p:nvSpPr>
        <p:spPr bwMode="auto">
          <a:xfrm>
            <a:off x="2551113" y="6561138"/>
            <a:ext cx="4081462" cy="228600"/>
          </a:xfrm>
          <a:prstGeom prst="rect">
            <a:avLst/>
          </a:prstGeom>
          <a:noFill/>
          <a:ln w="19050" algn="ctr">
            <a:noFill/>
            <a:miter lim="800000"/>
            <a:headEnd/>
            <a:tailEnd/>
          </a:ln>
          <a:effectLst/>
        </p:spPr>
        <p:txBody>
          <a:bodyPr>
            <a:spAutoFit/>
          </a:bodyPr>
          <a:lstStyle/>
          <a:p>
            <a:pPr defTabSz="762000"/>
            <a:r>
              <a:rPr lang="en-US" sz="900" noProof="0" smtClean="0">
                <a:solidFill>
                  <a:schemeClr val="bg1"/>
                </a:solidFill>
                <a:latin typeface="+mj-lt"/>
              </a:rPr>
              <a:t>Operating Systems</a:t>
            </a:r>
            <a:endParaRPr lang="en-US" sz="900" noProof="0">
              <a:solidFill>
                <a:schemeClr val="bg1"/>
              </a:solidFill>
              <a:latin typeface="+mj-lt"/>
            </a:endParaRPr>
          </a:p>
        </p:txBody>
      </p:sp>
      <p:pic>
        <p:nvPicPr>
          <p:cNvPr id="1062" name="Picture 38" descr="ftsrg_logo_kicsi_100"/>
          <p:cNvPicPr>
            <a:picLocks noChangeAspect="1" noChangeArrowheads="1"/>
          </p:cNvPicPr>
          <p:nvPr/>
        </p:nvPicPr>
        <p:blipFill>
          <a:blip r:embed="rId10" cstate="print"/>
          <a:srcRect/>
          <a:stretch>
            <a:fillRect/>
          </a:stretch>
        </p:blipFill>
        <p:spPr bwMode="auto">
          <a:xfrm>
            <a:off x="0" y="6489700"/>
            <a:ext cx="736600" cy="342900"/>
          </a:xfrm>
          <a:prstGeom prst="rect">
            <a:avLst/>
          </a:prstGeom>
          <a:noFill/>
        </p:spPr>
      </p:pic>
      <p:pic>
        <p:nvPicPr>
          <p:cNvPr id="1065" name="Picture 41" descr="muegyetem_logo_bordo"/>
          <p:cNvPicPr>
            <a:picLocks noChangeAspect="1" noChangeArrowheads="1"/>
          </p:cNvPicPr>
          <p:nvPr/>
        </p:nvPicPr>
        <p:blipFill>
          <a:blip r:embed="rId11" cstate="print"/>
          <a:srcRect/>
          <a:stretch>
            <a:fillRect/>
          </a:stretch>
        </p:blipFill>
        <p:spPr bwMode="auto">
          <a:xfrm>
            <a:off x="7794625" y="6475413"/>
            <a:ext cx="1349375" cy="38258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Lst>
  <p:transition/>
  <p:timing>
    <p:tnLst>
      <p:par>
        <p:cTn id="1" dur="indefinite" restart="never" nodeType="tmRoot"/>
      </p:par>
    </p:tnLst>
  </p:timing>
  <p:txStyles>
    <p:titleStyle>
      <a:lvl1pPr algn="ctr" defTabSz="762000" rtl="0" eaLnBrk="1" fontAlgn="base" hangingPunct="1">
        <a:spcBef>
          <a:spcPct val="0"/>
        </a:spcBef>
        <a:spcAft>
          <a:spcPct val="0"/>
        </a:spcAft>
        <a:defRPr sz="3200">
          <a:solidFill>
            <a:schemeClr val="bg1"/>
          </a:solidFill>
          <a:latin typeface="+mj-lt"/>
          <a:ea typeface="+mj-ea"/>
          <a:cs typeface="+mj-cs"/>
        </a:defRPr>
      </a:lvl1pPr>
      <a:lvl2pPr algn="ctr" defTabSz="762000" rtl="0" eaLnBrk="1" fontAlgn="base" hangingPunct="1">
        <a:spcBef>
          <a:spcPct val="0"/>
        </a:spcBef>
        <a:spcAft>
          <a:spcPct val="0"/>
        </a:spcAft>
        <a:defRPr sz="3200">
          <a:solidFill>
            <a:schemeClr val="bg1"/>
          </a:solidFill>
          <a:latin typeface="Verdana" pitchFamily="34" charset="0"/>
        </a:defRPr>
      </a:lvl2pPr>
      <a:lvl3pPr algn="ctr" defTabSz="762000" rtl="0" eaLnBrk="1" fontAlgn="base" hangingPunct="1">
        <a:spcBef>
          <a:spcPct val="0"/>
        </a:spcBef>
        <a:spcAft>
          <a:spcPct val="0"/>
        </a:spcAft>
        <a:defRPr sz="3200">
          <a:solidFill>
            <a:schemeClr val="bg1"/>
          </a:solidFill>
          <a:latin typeface="Verdana" pitchFamily="34" charset="0"/>
        </a:defRPr>
      </a:lvl3pPr>
      <a:lvl4pPr algn="ctr" defTabSz="762000" rtl="0" eaLnBrk="1" fontAlgn="base" hangingPunct="1">
        <a:spcBef>
          <a:spcPct val="0"/>
        </a:spcBef>
        <a:spcAft>
          <a:spcPct val="0"/>
        </a:spcAft>
        <a:defRPr sz="3200">
          <a:solidFill>
            <a:schemeClr val="bg1"/>
          </a:solidFill>
          <a:latin typeface="Verdana" pitchFamily="34" charset="0"/>
        </a:defRPr>
      </a:lvl4pPr>
      <a:lvl5pPr algn="ctr" defTabSz="762000" rtl="0" eaLnBrk="1" fontAlgn="base" hangingPunct="1">
        <a:spcBef>
          <a:spcPct val="0"/>
        </a:spcBef>
        <a:spcAft>
          <a:spcPct val="0"/>
        </a:spcAft>
        <a:defRPr sz="3200">
          <a:solidFill>
            <a:schemeClr val="bg1"/>
          </a:solidFill>
          <a:latin typeface="Verdana" pitchFamily="34" charset="0"/>
        </a:defRPr>
      </a:lvl5pPr>
      <a:lvl6pPr marL="457200" algn="ctr" defTabSz="762000" rtl="0" eaLnBrk="1" fontAlgn="base" hangingPunct="1">
        <a:spcBef>
          <a:spcPct val="0"/>
        </a:spcBef>
        <a:spcAft>
          <a:spcPct val="0"/>
        </a:spcAft>
        <a:defRPr sz="3200">
          <a:solidFill>
            <a:schemeClr val="bg1"/>
          </a:solidFill>
          <a:latin typeface="Verdana" pitchFamily="34" charset="0"/>
        </a:defRPr>
      </a:lvl6pPr>
      <a:lvl7pPr marL="914400" algn="ctr" defTabSz="762000" rtl="0" eaLnBrk="1" fontAlgn="base" hangingPunct="1">
        <a:spcBef>
          <a:spcPct val="0"/>
        </a:spcBef>
        <a:spcAft>
          <a:spcPct val="0"/>
        </a:spcAft>
        <a:defRPr sz="3200">
          <a:solidFill>
            <a:schemeClr val="bg1"/>
          </a:solidFill>
          <a:latin typeface="Verdana" pitchFamily="34" charset="0"/>
        </a:defRPr>
      </a:lvl7pPr>
      <a:lvl8pPr marL="1371600" algn="ctr" defTabSz="762000" rtl="0" eaLnBrk="1" fontAlgn="base" hangingPunct="1">
        <a:spcBef>
          <a:spcPct val="0"/>
        </a:spcBef>
        <a:spcAft>
          <a:spcPct val="0"/>
        </a:spcAft>
        <a:defRPr sz="3200">
          <a:solidFill>
            <a:schemeClr val="bg1"/>
          </a:solidFill>
          <a:latin typeface="Verdana" pitchFamily="34" charset="0"/>
        </a:defRPr>
      </a:lvl8pPr>
      <a:lvl9pPr marL="1828800" algn="ctr" defTabSz="762000" rtl="0" eaLnBrk="1" fontAlgn="base" hangingPunct="1">
        <a:spcBef>
          <a:spcPct val="0"/>
        </a:spcBef>
        <a:spcAft>
          <a:spcPct val="0"/>
        </a:spcAft>
        <a:defRPr sz="3200">
          <a:solidFill>
            <a:schemeClr val="bg1"/>
          </a:solidFill>
          <a:latin typeface="Verdana" pitchFamily="34" charset="0"/>
        </a:defRPr>
      </a:lvl9pPr>
    </p:titleStyle>
    <p:bodyStyle>
      <a:lvl1pPr marL="342900" indent="-342900" algn="l" rtl="0" eaLnBrk="1" fontAlgn="base" hangingPunct="1">
        <a:spcBef>
          <a:spcPct val="20000"/>
        </a:spcBef>
        <a:spcAft>
          <a:spcPct val="0"/>
        </a:spcAft>
        <a:buClr>
          <a:srgbClr val="762536"/>
        </a:buClr>
        <a:buFont typeface="Wingdings 2" pitchFamily="18" charset="2"/>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lr>
          <a:srgbClr val="762536"/>
        </a:buClr>
        <a:buFont typeface="Arial" charset="0"/>
        <a:buChar char="−"/>
        <a:defRPr sz="2800">
          <a:solidFill>
            <a:srgbClr val="000000"/>
          </a:solidFill>
          <a:latin typeface="+mn-lt"/>
        </a:defRPr>
      </a:lvl2pPr>
      <a:lvl3pPr marL="1143000" indent="-228600" algn="l" rtl="0" eaLnBrk="1" fontAlgn="base" hangingPunct="1">
        <a:spcBef>
          <a:spcPct val="20000"/>
        </a:spcBef>
        <a:spcAft>
          <a:spcPct val="0"/>
        </a:spcAft>
        <a:buClr>
          <a:srgbClr val="762536"/>
        </a:buClr>
        <a:buFont typeface="Arial" charset="0"/>
        <a:buChar char="●"/>
        <a:defRPr sz="2400">
          <a:solidFill>
            <a:srgbClr val="000000"/>
          </a:solidFill>
          <a:latin typeface="+mn-lt"/>
        </a:defRPr>
      </a:lvl3pPr>
      <a:lvl4pPr marL="1600200" indent="-228600" algn="l" rtl="0" eaLnBrk="1" fontAlgn="base" hangingPunct="1">
        <a:spcBef>
          <a:spcPct val="20000"/>
        </a:spcBef>
        <a:spcAft>
          <a:spcPct val="0"/>
        </a:spcAft>
        <a:buClr>
          <a:srgbClr val="762536"/>
        </a:buClr>
        <a:buFont typeface="Wingdings 2" pitchFamily="18" charset="2"/>
        <a:buChar char="¤"/>
        <a:defRPr sz="2000">
          <a:solidFill>
            <a:srgbClr val="000000"/>
          </a:solidFill>
          <a:latin typeface="+mn-lt"/>
        </a:defRPr>
      </a:lvl4pPr>
      <a:lvl5pPr marL="2057400" indent="-228600" algn="l" defTabSz="762000" rtl="0" eaLnBrk="1" fontAlgn="base" hangingPunct="1">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5pPr>
      <a:lvl6pPr marL="2514600" indent="-228600" algn="l" defTabSz="762000" rtl="0" eaLnBrk="1" fontAlgn="base" hangingPunct="1">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6pPr>
      <a:lvl7pPr marL="2971800" indent="-228600" algn="l" defTabSz="762000" rtl="0" eaLnBrk="1" fontAlgn="base" hangingPunct="1">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7pPr>
      <a:lvl8pPr marL="3429000" indent="-228600" algn="l" defTabSz="762000" rtl="0" eaLnBrk="1" fontAlgn="base" hangingPunct="1">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8pPr>
      <a:lvl9pPr marL="3886200" indent="-228600" algn="l" defTabSz="762000" rtl="0" eaLnBrk="1" fontAlgn="base" hangingPunct="1">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ademicresourcecenter.net/curriculum/pfv.aspx?ID=619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Image:NT4_logo.p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microsoft.com/whdc/devtools/WDK/default.mspx"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hyperlink" Target="http://www.sysinternals.com/" TargetMode="External"/><Relationship Id="rId4" Type="http://schemas.openxmlformats.org/officeDocument/2006/relationships/hyperlink" Target="http://www.microsoft.com/whdc/devtools/debugging/"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blogs.msdn.com/b/b8/"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3155" name="Rectangle 3"/>
          <p:cNvSpPr>
            <a:spLocks noGrp="1" noChangeArrowheads="1"/>
          </p:cNvSpPr>
          <p:nvPr>
            <p:ph type="subTitle" idx="1"/>
          </p:nvPr>
        </p:nvSpPr>
        <p:spPr>
          <a:xfrm>
            <a:off x="1371600" y="3797300"/>
            <a:ext cx="6400800" cy="1037590"/>
          </a:xfrm>
        </p:spPr>
        <p:txBody>
          <a:bodyPr/>
          <a:lstStyle/>
          <a:p>
            <a:r>
              <a:rPr lang="en-US" sz="2400" noProof="0" dirty="0" smtClean="0"/>
              <a:t>Zoltán Micskei</a:t>
            </a:r>
          </a:p>
          <a:p>
            <a:r>
              <a:rPr lang="en-US" sz="2000" noProof="0" dirty="0" smtClean="0"/>
              <a:t>http://mit.bme.hu/~micskeiz</a:t>
            </a:r>
            <a:endParaRPr lang="en-US" sz="2000" noProof="0" dirty="0"/>
          </a:p>
        </p:txBody>
      </p:sp>
      <p:sp>
        <p:nvSpPr>
          <p:cNvPr id="4" name="TextBox 3"/>
          <p:cNvSpPr txBox="1"/>
          <p:nvPr/>
        </p:nvSpPr>
        <p:spPr>
          <a:xfrm>
            <a:off x="0" y="0"/>
            <a:ext cx="9144000" cy="492443"/>
          </a:xfrm>
          <a:prstGeom prst="rect">
            <a:avLst/>
          </a:prstGeom>
          <a:noFill/>
        </p:spPr>
        <p:txBody>
          <a:bodyPr wrap="square" rtlCol="0">
            <a:spAutoFit/>
          </a:bodyPr>
          <a:lstStyle/>
          <a:p>
            <a:r>
              <a:rPr lang="en-US" sz="2600" dirty="0" smtClean="0">
                <a:solidFill>
                  <a:schemeClr val="bg1"/>
                </a:solidFill>
                <a:latin typeface="+mj-lt"/>
                <a:ea typeface="+mj-ea"/>
                <a:cs typeface="+mj-cs"/>
              </a:rPr>
              <a:t>Operating Systems</a:t>
            </a:r>
          </a:p>
        </p:txBody>
      </p:sp>
      <p:sp>
        <p:nvSpPr>
          <p:cNvPr id="7" name="Rectangle 2"/>
          <p:cNvSpPr txBox="1">
            <a:spLocks noChangeArrowheads="1"/>
          </p:cNvSpPr>
          <p:nvPr/>
        </p:nvSpPr>
        <p:spPr bwMode="auto">
          <a:xfrm>
            <a:off x="729018" y="1243700"/>
            <a:ext cx="7772400" cy="1470025"/>
          </a:xfrm>
          <a:prstGeom prst="rect">
            <a:avLst/>
          </a:prstGeom>
          <a:solidFill>
            <a:schemeClr val="tx1"/>
          </a:solidFill>
          <a:ln w="12700">
            <a:noFill/>
            <a:miter lim="800000"/>
            <a:headEnd/>
            <a:tailEnd/>
          </a:ln>
          <a:effectLst/>
        </p:spPr>
        <p:txBody>
          <a:bodyPr vert="horz" wrap="square" lIns="90488" tIns="44450" rIns="90488" bIns="44450" numCol="1" anchor="ctr" anchorCtr="0" compatLnSpc="1">
            <a:prstTxWarp prst="textNoShape">
              <a:avLst/>
            </a:prstTxWarp>
          </a:bodyPr>
          <a:lstStyle/>
          <a:p>
            <a:pPr defTabSz="762000" eaLnBrk="1" hangingPunct="1"/>
            <a:r>
              <a:rPr lang="en-US" sz="4000" kern="0" cap="small" dirty="0" smtClean="0">
                <a:solidFill>
                  <a:schemeClr val="bg1"/>
                </a:solidFill>
                <a:latin typeface="+mj-lt"/>
                <a:ea typeface="+mj-ea"/>
                <a:cs typeface="+mj-cs"/>
              </a:rPr>
              <a:t>The Windows Operating System</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smtClean="0"/>
              <a:t>Design goals</a:t>
            </a:r>
            <a:endParaRPr lang="en-US" noProof="0"/>
          </a:p>
        </p:txBody>
      </p:sp>
      <p:sp>
        <p:nvSpPr>
          <p:cNvPr id="5" name="Content Placeholder 4"/>
          <p:cNvSpPr>
            <a:spLocks noGrp="1"/>
          </p:cNvSpPr>
          <p:nvPr>
            <p:ph idx="1"/>
          </p:nvPr>
        </p:nvSpPr>
        <p:spPr/>
        <p:txBody>
          <a:bodyPr/>
          <a:lstStyle/>
          <a:p>
            <a:r>
              <a:rPr lang="en-US" noProof="0" smtClean="0"/>
              <a:t>Portability</a:t>
            </a:r>
          </a:p>
          <a:p>
            <a:r>
              <a:rPr lang="en-US" noProof="0" smtClean="0"/>
              <a:t>Extensibility</a:t>
            </a:r>
          </a:p>
          <a:p>
            <a:pPr lvl="1"/>
            <a:r>
              <a:rPr lang="en-US" noProof="0" smtClean="0"/>
              <a:t>Modular design</a:t>
            </a:r>
          </a:p>
          <a:p>
            <a:pPr lvl="1"/>
            <a:r>
              <a:rPr lang="en-US" noProof="0" smtClean="0"/>
              <a:t>Well-defined interfaces</a:t>
            </a:r>
          </a:p>
          <a:p>
            <a:pPr lvl="1"/>
            <a:r>
              <a:rPr lang="en-US" noProof="0" smtClean="0"/>
              <a:t>Unicode (even in kernel)</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smtClean="0"/>
              <a:t>Design goals</a:t>
            </a:r>
            <a:endParaRPr lang="en-US" noProof="0"/>
          </a:p>
        </p:txBody>
      </p:sp>
      <p:sp>
        <p:nvSpPr>
          <p:cNvPr id="5" name="Content Placeholder 4"/>
          <p:cNvSpPr>
            <a:spLocks noGrp="1"/>
          </p:cNvSpPr>
          <p:nvPr>
            <p:ph idx="1"/>
          </p:nvPr>
        </p:nvSpPr>
        <p:spPr/>
        <p:txBody>
          <a:bodyPr/>
          <a:lstStyle/>
          <a:p>
            <a:r>
              <a:rPr lang="en-US" noProof="0" dirty="0" smtClean="0"/>
              <a:t>Portability</a:t>
            </a:r>
          </a:p>
          <a:p>
            <a:r>
              <a:rPr lang="en-US" noProof="0" dirty="0" smtClean="0"/>
              <a:t>Extensibility</a:t>
            </a:r>
          </a:p>
          <a:p>
            <a:r>
              <a:rPr lang="en-US" noProof="0" dirty="0" smtClean="0"/>
              <a:t>Reliability</a:t>
            </a:r>
          </a:p>
          <a:p>
            <a:pPr lvl="1"/>
            <a:r>
              <a:rPr lang="en-US" noProof="0" dirty="0" smtClean="0"/>
              <a:t>Windows 3.0: </a:t>
            </a:r>
            <a:r>
              <a:rPr lang="hu-HU" noProof="0" dirty="0" err="1" smtClean="0"/>
              <a:t>shared</a:t>
            </a:r>
            <a:r>
              <a:rPr lang="en-US" noProof="0" dirty="0" smtClean="0"/>
              <a:t> address space</a:t>
            </a:r>
          </a:p>
          <a:p>
            <a:pPr lvl="1"/>
            <a:r>
              <a:rPr lang="en-US" noProof="0" dirty="0" smtClean="0"/>
              <a:t>Security standards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smtClean="0"/>
              <a:t>Design goals</a:t>
            </a:r>
            <a:endParaRPr lang="en-US" noProof="0"/>
          </a:p>
        </p:txBody>
      </p:sp>
      <p:sp>
        <p:nvSpPr>
          <p:cNvPr id="5" name="Content Placeholder 4"/>
          <p:cNvSpPr>
            <a:spLocks noGrp="1"/>
          </p:cNvSpPr>
          <p:nvPr>
            <p:ph idx="1"/>
          </p:nvPr>
        </p:nvSpPr>
        <p:spPr/>
        <p:txBody>
          <a:bodyPr/>
          <a:lstStyle/>
          <a:p>
            <a:r>
              <a:rPr lang="en-US" noProof="0" dirty="0" smtClean="0"/>
              <a:t>Portability</a:t>
            </a:r>
          </a:p>
          <a:p>
            <a:r>
              <a:rPr lang="en-US" noProof="0" dirty="0" smtClean="0"/>
              <a:t>Extensibility</a:t>
            </a:r>
          </a:p>
          <a:p>
            <a:r>
              <a:rPr lang="en-US" noProof="0" dirty="0" smtClean="0"/>
              <a:t>Reliability</a:t>
            </a:r>
          </a:p>
          <a:p>
            <a:r>
              <a:rPr lang="en-US" noProof="0" dirty="0" smtClean="0"/>
              <a:t>Performance</a:t>
            </a:r>
          </a:p>
          <a:p>
            <a:pPr lvl="1"/>
            <a:r>
              <a:rPr lang="en-US" noProof="0" dirty="0" smtClean="0"/>
              <a:t>32 bit, preemptive, </a:t>
            </a:r>
            <a:r>
              <a:rPr lang="en-US" b="1" i="1" noProof="0" dirty="0" smtClean="0"/>
              <a:t>multi-threaded</a:t>
            </a:r>
            <a:r>
              <a:rPr lang="en-US" noProof="0" dirty="0" smtClean="0"/>
              <a:t>, </a:t>
            </a:r>
            <a:r>
              <a:rPr lang="en-US" b="1" i="1" noProof="0" dirty="0" smtClean="0">
                <a:solidFill>
                  <a:srgbClr val="64001D"/>
                </a:solidFill>
              </a:rPr>
              <a:t>reentrant</a:t>
            </a:r>
          </a:p>
          <a:p>
            <a:pPr lvl="1"/>
            <a:r>
              <a:rPr lang="en-US" noProof="0" dirty="0" smtClean="0"/>
              <a:t>Symmetric Multiprocessing (SMP)</a:t>
            </a:r>
          </a:p>
          <a:p>
            <a:pPr lvl="1"/>
            <a:r>
              <a:rPr lang="en-US" noProof="0" dirty="0" err="1" smtClean="0"/>
              <a:t>Asynchron</a:t>
            </a:r>
            <a:r>
              <a:rPr lang="hu-HU" noProof="0" dirty="0" err="1" smtClean="0"/>
              <a:t>ous</a:t>
            </a:r>
            <a:r>
              <a:rPr lang="en-US" noProof="0" dirty="0" smtClean="0"/>
              <a:t> I/O</a:t>
            </a:r>
          </a:p>
          <a:p>
            <a:pPr lvl="1"/>
            <a:r>
              <a:rPr lang="en-US" noProof="0" dirty="0" smtClean="0"/>
              <a:t>Optimized for client-server applications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smtClean="0"/>
              <a:t>Design goals</a:t>
            </a:r>
            <a:endParaRPr lang="en-US" noProof="0"/>
          </a:p>
        </p:txBody>
      </p:sp>
      <p:sp>
        <p:nvSpPr>
          <p:cNvPr id="5" name="Content Placeholder 4"/>
          <p:cNvSpPr>
            <a:spLocks noGrp="1"/>
          </p:cNvSpPr>
          <p:nvPr>
            <p:ph idx="1"/>
          </p:nvPr>
        </p:nvSpPr>
        <p:spPr/>
        <p:txBody>
          <a:bodyPr/>
          <a:lstStyle/>
          <a:p>
            <a:r>
              <a:rPr lang="en-US" noProof="0" smtClean="0"/>
              <a:t>Portability</a:t>
            </a:r>
          </a:p>
          <a:p>
            <a:r>
              <a:rPr lang="en-US" noProof="0" smtClean="0"/>
              <a:t>Extensibility</a:t>
            </a:r>
          </a:p>
          <a:p>
            <a:r>
              <a:rPr lang="en-US" noProof="0" smtClean="0"/>
              <a:t>Reliability</a:t>
            </a:r>
          </a:p>
          <a:p>
            <a:r>
              <a:rPr lang="en-US" noProof="0" smtClean="0"/>
              <a:t>Performance</a:t>
            </a:r>
          </a:p>
          <a:p>
            <a:r>
              <a:rPr lang="en-US" noProof="0" smtClean="0"/>
              <a:t>Compatibility, support for</a:t>
            </a:r>
          </a:p>
          <a:p>
            <a:pPr lvl="1"/>
            <a:r>
              <a:rPr lang="en-US" noProof="0" smtClean="0"/>
              <a:t>DOS  and 16 bit Windows API </a:t>
            </a:r>
          </a:p>
          <a:p>
            <a:pPr lvl="1"/>
            <a:r>
              <a:rPr lang="en-US" noProof="0" smtClean="0"/>
              <a:t>POSIX</a:t>
            </a:r>
          </a:p>
          <a:p>
            <a:pPr lvl="1"/>
            <a:r>
              <a:rPr lang="en-US" noProof="0" smtClean="0"/>
              <a:t>OS/2</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title"/>
          </p:nvPr>
        </p:nvSpPr>
        <p:spPr/>
        <p:txBody>
          <a:bodyPr/>
          <a:lstStyle/>
          <a:p>
            <a:pPr eaLnBrk="1" hangingPunct="1">
              <a:defRPr/>
            </a:pPr>
            <a:r>
              <a:rPr lang="en-US" smtClean="0"/>
              <a:t>Multiple personalities</a:t>
            </a:r>
          </a:p>
        </p:txBody>
      </p:sp>
      <p:sp>
        <p:nvSpPr>
          <p:cNvPr id="668675" name="Rectangle 3"/>
          <p:cNvSpPr>
            <a:spLocks noGrp="1" noChangeArrowheads="1"/>
          </p:cNvSpPr>
          <p:nvPr>
            <p:ph idx="1"/>
          </p:nvPr>
        </p:nvSpPr>
        <p:spPr>
          <a:xfrm>
            <a:off x="304800" y="762000"/>
            <a:ext cx="8534400" cy="1043940"/>
          </a:xfrm>
        </p:spPr>
        <p:txBody>
          <a:bodyPr/>
          <a:lstStyle/>
          <a:p>
            <a:pPr eaLnBrk="1" hangingPunct="1">
              <a:lnSpc>
                <a:spcPct val="90000"/>
              </a:lnSpc>
              <a:defRPr/>
            </a:pPr>
            <a:r>
              <a:rPr lang="en-US" sz="2000" smtClean="0"/>
              <a:t>How to support Win32, POSIX and OS/2 API?</a:t>
            </a:r>
          </a:p>
          <a:p>
            <a:pPr eaLnBrk="1" hangingPunct="1">
              <a:lnSpc>
                <a:spcPct val="90000"/>
              </a:lnSpc>
              <a:defRPr/>
            </a:pPr>
            <a:r>
              <a:rPr lang="en-US" sz="2000" smtClean="0"/>
              <a:t>Solution: environment subsystem</a:t>
            </a:r>
            <a:endParaRPr lang="en-US" sz="2000"/>
          </a:p>
        </p:txBody>
      </p:sp>
      <p:sp>
        <p:nvSpPr>
          <p:cNvPr id="5" name="Rectangle 4"/>
          <p:cNvSpPr/>
          <p:nvPr/>
        </p:nvSpPr>
        <p:spPr bwMode="auto">
          <a:xfrm>
            <a:off x="1143000" y="1851660"/>
            <a:ext cx="2254143" cy="553998"/>
          </a:xfrm>
          <a:prstGeom prst="rect">
            <a:avLst/>
          </a:prstGeom>
          <a:noFill/>
          <a:ln w="19050" cap="flat" cmpd="sng" algn="ctr">
            <a:solidFill>
              <a:schemeClr val="accent4"/>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smtClean="0">
                <a:ln>
                  <a:noFill/>
                </a:ln>
                <a:solidFill>
                  <a:schemeClr val="accent4"/>
                </a:solidFill>
                <a:effectLst/>
                <a:latin typeface="+mn-lt"/>
              </a:rPr>
              <a:t>Application 1</a:t>
            </a:r>
          </a:p>
        </p:txBody>
      </p:sp>
      <p:sp>
        <p:nvSpPr>
          <p:cNvPr id="6" name="Rectangle 5"/>
          <p:cNvSpPr/>
          <p:nvPr/>
        </p:nvSpPr>
        <p:spPr bwMode="auto">
          <a:xfrm>
            <a:off x="5547360" y="1821180"/>
            <a:ext cx="2278189" cy="553998"/>
          </a:xfrm>
          <a:prstGeom prst="rect">
            <a:avLst/>
          </a:prstGeom>
          <a:noFill/>
          <a:ln w="19050" cap="flat" cmpd="sng" algn="ctr">
            <a:solidFill>
              <a:schemeClr val="accent4"/>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smtClean="0">
                <a:ln>
                  <a:noFill/>
                </a:ln>
                <a:solidFill>
                  <a:schemeClr val="accent4"/>
                </a:solidFill>
                <a:effectLst/>
                <a:latin typeface="+mn-lt"/>
              </a:rPr>
              <a:t>Application 2</a:t>
            </a:r>
          </a:p>
        </p:txBody>
      </p:sp>
      <p:sp>
        <p:nvSpPr>
          <p:cNvPr id="7" name="Rectangle 6"/>
          <p:cNvSpPr/>
          <p:nvPr/>
        </p:nvSpPr>
        <p:spPr bwMode="auto">
          <a:xfrm>
            <a:off x="477669" y="3619903"/>
            <a:ext cx="3603009" cy="553998"/>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en-US" sz="3000" dirty="0" smtClean="0">
                <a:solidFill>
                  <a:schemeClr val="accent4"/>
                </a:solidFill>
                <a:latin typeface="+mn-lt"/>
              </a:rPr>
              <a:t>Windows subsystem</a:t>
            </a:r>
            <a:endParaRPr kumimoji="0" lang="en-US" sz="3000" b="0" i="0" u="none" strike="noStrike" cap="none" normalizeH="0" baseline="0" dirty="0" smtClean="0">
              <a:ln>
                <a:noFill/>
              </a:ln>
              <a:solidFill>
                <a:schemeClr val="accent4"/>
              </a:solidFill>
              <a:effectLst/>
              <a:latin typeface="+mn-lt"/>
            </a:endParaRPr>
          </a:p>
        </p:txBody>
      </p:sp>
      <p:sp>
        <p:nvSpPr>
          <p:cNvPr id="8" name="Rectangle 7"/>
          <p:cNvSpPr/>
          <p:nvPr/>
        </p:nvSpPr>
        <p:spPr bwMode="auto">
          <a:xfrm>
            <a:off x="5114789" y="3620698"/>
            <a:ext cx="3142114" cy="553998"/>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en-US" sz="3000" smtClean="0">
                <a:solidFill>
                  <a:schemeClr val="accent4"/>
                </a:solidFill>
                <a:latin typeface="+mn-lt"/>
              </a:rPr>
              <a:t>POSIX subsystem</a:t>
            </a:r>
            <a:endParaRPr kumimoji="0" lang="en-US" sz="3000" b="0" i="0" u="none" strike="noStrike" cap="none" normalizeH="0" baseline="0" smtClean="0">
              <a:ln>
                <a:noFill/>
              </a:ln>
              <a:solidFill>
                <a:schemeClr val="accent4"/>
              </a:solidFill>
              <a:effectLst/>
              <a:latin typeface="+mn-lt"/>
            </a:endParaRPr>
          </a:p>
        </p:txBody>
      </p:sp>
      <p:sp>
        <p:nvSpPr>
          <p:cNvPr id="9" name="Rectangle 8"/>
          <p:cNvSpPr/>
          <p:nvPr/>
        </p:nvSpPr>
        <p:spPr bwMode="auto">
          <a:xfrm>
            <a:off x="477669" y="3055620"/>
            <a:ext cx="3603009" cy="553998"/>
          </a:xfrm>
          <a:prstGeom prst="rect">
            <a:avLst/>
          </a:prstGeom>
          <a:solidFill>
            <a:srgbClr val="8B2532"/>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bg1"/>
                </a:solidFill>
                <a:effectLst/>
                <a:latin typeface="+mn-lt"/>
              </a:rPr>
              <a:t>Windows</a:t>
            </a:r>
            <a:r>
              <a:rPr kumimoji="0" lang="en-US" sz="3000" b="0" i="0" u="none" strike="noStrike" cap="none" normalizeH="0" dirty="0" smtClean="0">
                <a:ln>
                  <a:noFill/>
                </a:ln>
                <a:solidFill>
                  <a:schemeClr val="bg1"/>
                </a:solidFill>
                <a:effectLst/>
                <a:latin typeface="+mn-lt"/>
              </a:rPr>
              <a:t> API</a:t>
            </a:r>
            <a:endParaRPr kumimoji="0" lang="en-US" sz="3000" b="0" i="0" u="none" strike="noStrike" cap="none" normalizeH="0" baseline="0" dirty="0" smtClean="0">
              <a:ln>
                <a:noFill/>
              </a:ln>
              <a:solidFill>
                <a:schemeClr val="bg1"/>
              </a:solidFill>
              <a:effectLst/>
              <a:latin typeface="+mn-lt"/>
            </a:endParaRPr>
          </a:p>
        </p:txBody>
      </p:sp>
      <p:sp>
        <p:nvSpPr>
          <p:cNvPr id="10" name="Rectangle 9"/>
          <p:cNvSpPr/>
          <p:nvPr/>
        </p:nvSpPr>
        <p:spPr bwMode="auto">
          <a:xfrm>
            <a:off x="5114789" y="3059430"/>
            <a:ext cx="3142114" cy="553998"/>
          </a:xfrm>
          <a:prstGeom prst="rect">
            <a:avLst/>
          </a:prstGeom>
          <a:solidFill>
            <a:srgbClr val="8B2532"/>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smtClean="0">
                <a:ln>
                  <a:noFill/>
                </a:ln>
                <a:solidFill>
                  <a:schemeClr val="bg1"/>
                </a:solidFill>
                <a:effectLst/>
                <a:latin typeface="+mn-lt"/>
              </a:rPr>
              <a:t>POSIX</a:t>
            </a:r>
            <a:r>
              <a:rPr kumimoji="0" lang="en-US" sz="3000" b="0" i="0" u="none" strike="noStrike" cap="none" normalizeH="0" smtClean="0">
                <a:ln>
                  <a:noFill/>
                </a:ln>
                <a:solidFill>
                  <a:schemeClr val="bg1"/>
                </a:solidFill>
                <a:effectLst/>
                <a:latin typeface="+mn-lt"/>
              </a:rPr>
              <a:t> API</a:t>
            </a:r>
            <a:endParaRPr kumimoji="0" lang="en-US" sz="3000" b="0" i="0" u="none" strike="noStrike" cap="none" normalizeH="0" baseline="0" smtClean="0">
              <a:ln>
                <a:noFill/>
              </a:ln>
              <a:solidFill>
                <a:schemeClr val="bg1"/>
              </a:solidFill>
              <a:effectLst/>
              <a:latin typeface="+mn-lt"/>
            </a:endParaRPr>
          </a:p>
        </p:txBody>
      </p:sp>
      <p:sp>
        <p:nvSpPr>
          <p:cNvPr id="11" name="Rectangle 10"/>
          <p:cNvSpPr/>
          <p:nvPr/>
        </p:nvSpPr>
        <p:spPr bwMode="auto">
          <a:xfrm>
            <a:off x="3127194" y="5455132"/>
            <a:ext cx="2520000" cy="553998"/>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en-US" sz="3000" smtClean="0">
                <a:solidFill>
                  <a:schemeClr val="accent4"/>
                </a:solidFill>
                <a:latin typeface="+mn-lt"/>
              </a:rPr>
              <a:t>NT Kernel</a:t>
            </a:r>
            <a:endParaRPr kumimoji="0" lang="en-US" sz="3000" b="0" i="0" u="none" strike="noStrike" cap="none" normalizeH="0" baseline="0" smtClean="0">
              <a:ln>
                <a:noFill/>
              </a:ln>
              <a:solidFill>
                <a:schemeClr val="accent4"/>
              </a:solidFill>
              <a:effectLst/>
              <a:latin typeface="+mn-lt"/>
            </a:endParaRPr>
          </a:p>
        </p:txBody>
      </p:sp>
      <p:cxnSp>
        <p:nvCxnSpPr>
          <p:cNvPr id="14" name="Straight Arrow Connector 13"/>
          <p:cNvCxnSpPr>
            <a:stCxn id="5" idx="2"/>
            <a:endCxn id="9" idx="0"/>
          </p:cNvCxnSpPr>
          <p:nvPr/>
        </p:nvCxnSpPr>
        <p:spPr bwMode="auto">
          <a:xfrm rot="16200000" flipH="1">
            <a:off x="1949642" y="2726088"/>
            <a:ext cx="649962" cy="9102"/>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a:stCxn id="6" idx="2"/>
            <a:endCxn id="10" idx="0"/>
          </p:cNvCxnSpPr>
          <p:nvPr/>
        </p:nvCxnSpPr>
        <p:spPr bwMode="auto">
          <a:xfrm rot="5400000">
            <a:off x="6344025" y="2717000"/>
            <a:ext cx="684252" cy="609"/>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a:stCxn id="7" idx="2"/>
            <a:endCxn id="12" idx="0"/>
          </p:cNvCxnSpPr>
          <p:nvPr/>
        </p:nvCxnSpPr>
        <p:spPr bwMode="auto">
          <a:xfrm rot="16200000" flipH="1">
            <a:off x="2973203" y="3479872"/>
            <a:ext cx="719963" cy="2108020"/>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a:stCxn id="8" idx="2"/>
            <a:endCxn id="12" idx="0"/>
          </p:cNvCxnSpPr>
          <p:nvPr/>
        </p:nvCxnSpPr>
        <p:spPr bwMode="auto">
          <a:xfrm rot="5400000">
            <a:off x="5176936" y="3384954"/>
            <a:ext cx="719168" cy="2298652"/>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12" name="Rectangle 11"/>
          <p:cNvSpPr/>
          <p:nvPr/>
        </p:nvSpPr>
        <p:spPr bwMode="auto">
          <a:xfrm>
            <a:off x="3127194" y="4893864"/>
            <a:ext cx="2520000" cy="553998"/>
          </a:xfrm>
          <a:prstGeom prst="rect">
            <a:avLst/>
          </a:prstGeom>
          <a:solidFill>
            <a:srgbClr val="8B2532"/>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smtClean="0">
                <a:ln>
                  <a:noFill/>
                </a:ln>
                <a:solidFill>
                  <a:schemeClr val="bg1"/>
                </a:solidFill>
                <a:effectLst/>
                <a:latin typeface="+mn-lt"/>
              </a:rPr>
              <a:t>NT</a:t>
            </a:r>
            <a:r>
              <a:rPr kumimoji="0" lang="en-US" sz="3000" b="0" i="0" u="none" strike="noStrike" cap="none" normalizeH="0" smtClean="0">
                <a:ln>
                  <a:noFill/>
                </a:ln>
                <a:solidFill>
                  <a:schemeClr val="bg1"/>
                </a:solidFill>
                <a:effectLst/>
                <a:latin typeface="+mn-lt"/>
              </a:rPr>
              <a:t> API</a:t>
            </a:r>
            <a:endParaRPr kumimoji="0" lang="en-US" sz="3000" b="0" i="0" u="none" strike="noStrike" cap="none" normalizeH="0" baseline="0" smtClean="0">
              <a:ln>
                <a:noFill/>
              </a:ln>
              <a:solidFill>
                <a:schemeClr val="bg1"/>
              </a:solidFill>
              <a:effectLst/>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2478505" cy="1162050"/>
          </a:xfrm>
        </p:spPr>
        <p:txBody>
          <a:bodyPr/>
          <a:lstStyle/>
          <a:p>
            <a:r>
              <a:rPr lang="en-US" noProof="0" dirty="0" smtClean="0"/>
              <a:t>DEMO</a:t>
            </a:r>
            <a:endParaRPr lang="en-US" noProof="0" dirty="0"/>
          </a:p>
        </p:txBody>
      </p:sp>
      <p:sp>
        <p:nvSpPr>
          <p:cNvPr id="3" name="Content Placeholder 2"/>
          <p:cNvSpPr>
            <a:spLocks noGrp="1"/>
          </p:cNvSpPr>
          <p:nvPr>
            <p:ph idx="1"/>
          </p:nvPr>
        </p:nvSpPr>
        <p:spPr>
          <a:xfrm>
            <a:off x="3344779" y="273050"/>
            <a:ext cx="5582653" cy="5853113"/>
          </a:xfrm>
        </p:spPr>
        <p:txBody>
          <a:bodyPr/>
          <a:lstStyle/>
          <a:p>
            <a:r>
              <a:rPr lang="en-US" noProof="0" smtClean="0"/>
              <a:t>Which subsytem do they belong?</a:t>
            </a:r>
          </a:p>
          <a:p>
            <a:pPr lvl="1"/>
            <a:r>
              <a:rPr lang="en-US" noProof="0" smtClean="0"/>
              <a:t>cmd.exe</a:t>
            </a:r>
          </a:p>
          <a:p>
            <a:pPr lvl="1"/>
            <a:r>
              <a:rPr lang="en-US" noProof="0" smtClean="0"/>
              <a:t>notepad.exe</a:t>
            </a:r>
          </a:p>
          <a:p>
            <a:pPr lvl="1"/>
            <a:r>
              <a:rPr lang="en-US" noProof="0" smtClean="0"/>
              <a:t>smss.exe</a:t>
            </a:r>
            <a:endParaRPr lang="en-US" noProof="0"/>
          </a:p>
        </p:txBody>
      </p:sp>
      <p:sp>
        <p:nvSpPr>
          <p:cNvPr id="5" name="Text Placeholder 4"/>
          <p:cNvSpPr>
            <a:spLocks noGrp="1"/>
          </p:cNvSpPr>
          <p:nvPr>
            <p:ph type="body" sz="half" idx="2"/>
          </p:nvPr>
        </p:nvSpPr>
        <p:spPr/>
        <p:txBody>
          <a:bodyPr/>
          <a:lstStyle/>
          <a:p>
            <a:r>
              <a:rPr lang="en-US" sz="2800" noProof="0" dirty="0" smtClean="0"/>
              <a:t>Exetype.exe</a:t>
            </a:r>
            <a:endParaRPr lang="en-US" sz="2800" noProof="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dirty="0">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tx2"/>
          </a:solidFill>
          <a:ln w="9525">
            <a:solidFill>
              <a:schemeClr val="tx1"/>
            </a:solidFill>
            <a:miter lim="800000"/>
            <a:headEnd/>
            <a:tailEnd/>
          </a:ln>
        </p:spPr>
        <p:txBody>
          <a:bodyPr wrap="none" anchor="ctr"/>
          <a:lstStyle/>
          <a:p>
            <a:pPr algn="ctr"/>
            <a:r>
              <a:rPr lang="en-US" sz="2600" b="1" smtClean="0">
                <a:solidFill>
                  <a:schemeClr val="bg1"/>
                </a:solidFill>
                <a:latin typeface="+mn-lt"/>
              </a:rPr>
              <a:t>Windowing,</a:t>
            </a:r>
          </a:p>
          <a:p>
            <a:pPr algn="ctr"/>
            <a:r>
              <a:rPr lang="en-US" sz="2600" b="1" smtClean="0">
                <a:solidFill>
                  <a:schemeClr val="bg1"/>
                </a:solidFill>
                <a:latin typeface="+mn-lt"/>
              </a:rPr>
              <a:t>graphics</a:t>
            </a:r>
            <a:endParaRPr lang="en-US" sz="2600" b="1">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smtClean="0">
                <a:solidFill>
                  <a:schemeClr val="bg1"/>
                </a:solidFill>
                <a:latin typeface="+mn-lt"/>
              </a:rPr>
              <a:t>Windowing,</a:t>
            </a:r>
          </a:p>
          <a:p>
            <a:pPr algn="ctr"/>
            <a:r>
              <a:rPr lang="en-US" sz="2600" b="1" smtClean="0">
                <a:solidFill>
                  <a:schemeClr val="bg1"/>
                </a:solidFill>
                <a:latin typeface="+mn-lt"/>
              </a:rPr>
              <a:t>graphics</a:t>
            </a:r>
            <a:endParaRPr lang="en-US" sz="2600" b="1">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3711531" y="3307884"/>
            <a:ext cx="2411275" cy="1123712"/>
          </a:xfrm>
          <a:prstGeom prst="wedgeRoundRectCallout">
            <a:avLst>
              <a:gd name="adj1" fmla="val -54604"/>
              <a:gd name="adj2" fmla="val 133469"/>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Hiding HW details</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Unified interface</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hal.dll</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smtClean="0">
                <a:solidFill>
                  <a:schemeClr val="bg1"/>
                </a:solidFill>
                <a:latin typeface="+mn-lt"/>
              </a:rPr>
              <a:t>Windowing,</a:t>
            </a:r>
          </a:p>
          <a:p>
            <a:pPr algn="ctr"/>
            <a:r>
              <a:rPr lang="en-US" sz="2600" b="1" smtClean="0">
                <a:solidFill>
                  <a:schemeClr val="bg1"/>
                </a:solidFill>
                <a:latin typeface="+mn-lt"/>
              </a:rPr>
              <a:t>graphics</a:t>
            </a:r>
            <a:endParaRPr lang="en-US" sz="2600" b="1">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3749040" y="2857500"/>
            <a:ext cx="4084851" cy="1464231"/>
          </a:xfrm>
          <a:prstGeom prst="wedgeRoundRectCallout">
            <a:avLst>
              <a:gd name="adj1" fmla="val -4925"/>
              <a:gd name="adj2" fmla="val 83759"/>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smtClean="0">
                <a:ln>
                  <a:noFill/>
                </a:ln>
                <a:solidFill>
                  <a:schemeClr val="bg1"/>
                </a:solidFill>
                <a:effectLst/>
                <a:latin typeface="+mn-lt"/>
              </a:rPr>
              <a:t> </a:t>
            </a:r>
            <a:r>
              <a:rPr lang="en-US" sz="2000" b="1" smtClean="0">
                <a:solidFill>
                  <a:schemeClr val="bg1"/>
                </a:solidFill>
                <a:latin typeface="+mn-lt"/>
              </a:rPr>
              <a:t>Kernel modules</a:t>
            </a:r>
            <a:endParaRPr kumimoji="0" lang="en-US" sz="2000" b="1" i="0" u="none" strike="noStrike" cap="none" normalizeH="0" smtClean="0">
              <a:ln>
                <a:noFill/>
              </a:ln>
              <a:solidFill>
                <a:schemeClr val="bg1"/>
              </a:solidFill>
              <a:effectLst/>
              <a:latin typeface="+mn-lt"/>
            </a:endParaRP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smtClean="0">
                <a:ln>
                  <a:noFill/>
                </a:ln>
                <a:solidFill>
                  <a:schemeClr val="bg1"/>
                </a:solidFill>
                <a:effectLst/>
                <a:latin typeface="+mn-lt"/>
              </a:rPr>
              <a:t> Layered structure</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Network, file system, I/O devices</a:t>
            </a:r>
            <a:endParaRPr kumimoji="0" lang="en-US" sz="2000" b="1" i="0" u="none" strike="noStrike" cap="none" normalizeH="0" baseline="0" smtClean="0">
              <a:ln>
                <a:noFill/>
              </a:ln>
              <a:solidFill>
                <a:schemeClr val="bg1"/>
              </a:solidFill>
              <a:effectLst/>
              <a:latin typeface="+mn-lt"/>
            </a:endParaRP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smtClean="0">
                <a:ln>
                  <a:noFill/>
                </a:ln>
                <a:solidFill>
                  <a:schemeClr val="bg1"/>
                </a:solidFill>
                <a:effectLst/>
                <a:latin typeface="+mn-lt"/>
              </a:rPr>
              <a:t> *.sys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smtClean="0">
                <a:solidFill>
                  <a:schemeClr val="bg1"/>
                </a:solidFill>
                <a:latin typeface="+mn-lt"/>
              </a:rPr>
              <a:t>Windowing,</a:t>
            </a:r>
          </a:p>
          <a:p>
            <a:pPr algn="ctr"/>
            <a:r>
              <a:rPr lang="en-US" sz="2600" b="1" smtClean="0">
                <a:solidFill>
                  <a:schemeClr val="bg1"/>
                </a:solidFill>
                <a:latin typeface="+mn-lt"/>
              </a:rPr>
              <a:t>graphics</a:t>
            </a:r>
            <a:endParaRPr lang="en-US" sz="2600" b="1">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2057400" y="2857500"/>
            <a:ext cx="2897549" cy="1464231"/>
          </a:xfrm>
          <a:prstGeom prst="wedgeRoundRectCallout">
            <a:avLst>
              <a:gd name="adj1" fmla="val -21397"/>
              <a:gd name="adj2" fmla="val 85381"/>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dirty="0" smtClean="0">
                <a:ln>
                  <a:noFill/>
                </a:ln>
                <a:solidFill>
                  <a:schemeClr val="bg1"/>
                </a:solidFill>
                <a:effectLst/>
                <a:latin typeface="+mn-lt"/>
              </a:rPr>
              <a:t> Basic services</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dirty="0" smtClean="0">
                <a:ln>
                  <a:noFill/>
                </a:ln>
                <a:solidFill>
                  <a:schemeClr val="bg1"/>
                </a:solidFill>
                <a:effectLst/>
                <a:latin typeface="+mn-lt"/>
              </a:rPr>
              <a:t> Interrupt</a:t>
            </a:r>
            <a:r>
              <a:rPr lang="en-US" sz="2000" b="1" dirty="0" smtClean="0">
                <a:solidFill>
                  <a:schemeClr val="bg1"/>
                </a:solidFill>
                <a:latin typeface="+mn-lt"/>
              </a:rPr>
              <a:t>s, scheduling</a:t>
            </a:r>
            <a:endParaRPr kumimoji="0" lang="en-US" sz="2000" b="1" i="0" u="none" strike="noStrike" cap="none" normalizeH="0" dirty="0" smtClean="0">
              <a:ln>
                <a:noFill/>
              </a:ln>
              <a:solidFill>
                <a:schemeClr val="bg1"/>
              </a:solidFill>
              <a:effectLst/>
              <a:latin typeface="+mn-lt"/>
            </a:endParaRP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dirty="0" smtClean="0">
                <a:solidFill>
                  <a:schemeClr val="bg1"/>
                </a:solidFill>
                <a:latin typeface="+mn-lt"/>
              </a:rPr>
              <a:t> Synchronization</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dirty="0" smtClean="0">
                <a:ln>
                  <a:noFill/>
                </a:ln>
                <a:solidFill>
                  <a:schemeClr val="bg1"/>
                </a:solidFill>
                <a:effectLst/>
                <a:latin typeface="+mn-lt"/>
              </a:rPr>
              <a:t> ntoskrnl.exe</a:t>
            </a:r>
            <a:endParaRPr kumimoji="0" lang="en-US" sz="2000" b="1" i="0" u="none" strike="noStrike" cap="none" normalizeH="0" baseline="0" dirty="0" smtClean="0">
              <a:ln>
                <a:noFill/>
              </a:ln>
              <a:solidFill>
                <a:schemeClr val="bg1"/>
              </a:solidFill>
              <a:effectLst/>
              <a:latin typeface="+mn-lt"/>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eaLnBrk="1" hangingPunct="1">
              <a:defRPr/>
            </a:pPr>
            <a:r>
              <a:rPr lang="en-US" noProof="0" smtClean="0"/>
              <a:t>Copyright Notice</a:t>
            </a:r>
            <a:endParaRPr lang="en-US" sz="1800" noProof="0" smtClean="0"/>
          </a:p>
        </p:txBody>
      </p:sp>
      <p:sp>
        <p:nvSpPr>
          <p:cNvPr id="272387" name="Rectangle 3"/>
          <p:cNvSpPr>
            <a:spLocks noGrp="1" noChangeArrowheads="1"/>
          </p:cNvSpPr>
          <p:nvPr>
            <p:ph idx="1"/>
          </p:nvPr>
        </p:nvSpPr>
        <p:spPr/>
        <p:txBody>
          <a:bodyPr/>
          <a:lstStyle/>
          <a:p>
            <a:pPr eaLnBrk="1" hangingPunct="1">
              <a:defRPr/>
            </a:pPr>
            <a:endParaRPr lang="en-US" sz="2400" noProof="0" smtClean="0"/>
          </a:p>
          <a:p>
            <a:pPr eaLnBrk="1" hangingPunct="1">
              <a:defRPr/>
            </a:pPr>
            <a:r>
              <a:rPr lang="en-US" sz="2400" noProof="0" smtClean="0"/>
              <a:t>These materials are part of the </a:t>
            </a:r>
            <a:r>
              <a:rPr lang="en-US" sz="2400" i="1" noProof="0" smtClean="0"/>
              <a:t>Windows Operating System Internals Curriculum Development Kit,</a:t>
            </a:r>
            <a:r>
              <a:rPr lang="en-US" sz="2400" noProof="0" smtClean="0"/>
              <a:t> developed by David A. Solomon and Mark E. Russinovich with Andreas Polze</a:t>
            </a:r>
          </a:p>
          <a:p>
            <a:pPr eaLnBrk="1" hangingPunct="1">
              <a:defRPr/>
            </a:pPr>
            <a:r>
              <a:rPr lang="en-US" sz="2400" noProof="0" smtClean="0"/>
              <a:t>Microsoft has licensed these materials from David Solomon Expert Seminars, Inc. for distribution to academic organizations solely for use in academic environments (and not for commercial use)</a:t>
            </a:r>
          </a:p>
          <a:p>
            <a:pPr>
              <a:defRPr/>
            </a:pPr>
            <a:endParaRPr lang="en-US" sz="2400" noProof="0" smtClean="0"/>
          </a:p>
          <a:p>
            <a:pPr>
              <a:defRPr/>
            </a:pPr>
            <a:r>
              <a:rPr lang="en-US" sz="2000" noProof="0" smtClean="0">
                <a:hlinkClick r:id="rId3"/>
              </a:rPr>
              <a:t>http://www.academicresourcecenter.net/curriculum/pfv.aspx?ID=6191</a:t>
            </a:r>
            <a:endParaRPr lang="en-US" sz="2000" noProof="0" smtClean="0"/>
          </a:p>
          <a:p>
            <a:pPr>
              <a:defRPr/>
            </a:pPr>
            <a:endParaRPr lang="en-US" sz="2400" noProof="0" smtClean="0"/>
          </a:p>
          <a:p>
            <a:pPr>
              <a:defRPr/>
            </a:pPr>
            <a:r>
              <a:rPr lang="en-US" sz="2400" noProof="0" smtClean="0"/>
              <a:t>© 2000-2005 David A. Solomon and Mark Russinovich</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smtClean="0">
                <a:solidFill>
                  <a:schemeClr val="bg1"/>
                </a:solidFill>
                <a:latin typeface="+mn-lt"/>
              </a:rPr>
              <a:t>Windowing,</a:t>
            </a:r>
          </a:p>
          <a:p>
            <a:pPr algn="ctr"/>
            <a:r>
              <a:rPr lang="en-US" sz="2600" b="1" smtClean="0">
                <a:solidFill>
                  <a:schemeClr val="bg1"/>
                </a:solidFill>
                <a:latin typeface="+mn-lt"/>
              </a:rPr>
              <a:t>graphics</a:t>
            </a:r>
            <a:endParaRPr lang="en-US" sz="2600" b="1">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2256145" y="2016286"/>
            <a:ext cx="3397537" cy="1804749"/>
          </a:xfrm>
          <a:prstGeom prst="wedgeRoundRectCallout">
            <a:avLst>
              <a:gd name="adj1" fmla="val 20306"/>
              <a:gd name="adj2" fmla="val 71819"/>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dirty="0" smtClean="0">
                <a:ln>
                  <a:noFill/>
                </a:ln>
                <a:solidFill>
                  <a:schemeClr val="bg1"/>
                </a:solidFill>
                <a:effectLst/>
                <a:latin typeface="+mn-lt"/>
              </a:rPr>
              <a:t> </a:t>
            </a:r>
            <a:r>
              <a:rPr kumimoji="0" lang="en-US" sz="2000" b="1" i="0" u="none" strike="noStrike" cap="none" normalizeH="0" baseline="0" dirty="0" err="1" smtClean="0">
                <a:ln>
                  <a:noFill/>
                </a:ln>
                <a:solidFill>
                  <a:schemeClr val="bg1"/>
                </a:solidFill>
                <a:effectLst/>
                <a:latin typeface="+mn-lt"/>
              </a:rPr>
              <a:t>Comple</a:t>
            </a:r>
            <a:r>
              <a:rPr kumimoji="0" lang="hu-HU" sz="2000" b="1" i="0" u="none" strike="noStrike" cap="none" normalizeH="0" baseline="0" dirty="0" smtClean="0">
                <a:ln>
                  <a:noFill/>
                </a:ln>
                <a:solidFill>
                  <a:schemeClr val="bg1"/>
                </a:solidFill>
                <a:effectLst/>
                <a:latin typeface="+mn-lt"/>
              </a:rPr>
              <a:t>x</a:t>
            </a:r>
            <a:r>
              <a:rPr kumimoji="0" lang="en-US" sz="2000" b="1" i="0" u="none" strike="noStrike" cap="none" normalizeH="0" baseline="0" dirty="0" smtClean="0">
                <a:ln>
                  <a:noFill/>
                </a:ln>
                <a:solidFill>
                  <a:schemeClr val="bg1"/>
                </a:solidFill>
                <a:effectLst/>
                <a:latin typeface="+mn-lt"/>
              </a:rPr>
              <a:t> OS services</a:t>
            </a:r>
            <a:endParaRPr kumimoji="0" lang="en-US" sz="2000" b="1" i="0" u="none" strike="noStrike" cap="none" normalizeH="0" dirty="0" smtClean="0">
              <a:ln>
                <a:noFill/>
              </a:ln>
              <a:solidFill>
                <a:schemeClr val="bg1"/>
              </a:solidFill>
              <a:effectLst/>
              <a:latin typeface="+mn-lt"/>
            </a:endParaRPr>
          </a:p>
          <a:p>
            <a:pPr algn="l" defTabSz="762000">
              <a:buFont typeface="Arial" pitchFamily="34" charset="0"/>
              <a:buChar char="•"/>
            </a:pPr>
            <a:r>
              <a:rPr lang="en-US" sz="2000" b="1" dirty="0" smtClean="0">
                <a:solidFill>
                  <a:schemeClr val="bg1"/>
                </a:solidFill>
                <a:latin typeface="+mn-lt"/>
              </a:rPr>
              <a:t> Memory, process handling</a:t>
            </a:r>
          </a:p>
          <a:p>
            <a:pPr algn="l" defTabSz="762000">
              <a:buFont typeface="Arial" pitchFamily="34" charset="0"/>
              <a:buChar char="•"/>
            </a:pPr>
            <a:r>
              <a:rPr lang="en-US" sz="2000" b="1" dirty="0" smtClean="0">
                <a:solidFill>
                  <a:schemeClr val="bg1"/>
                </a:solidFill>
                <a:latin typeface="+mn-lt"/>
              </a:rPr>
              <a:t> Object oriented</a:t>
            </a:r>
          </a:p>
          <a:p>
            <a:pPr algn="l" defTabSz="762000">
              <a:buFont typeface="Arial" pitchFamily="34" charset="0"/>
              <a:buChar char="•"/>
            </a:pPr>
            <a:r>
              <a:rPr kumimoji="0" lang="en-US" sz="2000" b="1" i="0" u="none" strike="noStrike" cap="none" normalizeH="0" dirty="0" smtClean="0">
                <a:ln>
                  <a:noFill/>
                </a:ln>
                <a:solidFill>
                  <a:schemeClr val="bg1"/>
                </a:solidFill>
                <a:effectLst/>
                <a:latin typeface="+mn-lt"/>
              </a:rPr>
              <a:t> Security, I/O</a:t>
            </a:r>
          </a:p>
          <a:p>
            <a:pPr algn="l" defTabSz="762000">
              <a:buFont typeface="Arial" pitchFamily="34" charset="0"/>
              <a:buChar char="•"/>
            </a:pPr>
            <a:r>
              <a:rPr lang="en-US" sz="2000" b="1" baseline="0" dirty="0" smtClean="0">
                <a:solidFill>
                  <a:schemeClr val="bg1"/>
                </a:solidFill>
                <a:latin typeface="+mn-lt"/>
              </a:rPr>
              <a:t> also in ntoskrnl.exe</a:t>
            </a:r>
            <a:endParaRPr kumimoji="0" lang="en-US" sz="2000" b="1" i="0" u="none" strike="noStrike" cap="none" normalizeH="0" baseline="0" dirty="0" smtClean="0">
              <a:ln>
                <a:noFill/>
              </a:ln>
              <a:solidFill>
                <a:schemeClr val="bg1"/>
              </a:solidFill>
              <a:effectLst/>
              <a:latin typeface="+mn-lt"/>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dirty="0" smtClean="0">
                <a:solidFill>
                  <a:schemeClr val="bg1"/>
                </a:solidFill>
                <a:latin typeface="+mn-lt"/>
              </a:rPr>
              <a:t>Windowing,</a:t>
            </a:r>
          </a:p>
          <a:p>
            <a:pPr algn="ctr"/>
            <a:r>
              <a:rPr lang="en-US" sz="2600" b="1" dirty="0" smtClean="0">
                <a:solidFill>
                  <a:schemeClr val="bg1"/>
                </a:solidFill>
                <a:latin typeface="+mn-lt"/>
              </a:rPr>
              <a:t>graphics</a:t>
            </a:r>
            <a:endParaRPr lang="en-US" sz="2600" b="1" dirty="0">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2045970" y="1383030"/>
            <a:ext cx="4372662" cy="1804749"/>
          </a:xfrm>
          <a:prstGeom prst="wedgeRoundRectCallout">
            <a:avLst>
              <a:gd name="adj1" fmla="val -61679"/>
              <a:gd name="adj2" fmla="val 86667"/>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Processor Access Mode</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CPU support</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Protecting</a:t>
            </a:r>
          </a:p>
          <a:p>
            <a:pPr lvl="1" algn="l" defTabSz="762000">
              <a:buFont typeface="Arial" pitchFamily="34" charset="0"/>
              <a:buChar char="•"/>
            </a:pPr>
            <a:r>
              <a:rPr lang="en-US" sz="2000" b="1" smtClean="0">
                <a:solidFill>
                  <a:schemeClr val="bg1"/>
                </a:solidFill>
                <a:latin typeface="+mn-lt"/>
              </a:rPr>
              <a:t> kernel from the user processes</a:t>
            </a:r>
          </a:p>
          <a:p>
            <a:pPr lvl="1" algn="l" defTabSz="762000">
              <a:buFont typeface="Arial" pitchFamily="34" charset="0"/>
              <a:buChar char="•"/>
            </a:pPr>
            <a:r>
              <a:rPr lang="en-US" sz="2000" b="1" smtClean="0">
                <a:solidFill>
                  <a:schemeClr val="bg1"/>
                </a:solidFill>
                <a:latin typeface="+mn-lt"/>
              </a:rPr>
              <a:t> user processes from each other</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noProof="0" smtClean="0"/>
              <a:t>DEMO</a:t>
            </a:r>
            <a:endParaRPr lang="en-US" noProof="0"/>
          </a:p>
        </p:txBody>
      </p:sp>
      <p:sp>
        <p:nvSpPr>
          <p:cNvPr id="5" name="Content Placeholder 4"/>
          <p:cNvSpPr>
            <a:spLocks noGrp="1"/>
          </p:cNvSpPr>
          <p:nvPr>
            <p:ph idx="1"/>
          </p:nvPr>
        </p:nvSpPr>
        <p:spPr/>
        <p:txBody>
          <a:bodyPr/>
          <a:lstStyle/>
          <a:p>
            <a:r>
              <a:rPr lang="en-US" noProof="0" smtClean="0"/>
              <a:t>Task Manager</a:t>
            </a:r>
          </a:p>
          <a:p>
            <a:endParaRPr lang="en-US" noProof="0" smtClean="0"/>
          </a:p>
          <a:p>
            <a:endParaRPr lang="en-US" noProof="0" smtClean="0"/>
          </a:p>
          <a:p>
            <a:endParaRPr lang="en-US" noProof="0" smtClean="0"/>
          </a:p>
          <a:p>
            <a:r>
              <a:rPr lang="en-US" noProof="0" smtClean="0"/>
              <a:t>Performance counters</a:t>
            </a:r>
          </a:p>
          <a:p>
            <a:endParaRPr lang="en-US" noProof="0" smtClean="0"/>
          </a:p>
          <a:p>
            <a:endParaRPr lang="en-US" noProof="0"/>
          </a:p>
        </p:txBody>
      </p:sp>
      <p:sp>
        <p:nvSpPr>
          <p:cNvPr id="6" name="Text Placeholder 5"/>
          <p:cNvSpPr>
            <a:spLocks noGrp="1"/>
          </p:cNvSpPr>
          <p:nvPr>
            <p:ph type="body" sz="half" idx="2"/>
          </p:nvPr>
        </p:nvSpPr>
        <p:spPr/>
        <p:txBody>
          <a:bodyPr/>
          <a:lstStyle/>
          <a:p>
            <a:endParaRPr lang="en-US" sz="2400" noProof="0" smtClean="0"/>
          </a:p>
          <a:p>
            <a:endParaRPr lang="en-US" sz="2400" noProof="0" smtClean="0"/>
          </a:p>
          <a:p>
            <a:r>
              <a:rPr lang="en-US" sz="2400" noProof="0" smtClean="0"/>
              <a:t>Time spent in user and kernel mode</a:t>
            </a:r>
          </a:p>
          <a:p>
            <a:endParaRPr lang="en-US" noProof="0"/>
          </a:p>
        </p:txBody>
      </p:sp>
      <p:pic>
        <p:nvPicPr>
          <p:cNvPr id="44034" name="Picture 2"/>
          <p:cNvPicPr>
            <a:picLocks noChangeAspect="1" noChangeArrowheads="1"/>
          </p:cNvPicPr>
          <p:nvPr/>
        </p:nvPicPr>
        <p:blipFill>
          <a:blip r:embed="rId3" cstate="print"/>
          <a:srcRect/>
          <a:stretch>
            <a:fillRect/>
          </a:stretch>
        </p:blipFill>
        <p:spPr bwMode="auto">
          <a:xfrm>
            <a:off x="3589076" y="891507"/>
            <a:ext cx="5391150" cy="1581150"/>
          </a:xfrm>
          <a:prstGeom prst="rect">
            <a:avLst/>
          </a:prstGeom>
          <a:noFill/>
          <a:ln w="9525">
            <a:noFill/>
            <a:miter lim="800000"/>
            <a:headEnd/>
            <a:tailEnd/>
          </a:ln>
          <a:effectLst/>
        </p:spPr>
      </p:pic>
      <p:pic>
        <p:nvPicPr>
          <p:cNvPr id="44035" name="Picture 3"/>
          <p:cNvPicPr>
            <a:picLocks noChangeAspect="1" noChangeArrowheads="1"/>
          </p:cNvPicPr>
          <p:nvPr/>
        </p:nvPicPr>
        <p:blipFill>
          <a:blip r:embed="rId4" cstate="print"/>
          <a:srcRect/>
          <a:stretch>
            <a:fillRect/>
          </a:stretch>
        </p:blipFill>
        <p:spPr bwMode="auto">
          <a:xfrm>
            <a:off x="4104067" y="3178306"/>
            <a:ext cx="4726034" cy="310122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smtClean="0">
                <a:solidFill>
                  <a:schemeClr val="bg1"/>
                </a:solidFill>
                <a:latin typeface="+mn-lt"/>
              </a:rPr>
              <a:t>Windowing,</a:t>
            </a:r>
          </a:p>
          <a:p>
            <a:pPr algn="ctr"/>
            <a:r>
              <a:rPr lang="en-US" sz="2600" b="1" smtClean="0">
                <a:solidFill>
                  <a:schemeClr val="bg1"/>
                </a:solidFill>
                <a:latin typeface="+mn-lt"/>
              </a:rPr>
              <a:t>graphics</a:t>
            </a:r>
            <a:endParaRPr lang="en-US" sz="2600" b="1">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3159798" y="957561"/>
            <a:ext cx="4351692" cy="1123712"/>
          </a:xfrm>
          <a:prstGeom prst="wedgeRoundRectCallout">
            <a:avLst>
              <a:gd name="adj1" fmla="val -77485"/>
              <a:gd name="adj2" fmla="val 25738"/>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Basic system functionality</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smtClean="0">
                <a:ln>
                  <a:noFill/>
                </a:ln>
                <a:solidFill>
                  <a:schemeClr val="bg1"/>
                </a:solidFill>
                <a:effectLst/>
                <a:latin typeface="+mn-lt"/>
              </a:rPr>
              <a:t> Initialization, authentication, logon</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These are started first</a:t>
            </a:r>
            <a:endParaRPr kumimoji="0" lang="en-US" sz="2000" b="1" i="0" u="none" strike="noStrike" cap="none" normalizeH="0" baseline="0" smtClean="0">
              <a:ln>
                <a:noFill/>
              </a:ln>
              <a:solidFill>
                <a:schemeClr val="bg1"/>
              </a:solidFill>
              <a:effectLst/>
              <a:latin typeface="+mn-lt"/>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dirty="0" smtClean="0">
                <a:solidFill>
                  <a:schemeClr val="bg1"/>
                </a:solidFill>
                <a:latin typeface="+mn-lt"/>
              </a:rPr>
              <a:t>Windowing,</a:t>
            </a:r>
          </a:p>
          <a:p>
            <a:pPr algn="ctr"/>
            <a:r>
              <a:rPr lang="en-US" sz="2600" b="1" dirty="0" smtClean="0">
                <a:solidFill>
                  <a:schemeClr val="bg1"/>
                </a:solidFill>
                <a:latin typeface="+mn-lt"/>
              </a:rPr>
              <a:t>graphics</a:t>
            </a:r>
            <a:endParaRPr lang="en-US" sz="2600" b="1" dirty="0">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4638815" y="902970"/>
            <a:ext cx="4470779" cy="1123712"/>
          </a:xfrm>
          <a:prstGeom prst="wedgeRoundRectCallout">
            <a:avLst>
              <a:gd name="adj1" fmla="val -69647"/>
              <a:gd name="adj2" fmla="val 49724"/>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Processes running in the background</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smtClean="0">
                <a:ln>
                  <a:noFill/>
                </a:ln>
                <a:solidFill>
                  <a:schemeClr val="bg1"/>
                </a:solidFill>
                <a:effectLst/>
                <a:latin typeface="+mn-lt"/>
              </a:rPr>
              <a:t> Like</a:t>
            </a:r>
            <a:r>
              <a:rPr kumimoji="0" lang="en-US" sz="2000" b="1" i="0" u="none" strike="noStrike" cap="none" normalizeH="0" smtClean="0">
                <a:ln>
                  <a:noFill/>
                </a:ln>
                <a:solidFill>
                  <a:schemeClr val="bg1"/>
                </a:solidFill>
                <a:effectLst/>
                <a:latin typeface="+mn-lt"/>
              </a:rPr>
              <a:t> UNIX daemons</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baseline="0" smtClean="0">
                <a:solidFill>
                  <a:schemeClr val="bg1"/>
                </a:solidFill>
                <a:latin typeface="+mn-lt"/>
              </a:rPr>
              <a:t> E.g.: DNS client, Indexing, RPC...</a:t>
            </a:r>
            <a:endParaRPr kumimoji="0" lang="en-US" sz="2000" b="1" i="0" u="none" strike="noStrike" cap="none" normalizeH="0" baseline="0" smtClean="0">
              <a:ln>
                <a:noFill/>
              </a:ln>
              <a:solidFill>
                <a:schemeClr val="bg1"/>
              </a:solidFill>
              <a:effectLst/>
              <a:latin typeface="+mn-lt"/>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smtClean="0">
                <a:solidFill>
                  <a:schemeClr val="bg1"/>
                </a:solidFill>
                <a:latin typeface="+mn-lt"/>
              </a:rPr>
              <a:t>Windowing,</a:t>
            </a:r>
          </a:p>
          <a:p>
            <a:pPr algn="ctr"/>
            <a:r>
              <a:rPr lang="en-US" sz="2600" b="1" smtClean="0">
                <a:solidFill>
                  <a:schemeClr val="bg1"/>
                </a:solidFill>
                <a:latin typeface="+mn-lt"/>
              </a:rPr>
              <a:t>graphics</a:t>
            </a:r>
            <a:endParaRPr lang="en-US" sz="2600" b="1">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1718310" y="975360"/>
            <a:ext cx="3846784" cy="1123712"/>
          </a:xfrm>
          <a:prstGeom prst="wedgeRoundRectCallout">
            <a:avLst>
              <a:gd name="adj1" fmla="val 91783"/>
              <a:gd name="adj2" fmla="val 15573"/>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Managing user mode processes</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Offering APIs</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smtClean="0">
                <a:ln>
                  <a:noFill/>
                </a:ln>
                <a:solidFill>
                  <a:schemeClr val="bg1"/>
                </a:solidFill>
                <a:effectLst/>
                <a:latin typeface="+mn-lt"/>
              </a:rPr>
              <a:t> Windows: csrss.exe</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smtClean="0">
                <a:solidFill>
                  <a:schemeClr val="bg1"/>
                </a:solidFill>
                <a:latin typeface="+mn-lt"/>
              </a:rPr>
              <a:t>Windowing,</a:t>
            </a:r>
          </a:p>
          <a:p>
            <a:pPr algn="ctr"/>
            <a:r>
              <a:rPr lang="en-US" sz="2600" b="1" smtClean="0">
                <a:solidFill>
                  <a:schemeClr val="bg1"/>
                </a:solidFill>
                <a:latin typeface="+mn-lt"/>
              </a:rPr>
              <a:t>graphics</a:t>
            </a:r>
            <a:endParaRPr lang="en-US" sz="2600" b="1">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1718310" y="975360"/>
            <a:ext cx="3873185" cy="1464231"/>
          </a:xfrm>
          <a:prstGeom prst="wedgeRoundRectCallout">
            <a:avLst>
              <a:gd name="adj1" fmla="val 34271"/>
              <a:gd name="adj2" fmla="val 80139"/>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Translating subsystem API calls</a:t>
            </a:r>
            <a:br>
              <a:rPr lang="en-US" sz="2000" b="1" smtClean="0">
                <a:solidFill>
                  <a:schemeClr val="bg1"/>
                </a:solidFill>
                <a:latin typeface="+mn-lt"/>
              </a:rPr>
            </a:br>
            <a:r>
              <a:rPr lang="en-US" sz="2000" b="1" smtClean="0">
                <a:solidFill>
                  <a:schemeClr val="bg1"/>
                </a:solidFill>
                <a:latin typeface="+mn-lt"/>
              </a:rPr>
              <a:t>to calls to the Executive</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E.g. Windows: kernel32.dll</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smtClean="0">
                <a:solidFill>
                  <a:schemeClr val="bg1"/>
                </a:solidFill>
                <a:latin typeface="+mn-lt"/>
              </a:rPr>
              <a:t> ReadFile() -&gt; NtReadFile()</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Simplified architecture</a:t>
            </a:r>
            <a:endParaRPr lang="en-US"/>
          </a:p>
        </p:txBody>
      </p:sp>
      <p:sp>
        <p:nvSpPr>
          <p:cNvPr id="25" name="AutoShape 4" descr="F02yj02x"/>
          <p:cNvSpPr>
            <a:spLocks noChangeAspect="1" noChangeArrowheads="1"/>
          </p:cNvSpPr>
          <p:nvPr/>
        </p:nvSpPr>
        <p:spPr bwMode="auto">
          <a:xfrm>
            <a:off x="903288" y="1817688"/>
            <a:ext cx="7337425" cy="3222625"/>
          </a:xfrm>
          <a:prstGeom prst="rect">
            <a:avLst/>
          </a:prstGeom>
          <a:noFill/>
          <a:ln w="9525">
            <a:noFill/>
            <a:miter lim="800000"/>
            <a:headEnd/>
            <a:tailEnd/>
          </a:ln>
        </p:spPr>
        <p:txBody>
          <a:bodyPr/>
          <a:lstStyle/>
          <a:p>
            <a:endParaRPr lang="en-US" sz="2600">
              <a:latin typeface="+mn-lt"/>
            </a:endParaRPr>
          </a:p>
        </p:txBody>
      </p:sp>
      <p:sp>
        <p:nvSpPr>
          <p:cNvPr id="26" name="Rectangle 6"/>
          <p:cNvSpPr>
            <a:spLocks noChangeArrowheads="1"/>
          </p:cNvSpPr>
          <p:nvPr/>
        </p:nvSpPr>
        <p:spPr bwMode="auto">
          <a:xfrm>
            <a:off x="218354" y="1372728"/>
            <a:ext cx="1873212"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System </a:t>
            </a:r>
          </a:p>
          <a:p>
            <a:r>
              <a:rPr lang="en-US" sz="2600" b="1" smtClean="0">
                <a:solidFill>
                  <a:schemeClr val="accent4"/>
                </a:solidFill>
                <a:latin typeface="+mn-lt"/>
              </a:rPr>
              <a:t>processes</a:t>
            </a:r>
            <a:endParaRPr lang="en-US" sz="2600" b="1">
              <a:solidFill>
                <a:schemeClr val="accent4"/>
              </a:solidFill>
              <a:latin typeface="+mn-lt"/>
            </a:endParaRPr>
          </a:p>
        </p:txBody>
      </p:sp>
      <p:sp>
        <p:nvSpPr>
          <p:cNvPr id="27" name="Rectangle 7"/>
          <p:cNvSpPr>
            <a:spLocks noChangeArrowheads="1"/>
          </p:cNvSpPr>
          <p:nvPr/>
        </p:nvSpPr>
        <p:spPr bwMode="auto">
          <a:xfrm>
            <a:off x="2224586" y="1359080"/>
            <a:ext cx="2267064"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Services</a:t>
            </a:r>
          </a:p>
        </p:txBody>
      </p:sp>
      <p:sp>
        <p:nvSpPr>
          <p:cNvPr id="28" name="Rectangle 8"/>
          <p:cNvSpPr>
            <a:spLocks noChangeArrowheads="1"/>
          </p:cNvSpPr>
          <p:nvPr/>
        </p:nvSpPr>
        <p:spPr bwMode="auto">
          <a:xfrm>
            <a:off x="4611011" y="1359080"/>
            <a:ext cx="213098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Applications</a:t>
            </a:r>
            <a:endParaRPr lang="en-US" sz="2600" b="1">
              <a:solidFill>
                <a:schemeClr val="accent4"/>
              </a:solidFill>
              <a:latin typeface="+mn-lt"/>
            </a:endParaRPr>
          </a:p>
        </p:txBody>
      </p:sp>
      <p:sp>
        <p:nvSpPr>
          <p:cNvPr id="29" name="Rectangle 9"/>
          <p:cNvSpPr>
            <a:spLocks noChangeArrowheads="1"/>
          </p:cNvSpPr>
          <p:nvPr/>
        </p:nvSpPr>
        <p:spPr bwMode="auto">
          <a:xfrm>
            <a:off x="6876153" y="1359080"/>
            <a:ext cx="1940315" cy="838200"/>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Subsytem</a:t>
            </a:r>
          </a:p>
          <a:p>
            <a:r>
              <a:rPr lang="en-US" sz="2600" b="1" smtClean="0">
                <a:solidFill>
                  <a:schemeClr val="accent4"/>
                </a:solidFill>
                <a:latin typeface="+mn-lt"/>
              </a:rPr>
              <a:t>processes</a:t>
            </a:r>
            <a:endParaRPr lang="en-US" sz="2600" b="1">
              <a:solidFill>
                <a:schemeClr val="accent4"/>
              </a:solidFill>
              <a:latin typeface="+mn-lt"/>
            </a:endParaRPr>
          </a:p>
        </p:txBody>
      </p:sp>
      <p:sp>
        <p:nvSpPr>
          <p:cNvPr id="30" name="Rectangle 10"/>
          <p:cNvSpPr>
            <a:spLocks noChangeArrowheads="1"/>
          </p:cNvSpPr>
          <p:nvPr/>
        </p:nvSpPr>
        <p:spPr bwMode="auto">
          <a:xfrm>
            <a:off x="2971800" y="2756844"/>
            <a:ext cx="3224284" cy="529988"/>
          </a:xfrm>
          <a:prstGeom prst="rect">
            <a:avLst/>
          </a:prstGeom>
          <a:solidFill>
            <a:schemeClr val="accent6"/>
          </a:solidFill>
          <a:ln w="9525">
            <a:solidFill>
              <a:schemeClr val="accent4"/>
            </a:solidFill>
            <a:miter lim="800000"/>
            <a:headEnd/>
            <a:tailEnd/>
          </a:ln>
        </p:spPr>
        <p:txBody>
          <a:bodyPr wrap="none" anchor="ctr"/>
          <a:lstStyle/>
          <a:p>
            <a:r>
              <a:rPr lang="en-US" sz="2600" b="1" smtClean="0">
                <a:solidFill>
                  <a:schemeClr val="accent4"/>
                </a:solidFill>
                <a:latin typeface="+mn-lt"/>
              </a:rPr>
              <a:t>Subsystem DLLs</a:t>
            </a:r>
            <a:endParaRPr lang="en-US" sz="2600" b="1">
              <a:solidFill>
                <a:schemeClr val="accent4"/>
              </a:solidFill>
              <a:latin typeface="+mn-lt"/>
            </a:endParaRPr>
          </a:p>
        </p:txBody>
      </p:sp>
      <p:sp>
        <p:nvSpPr>
          <p:cNvPr id="31" name="Rectangle 11"/>
          <p:cNvSpPr>
            <a:spLocks noChangeArrowheads="1"/>
          </p:cNvSpPr>
          <p:nvPr/>
        </p:nvSpPr>
        <p:spPr bwMode="auto">
          <a:xfrm>
            <a:off x="1750327" y="4122760"/>
            <a:ext cx="5059905" cy="576000"/>
          </a:xfrm>
          <a:prstGeom prst="rect">
            <a:avLst/>
          </a:prstGeom>
          <a:solidFill>
            <a:schemeClr val="accent2"/>
          </a:solidFill>
          <a:ln w="9525">
            <a:solidFill>
              <a:schemeClr val="accent3"/>
            </a:solidFill>
            <a:miter lim="800000"/>
            <a:headEnd/>
            <a:tailEnd/>
          </a:ln>
        </p:spPr>
        <p:txBody>
          <a:bodyPr wrap="none" anchor="ctr"/>
          <a:lstStyle/>
          <a:p>
            <a:pPr algn="ctr"/>
            <a:r>
              <a:rPr lang="en-US" sz="2600" b="1">
                <a:solidFill>
                  <a:schemeClr val="bg1"/>
                </a:solidFill>
                <a:latin typeface="+mn-lt"/>
              </a:rPr>
              <a:t>Executive</a:t>
            </a:r>
          </a:p>
        </p:txBody>
      </p:sp>
      <p:sp>
        <p:nvSpPr>
          <p:cNvPr id="32" name="Rectangle 12"/>
          <p:cNvSpPr>
            <a:spLocks noChangeArrowheads="1"/>
          </p:cNvSpPr>
          <p:nvPr/>
        </p:nvSpPr>
        <p:spPr bwMode="auto">
          <a:xfrm>
            <a:off x="1750327" y="4708480"/>
            <a:ext cx="2425887"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Kernel</a:t>
            </a:r>
          </a:p>
        </p:txBody>
      </p:sp>
      <p:sp>
        <p:nvSpPr>
          <p:cNvPr id="33" name="Rectangle 13"/>
          <p:cNvSpPr>
            <a:spLocks noChangeArrowheads="1"/>
          </p:cNvSpPr>
          <p:nvPr/>
        </p:nvSpPr>
        <p:spPr bwMode="auto">
          <a:xfrm>
            <a:off x="4176215" y="4708478"/>
            <a:ext cx="2634018" cy="576000"/>
          </a:xfrm>
          <a:prstGeom prst="rect">
            <a:avLst/>
          </a:prstGeom>
          <a:solidFill>
            <a:schemeClr val="hlink"/>
          </a:solidFill>
          <a:ln w="9525">
            <a:solidFill>
              <a:schemeClr val="accent3"/>
            </a:solidFill>
            <a:miter lim="800000"/>
            <a:headEnd/>
            <a:tailEnd/>
          </a:ln>
        </p:spPr>
        <p:txBody>
          <a:bodyPr wrap="none" anchor="ctr"/>
          <a:lstStyle/>
          <a:p>
            <a:pPr algn="ctr"/>
            <a:r>
              <a:rPr lang="en-US" sz="2600" b="1" smtClean="0">
                <a:solidFill>
                  <a:schemeClr val="bg1"/>
                </a:solidFill>
                <a:latin typeface="+mn-lt"/>
              </a:rPr>
              <a:t>Device drivers</a:t>
            </a:r>
            <a:endParaRPr lang="en-US" sz="2600" b="1">
              <a:solidFill>
                <a:schemeClr val="bg1"/>
              </a:solidFill>
              <a:latin typeface="+mn-lt"/>
            </a:endParaRPr>
          </a:p>
        </p:txBody>
      </p:sp>
      <p:sp>
        <p:nvSpPr>
          <p:cNvPr id="34" name="Rectangle 14"/>
          <p:cNvSpPr>
            <a:spLocks noChangeArrowheads="1"/>
          </p:cNvSpPr>
          <p:nvPr/>
        </p:nvSpPr>
        <p:spPr bwMode="auto">
          <a:xfrm>
            <a:off x="1750327" y="5294199"/>
            <a:ext cx="5059906" cy="574343"/>
          </a:xfrm>
          <a:prstGeom prst="rect">
            <a:avLst/>
          </a:prstGeom>
          <a:solidFill>
            <a:schemeClr val="hlink"/>
          </a:solidFill>
          <a:ln w="9525">
            <a:solidFill>
              <a:schemeClr val="accent3"/>
            </a:solidFill>
            <a:miter lim="800000"/>
            <a:headEnd/>
            <a:tailEnd/>
          </a:ln>
        </p:spPr>
        <p:txBody>
          <a:bodyPr wrap="none" anchor="ctr"/>
          <a:lstStyle/>
          <a:p>
            <a:pPr algn="ctr"/>
            <a:r>
              <a:rPr lang="en-US" sz="2600" b="1">
                <a:solidFill>
                  <a:schemeClr val="bg1"/>
                </a:solidFill>
                <a:latin typeface="+mn-lt"/>
              </a:rPr>
              <a:t>Hardware Abstraction Layer (HAL)</a:t>
            </a:r>
          </a:p>
        </p:txBody>
      </p:sp>
      <p:sp>
        <p:nvSpPr>
          <p:cNvPr id="35" name="Rectangle 15"/>
          <p:cNvSpPr>
            <a:spLocks noChangeArrowheads="1"/>
          </p:cNvSpPr>
          <p:nvPr/>
        </p:nvSpPr>
        <p:spPr bwMode="auto">
          <a:xfrm>
            <a:off x="6961506" y="4245590"/>
            <a:ext cx="1909542" cy="967853"/>
          </a:xfrm>
          <a:prstGeom prst="rect">
            <a:avLst/>
          </a:prstGeom>
          <a:solidFill>
            <a:schemeClr val="accent2">
              <a:lumMod val="50000"/>
              <a:lumOff val="50000"/>
            </a:schemeClr>
          </a:solidFill>
          <a:ln w="9525">
            <a:solidFill>
              <a:schemeClr val="tx1"/>
            </a:solidFill>
            <a:miter lim="800000"/>
            <a:headEnd/>
            <a:tailEnd/>
          </a:ln>
        </p:spPr>
        <p:txBody>
          <a:bodyPr wrap="none" anchor="ctr"/>
          <a:lstStyle/>
          <a:p>
            <a:pPr algn="ctr"/>
            <a:r>
              <a:rPr lang="en-US" sz="2600" b="1" smtClean="0">
                <a:solidFill>
                  <a:schemeClr val="bg1"/>
                </a:solidFill>
                <a:latin typeface="+mn-lt"/>
              </a:rPr>
              <a:t>Windowing,</a:t>
            </a:r>
          </a:p>
          <a:p>
            <a:pPr algn="ctr"/>
            <a:r>
              <a:rPr lang="en-US" sz="2600" b="1" smtClean="0">
                <a:solidFill>
                  <a:schemeClr val="bg1"/>
                </a:solidFill>
                <a:latin typeface="+mn-lt"/>
              </a:rPr>
              <a:t>graphics</a:t>
            </a:r>
            <a:endParaRPr lang="en-US" sz="2600" b="1">
              <a:solidFill>
                <a:schemeClr val="bg1"/>
              </a:solidFill>
              <a:latin typeface="+mn-lt"/>
            </a:endParaRPr>
          </a:p>
        </p:txBody>
      </p:sp>
      <p:sp>
        <p:nvSpPr>
          <p:cNvPr id="36" name="Line 16"/>
          <p:cNvSpPr>
            <a:spLocks noChangeShapeType="1"/>
          </p:cNvSpPr>
          <p:nvPr/>
        </p:nvSpPr>
        <p:spPr bwMode="auto">
          <a:xfrm flipV="1">
            <a:off x="823913" y="3864592"/>
            <a:ext cx="7558087" cy="9525"/>
          </a:xfrm>
          <a:prstGeom prst="line">
            <a:avLst/>
          </a:prstGeom>
          <a:noFill/>
          <a:ln w="57150">
            <a:solidFill>
              <a:schemeClr val="accent4"/>
            </a:solidFill>
            <a:round/>
            <a:headEnd type="none" w="sm" len="sm"/>
            <a:tailEnd type="none" w="sm" len="sm"/>
          </a:ln>
        </p:spPr>
        <p:txBody>
          <a:bodyPr wrap="none" anchor="ctr"/>
          <a:lstStyle/>
          <a:p>
            <a:endParaRPr lang="en-US" sz="2600">
              <a:latin typeface="+mn-lt"/>
            </a:endParaRPr>
          </a:p>
        </p:txBody>
      </p:sp>
      <p:sp>
        <p:nvSpPr>
          <p:cNvPr id="47" name="Rectangle 18"/>
          <p:cNvSpPr>
            <a:spLocks noChangeArrowheads="1"/>
          </p:cNvSpPr>
          <p:nvPr/>
        </p:nvSpPr>
        <p:spPr bwMode="auto">
          <a:xfrm>
            <a:off x="87612" y="3028664"/>
            <a:ext cx="1493999" cy="431529"/>
          </a:xfrm>
          <a:prstGeom prst="rect">
            <a:avLst/>
          </a:prstGeom>
          <a:noFill/>
          <a:ln w="9525">
            <a:noFill/>
            <a:miter lim="800000"/>
            <a:headEnd/>
            <a:tailEnd/>
          </a:ln>
        </p:spPr>
        <p:txBody>
          <a:bodyPr wrap="none" lIns="92075" tIns="46038" rIns="92075" bIns="46038">
            <a:spAutoFit/>
          </a:bodyPr>
          <a:lstStyle/>
          <a:p>
            <a:pPr algn="l" eaLnBrk="0" hangingPunct="0"/>
            <a:r>
              <a:rPr lang="en-US" sz="2200" b="1" smtClean="0">
                <a:solidFill>
                  <a:schemeClr val="accent4"/>
                </a:solidFill>
                <a:latin typeface="+mn-lt"/>
              </a:rPr>
              <a:t>User Mode</a:t>
            </a:r>
            <a:endParaRPr lang="en-US" sz="2200" b="1">
              <a:solidFill>
                <a:schemeClr val="accent4"/>
              </a:solidFill>
              <a:latin typeface="+mn-lt"/>
            </a:endParaRPr>
          </a:p>
        </p:txBody>
      </p:sp>
      <p:sp>
        <p:nvSpPr>
          <p:cNvPr id="48" name="Rectangle 19"/>
          <p:cNvSpPr>
            <a:spLocks noChangeArrowheads="1"/>
          </p:cNvSpPr>
          <p:nvPr/>
        </p:nvSpPr>
        <p:spPr bwMode="auto">
          <a:xfrm>
            <a:off x="-13020" y="4086863"/>
            <a:ext cx="1720920" cy="431529"/>
          </a:xfrm>
          <a:prstGeom prst="rect">
            <a:avLst/>
          </a:prstGeom>
          <a:noFill/>
          <a:ln w="9525">
            <a:noFill/>
            <a:miter lim="800000"/>
            <a:headEnd/>
            <a:tailEnd/>
          </a:ln>
        </p:spPr>
        <p:txBody>
          <a:bodyPr wrap="none" lIns="92075" tIns="46038" rIns="92075" bIns="46038">
            <a:spAutoFit/>
          </a:bodyPr>
          <a:lstStyle/>
          <a:p>
            <a:pPr eaLnBrk="0" hangingPunct="0"/>
            <a:r>
              <a:rPr lang="en-US" sz="2200" b="1" smtClean="0">
                <a:solidFill>
                  <a:schemeClr val="accent4"/>
                </a:solidFill>
                <a:latin typeface="+mn-lt"/>
              </a:rPr>
              <a:t>Kernel Mode</a:t>
            </a:r>
            <a:endParaRPr lang="en-US" sz="2200" b="1">
              <a:solidFill>
                <a:schemeClr val="accent4"/>
              </a:solidFill>
              <a:latin typeface="+mn-lt"/>
            </a:endParaRPr>
          </a:p>
        </p:txBody>
      </p:sp>
      <p:cxnSp>
        <p:nvCxnSpPr>
          <p:cNvPr id="24" name="Straight Arrow Connector 23"/>
          <p:cNvCxnSpPr/>
          <p:nvPr/>
        </p:nvCxnSpPr>
        <p:spPr bwMode="auto">
          <a:xfrm rot="16200000" flipH="1">
            <a:off x="3229771" y="2477668"/>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bwMode="auto">
          <a:xfrm rot="16200000" flipH="1">
            <a:off x="5497574" y="2479942"/>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bwMode="auto">
          <a:xfrm rot="16200000" flipH="1">
            <a:off x="3232044"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bwMode="auto">
          <a:xfrm rot="16200000" flipH="1">
            <a:off x="5511222" y="3585411"/>
            <a:ext cx="576000"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p:nvPr/>
        </p:nvCxnSpPr>
        <p:spPr bwMode="auto">
          <a:xfrm rot="16200000" flipH="1">
            <a:off x="6998090" y="3040239"/>
            <a:ext cx="1667024" cy="4425"/>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bwMode="auto">
          <a:xfrm rot="16200000" flipH="1">
            <a:off x="836126" y="3047063"/>
            <a:ext cx="1680672" cy="4426"/>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23" name="Rounded Rectangular Callout 22"/>
          <p:cNvSpPr/>
          <p:nvPr/>
        </p:nvSpPr>
        <p:spPr bwMode="auto">
          <a:xfrm>
            <a:off x="4008667" y="1795363"/>
            <a:ext cx="5061702" cy="1464231"/>
          </a:xfrm>
          <a:prstGeom prst="wedgeRoundRectCallout">
            <a:avLst>
              <a:gd name="adj1" fmla="val 35761"/>
              <a:gd name="adj2" fmla="val 114385"/>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smtClean="0">
                <a:ln>
                  <a:noFill/>
                </a:ln>
                <a:solidFill>
                  <a:schemeClr val="bg1"/>
                </a:solidFill>
                <a:effectLst/>
                <a:latin typeface="+mn-lt"/>
              </a:rPr>
              <a:t> GUI running in kernel mode</a:t>
            </a:r>
            <a:r>
              <a:rPr kumimoji="0" lang="en-US" sz="2000" b="1" i="0" u="none" strike="noStrike" cap="none" normalizeH="0" smtClean="0">
                <a:ln>
                  <a:noFill/>
                </a:ln>
                <a:solidFill>
                  <a:schemeClr val="bg1"/>
                </a:solidFill>
                <a:effectLst/>
                <a:latin typeface="+mn-lt"/>
              </a:rPr>
              <a:t> (performance)</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baseline="0" smtClean="0">
                <a:solidFill>
                  <a:schemeClr val="bg1"/>
                </a:solidFill>
                <a:latin typeface="+mn-lt"/>
              </a:rPr>
              <a:t> Windowing,</a:t>
            </a:r>
            <a:r>
              <a:rPr lang="en-US" sz="2000" b="1" smtClean="0">
                <a:solidFill>
                  <a:schemeClr val="bg1"/>
                </a:solidFill>
                <a:latin typeface="+mn-lt"/>
              </a:rPr>
              <a:t> drawing</a:t>
            </a:r>
            <a:endParaRPr lang="en-US" sz="2000" b="1" baseline="0" smtClean="0">
              <a:solidFill>
                <a:schemeClr val="bg1"/>
              </a:solidFill>
              <a:latin typeface="+mn-lt"/>
            </a:endParaRP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smtClean="0">
                <a:ln>
                  <a:noFill/>
                </a:ln>
                <a:solidFill>
                  <a:schemeClr val="bg1"/>
                </a:solidFill>
                <a:effectLst/>
                <a:latin typeface="+mn-lt"/>
              </a:rPr>
              <a:t> Graphics drivers</a:t>
            </a:r>
            <a:endParaRPr kumimoji="0" lang="en-US" sz="2000" b="1" i="0" u="none" strike="noStrike" cap="none" normalizeH="0" baseline="0" smtClean="0">
              <a:ln>
                <a:noFill/>
              </a:ln>
              <a:solidFill>
                <a:schemeClr val="bg1"/>
              </a:solidFill>
              <a:effectLst/>
              <a:latin typeface="+mn-lt"/>
            </a:endParaRP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smtClean="0">
                <a:ln>
                  <a:noFill/>
                </a:ln>
                <a:solidFill>
                  <a:schemeClr val="bg1"/>
                </a:solidFill>
                <a:effectLst/>
                <a:latin typeface="+mn-lt"/>
              </a:rPr>
              <a:t> Win32k.sys</a:t>
            </a:r>
          </a:p>
        </p:txBody>
      </p:sp>
      <p:sp>
        <p:nvSpPr>
          <p:cNvPr id="40" name="Rounded Rectangular Callout 39"/>
          <p:cNvSpPr/>
          <p:nvPr/>
        </p:nvSpPr>
        <p:spPr bwMode="auto">
          <a:xfrm>
            <a:off x="2138588" y="4488000"/>
            <a:ext cx="2501186" cy="1123712"/>
          </a:xfrm>
          <a:prstGeom prst="wedgeRoundRectCallout">
            <a:avLst>
              <a:gd name="adj1" fmla="val 153864"/>
              <a:gd name="adj2" fmla="val -25768"/>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dirty="0" smtClean="0">
                <a:ln>
                  <a:noFill/>
                </a:ln>
                <a:solidFill>
                  <a:schemeClr val="bg1"/>
                </a:solidFill>
                <a:effectLst/>
                <a:latin typeface="+mn-lt"/>
              </a:rPr>
              <a:t> Is it good</a:t>
            </a:r>
            <a:r>
              <a:rPr kumimoji="0" lang="en-US" sz="2000" b="1" i="0" u="none" strike="noStrike" cap="none" normalizeH="0" dirty="0" smtClean="0">
                <a:ln>
                  <a:noFill/>
                </a:ln>
                <a:solidFill>
                  <a:schemeClr val="bg1"/>
                </a:solidFill>
                <a:effectLst/>
                <a:latin typeface="+mn-lt"/>
              </a:rPr>
              <a:t>?</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b="1" dirty="0" smtClean="0">
                <a:solidFill>
                  <a:schemeClr val="bg1"/>
                </a:solidFill>
                <a:latin typeface="+mn-lt"/>
              </a:rPr>
              <a:t> Is it faster?</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1" i="0" u="none" strike="noStrike" cap="none" normalizeH="0" baseline="0" dirty="0" smtClean="0">
                <a:ln>
                  <a:noFill/>
                </a:ln>
                <a:solidFill>
                  <a:schemeClr val="bg1"/>
                </a:solidFill>
                <a:effectLst/>
                <a:latin typeface="+mn-lt"/>
              </a:rPr>
              <a:t> Is it more instable?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smtClean="0"/>
              <a:t>DEMO</a:t>
            </a:r>
            <a:endParaRPr lang="en-US" noProof="0"/>
          </a:p>
        </p:txBody>
      </p:sp>
      <p:sp>
        <p:nvSpPr>
          <p:cNvPr id="5" name="Content Placeholder 4"/>
          <p:cNvSpPr>
            <a:spLocks noGrp="1"/>
          </p:cNvSpPr>
          <p:nvPr>
            <p:ph idx="1"/>
          </p:nvPr>
        </p:nvSpPr>
        <p:spPr/>
        <p:txBody>
          <a:bodyPr/>
          <a:lstStyle/>
          <a:p>
            <a:r>
              <a:rPr lang="en-US" noProof="0" dirty="0" smtClean="0"/>
              <a:t>Documented kernel calls</a:t>
            </a:r>
            <a:br>
              <a:rPr lang="en-US" noProof="0" dirty="0" smtClean="0"/>
            </a:br>
            <a:r>
              <a:rPr lang="en-US" noProof="0" dirty="0" smtClean="0"/>
              <a:t>in the Windows DDK</a:t>
            </a:r>
          </a:p>
          <a:p>
            <a:endParaRPr lang="en-US" noProof="0" dirty="0" smtClean="0"/>
          </a:p>
          <a:p>
            <a:r>
              <a:rPr lang="en-US" dirty="0" smtClean="0"/>
              <a:t>Documented Windows API calls in the Windows SDK</a:t>
            </a:r>
            <a:endParaRPr lang="en-US" dirty="0"/>
          </a:p>
          <a:p>
            <a:endParaRPr lang="en-US" noProof="0" dirty="0" smtClean="0"/>
          </a:p>
          <a:p>
            <a:r>
              <a:rPr lang="en-US" noProof="0" dirty="0" smtClean="0"/>
              <a:t>List of services</a:t>
            </a:r>
          </a:p>
          <a:p>
            <a:endParaRPr lang="en-US" noProof="0" dirty="0" smtClean="0"/>
          </a:p>
          <a:p>
            <a:endParaRPr lang="en-US" noProof="0" dirty="0"/>
          </a:p>
        </p:txBody>
      </p:sp>
      <p:sp>
        <p:nvSpPr>
          <p:cNvPr id="6" name="Text Placeholder 5"/>
          <p:cNvSpPr>
            <a:spLocks noGrp="1"/>
          </p:cNvSpPr>
          <p:nvPr>
            <p:ph type="body" sz="half" idx="2"/>
          </p:nvPr>
        </p:nvSpPr>
        <p:spPr/>
        <p:txBody>
          <a:bodyPr/>
          <a:lstStyle/>
          <a:p>
            <a:endParaRPr lang="hu-HU"/>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35" name="Rectangle 15"/>
          <p:cNvSpPr>
            <a:spLocks noGrp="1" noChangeArrowheads="1"/>
          </p:cNvSpPr>
          <p:nvPr>
            <p:ph type="title"/>
          </p:nvPr>
        </p:nvSpPr>
        <p:spPr/>
        <p:txBody>
          <a:bodyPr lIns="92075" tIns="46038" rIns="92075" bIns="46038" anchor="ctr"/>
          <a:lstStyle/>
          <a:p>
            <a:pPr algn="ctr" eaLnBrk="1" hangingPunct="1">
              <a:defRPr/>
            </a:pPr>
            <a:r>
              <a:rPr lang="en-US" dirty="0" smtClean="0"/>
              <a:t>Call</a:t>
            </a:r>
            <a:r>
              <a:rPr lang="hu-HU" dirty="0" smtClean="0"/>
              <a:t>ing</a:t>
            </a:r>
            <a:r>
              <a:rPr lang="en-US" dirty="0" smtClean="0"/>
              <a:t> a Windows Kernel functions</a:t>
            </a:r>
          </a:p>
        </p:txBody>
      </p:sp>
      <p:sp>
        <p:nvSpPr>
          <p:cNvPr id="19461" name="Rectangle 2"/>
          <p:cNvSpPr>
            <a:spLocks noChangeArrowheads="1"/>
          </p:cNvSpPr>
          <p:nvPr/>
        </p:nvSpPr>
        <p:spPr bwMode="auto">
          <a:xfrm>
            <a:off x="2731155" y="1001629"/>
            <a:ext cx="3644900" cy="673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eaLnBrk="0" hangingPunct="0"/>
            <a:r>
              <a:rPr lang="en-US" sz="2400" b="1">
                <a:solidFill>
                  <a:schemeClr val="accent3"/>
                </a:solidFill>
                <a:latin typeface="+mn-lt"/>
              </a:rPr>
              <a:t>call </a:t>
            </a:r>
            <a:r>
              <a:rPr lang="en-US" sz="2400" b="1" smtClean="0">
                <a:solidFill>
                  <a:schemeClr val="accent3"/>
                </a:solidFill>
                <a:latin typeface="+mn-lt"/>
              </a:rPr>
              <a:t>  ReadFile</a:t>
            </a:r>
            <a:r>
              <a:rPr lang="en-US" sz="2400" b="1">
                <a:solidFill>
                  <a:schemeClr val="accent3"/>
                </a:solidFill>
                <a:latin typeface="+mn-lt"/>
              </a:rPr>
              <a:t>(…)</a:t>
            </a:r>
          </a:p>
        </p:txBody>
      </p:sp>
      <p:sp>
        <p:nvSpPr>
          <p:cNvPr id="19462" name="Rectangle 3"/>
          <p:cNvSpPr>
            <a:spLocks noChangeArrowheads="1"/>
          </p:cNvSpPr>
          <p:nvPr/>
        </p:nvSpPr>
        <p:spPr bwMode="auto">
          <a:xfrm>
            <a:off x="2731155" y="2057317"/>
            <a:ext cx="3644900" cy="673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eaLnBrk="0" hangingPunct="0"/>
            <a:r>
              <a:rPr lang="en-US" sz="2400" b="1">
                <a:solidFill>
                  <a:schemeClr val="accent3"/>
                </a:solidFill>
                <a:latin typeface="+mn-lt"/>
              </a:rPr>
              <a:t>call </a:t>
            </a:r>
            <a:r>
              <a:rPr lang="en-US" sz="2400" b="1" smtClean="0">
                <a:solidFill>
                  <a:schemeClr val="accent3"/>
                </a:solidFill>
                <a:latin typeface="+mn-lt"/>
              </a:rPr>
              <a:t>  NtReadFile</a:t>
            </a:r>
            <a:endParaRPr lang="en-US" sz="2400" b="1">
              <a:solidFill>
                <a:schemeClr val="accent3"/>
              </a:solidFill>
              <a:latin typeface="+mn-lt"/>
            </a:endParaRPr>
          </a:p>
          <a:p>
            <a:pPr algn="ctr" eaLnBrk="0" hangingPunct="0"/>
            <a:r>
              <a:rPr lang="en-US" sz="2400" b="1">
                <a:solidFill>
                  <a:schemeClr val="accent3"/>
                </a:solidFill>
                <a:latin typeface="+mn-lt"/>
              </a:rPr>
              <a:t>return to caller</a:t>
            </a:r>
          </a:p>
        </p:txBody>
      </p:sp>
      <p:sp>
        <p:nvSpPr>
          <p:cNvPr id="19463" name="Rectangle 4"/>
          <p:cNvSpPr>
            <a:spLocks noChangeArrowheads="1"/>
          </p:cNvSpPr>
          <p:nvPr/>
        </p:nvSpPr>
        <p:spPr bwMode="auto">
          <a:xfrm>
            <a:off x="2766951" y="5449804"/>
            <a:ext cx="3609104" cy="673100"/>
          </a:xfrm>
          <a:prstGeom prst="rect">
            <a:avLst/>
          </a:prstGeom>
          <a:solidFill>
            <a:schemeClr val="folHlink"/>
          </a:solidFill>
          <a:ln w="12700">
            <a:noFill/>
            <a:miter lim="800000"/>
            <a:headEnd/>
            <a:tailEnd/>
          </a:ln>
        </p:spPr>
        <p:txBody>
          <a:bodyPr wrap="none" lIns="92075" tIns="46038" rIns="92075" bIns="46038" anchor="ctr"/>
          <a:lstStyle/>
          <a:p>
            <a:pPr algn="ctr" eaLnBrk="0" hangingPunct="0"/>
            <a:r>
              <a:rPr lang="en-US" sz="2400" b="1">
                <a:solidFill>
                  <a:schemeClr val="accent3"/>
                </a:solidFill>
                <a:latin typeface="+mn-lt"/>
              </a:rPr>
              <a:t>do the operation</a:t>
            </a:r>
          </a:p>
          <a:p>
            <a:pPr algn="ctr" eaLnBrk="0" hangingPunct="0"/>
            <a:r>
              <a:rPr lang="en-US" sz="2400" b="1">
                <a:solidFill>
                  <a:schemeClr val="accent3"/>
                </a:solidFill>
                <a:latin typeface="+mn-lt"/>
              </a:rPr>
              <a:t>return to caller</a:t>
            </a:r>
          </a:p>
        </p:txBody>
      </p:sp>
      <p:sp>
        <p:nvSpPr>
          <p:cNvPr id="19464" name="Line 5"/>
          <p:cNvSpPr>
            <a:spLocks noChangeShapeType="1"/>
          </p:cNvSpPr>
          <p:nvPr/>
        </p:nvSpPr>
        <p:spPr bwMode="auto">
          <a:xfrm>
            <a:off x="4553605" y="1681079"/>
            <a:ext cx="0" cy="381000"/>
          </a:xfrm>
          <a:prstGeom prst="line">
            <a:avLst/>
          </a:prstGeom>
          <a:ln>
            <a:headEnd type="none" w="sm" len="sm"/>
            <a:tailEnd type="stealth" w="med" len="lg"/>
          </a:ln>
        </p:spPr>
        <p:style>
          <a:lnRef idx="2">
            <a:schemeClr val="accent4"/>
          </a:lnRef>
          <a:fillRef idx="0">
            <a:schemeClr val="accent4"/>
          </a:fillRef>
          <a:effectRef idx="1">
            <a:schemeClr val="accent4"/>
          </a:effectRef>
          <a:fontRef idx="minor">
            <a:schemeClr val="tx1"/>
          </a:fontRef>
        </p:style>
        <p:txBody>
          <a:bodyPr wrap="none" anchor="ctr"/>
          <a:lstStyle/>
          <a:p>
            <a:endParaRPr lang="en-US" sz="2400">
              <a:solidFill>
                <a:schemeClr val="accent4"/>
              </a:solidFill>
              <a:latin typeface="+mn-lt"/>
            </a:endParaRPr>
          </a:p>
        </p:txBody>
      </p:sp>
      <p:sp>
        <p:nvSpPr>
          <p:cNvPr id="19465" name="Rectangle 6"/>
          <p:cNvSpPr>
            <a:spLocks noChangeArrowheads="1"/>
          </p:cNvSpPr>
          <p:nvPr/>
        </p:nvSpPr>
        <p:spPr bwMode="auto">
          <a:xfrm>
            <a:off x="2731155" y="3125704"/>
            <a:ext cx="3644900" cy="673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eaLnBrk="0" hangingPunct="0"/>
            <a:r>
              <a:rPr lang="en-US" sz="2000" b="1">
                <a:solidFill>
                  <a:schemeClr val="accent3"/>
                </a:solidFill>
                <a:latin typeface="+mn-lt"/>
              </a:rPr>
              <a:t>Int 2E </a:t>
            </a:r>
            <a:r>
              <a:rPr lang="en-US" sz="2000" b="1" smtClean="0">
                <a:solidFill>
                  <a:schemeClr val="accent3"/>
                </a:solidFill>
                <a:latin typeface="+mn-lt"/>
              </a:rPr>
              <a:t>or </a:t>
            </a:r>
            <a:r>
              <a:rPr lang="en-US" sz="2000" b="1">
                <a:solidFill>
                  <a:schemeClr val="accent3"/>
                </a:solidFill>
                <a:latin typeface="+mn-lt"/>
              </a:rPr>
              <a:t>SYSCALL </a:t>
            </a:r>
            <a:r>
              <a:rPr lang="en-US" sz="2000" b="1" smtClean="0">
                <a:solidFill>
                  <a:schemeClr val="accent3"/>
                </a:solidFill>
                <a:latin typeface="+mn-lt"/>
              </a:rPr>
              <a:t>or SYSENTER</a:t>
            </a:r>
            <a:endParaRPr lang="en-US" sz="2000" b="1">
              <a:solidFill>
                <a:schemeClr val="accent3"/>
              </a:solidFill>
              <a:latin typeface="+mn-lt"/>
            </a:endParaRPr>
          </a:p>
          <a:p>
            <a:pPr algn="ctr" eaLnBrk="0" hangingPunct="0"/>
            <a:r>
              <a:rPr lang="en-US" sz="2000" b="1">
                <a:solidFill>
                  <a:schemeClr val="accent3"/>
                </a:solidFill>
                <a:latin typeface="+mn-lt"/>
              </a:rPr>
              <a:t>return to caller</a:t>
            </a:r>
          </a:p>
        </p:txBody>
      </p:sp>
      <p:sp>
        <p:nvSpPr>
          <p:cNvPr id="19466" name="Rectangle 7"/>
          <p:cNvSpPr>
            <a:spLocks noChangeArrowheads="1"/>
          </p:cNvSpPr>
          <p:nvPr/>
        </p:nvSpPr>
        <p:spPr bwMode="auto">
          <a:xfrm>
            <a:off x="2743199" y="4435392"/>
            <a:ext cx="3632855" cy="673100"/>
          </a:xfrm>
          <a:prstGeom prst="rect">
            <a:avLst/>
          </a:prstGeom>
          <a:solidFill>
            <a:schemeClr val="folHlink"/>
          </a:solidFill>
          <a:ln w="12700">
            <a:noFill/>
            <a:miter lim="800000"/>
            <a:headEnd/>
            <a:tailEnd/>
          </a:ln>
        </p:spPr>
        <p:txBody>
          <a:bodyPr wrap="none" lIns="92075" tIns="46038" rIns="92075" bIns="46038" anchor="ctr"/>
          <a:lstStyle/>
          <a:p>
            <a:pPr algn="ctr" eaLnBrk="0" hangingPunct="0"/>
            <a:r>
              <a:rPr lang="en-US" sz="2400" b="1">
                <a:solidFill>
                  <a:schemeClr val="accent3"/>
                </a:solidFill>
                <a:latin typeface="+mn-lt"/>
              </a:rPr>
              <a:t>call </a:t>
            </a:r>
            <a:r>
              <a:rPr lang="en-US" sz="2400" b="1" smtClean="0">
                <a:solidFill>
                  <a:schemeClr val="accent3"/>
                </a:solidFill>
                <a:latin typeface="+mn-lt"/>
              </a:rPr>
              <a:t>NtReadFile</a:t>
            </a:r>
            <a:endParaRPr lang="en-US" sz="2400" b="1">
              <a:solidFill>
                <a:schemeClr val="accent3"/>
              </a:solidFill>
              <a:latin typeface="+mn-lt"/>
            </a:endParaRPr>
          </a:p>
          <a:p>
            <a:pPr algn="ctr" eaLnBrk="0" hangingPunct="0"/>
            <a:r>
              <a:rPr lang="en-US" sz="2400" b="1">
                <a:solidFill>
                  <a:schemeClr val="accent3"/>
                </a:solidFill>
                <a:latin typeface="+mn-lt"/>
              </a:rPr>
              <a:t>dismiss interrupt</a:t>
            </a:r>
          </a:p>
        </p:txBody>
      </p:sp>
      <p:sp>
        <p:nvSpPr>
          <p:cNvPr id="19467" name="Line 8"/>
          <p:cNvSpPr>
            <a:spLocks noChangeShapeType="1"/>
          </p:cNvSpPr>
          <p:nvPr/>
        </p:nvSpPr>
        <p:spPr bwMode="auto">
          <a:xfrm>
            <a:off x="4553605" y="2747879"/>
            <a:ext cx="0" cy="381000"/>
          </a:xfrm>
          <a:prstGeom prst="line">
            <a:avLst/>
          </a:prstGeom>
          <a:ln>
            <a:headEnd type="none" w="sm" len="sm"/>
            <a:tailEnd type="stealth" w="med" len="lg"/>
          </a:ln>
        </p:spPr>
        <p:style>
          <a:lnRef idx="2">
            <a:schemeClr val="accent4"/>
          </a:lnRef>
          <a:fillRef idx="0">
            <a:schemeClr val="accent4"/>
          </a:fillRef>
          <a:effectRef idx="1">
            <a:schemeClr val="accent4"/>
          </a:effectRef>
          <a:fontRef idx="minor">
            <a:schemeClr val="tx1"/>
          </a:fontRef>
        </p:style>
        <p:txBody>
          <a:bodyPr wrap="none" anchor="ctr"/>
          <a:lstStyle/>
          <a:p>
            <a:endParaRPr lang="en-US" sz="2400">
              <a:solidFill>
                <a:schemeClr val="accent4"/>
              </a:solidFill>
              <a:latin typeface="+mn-lt"/>
            </a:endParaRPr>
          </a:p>
        </p:txBody>
      </p:sp>
      <p:sp>
        <p:nvSpPr>
          <p:cNvPr id="19468" name="Line 9"/>
          <p:cNvSpPr>
            <a:spLocks noChangeShapeType="1"/>
          </p:cNvSpPr>
          <p:nvPr/>
        </p:nvSpPr>
        <p:spPr bwMode="auto">
          <a:xfrm>
            <a:off x="4553605" y="5110079"/>
            <a:ext cx="0" cy="381000"/>
          </a:xfrm>
          <a:prstGeom prst="line">
            <a:avLst/>
          </a:prstGeom>
          <a:ln>
            <a:headEnd type="none" w="sm" len="sm"/>
            <a:tailEnd type="stealth" w="med" len="lg"/>
          </a:ln>
        </p:spPr>
        <p:style>
          <a:lnRef idx="2">
            <a:schemeClr val="accent4"/>
          </a:lnRef>
          <a:fillRef idx="0">
            <a:schemeClr val="accent4"/>
          </a:fillRef>
          <a:effectRef idx="1">
            <a:schemeClr val="accent4"/>
          </a:effectRef>
          <a:fontRef idx="minor">
            <a:schemeClr val="tx1"/>
          </a:fontRef>
        </p:style>
        <p:txBody>
          <a:bodyPr wrap="none" anchor="ctr"/>
          <a:lstStyle/>
          <a:p>
            <a:endParaRPr lang="en-US" sz="2400">
              <a:solidFill>
                <a:schemeClr val="accent4"/>
              </a:solidFill>
              <a:latin typeface="+mn-lt"/>
            </a:endParaRPr>
          </a:p>
        </p:txBody>
      </p:sp>
      <p:sp>
        <p:nvSpPr>
          <p:cNvPr id="19469" name="Rectangle 10"/>
          <p:cNvSpPr>
            <a:spLocks noChangeArrowheads="1"/>
          </p:cNvSpPr>
          <p:nvPr/>
        </p:nvSpPr>
        <p:spPr bwMode="auto">
          <a:xfrm>
            <a:off x="107642" y="1130342"/>
            <a:ext cx="2361224" cy="462307"/>
          </a:xfrm>
          <a:prstGeom prst="rect">
            <a:avLst/>
          </a:prstGeom>
          <a:noFill/>
          <a:ln w="9525">
            <a:noFill/>
            <a:miter lim="800000"/>
            <a:headEnd/>
            <a:tailEnd/>
          </a:ln>
        </p:spPr>
        <p:txBody>
          <a:bodyPr wrap="none" lIns="92075" tIns="46038" rIns="92075" bIns="46038">
            <a:spAutoFit/>
          </a:bodyPr>
          <a:lstStyle/>
          <a:p>
            <a:pPr eaLnBrk="0" hangingPunct="0"/>
            <a:r>
              <a:rPr lang="en-US" sz="2400" b="1" smtClean="0">
                <a:solidFill>
                  <a:schemeClr val="accent4"/>
                </a:solidFill>
                <a:latin typeface="+mn-lt"/>
              </a:rPr>
              <a:t>Own application</a:t>
            </a:r>
            <a:endParaRPr lang="en-US" sz="2400" b="1">
              <a:solidFill>
                <a:schemeClr val="accent4"/>
              </a:solidFill>
              <a:latin typeface="+mn-lt"/>
            </a:endParaRPr>
          </a:p>
        </p:txBody>
      </p:sp>
      <p:sp>
        <p:nvSpPr>
          <p:cNvPr id="19470" name="Rectangle 11"/>
          <p:cNvSpPr>
            <a:spLocks noChangeArrowheads="1"/>
          </p:cNvSpPr>
          <p:nvPr/>
        </p:nvSpPr>
        <p:spPr bwMode="auto">
          <a:xfrm>
            <a:off x="34805" y="2037629"/>
            <a:ext cx="2116349" cy="831639"/>
          </a:xfrm>
          <a:prstGeom prst="rect">
            <a:avLst/>
          </a:prstGeom>
          <a:noFill/>
          <a:ln w="9525">
            <a:noFill/>
            <a:miter lim="800000"/>
            <a:headEnd/>
            <a:tailEnd/>
          </a:ln>
        </p:spPr>
        <p:txBody>
          <a:bodyPr wrap="none" lIns="92075" tIns="46038" rIns="92075" bIns="46038">
            <a:spAutoFit/>
          </a:bodyPr>
          <a:lstStyle/>
          <a:p>
            <a:pPr eaLnBrk="0" hangingPunct="0"/>
            <a:r>
              <a:rPr lang="en-US" sz="2400" b="1" smtClean="0">
                <a:solidFill>
                  <a:schemeClr val="accent4"/>
                </a:solidFill>
                <a:latin typeface="+mn-lt"/>
              </a:rPr>
              <a:t>ReadFile </a:t>
            </a:r>
            <a:endParaRPr lang="en-US" sz="2400" b="1">
              <a:solidFill>
                <a:schemeClr val="accent4"/>
              </a:solidFill>
              <a:latin typeface="+mn-lt"/>
            </a:endParaRPr>
          </a:p>
          <a:p>
            <a:pPr eaLnBrk="0" hangingPunct="0"/>
            <a:r>
              <a:rPr lang="en-US" sz="2400" b="1" smtClean="0">
                <a:solidFill>
                  <a:schemeClr val="accent4"/>
                </a:solidFill>
                <a:latin typeface="+mn-lt"/>
              </a:rPr>
              <a:t>in Kernel32.Dll</a:t>
            </a:r>
            <a:endParaRPr lang="en-US" sz="2400" b="1">
              <a:solidFill>
                <a:schemeClr val="accent4"/>
              </a:solidFill>
              <a:latin typeface="+mn-lt"/>
            </a:endParaRPr>
          </a:p>
        </p:txBody>
      </p:sp>
      <p:sp>
        <p:nvSpPr>
          <p:cNvPr id="19471" name="Rectangle 12"/>
          <p:cNvSpPr>
            <a:spLocks noChangeArrowheads="1"/>
          </p:cNvSpPr>
          <p:nvPr/>
        </p:nvSpPr>
        <p:spPr bwMode="auto">
          <a:xfrm>
            <a:off x="296055" y="3082267"/>
            <a:ext cx="1673920" cy="831639"/>
          </a:xfrm>
          <a:prstGeom prst="rect">
            <a:avLst/>
          </a:prstGeom>
          <a:noFill/>
          <a:ln w="9525">
            <a:noFill/>
            <a:miter lim="800000"/>
            <a:headEnd/>
            <a:tailEnd/>
          </a:ln>
        </p:spPr>
        <p:txBody>
          <a:bodyPr wrap="none" lIns="92075" tIns="46038" rIns="92075" bIns="46038">
            <a:spAutoFit/>
          </a:bodyPr>
          <a:lstStyle/>
          <a:p>
            <a:pPr eaLnBrk="0" hangingPunct="0"/>
            <a:r>
              <a:rPr lang="en-US" sz="2400" b="1" smtClean="0">
                <a:solidFill>
                  <a:schemeClr val="accent4"/>
                </a:solidFill>
                <a:latin typeface="+mn-lt"/>
              </a:rPr>
              <a:t>NtReadFile</a:t>
            </a:r>
            <a:endParaRPr lang="en-US" sz="2400" b="1">
              <a:solidFill>
                <a:schemeClr val="accent4"/>
              </a:solidFill>
              <a:latin typeface="+mn-lt"/>
            </a:endParaRPr>
          </a:p>
          <a:p>
            <a:pPr eaLnBrk="0" hangingPunct="0"/>
            <a:r>
              <a:rPr lang="en-US" sz="2400" b="1" smtClean="0">
                <a:solidFill>
                  <a:schemeClr val="accent4"/>
                </a:solidFill>
                <a:latin typeface="+mn-lt"/>
              </a:rPr>
              <a:t>in NtDll.Dll</a:t>
            </a:r>
            <a:endParaRPr lang="en-US" sz="2400" b="1">
              <a:solidFill>
                <a:schemeClr val="accent4"/>
              </a:solidFill>
              <a:latin typeface="+mn-lt"/>
            </a:endParaRPr>
          </a:p>
        </p:txBody>
      </p:sp>
      <p:sp>
        <p:nvSpPr>
          <p:cNvPr id="19472" name="Rectangle 13"/>
          <p:cNvSpPr>
            <a:spLocks noChangeArrowheads="1"/>
          </p:cNvSpPr>
          <p:nvPr/>
        </p:nvSpPr>
        <p:spPr bwMode="auto">
          <a:xfrm>
            <a:off x="70430" y="4396904"/>
            <a:ext cx="2433679" cy="831639"/>
          </a:xfrm>
          <a:prstGeom prst="rect">
            <a:avLst/>
          </a:prstGeom>
          <a:noFill/>
          <a:ln w="9525">
            <a:noFill/>
            <a:miter lim="800000"/>
            <a:headEnd/>
            <a:tailEnd/>
          </a:ln>
        </p:spPr>
        <p:txBody>
          <a:bodyPr wrap="none" lIns="92075" tIns="46038" rIns="92075" bIns="46038">
            <a:spAutoFit/>
          </a:bodyPr>
          <a:lstStyle/>
          <a:p>
            <a:pPr eaLnBrk="0" hangingPunct="0"/>
            <a:r>
              <a:rPr lang="en-US" sz="2400" b="1">
                <a:solidFill>
                  <a:schemeClr val="accent4"/>
                </a:solidFill>
                <a:latin typeface="+mn-lt"/>
              </a:rPr>
              <a:t>KiSystemService</a:t>
            </a:r>
          </a:p>
          <a:p>
            <a:pPr eaLnBrk="0" hangingPunct="0"/>
            <a:r>
              <a:rPr lang="en-US" sz="2400" b="1" smtClean="0">
                <a:solidFill>
                  <a:schemeClr val="accent4"/>
                </a:solidFill>
                <a:latin typeface="+mn-lt"/>
              </a:rPr>
              <a:t> in NtosKrnl.Exe-</a:t>
            </a:r>
            <a:endParaRPr lang="en-US" sz="2400" b="1">
              <a:solidFill>
                <a:schemeClr val="accent4"/>
              </a:solidFill>
              <a:latin typeface="+mn-lt"/>
            </a:endParaRPr>
          </a:p>
        </p:txBody>
      </p:sp>
      <p:sp>
        <p:nvSpPr>
          <p:cNvPr id="19473" name="Rectangle 14"/>
          <p:cNvSpPr>
            <a:spLocks noChangeArrowheads="1"/>
          </p:cNvSpPr>
          <p:nvPr/>
        </p:nvSpPr>
        <p:spPr bwMode="auto">
          <a:xfrm>
            <a:off x="143267" y="5418242"/>
            <a:ext cx="2266967" cy="831639"/>
          </a:xfrm>
          <a:prstGeom prst="rect">
            <a:avLst/>
          </a:prstGeom>
          <a:noFill/>
          <a:ln w="9525">
            <a:noFill/>
            <a:miter lim="800000"/>
            <a:headEnd/>
            <a:tailEnd/>
          </a:ln>
        </p:spPr>
        <p:txBody>
          <a:bodyPr wrap="none" lIns="92075" tIns="46038" rIns="92075" bIns="46038">
            <a:spAutoFit/>
          </a:bodyPr>
          <a:lstStyle/>
          <a:p>
            <a:pPr eaLnBrk="0" hangingPunct="0"/>
            <a:r>
              <a:rPr lang="en-US" sz="2400" b="1" smtClean="0">
                <a:solidFill>
                  <a:schemeClr val="accent4"/>
                </a:solidFill>
                <a:latin typeface="+mn-lt"/>
              </a:rPr>
              <a:t>NtReadFile</a:t>
            </a:r>
            <a:endParaRPr lang="en-US" sz="2400" b="1">
              <a:solidFill>
                <a:schemeClr val="accent4"/>
              </a:solidFill>
              <a:latin typeface="+mn-lt"/>
            </a:endParaRPr>
          </a:p>
          <a:p>
            <a:pPr eaLnBrk="0" hangingPunct="0"/>
            <a:r>
              <a:rPr lang="en-US" sz="2400" b="1" smtClean="0">
                <a:solidFill>
                  <a:schemeClr val="accent4"/>
                </a:solidFill>
                <a:latin typeface="+mn-lt"/>
              </a:rPr>
              <a:t>in NtosKrnl.Exe</a:t>
            </a:r>
            <a:endParaRPr lang="en-US" sz="2400" b="1">
              <a:solidFill>
                <a:schemeClr val="accent4"/>
              </a:solidFill>
              <a:latin typeface="+mn-lt"/>
            </a:endParaRPr>
          </a:p>
        </p:txBody>
      </p:sp>
      <p:sp>
        <p:nvSpPr>
          <p:cNvPr id="19474" name="Rectangle 16"/>
          <p:cNvSpPr>
            <a:spLocks noChangeArrowheads="1"/>
          </p:cNvSpPr>
          <p:nvPr/>
        </p:nvSpPr>
        <p:spPr bwMode="auto">
          <a:xfrm>
            <a:off x="6324167" y="1981429"/>
            <a:ext cx="2906245" cy="831639"/>
          </a:xfrm>
          <a:prstGeom prst="rect">
            <a:avLst/>
          </a:prstGeom>
          <a:noFill/>
          <a:ln w="9525">
            <a:noFill/>
            <a:miter lim="800000"/>
            <a:headEnd/>
            <a:tailEnd/>
          </a:ln>
        </p:spPr>
        <p:txBody>
          <a:bodyPr wrap="none" lIns="92075" tIns="46038" rIns="92075" bIns="46038">
            <a:spAutoFit/>
          </a:bodyPr>
          <a:lstStyle/>
          <a:p>
            <a:pPr eaLnBrk="0" hangingPunct="0"/>
            <a:r>
              <a:rPr lang="en-US" sz="2400" b="1" smtClean="0">
                <a:solidFill>
                  <a:schemeClr val="accent4"/>
                </a:solidFill>
                <a:latin typeface="+mn-lt"/>
              </a:rPr>
              <a:t>Windows subsystem</a:t>
            </a:r>
            <a:br>
              <a:rPr lang="en-US" sz="2400" b="1" smtClean="0">
                <a:solidFill>
                  <a:schemeClr val="accent4"/>
                </a:solidFill>
                <a:latin typeface="+mn-lt"/>
              </a:rPr>
            </a:br>
            <a:r>
              <a:rPr lang="en-US" sz="2400" b="1" smtClean="0">
                <a:solidFill>
                  <a:schemeClr val="accent4"/>
                </a:solidFill>
                <a:latin typeface="+mn-lt"/>
              </a:rPr>
              <a:t>specific</a:t>
            </a:r>
            <a:endParaRPr lang="en-US" sz="2400" b="1">
              <a:solidFill>
                <a:schemeClr val="accent4"/>
              </a:solidFill>
              <a:latin typeface="+mn-lt"/>
            </a:endParaRPr>
          </a:p>
        </p:txBody>
      </p:sp>
      <p:sp>
        <p:nvSpPr>
          <p:cNvPr id="19475" name="Rectangle 17"/>
          <p:cNvSpPr>
            <a:spLocks noChangeArrowheads="1"/>
          </p:cNvSpPr>
          <p:nvPr/>
        </p:nvSpPr>
        <p:spPr bwMode="auto">
          <a:xfrm>
            <a:off x="6490417" y="3073567"/>
            <a:ext cx="2160848" cy="462307"/>
          </a:xfrm>
          <a:prstGeom prst="rect">
            <a:avLst/>
          </a:prstGeom>
          <a:noFill/>
          <a:ln w="9525">
            <a:noFill/>
            <a:miter lim="800000"/>
            <a:headEnd/>
            <a:tailEnd/>
          </a:ln>
        </p:spPr>
        <p:txBody>
          <a:bodyPr wrap="none" lIns="92075" tIns="46038" rIns="92075" bIns="46038">
            <a:spAutoFit/>
          </a:bodyPr>
          <a:lstStyle/>
          <a:p>
            <a:pPr eaLnBrk="0" hangingPunct="0"/>
            <a:r>
              <a:rPr lang="en-US" sz="2400" b="1" smtClean="0">
                <a:solidFill>
                  <a:schemeClr val="accent4"/>
                </a:solidFill>
                <a:latin typeface="+mn-lt"/>
              </a:rPr>
              <a:t>All subsystems</a:t>
            </a:r>
            <a:endParaRPr lang="en-US" sz="2400" b="1">
              <a:solidFill>
                <a:schemeClr val="accent4"/>
              </a:solidFill>
              <a:latin typeface="+mn-lt"/>
            </a:endParaRPr>
          </a:p>
        </p:txBody>
      </p:sp>
      <p:sp>
        <p:nvSpPr>
          <p:cNvPr id="19476" name="Line 18"/>
          <p:cNvSpPr>
            <a:spLocks noChangeShapeType="1"/>
          </p:cNvSpPr>
          <p:nvPr/>
        </p:nvSpPr>
        <p:spPr bwMode="auto">
          <a:xfrm flipH="1">
            <a:off x="345142" y="3890879"/>
            <a:ext cx="8382000" cy="0"/>
          </a:xfrm>
          <a:prstGeom prst="line">
            <a:avLst/>
          </a:prstGeom>
          <a:noFill/>
          <a:ln w="25400">
            <a:solidFill>
              <a:schemeClr val="accent4"/>
            </a:solidFill>
            <a:round/>
            <a:headEnd type="none" w="sm" len="sm"/>
            <a:tailEnd type="none" w="sm" len="sm"/>
          </a:ln>
        </p:spPr>
        <p:txBody>
          <a:bodyPr wrap="none" anchor="ctr"/>
          <a:lstStyle/>
          <a:p>
            <a:endParaRPr lang="en-US" sz="2400">
              <a:solidFill>
                <a:schemeClr val="accent4"/>
              </a:solidFill>
              <a:latin typeface="+mn-lt"/>
            </a:endParaRPr>
          </a:p>
        </p:txBody>
      </p:sp>
      <p:sp>
        <p:nvSpPr>
          <p:cNvPr id="19477" name="Freeform 19"/>
          <p:cNvSpPr>
            <a:spLocks/>
          </p:cNvSpPr>
          <p:nvPr/>
        </p:nvSpPr>
        <p:spPr bwMode="auto">
          <a:xfrm>
            <a:off x="345142" y="4271879"/>
            <a:ext cx="2363787" cy="153988"/>
          </a:xfrm>
          <a:custGeom>
            <a:avLst/>
            <a:gdLst>
              <a:gd name="T0" fmla="*/ 0 w 1489"/>
              <a:gd name="T1" fmla="*/ 0 h 97"/>
              <a:gd name="T2" fmla="*/ 787 w 1489"/>
              <a:gd name="T3" fmla="*/ 0 h 97"/>
              <a:gd name="T4" fmla="*/ 656 w 1489"/>
              <a:gd name="T5" fmla="*/ 96 h 97"/>
              <a:gd name="T6" fmla="*/ 1488 w 1489"/>
              <a:gd name="T7" fmla="*/ 96 h 97"/>
              <a:gd name="T8" fmla="*/ 0 60000 65536"/>
              <a:gd name="T9" fmla="*/ 0 60000 65536"/>
              <a:gd name="T10" fmla="*/ 0 60000 65536"/>
              <a:gd name="T11" fmla="*/ 0 60000 65536"/>
              <a:gd name="T12" fmla="*/ 0 w 1489"/>
              <a:gd name="T13" fmla="*/ 0 h 97"/>
              <a:gd name="T14" fmla="*/ 1489 w 1489"/>
              <a:gd name="T15" fmla="*/ 97 h 97"/>
            </a:gdLst>
            <a:ahLst/>
            <a:cxnLst>
              <a:cxn ang="T8">
                <a:pos x="T0" y="T1"/>
              </a:cxn>
              <a:cxn ang="T9">
                <a:pos x="T2" y="T3"/>
              </a:cxn>
              <a:cxn ang="T10">
                <a:pos x="T4" y="T5"/>
              </a:cxn>
              <a:cxn ang="T11">
                <a:pos x="T6" y="T7"/>
              </a:cxn>
            </a:cxnLst>
            <a:rect l="T12" t="T13" r="T14" b="T15"/>
            <a:pathLst>
              <a:path w="1489" h="97">
                <a:moveTo>
                  <a:pt x="0" y="0"/>
                </a:moveTo>
                <a:lnTo>
                  <a:pt x="787" y="0"/>
                </a:lnTo>
                <a:lnTo>
                  <a:pt x="656" y="96"/>
                </a:lnTo>
                <a:lnTo>
                  <a:pt x="1488" y="96"/>
                </a:lnTo>
              </a:path>
            </a:pathLst>
          </a:custGeom>
          <a:noFill/>
          <a:ln w="12700" cap="rnd">
            <a:solidFill>
              <a:schemeClr val="hlink"/>
            </a:solidFill>
            <a:round/>
            <a:headEnd type="none" w="sm" len="sm"/>
            <a:tailEnd type="stealth" w="med" len="lg"/>
          </a:ln>
        </p:spPr>
        <p:txBody>
          <a:bodyPr/>
          <a:lstStyle/>
          <a:p>
            <a:endParaRPr lang="en-US" sz="2400">
              <a:solidFill>
                <a:schemeClr val="accent4"/>
              </a:solidFill>
              <a:latin typeface="+mn-lt"/>
            </a:endParaRPr>
          </a:p>
        </p:txBody>
      </p:sp>
      <p:sp>
        <p:nvSpPr>
          <p:cNvPr id="19478" name="Rectangle 20"/>
          <p:cNvSpPr>
            <a:spLocks noChangeArrowheads="1"/>
          </p:cNvSpPr>
          <p:nvPr/>
        </p:nvSpPr>
        <p:spPr bwMode="auto">
          <a:xfrm>
            <a:off x="268742" y="3924467"/>
            <a:ext cx="2614498" cy="462307"/>
          </a:xfrm>
          <a:prstGeom prst="rect">
            <a:avLst/>
          </a:prstGeom>
          <a:noFill/>
          <a:ln w="9525">
            <a:noFill/>
            <a:miter lim="800000"/>
            <a:headEnd/>
            <a:tailEnd/>
          </a:ln>
        </p:spPr>
        <p:txBody>
          <a:bodyPr wrap="none" lIns="92075" tIns="46038" rIns="92075" bIns="46038">
            <a:spAutoFit/>
          </a:bodyPr>
          <a:lstStyle/>
          <a:p>
            <a:pPr eaLnBrk="0" hangingPunct="0"/>
            <a:r>
              <a:rPr lang="en-US" sz="2400" b="1">
                <a:solidFill>
                  <a:schemeClr val="accent4"/>
                </a:solidFill>
                <a:latin typeface="+mn-lt"/>
              </a:rPr>
              <a:t>software interrupt</a:t>
            </a:r>
          </a:p>
        </p:txBody>
      </p:sp>
      <p:sp>
        <p:nvSpPr>
          <p:cNvPr id="19479" name="Rectangle 21"/>
          <p:cNvSpPr>
            <a:spLocks noChangeArrowheads="1"/>
          </p:cNvSpPr>
          <p:nvPr/>
        </p:nvSpPr>
        <p:spPr bwMode="auto">
          <a:xfrm>
            <a:off x="8527200" y="3319816"/>
            <a:ext cx="400751" cy="1200971"/>
          </a:xfrm>
          <a:prstGeom prst="rect">
            <a:avLst/>
          </a:prstGeom>
          <a:noFill/>
          <a:ln w="9525">
            <a:noFill/>
            <a:miter lim="800000"/>
            <a:headEnd/>
            <a:tailEnd/>
          </a:ln>
        </p:spPr>
        <p:txBody>
          <a:bodyPr wrap="none" lIns="92075" tIns="46038" rIns="92075" bIns="46038">
            <a:spAutoFit/>
          </a:bodyPr>
          <a:lstStyle/>
          <a:p>
            <a:pPr eaLnBrk="0" hangingPunct="0"/>
            <a:r>
              <a:rPr lang="en-US" sz="2400" b="1">
                <a:solidFill>
                  <a:schemeClr val="accent4"/>
                </a:solidFill>
                <a:latin typeface="+mn-lt"/>
              </a:rPr>
              <a:t>U</a:t>
            </a:r>
          </a:p>
          <a:p>
            <a:pPr eaLnBrk="0" hangingPunct="0"/>
            <a:endParaRPr lang="en-US" sz="2400" b="1">
              <a:solidFill>
                <a:schemeClr val="accent4"/>
              </a:solidFill>
              <a:latin typeface="+mn-lt"/>
            </a:endParaRPr>
          </a:p>
          <a:p>
            <a:pPr eaLnBrk="0" hangingPunct="0"/>
            <a:r>
              <a:rPr lang="en-US" sz="2400" b="1">
                <a:solidFill>
                  <a:schemeClr val="accent4"/>
                </a:solidFill>
                <a:latin typeface="+mn-lt"/>
              </a:rPr>
              <a:t>K</a:t>
            </a:r>
          </a:p>
        </p:txBody>
      </p:sp>
      <p:sp>
        <p:nvSpPr>
          <p:cNvPr id="23" name="Rectangle 17"/>
          <p:cNvSpPr>
            <a:spLocks noChangeArrowheads="1"/>
          </p:cNvSpPr>
          <p:nvPr/>
        </p:nvSpPr>
        <p:spPr bwMode="auto">
          <a:xfrm>
            <a:off x="6511565" y="4357717"/>
            <a:ext cx="2209452" cy="831639"/>
          </a:xfrm>
          <a:prstGeom prst="rect">
            <a:avLst/>
          </a:prstGeom>
          <a:noFill/>
          <a:ln w="9525">
            <a:noFill/>
            <a:miter lim="800000"/>
            <a:headEnd/>
            <a:tailEnd/>
          </a:ln>
        </p:spPr>
        <p:txBody>
          <a:bodyPr wrap="none" lIns="92075" tIns="46038" rIns="92075" bIns="46038">
            <a:spAutoFit/>
          </a:bodyPr>
          <a:lstStyle/>
          <a:p>
            <a:pPr eaLnBrk="0" hangingPunct="0"/>
            <a:r>
              <a:rPr lang="en-US" sz="2400" b="1" smtClean="0">
                <a:solidFill>
                  <a:schemeClr val="accent4"/>
                </a:solidFill>
                <a:latin typeface="+mn-lt"/>
              </a:rPr>
              <a:t>System Service</a:t>
            </a:r>
            <a:br>
              <a:rPr lang="en-US" sz="2400" b="1" smtClean="0">
                <a:solidFill>
                  <a:schemeClr val="accent4"/>
                </a:solidFill>
                <a:latin typeface="+mn-lt"/>
              </a:rPr>
            </a:br>
            <a:r>
              <a:rPr lang="en-US" sz="2400" b="1" smtClean="0">
                <a:solidFill>
                  <a:schemeClr val="accent4"/>
                </a:solidFill>
                <a:latin typeface="+mn-lt"/>
              </a:rPr>
              <a:t>Dispatcher</a:t>
            </a:r>
            <a:endParaRPr lang="en-US" sz="2400" b="1">
              <a:solidFill>
                <a:schemeClr val="accent4"/>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6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46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46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47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47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6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47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47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47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47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46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47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47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47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46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46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947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4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P spid="19462" grpId="0" animBg="1"/>
      <p:bldP spid="19463" grpId="0" animBg="1"/>
      <p:bldP spid="19464" grpId="0" animBg="1"/>
      <p:bldP spid="19465" grpId="0" animBg="1"/>
      <p:bldP spid="19466" grpId="0" animBg="1"/>
      <p:bldP spid="19467" grpId="0" animBg="1"/>
      <p:bldP spid="19468" grpId="0" animBg="1"/>
      <p:bldP spid="19469" grpId="0"/>
      <p:bldP spid="19470" grpId="0"/>
      <p:bldP spid="19471" grpId="0"/>
      <p:bldP spid="19472" grpId="0"/>
      <p:bldP spid="19473" grpId="0"/>
      <p:bldP spid="19474" grpId="0"/>
      <p:bldP spid="19475" grpId="0"/>
      <p:bldP spid="19476" grpId="0" animBg="1"/>
      <p:bldP spid="19477" grpId="0" animBg="1"/>
      <p:bldP spid="19478" grpId="0"/>
      <p:bldP spid="19479" grpId="0"/>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14"/>
          <p:cNvSpPr/>
          <p:nvPr/>
        </p:nvSpPr>
        <p:spPr bwMode="auto">
          <a:xfrm>
            <a:off x="7704848" y="1524556"/>
            <a:ext cx="1411224" cy="584775"/>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8.1</a:t>
            </a: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(6.3)</a:t>
            </a:r>
          </a:p>
        </p:txBody>
      </p:sp>
      <p:cxnSp>
        <p:nvCxnSpPr>
          <p:cNvPr id="39" name="Straight Arrow Connector 81"/>
          <p:cNvCxnSpPr/>
          <p:nvPr/>
        </p:nvCxnSpPr>
        <p:spPr bwMode="auto">
          <a:xfrm flipV="1">
            <a:off x="7990612" y="2109332"/>
            <a:ext cx="407976" cy="1386903"/>
          </a:xfrm>
          <a:prstGeom prst="straightConnector1">
            <a:avLst/>
          </a:prstGeom>
          <a:noFill/>
          <a:ln w="19050" cap="flat" cmpd="sng" algn="ctr">
            <a:solidFill>
              <a:schemeClr val="accent4"/>
            </a:solidFill>
            <a:prstDash val="solid"/>
            <a:round/>
            <a:headEnd type="none" w="med" len="med"/>
            <a:tailEnd type="arrow"/>
          </a:ln>
          <a:effectLst/>
        </p:spPr>
      </p:cxnSp>
      <p:sp>
        <p:nvSpPr>
          <p:cNvPr id="2" name="Title 1"/>
          <p:cNvSpPr>
            <a:spLocks noGrp="1"/>
          </p:cNvSpPr>
          <p:nvPr>
            <p:ph type="title"/>
          </p:nvPr>
        </p:nvSpPr>
        <p:spPr/>
        <p:txBody>
          <a:bodyPr/>
          <a:lstStyle/>
          <a:p>
            <a:r>
              <a:rPr lang="en-US" noProof="0" dirty="0" smtClean="0"/>
              <a:t>Windows family</a:t>
            </a:r>
            <a:endParaRPr lang="en-US" noProof="0" dirty="0"/>
          </a:p>
        </p:txBody>
      </p:sp>
      <p:sp>
        <p:nvSpPr>
          <p:cNvPr id="6" name="Rectangle 5"/>
          <p:cNvSpPr/>
          <p:nvPr/>
        </p:nvSpPr>
        <p:spPr bwMode="auto">
          <a:xfrm>
            <a:off x="223666" y="1799082"/>
            <a:ext cx="938077" cy="338554"/>
          </a:xfrm>
          <a:prstGeom prst="rect">
            <a:avLst/>
          </a:prstGeom>
          <a:noFill/>
          <a:ln w="19050" cap="flat" cmpd="sng" algn="ctr">
            <a:solidFill>
              <a:schemeClr val="accent4"/>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MS-DOS</a:t>
            </a:r>
          </a:p>
        </p:txBody>
      </p:sp>
      <p:sp>
        <p:nvSpPr>
          <p:cNvPr id="7" name="Rectangle 6"/>
          <p:cNvSpPr/>
          <p:nvPr/>
        </p:nvSpPr>
        <p:spPr bwMode="auto">
          <a:xfrm>
            <a:off x="1505712" y="1677162"/>
            <a:ext cx="1146048" cy="584775"/>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a:t>
            </a:r>
            <a:br>
              <a:rPr lang="hu-HU" dirty="0" smtClean="0">
                <a:solidFill>
                  <a:schemeClr val="accent4"/>
                </a:solidFill>
                <a:latin typeface="+mj-lt"/>
              </a:rPr>
            </a:br>
            <a:r>
              <a:rPr lang="hu-HU" dirty="0" smtClean="0">
                <a:solidFill>
                  <a:schemeClr val="accent4"/>
                </a:solidFill>
                <a:latin typeface="+mj-lt"/>
              </a:rPr>
              <a:t>3.1</a:t>
            </a:r>
            <a:endParaRPr kumimoji="0" lang="hu-HU" sz="1600" b="0" i="0" u="none" strike="noStrike" cap="none" normalizeH="0" baseline="0" dirty="0" smtClean="0">
              <a:ln>
                <a:noFill/>
              </a:ln>
              <a:solidFill>
                <a:schemeClr val="accent4"/>
              </a:solidFill>
              <a:effectLst/>
              <a:latin typeface="+mj-lt"/>
            </a:endParaRPr>
          </a:p>
        </p:txBody>
      </p:sp>
      <p:sp>
        <p:nvSpPr>
          <p:cNvPr id="8" name="Rectangle 7"/>
          <p:cNvSpPr/>
          <p:nvPr/>
        </p:nvSpPr>
        <p:spPr bwMode="auto">
          <a:xfrm>
            <a:off x="2983992" y="1674114"/>
            <a:ext cx="1213104" cy="584775"/>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95/98/</a:t>
            </a:r>
            <a:r>
              <a:rPr lang="hu-HU" dirty="0" err="1" smtClean="0">
                <a:solidFill>
                  <a:schemeClr val="accent4"/>
                </a:solidFill>
                <a:latin typeface="+mj-lt"/>
              </a:rPr>
              <a:t>Me</a:t>
            </a:r>
            <a:endParaRPr kumimoji="0" lang="hu-HU" sz="1600" b="0" i="0" u="none" strike="noStrike" cap="none" normalizeH="0" baseline="0" dirty="0" smtClean="0">
              <a:ln>
                <a:noFill/>
              </a:ln>
              <a:solidFill>
                <a:schemeClr val="accent4"/>
              </a:solidFill>
              <a:effectLst/>
              <a:latin typeface="+mj-lt"/>
            </a:endParaRPr>
          </a:p>
        </p:txBody>
      </p:sp>
      <p:sp>
        <p:nvSpPr>
          <p:cNvPr id="9" name="Rectangle 8"/>
          <p:cNvSpPr/>
          <p:nvPr/>
        </p:nvSpPr>
        <p:spPr bwMode="auto">
          <a:xfrm>
            <a:off x="3505694" y="4284323"/>
            <a:ext cx="1042416" cy="830997"/>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2000</a:t>
            </a:r>
          </a:p>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(5.0)</a:t>
            </a:r>
            <a:endParaRPr kumimoji="0" lang="hu-HU" sz="1600" b="0" i="0" u="none" strike="noStrike" cap="none" normalizeH="0" baseline="0" dirty="0" smtClean="0">
              <a:ln>
                <a:noFill/>
              </a:ln>
              <a:solidFill>
                <a:schemeClr val="accent4"/>
              </a:solidFill>
              <a:effectLst/>
              <a:latin typeface="+mj-lt"/>
            </a:endParaRPr>
          </a:p>
        </p:txBody>
      </p:sp>
      <p:sp>
        <p:nvSpPr>
          <p:cNvPr id="10" name="Rectangle 9"/>
          <p:cNvSpPr/>
          <p:nvPr/>
        </p:nvSpPr>
        <p:spPr bwMode="auto">
          <a:xfrm>
            <a:off x="5761716" y="4315206"/>
            <a:ext cx="1411224" cy="830997"/>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Server 2003</a:t>
            </a: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(5.2)</a:t>
            </a:r>
          </a:p>
        </p:txBody>
      </p:sp>
      <p:sp>
        <p:nvSpPr>
          <p:cNvPr id="11" name="Rectangle 10"/>
          <p:cNvSpPr/>
          <p:nvPr/>
        </p:nvSpPr>
        <p:spPr bwMode="auto">
          <a:xfrm>
            <a:off x="5882566" y="1407288"/>
            <a:ext cx="1411224" cy="830997"/>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Vista</a:t>
            </a: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(6.0)</a:t>
            </a:r>
          </a:p>
        </p:txBody>
      </p:sp>
      <p:sp>
        <p:nvSpPr>
          <p:cNvPr id="12" name="Rectangle 11"/>
          <p:cNvSpPr/>
          <p:nvPr/>
        </p:nvSpPr>
        <p:spPr bwMode="auto">
          <a:xfrm>
            <a:off x="6277580" y="5656326"/>
            <a:ext cx="1411224" cy="584775"/>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Mobile</a:t>
            </a:r>
            <a:endParaRPr kumimoji="0" lang="hu-HU" sz="1600" b="0" i="0" u="none" strike="noStrike" cap="none" normalizeH="0" baseline="0" dirty="0" smtClean="0">
              <a:ln>
                <a:noFill/>
              </a:ln>
              <a:solidFill>
                <a:schemeClr val="accent4"/>
              </a:solidFill>
              <a:effectLst/>
              <a:latin typeface="+mj-lt"/>
            </a:endParaRPr>
          </a:p>
        </p:txBody>
      </p:sp>
      <p:sp>
        <p:nvSpPr>
          <p:cNvPr id="13" name="Rectangle 12"/>
          <p:cNvSpPr/>
          <p:nvPr/>
        </p:nvSpPr>
        <p:spPr bwMode="auto">
          <a:xfrm>
            <a:off x="552354" y="2799588"/>
            <a:ext cx="692817" cy="338554"/>
          </a:xfrm>
          <a:prstGeom prst="rect">
            <a:avLst/>
          </a:prstGeom>
          <a:noFill/>
          <a:ln w="19050" cap="flat" cmpd="sng" algn="ctr">
            <a:solidFill>
              <a:schemeClr val="accent4"/>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OS / 2</a:t>
            </a:r>
          </a:p>
        </p:txBody>
      </p:sp>
      <p:sp>
        <p:nvSpPr>
          <p:cNvPr id="14" name="Rectangle 13"/>
          <p:cNvSpPr/>
          <p:nvPr/>
        </p:nvSpPr>
        <p:spPr bwMode="auto">
          <a:xfrm>
            <a:off x="1976927" y="4314444"/>
            <a:ext cx="1186852" cy="830997"/>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NT</a:t>
            </a: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(3.51,</a:t>
            </a:r>
            <a:r>
              <a:rPr kumimoji="0" lang="hu-HU" sz="1600" b="0" i="0" u="none" strike="noStrike" cap="none" normalizeH="0" dirty="0" smtClean="0">
                <a:ln>
                  <a:noFill/>
                </a:ln>
                <a:solidFill>
                  <a:schemeClr val="accent4"/>
                </a:solidFill>
                <a:effectLst/>
                <a:latin typeface="+mj-lt"/>
              </a:rPr>
              <a:t> 4.0</a:t>
            </a:r>
            <a:r>
              <a:rPr kumimoji="0" lang="hu-HU" sz="1600" b="0" i="0" u="none" strike="noStrike" cap="none" normalizeH="0" baseline="0" dirty="0" smtClean="0">
                <a:ln>
                  <a:noFill/>
                </a:ln>
                <a:solidFill>
                  <a:schemeClr val="accent4"/>
                </a:solidFill>
                <a:effectLst/>
                <a:latin typeface="+mj-lt"/>
              </a:rPr>
              <a:t>)</a:t>
            </a:r>
          </a:p>
        </p:txBody>
      </p:sp>
      <p:sp>
        <p:nvSpPr>
          <p:cNvPr id="15" name="Rectangle 14"/>
          <p:cNvSpPr/>
          <p:nvPr/>
        </p:nvSpPr>
        <p:spPr bwMode="auto">
          <a:xfrm>
            <a:off x="4933565" y="2538984"/>
            <a:ext cx="1411224" cy="584775"/>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XP</a:t>
            </a: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(5.1)</a:t>
            </a:r>
          </a:p>
        </p:txBody>
      </p:sp>
      <p:cxnSp>
        <p:nvCxnSpPr>
          <p:cNvPr id="17" name="Straight Arrow Connector 16"/>
          <p:cNvCxnSpPr>
            <a:stCxn id="6" idx="3"/>
            <a:endCxn id="7" idx="1"/>
          </p:cNvCxnSpPr>
          <p:nvPr/>
        </p:nvCxnSpPr>
        <p:spPr bwMode="auto">
          <a:xfrm>
            <a:off x="1161743" y="1968359"/>
            <a:ext cx="343969" cy="1191"/>
          </a:xfrm>
          <a:prstGeom prst="straightConnector1">
            <a:avLst/>
          </a:prstGeom>
          <a:noFill/>
          <a:ln w="19050" cap="flat" cmpd="sng" algn="ctr">
            <a:solidFill>
              <a:schemeClr val="accent4"/>
            </a:solidFill>
            <a:prstDash val="solid"/>
            <a:round/>
            <a:headEnd type="none" w="med" len="med"/>
            <a:tailEnd type="arrow"/>
          </a:ln>
          <a:effectLst/>
        </p:spPr>
      </p:cxnSp>
      <p:cxnSp>
        <p:nvCxnSpPr>
          <p:cNvPr id="19" name="Straight Arrow Connector 18"/>
          <p:cNvCxnSpPr>
            <a:stCxn id="7" idx="3"/>
            <a:endCxn id="8" idx="1"/>
          </p:cNvCxnSpPr>
          <p:nvPr/>
        </p:nvCxnSpPr>
        <p:spPr bwMode="auto">
          <a:xfrm flipV="1">
            <a:off x="2651760" y="1966502"/>
            <a:ext cx="332232" cy="3048"/>
          </a:xfrm>
          <a:prstGeom prst="straightConnector1">
            <a:avLst/>
          </a:prstGeom>
          <a:noFill/>
          <a:ln w="19050" cap="flat" cmpd="sng" algn="ctr">
            <a:solidFill>
              <a:schemeClr val="accent4"/>
            </a:solidFill>
            <a:prstDash val="solid"/>
            <a:round/>
            <a:headEnd type="none" w="med" len="med"/>
            <a:tailEnd type="arrow"/>
          </a:ln>
          <a:effectLst/>
        </p:spPr>
      </p:cxnSp>
      <p:cxnSp>
        <p:nvCxnSpPr>
          <p:cNvPr id="21" name="Straight Arrow Connector 20"/>
          <p:cNvCxnSpPr>
            <a:stCxn id="13" idx="3"/>
            <a:endCxn id="53" idx="1"/>
          </p:cNvCxnSpPr>
          <p:nvPr/>
        </p:nvCxnSpPr>
        <p:spPr bwMode="auto">
          <a:xfrm>
            <a:off x="1245171" y="2968865"/>
            <a:ext cx="389319" cy="686562"/>
          </a:xfrm>
          <a:prstGeom prst="straightConnector1">
            <a:avLst/>
          </a:prstGeom>
          <a:noFill/>
          <a:ln w="19050" cap="flat" cmpd="sng" algn="ctr">
            <a:solidFill>
              <a:schemeClr val="accent4"/>
            </a:solidFill>
            <a:prstDash val="sysDash"/>
            <a:round/>
            <a:headEnd type="none" w="med" len="med"/>
            <a:tailEnd type="arrow"/>
          </a:ln>
          <a:effectLst/>
        </p:spPr>
      </p:cxnSp>
      <p:cxnSp>
        <p:nvCxnSpPr>
          <p:cNvPr id="23" name="Straight Arrow Connector 22"/>
          <p:cNvCxnSpPr>
            <a:endCxn id="9" idx="0"/>
          </p:cNvCxnSpPr>
          <p:nvPr/>
        </p:nvCxnSpPr>
        <p:spPr bwMode="auto">
          <a:xfrm>
            <a:off x="2977631" y="3811120"/>
            <a:ext cx="1049271" cy="473203"/>
          </a:xfrm>
          <a:prstGeom prst="straightConnector1">
            <a:avLst/>
          </a:prstGeom>
          <a:noFill/>
          <a:ln w="19050" cap="flat" cmpd="sng" algn="ctr">
            <a:solidFill>
              <a:schemeClr val="accent4"/>
            </a:solidFill>
            <a:prstDash val="solid"/>
            <a:round/>
            <a:headEnd type="none" w="med" len="med"/>
            <a:tailEnd type="arrow"/>
          </a:ln>
          <a:effectLst/>
        </p:spPr>
      </p:cxnSp>
      <p:cxnSp>
        <p:nvCxnSpPr>
          <p:cNvPr id="27" name="Straight Arrow Connector 26"/>
          <p:cNvCxnSpPr>
            <a:stCxn id="7" idx="2"/>
          </p:cNvCxnSpPr>
          <p:nvPr/>
        </p:nvCxnSpPr>
        <p:spPr bwMode="auto">
          <a:xfrm rot="16200000" flipH="1">
            <a:off x="1501681" y="2838991"/>
            <a:ext cx="1235646" cy="81537"/>
          </a:xfrm>
          <a:prstGeom prst="straightConnector1">
            <a:avLst/>
          </a:prstGeom>
          <a:noFill/>
          <a:ln w="19050" cap="flat" cmpd="sng" algn="ctr">
            <a:solidFill>
              <a:schemeClr val="accent4"/>
            </a:solidFill>
            <a:prstDash val="solid"/>
            <a:round/>
            <a:headEnd type="none" w="med" len="med"/>
            <a:tailEnd type="arrow"/>
          </a:ln>
          <a:effectLst/>
        </p:spPr>
      </p:cxnSp>
      <p:sp>
        <p:nvSpPr>
          <p:cNvPr id="30" name="Rectangle 29"/>
          <p:cNvSpPr/>
          <p:nvPr/>
        </p:nvSpPr>
        <p:spPr bwMode="auto">
          <a:xfrm>
            <a:off x="181056" y="4501896"/>
            <a:ext cx="591829" cy="338554"/>
          </a:xfrm>
          <a:prstGeom prst="rect">
            <a:avLst/>
          </a:prstGeom>
          <a:noFill/>
          <a:ln w="19050" cap="flat" cmpd="sng" algn="ctr">
            <a:solidFill>
              <a:schemeClr val="accent4"/>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VMS</a:t>
            </a:r>
          </a:p>
        </p:txBody>
      </p:sp>
      <p:cxnSp>
        <p:nvCxnSpPr>
          <p:cNvPr id="31" name="Straight Arrow Connector 30"/>
          <p:cNvCxnSpPr>
            <a:stCxn id="30" idx="3"/>
            <a:endCxn id="53" idx="1"/>
          </p:cNvCxnSpPr>
          <p:nvPr/>
        </p:nvCxnSpPr>
        <p:spPr bwMode="auto">
          <a:xfrm flipV="1">
            <a:off x="772885" y="3655427"/>
            <a:ext cx="861605" cy="1015746"/>
          </a:xfrm>
          <a:prstGeom prst="straightConnector1">
            <a:avLst/>
          </a:prstGeom>
          <a:noFill/>
          <a:ln w="19050" cap="flat" cmpd="sng" algn="ctr">
            <a:solidFill>
              <a:schemeClr val="accent4"/>
            </a:solidFill>
            <a:prstDash val="sysDash"/>
            <a:round/>
            <a:headEnd type="none" w="med" len="med"/>
            <a:tailEnd type="arrow"/>
          </a:ln>
          <a:effectLst/>
        </p:spPr>
      </p:cxnSp>
      <p:cxnSp>
        <p:nvCxnSpPr>
          <p:cNvPr id="37" name="Straight Arrow Connector 36"/>
          <p:cNvCxnSpPr>
            <a:stCxn id="8" idx="3"/>
          </p:cNvCxnSpPr>
          <p:nvPr/>
        </p:nvCxnSpPr>
        <p:spPr bwMode="auto">
          <a:xfrm>
            <a:off x="4197096" y="1966502"/>
            <a:ext cx="321116" cy="1511804"/>
          </a:xfrm>
          <a:prstGeom prst="straightConnector1">
            <a:avLst/>
          </a:prstGeom>
          <a:noFill/>
          <a:ln w="19050" cap="flat" cmpd="sng" algn="ctr">
            <a:solidFill>
              <a:schemeClr val="accent4"/>
            </a:solidFill>
            <a:prstDash val="sysDash"/>
            <a:round/>
            <a:headEnd type="none" w="med" len="med"/>
            <a:tailEnd type="arrow"/>
          </a:ln>
          <a:effectLst/>
        </p:spPr>
      </p:cxnSp>
      <p:cxnSp>
        <p:nvCxnSpPr>
          <p:cNvPr id="46" name="Straight Arrow Connector 45"/>
          <p:cNvCxnSpPr/>
          <p:nvPr/>
        </p:nvCxnSpPr>
        <p:spPr bwMode="auto">
          <a:xfrm rot="16200000" flipH="1">
            <a:off x="4525426" y="4232419"/>
            <a:ext cx="2096804" cy="1335786"/>
          </a:xfrm>
          <a:prstGeom prst="bentConnector2">
            <a:avLst/>
          </a:prstGeom>
          <a:noFill/>
          <a:ln w="19050" cap="flat" cmpd="sng" algn="ctr">
            <a:solidFill>
              <a:schemeClr val="accent4"/>
            </a:solidFill>
            <a:prstDash val="sysDash"/>
            <a:round/>
            <a:headEnd type="none" w="med" len="med"/>
            <a:tailEnd type="arrow"/>
          </a:ln>
          <a:effectLst/>
        </p:spPr>
      </p:cxnSp>
      <p:sp>
        <p:nvSpPr>
          <p:cNvPr id="53" name="Pentagon 52"/>
          <p:cNvSpPr/>
          <p:nvPr/>
        </p:nvSpPr>
        <p:spPr bwMode="auto">
          <a:xfrm>
            <a:off x="1634490" y="3486150"/>
            <a:ext cx="7360920" cy="338554"/>
          </a:xfrm>
          <a:prstGeom prst="homePlate">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hu-HU" sz="1600" b="0" i="0" u="none" strike="noStrike" cap="none" normalizeH="0" baseline="0" smtClean="0">
              <a:ln>
                <a:noFill/>
              </a:ln>
              <a:solidFill>
                <a:schemeClr val="accent4"/>
              </a:solidFill>
              <a:effectLst/>
              <a:latin typeface="+mj-lt"/>
            </a:endParaRPr>
          </a:p>
        </p:txBody>
      </p:sp>
      <p:sp>
        <p:nvSpPr>
          <p:cNvPr id="70" name="TextBox 69"/>
          <p:cNvSpPr txBox="1"/>
          <p:nvPr/>
        </p:nvSpPr>
        <p:spPr>
          <a:xfrm>
            <a:off x="1645920" y="3486150"/>
            <a:ext cx="1554480" cy="338554"/>
          </a:xfrm>
          <a:prstGeom prst="rect">
            <a:avLst/>
          </a:prstGeom>
          <a:noFill/>
          <a:ln>
            <a:noFill/>
          </a:ln>
        </p:spPr>
        <p:txBody>
          <a:bodyPr wrap="square" rtlCol="0">
            <a:spAutoFit/>
          </a:bodyPr>
          <a:lstStyle/>
          <a:p>
            <a:r>
              <a:rPr lang="hu-HU" dirty="0" smtClean="0">
                <a:solidFill>
                  <a:schemeClr val="accent4"/>
                </a:solidFill>
                <a:latin typeface="+mj-lt"/>
              </a:rPr>
              <a:t>Windows NT</a:t>
            </a:r>
            <a:endParaRPr lang="hu-HU" dirty="0">
              <a:solidFill>
                <a:schemeClr val="accent4"/>
              </a:solidFill>
              <a:latin typeface="+mj-lt"/>
            </a:endParaRPr>
          </a:p>
        </p:txBody>
      </p:sp>
      <p:cxnSp>
        <p:nvCxnSpPr>
          <p:cNvPr id="78" name="Straight Arrow Connector 77"/>
          <p:cNvCxnSpPr>
            <a:stCxn id="70" idx="2"/>
            <a:endCxn id="14" idx="0"/>
          </p:cNvCxnSpPr>
          <p:nvPr/>
        </p:nvCxnSpPr>
        <p:spPr bwMode="auto">
          <a:xfrm rot="16200000" flipH="1">
            <a:off x="2251886" y="3995977"/>
            <a:ext cx="489740" cy="147193"/>
          </a:xfrm>
          <a:prstGeom prst="straightConnector1">
            <a:avLst/>
          </a:prstGeom>
          <a:noFill/>
          <a:ln w="19050" cap="flat" cmpd="sng" algn="ctr">
            <a:solidFill>
              <a:schemeClr val="accent4"/>
            </a:solidFill>
            <a:prstDash val="solid"/>
            <a:round/>
            <a:headEnd type="none" w="med" len="med"/>
            <a:tailEnd type="arrow"/>
          </a:ln>
          <a:effectLst/>
        </p:spPr>
      </p:cxnSp>
      <p:cxnSp>
        <p:nvCxnSpPr>
          <p:cNvPr id="82" name="Straight Arrow Connector 81"/>
          <p:cNvCxnSpPr/>
          <p:nvPr/>
        </p:nvCxnSpPr>
        <p:spPr bwMode="auto">
          <a:xfrm rot="5400000" flipH="1" flipV="1">
            <a:off x="5330285" y="3177701"/>
            <a:ext cx="350961" cy="243078"/>
          </a:xfrm>
          <a:prstGeom prst="straightConnector1">
            <a:avLst/>
          </a:prstGeom>
          <a:noFill/>
          <a:ln w="19050" cap="flat" cmpd="sng" algn="ctr">
            <a:solidFill>
              <a:schemeClr val="accent4"/>
            </a:solidFill>
            <a:prstDash val="solid"/>
            <a:round/>
            <a:headEnd type="none" w="med" len="med"/>
            <a:tailEnd type="arrow"/>
          </a:ln>
          <a:effectLst/>
        </p:spPr>
      </p:cxnSp>
      <p:cxnSp>
        <p:nvCxnSpPr>
          <p:cNvPr id="84" name="Straight Arrow Connector 83"/>
          <p:cNvCxnSpPr/>
          <p:nvPr/>
        </p:nvCxnSpPr>
        <p:spPr bwMode="auto">
          <a:xfrm rot="16200000" flipH="1">
            <a:off x="6010912" y="3840861"/>
            <a:ext cx="497586" cy="451104"/>
          </a:xfrm>
          <a:prstGeom prst="straightConnector1">
            <a:avLst/>
          </a:prstGeom>
          <a:noFill/>
          <a:ln w="19050" cap="flat" cmpd="sng" algn="ctr">
            <a:solidFill>
              <a:schemeClr val="accent4"/>
            </a:solidFill>
            <a:prstDash val="solid"/>
            <a:round/>
            <a:headEnd type="none" w="med" len="med"/>
            <a:tailEnd type="arrow"/>
          </a:ln>
          <a:effectLst/>
        </p:spPr>
      </p:cxnSp>
      <p:cxnSp>
        <p:nvCxnSpPr>
          <p:cNvPr id="86" name="Straight Arrow Connector 85"/>
          <p:cNvCxnSpPr/>
          <p:nvPr/>
        </p:nvCxnSpPr>
        <p:spPr bwMode="auto">
          <a:xfrm flipV="1">
            <a:off x="6467830" y="2238285"/>
            <a:ext cx="383288" cy="1247866"/>
          </a:xfrm>
          <a:prstGeom prst="straightConnector1">
            <a:avLst/>
          </a:prstGeom>
          <a:noFill/>
          <a:ln w="19050" cap="flat" cmpd="sng" algn="ctr">
            <a:solidFill>
              <a:schemeClr val="accent4"/>
            </a:solidFill>
            <a:prstDash val="solid"/>
            <a:round/>
            <a:headEnd type="none" w="med" len="med"/>
            <a:tailEnd type="arrow"/>
          </a:ln>
          <a:effectLst/>
        </p:spPr>
      </p:cxnSp>
      <p:sp>
        <p:nvSpPr>
          <p:cNvPr id="91" name="TextBox 90"/>
          <p:cNvSpPr txBox="1"/>
          <p:nvPr/>
        </p:nvSpPr>
        <p:spPr>
          <a:xfrm>
            <a:off x="8410460" y="2552476"/>
            <a:ext cx="571500" cy="338554"/>
          </a:xfrm>
          <a:prstGeom prst="rect">
            <a:avLst/>
          </a:prstGeom>
          <a:noFill/>
          <a:ln>
            <a:noFill/>
          </a:ln>
        </p:spPr>
        <p:txBody>
          <a:bodyPr wrap="square" rtlCol="0">
            <a:spAutoFit/>
          </a:bodyPr>
          <a:lstStyle/>
          <a:p>
            <a:r>
              <a:rPr lang="hu-HU" dirty="0" smtClean="0">
                <a:solidFill>
                  <a:schemeClr val="accent4"/>
                </a:solidFill>
                <a:latin typeface="+mj-lt"/>
              </a:rPr>
              <a:t>...</a:t>
            </a:r>
            <a:endParaRPr lang="hu-HU" dirty="0">
              <a:solidFill>
                <a:schemeClr val="accent4"/>
              </a:solidFill>
              <a:latin typeface="+mj-lt"/>
            </a:endParaRPr>
          </a:p>
        </p:txBody>
      </p:sp>
      <p:cxnSp>
        <p:nvCxnSpPr>
          <p:cNvPr id="95" name="Straight Arrow Connector 94"/>
          <p:cNvCxnSpPr>
            <a:stCxn id="6" idx="2"/>
            <a:endCxn id="13" idx="0"/>
          </p:cNvCxnSpPr>
          <p:nvPr/>
        </p:nvCxnSpPr>
        <p:spPr bwMode="auto">
          <a:xfrm>
            <a:off x="692705" y="2137636"/>
            <a:ext cx="206058" cy="661952"/>
          </a:xfrm>
          <a:prstGeom prst="straightConnector1">
            <a:avLst/>
          </a:prstGeom>
          <a:noFill/>
          <a:ln w="19050" cap="flat" cmpd="sng" algn="ctr">
            <a:solidFill>
              <a:schemeClr val="accent4"/>
            </a:solidFill>
            <a:prstDash val="solid"/>
            <a:round/>
            <a:headEnd type="none" w="med" len="med"/>
            <a:tailEnd type="arrow"/>
          </a:ln>
          <a:effectLst/>
        </p:spPr>
      </p:cxnSp>
      <p:cxnSp>
        <p:nvCxnSpPr>
          <p:cNvPr id="36" name="Straight Arrow Connector 35"/>
          <p:cNvCxnSpPr/>
          <p:nvPr/>
        </p:nvCxnSpPr>
        <p:spPr bwMode="auto">
          <a:xfrm rot="5400000" flipH="1" flipV="1">
            <a:off x="8202706" y="3039035"/>
            <a:ext cx="537882" cy="376518"/>
          </a:xfrm>
          <a:prstGeom prst="straightConnector1">
            <a:avLst/>
          </a:prstGeom>
          <a:noFill/>
          <a:ln w="19050" cap="flat" cmpd="sng" algn="ctr">
            <a:solidFill>
              <a:schemeClr val="accent4"/>
            </a:solidFill>
            <a:prstDash val="sysDash"/>
            <a:round/>
            <a:headEnd type="none" w="med" len="med"/>
            <a:tailEnd type="arrow"/>
          </a:ln>
          <a:effectLst/>
        </p:spPr>
      </p:cxnSp>
      <p:sp>
        <p:nvSpPr>
          <p:cNvPr id="41" name="Rectangle 40"/>
          <p:cNvSpPr/>
          <p:nvPr/>
        </p:nvSpPr>
        <p:spPr bwMode="auto">
          <a:xfrm>
            <a:off x="7491900" y="4360030"/>
            <a:ext cx="1411224" cy="830997"/>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Server 2008</a:t>
            </a: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a:t>
            </a:r>
            <a:r>
              <a:rPr lang="hu-HU" dirty="0" smtClean="0">
                <a:solidFill>
                  <a:schemeClr val="accent4"/>
                </a:solidFill>
                <a:latin typeface="+mj-lt"/>
              </a:rPr>
              <a:t>6.0</a:t>
            </a:r>
            <a:r>
              <a:rPr kumimoji="0" lang="hu-HU" sz="1600" b="0" i="0" u="none" strike="noStrike" cap="none" normalizeH="0" baseline="0" dirty="0" smtClean="0">
                <a:ln>
                  <a:noFill/>
                </a:ln>
                <a:solidFill>
                  <a:schemeClr val="accent4"/>
                </a:solidFill>
                <a:effectLst/>
                <a:latin typeface="+mj-lt"/>
              </a:rPr>
              <a:t>)</a:t>
            </a:r>
          </a:p>
        </p:txBody>
      </p:sp>
      <p:cxnSp>
        <p:nvCxnSpPr>
          <p:cNvPr id="42" name="Straight Arrow Connector 41"/>
          <p:cNvCxnSpPr/>
          <p:nvPr/>
        </p:nvCxnSpPr>
        <p:spPr bwMode="auto">
          <a:xfrm rot="16200000" flipH="1">
            <a:off x="7759025" y="3885685"/>
            <a:ext cx="497586" cy="451104"/>
          </a:xfrm>
          <a:prstGeom prst="straightConnector1">
            <a:avLst/>
          </a:prstGeom>
          <a:noFill/>
          <a:ln w="19050" cap="flat" cmpd="sng" algn="ctr">
            <a:solidFill>
              <a:schemeClr val="accent4"/>
            </a:solidFill>
            <a:prstDash val="solid"/>
            <a:round/>
            <a:headEnd type="none" w="med" len="med"/>
            <a:tailEnd type="arrow"/>
          </a:ln>
          <a:effectLst/>
        </p:spPr>
      </p:cxnSp>
      <p:sp>
        <p:nvSpPr>
          <p:cNvPr id="34" name="Rectangle 14"/>
          <p:cNvSpPr/>
          <p:nvPr/>
        </p:nvSpPr>
        <p:spPr bwMode="auto">
          <a:xfrm>
            <a:off x="6919664" y="2525016"/>
            <a:ext cx="1411224" cy="584775"/>
          </a:xfrm>
          <a:prstGeom prst="rect">
            <a:avLst/>
          </a:prstGeom>
          <a:solidFill>
            <a:schemeClr val="bg1"/>
          </a:solid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solidFill>
                  <a:schemeClr val="accent4"/>
                </a:solidFill>
                <a:latin typeface="+mj-lt"/>
              </a:rPr>
              <a:t>Windows </a:t>
            </a:r>
            <a:r>
              <a:rPr lang="hu-HU" dirty="0">
                <a:solidFill>
                  <a:schemeClr val="accent4"/>
                </a:solidFill>
                <a:latin typeface="+mj-lt"/>
              </a:rPr>
              <a:t>7</a:t>
            </a:r>
            <a:endParaRPr lang="hu-HU" dirty="0" smtClean="0">
              <a:solidFill>
                <a:schemeClr val="accent4"/>
              </a:solidFill>
              <a:latin typeface="+mj-lt"/>
            </a:endParaRP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solidFill>
                  <a:schemeClr val="accent4"/>
                </a:solidFill>
                <a:effectLst/>
                <a:latin typeface="+mj-lt"/>
              </a:rPr>
              <a:t>(6.1)</a:t>
            </a:r>
          </a:p>
        </p:txBody>
      </p:sp>
      <p:cxnSp>
        <p:nvCxnSpPr>
          <p:cNvPr id="35" name="Straight Arrow Connector 81"/>
          <p:cNvCxnSpPr/>
          <p:nvPr/>
        </p:nvCxnSpPr>
        <p:spPr bwMode="auto">
          <a:xfrm rot="5400000" flipH="1" flipV="1">
            <a:off x="7316384" y="3163733"/>
            <a:ext cx="350961" cy="243078"/>
          </a:xfrm>
          <a:prstGeom prst="straightConnector1">
            <a:avLst/>
          </a:prstGeom>
          <a:noFill/>
          <a:ln w="19050" cap="flat" cmpd="sng" algn="ctr">
            <a:solidFill>
              <a:schemeClr val="accent4"/>
            </a:solidFill>
            <a:prstDash val="solid"/>
            <a:round/>
            <a:headEnd type="none" w="med" len="med"/>
            <a:tailEnd type="arrow"/>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8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8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2"/>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35"/>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4"/>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3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9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30" grpId="0" animBg="1"/>
      <p:bldP spid="53" grpId="0" animBg="1"/>
      <p:bldP spid="70" grpId="0"/>
      <p:bldP spid="91" grpId="0"/>
      <p:bldP spid="41" grpId="0" animBg="1"/>
      <p:bldP spid="3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2719137" cy="1162050"/>
          </a:xfrm>
        </p:spPr>
        <p:txBody>
          <a:bodyPr/>
          <a:lstStyle/>
          <a:p>
            <a:r>
              <a:rPr lang="en-US" sz="2800" noProof="0" smtClean="0"/>
              <a:t>DEMO</a:t>
            </a:r>
            <a:endParaRPr lang="en-US" sz="2800" noProof="0"/>
          </a:p>
        </p:txBody>
      </p:sp>
      <p:sp>
        <p:nvSpPr>
          <p:cNvPr id="5" name="Content Placeholder 4"/>
          <p:cNvSpPr>
            <a:spLocks noGrp="1"/>
          </p:cNvSpPr>
          <p:nvPr>
            <p:ph idx="1"/>
          </p:nvPr>
        </p:nvSpPr>
        <p:spPr>
          <a:xfrm>
            <a:off x="3308685" y="273050"/>
            <a:ext cx="5630778" cy="5853113"/>
          </a:xfrm>
        </p:spPr>
        <p:txBody>
          <a:bodyPr/>
          <a:lstStyle/>
          <a:p>
            <a:r>
              <a:rPr lang="en-US" noProof="0" smtClean="0"/>
              <a:t>Windows API function</a:t>
            </a:r>
          </a:p>
          <a:p>
            <a:pPr lvl="1"/>
            <a:r>
              <a:rPr lang="en-US" noProof="0" smtClean="0"/>
              <a:t>E.g. ReadFile</a:t>
            </a:r>
          </a:p>
          <a:p>
            <a:pPr lvl="1"/>
            <a:r>
              <a:rPr lang="en-US" noProof="0" smtClean="0"/>
              <a:t>documented in the SDK</a:t>
            </a:r>
          </a:p>
          <a:p>
            <a:r>
              <a:rPr lang="en-US" noProof="0" smtClean="0"/>
              <a:t>System services</a:t>
            </a:r>
          </a:p>
          <a:p>
            <a:pPr lvl="1"/>
            <a:r>
              <a:rPr lang="en-US" noProof="0" smtClean="0"/>
              <a:t>Functions of the Executice callable from user mode</a:t>
            </a:r>
          </a:p>
          <a:p>
            <a:r>
              <a:rPr lang="en-US" noProof="0" smtClean="0"/>
              <a:t>Windows internal functions</a:t>
            </a:r>
          </a:p>
          <a:p>
            <a:pPr lvl="1"/>
            <a:r>
              <a:rPr lang="en-US" noProof="0" smtClean="0"/>
              <a:t>Callable only from kernel mode</a:t>
            </a:r>
          </a:p>
          <a:p>
            <a:endParaRPr lang="en-US" noProof="0" smtClean="0"/>
          </a:p>
          <a:p>
            <a:endParaRPr lang="en-US" noProof="0"/>
          </a:p>
        </p:txBody>
      </p:sp>
      <p:sp>
        <p:nvSpPr>
          <p:cNvPr id="6" name="Text Placeholder 5"/>
          <p:cNvSpPr>
            <a:spLocks noGrp="1"/>
          </p:cNvSpPr>
          <p:nvPr>
            <p:ph type="body" sz="half" idx="2"/>
          </p:nvPr>
        </p:nvSpPr>
        <p:spPr>
          <a:xfrm>
            <a:off x="457201" y="1435100"/>
            <a:ext cx="2695074" cy="4691063"/>
          </a:xfrm>
        </p:spPr>
        <p:txBody>
          <a:bodyPr/>
          <a:lstStyle/>
          <a:p>
            <a:r>
              <a:rPr lang="en-US" sz="2000" noProof="0" smtClean="0"/>
              <a:t>Tracing calls: </a:t>
            </a:r>
          </a:p>
          <a:p>
            <a:r>
              <a:rPr lang="en-US" sz="2000" noProof="0" smtClean="0"/>
              <a:t>application →   kernel32.dll → </a:t>
            </a:r>
            <a:br>
              <a:rPr lang="en-US" sz="2000" noProof="0" smtClean="0"/>
            </a:br>
            <a:r>
              <a:rPr lang="en-US" sz="2000" noProof="0" smtClean="0"/>
              <a:t>ntdll.dll</a:t>
            </a:r>
          </a:p>
          <a:p>
            <a:endParaRPr lang="en-US" sz="2000" noProof="0" smtClean="0"/>
          </a:p>
          <a:p>
            <a:pPr>
              <a:buFont typeface="Arial" pitchFamily="34" charset="0"/>
              <a:buChar char="•"/>
            </a:pPr>
            <a:r>
              <a:rPr lang="en-US" sz="2000" noProof="0" smtClean="0"/>
              <a:t> Dependency walker</a:t>
            </a:r>
          </a:p>
          <a:p>
            <a:pPr>
              <a:buFont typeface="Arial" pitchFamily="34" charset="0"/>
              <a:buChar char="•"/>
            </a:pPr>
            <a:r>
              <a:rPr lang="en-US" sz="2000" noProof="0" smtClean="0"/>
              <a:t> WinDbg debugger</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The Windows kernel</a:t>
            </a:r>
            <a:endParaRPr lang="en-US" noProof="0"/>
          </a:p>
        </p:txBody>
      </p:sp>
      <p:sp>
        <p:nvSpPr>
          <p:cNvPr id="3" name="Content Placeholder 2"/>
          <p:cNvSpPr>
            <a:spLocks noGrp="1"/>
          </p:cNvSpPr>
          <p:nvPr>
            <p:ph idx="1"/>
          </p:nvPr>
        </p:nvSpPr>
        <p:spPr/>
        <p:txBody>
          <a:bodyPr/>
          <a:lstStyle/>
          <a:p>
            <a:r>
              <a:rPr lang="en-US" noProof="0" dirty="0" smtClean="0"/>
              <a:t>Monolithic or microkernel?</a:t>
            </a:r>
          </a:p>
          <a:p>
            <a:r>
              <a:rPr lang="en-US" noProof="0" dirty="0" smtClean="0"/>
              <a:t>Shows </a:t>
            </a:r>
            <a:r>
              <a:rPr lang="en-US" noProof="0" dirty="0" err="1" smtClean="0"/>
              <a:t>mikrokernel</a:t>
            </a:r>
            <a:r>
              <a:rPr lang="en-US" noProof="0" dirty="0" smtClean="0"/>
              <a:t>-like properties</a:t>
            </a:r>
          </a:p>
          <a:p>
            <a:pPr lvl="1"/>
            <a:r>
              <a:rPr lang="en-US" noProof="0" dirty="0" smtClean="0"/>
              <a:t>Only minimal functionality in the kernel</a:t>
            </a:r>
          </a:p>
          <a:p>
            <a:pPr lvl="1"/>
            <a:r>
              <a:rPr lang="en-US" noProof="0" dirty="0" smtClean="0"/>
              <a:t>Kernel only callable on well-defined interfaces</a:t>
            </a:r>
          </a:p>
          <a:p>
            <a:pPr lvl="1"/>
            <a:r>
              <a:rPr lang="en-US" noProof="0" dirty="0" smtClean="0"/>
              <a:t>Part of the OS runs in user mode</a:t>
            </a:r>
          </a:p>
          <a:p>
            <a:r>
              <a:rPr lang="en-US" noProof="0" dirty="0" smtClean="0"/>
              <a:t>However</a:t>
            </a:r>
          </a:p>
          <a:p>
            <a:pPr lvl="1"/>
            <a:r>
              <a:rPr lang="hu-HU" noProof="0" dirty="0" smtClean="0"/>
              <a:t>P</a:t>
            </a:r>
            <a:r>
              <a:rPr lang="en-US" noProof="0" dirty="0" err="1" smtClean="0"/>
              <a:t>rotected</a:t>
            </a:r>
            <a:r>
              <a:rPr lang="en-US" noProof="0" dirty="0" smtClean="0"/>
              <a:t> component</a:t>
            </a:r>
            <a:r>
              <a:rPr lang="hu-HU" noProof="0" dirty="0" smtClean="0"/>
              <a:t>s</a:t>
            </a:r>
            <a:r>
              <a:rPr lang="en-US" noProof="0" dirty="0" smtClean="0"/>
              <a:t> run in one address space</a:t>
            </a:r>
          </a:p>
          <a:p>
            <a:r>
              <a:rPr lang="en-US" noProof="0" dirty="0" smtClean="0"/>
              <a:t>(other names)</a:t>
            </a:r>
            <a:endParaRPr lang="en-US" noProof="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smtClean="0"/>
              <a:t>(Windows 8: WinRT)</a:t>
            </a:r>
            <a:endParaRPr lang="en-US"/>
          </a:p>
        </p:txBody>
      </p:sp>
      <p:sp>
        <p:nvSpPr>
          <p:cNvPr id="3" name="Tartalom helye 2"/>
          <p:cNvSpPr>
            <a:spLocks noGrp="1"/>
          </p:cNvSpPr>
          <p:nvPr>
            <p:ph idx="1"/>
          </p:nvPr>
        </p:nvSpPr>
        <p:spPr>
          <a:xfrm>
            <a:off x="142844" y="857233"/>
            <a:ext cx="8858312" cy="1275623"/>
          </a:xfrm>
        </p:spPr>
        <p:txBody>
          <a:bodyPr/>
          <a:lstStyle/>
          <a:p>
            <a:r>
              <a:rPr lang="en-US" smtClean="0"/>
              <a:t>One more layer</a:t>
            </a:r>
          </a:p>
          <a:p>
            <a:r>
              <a:rPr lang="en-US" smtClean="0"/>
              <a:t>Support for Metro / Immersive apps</a:t>
            </a:r>
            <a:endParaRPr lang="en-US"/>
          </a:p>
        </p:txBody>
      </p:sp>
      <p:sp>
        <p:nvSpPr>
          <p:cNvPr id="4" name="Dia számának helye 3"/>
          <p:cNvSpPr>
            <a:spLocks noGrp="1"/>
          </p:cNvSpPr>
          <p:nvPr>
            <p:ph type="sldNum" sz="quarter" idx="4294967295"/>
          </p:nvPr>
        </p:nvSpPr>
        <p:spPr>
          <a:xfrm>
            <a:off x="3214678" y="6500834"/>
            <a:ext cx="2971800" cy="357166"/>
          </a:xfrm>
          <a:prstGeom prst="rect">
            <a:avLst/>
          </a:prstGeom>
        </p:spPr>
        <p:txBody>
          <a:bodyPr/>
          <a:lstStyle/>
          <a:p>
            <a:fld id="{3D86C690-4F62-4AFC-8745-06DC9BF07935}" type="slidenum">
              <a:rPr lang="en-US" smtClean="0"/>
              <a:pPr/>
              <a:t>32</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32" y="2060848"/>
            <a:ext cx="7585568" cy="4266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églalap 4"/>
          <p:cNvSpPr/>
          <p:nvPr/>
        </p:nvSpPr>
        <p:spPr>
          <a:xfrm>
            <a:off x="1763688" y="5445224"/>
            <a:ext cx="5760640" cy="72008"/>
          </a:xfrm>
          <a:prstGeom prst="rect">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400" smtClean="0">
              <a:solidFill>
                <a:schemeClr val="bg1"/>
              </a:solidFill>
            </a:endParaRPr>
          </a:p>
        </p:txBody>
      </p:sp>
      <p:sp>
        <p:nvSpPr>
          <p:cNvPr id="7" name="Téglalap 6"/>
          <p:cNvSpPr/>
          <p:nvPr/>
        </p:nvSpPr>
        <p:spPr>
          <a:xfrm>
            <a:off x="1715320" y="4247377"/>
            <a:ext cx="4008808" cy="45719"/>
          </a:xfrm>
          <a:prstGeom prst="rect">
            <a:avLst/>
          </a:prstGeom>
          <a:solidFill>
            <a:schemeClr val="accent6">
              <a:lumMod val="75000"/>
            </a:schemeClr>
          </a:solidFill>
          <a:ln w="127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400" smtClean="0">
              <a:solidFill>
                <a:schemeClr val="bg1"/>
              </a:solidFill>
            </a:endParaRPr>
          </a:p>
        </p:txBody>
      </p:sp>
    </p:spTree>
    <p:extLst>
      <p:ext uri="{BB962C8B-B14F-4D97-AF65-F5344CB8AC3E}">
        <p14:creationId xmlns:p14="http://schemas.microsoft.com/office/powerpoint/2010/main" val="99275855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p:txBody>
          <a:bodyPr/>
          <a:lstStyle/>
          <a:p>
            <a:r>
              <a:rPr lang="hu-HU" dirty="0" smtClean="0"/>
              <a:t>Windows </a:t>
            </a:r>
            <a:r>
              <a:rPr lang="hu-HU" dirty="0" err="1" smtClean="0"/>
              <a:t>on</a:t>
            </a:r>
            <a:r>
              <a:rPr lang="hu-HU" dirty="0" smtClean="0"/>
              <a:t> ARM (WOA)</a:t>
            </a:r>
            <a:endParaRPr lang="hu-HU" dirty="0"/>
          </a:p>
        </p:txBody>
      </p:sp>
      <p:sp>
        <p:nvSpPr>
          <p:cNvPr id="5" name="Tartalom helye 4"/>
          <p:cNvSpPr>
            <a:spLocks noGrp="1"/>
          </p:cNvSpPr>
          <p:nvPr>
            <p:ph idx="1"/>
          </p:nvPr>
        </p:nvSpPr>
        <p:spPr>
          <a:xfrm>
            <a:off x="142844" y="857232"/>
            <a:ext cx="6157348" cy="5529321"/>
          </a:xfrm>
        </p:spPr>
        <p:txBody>
          <a:bodyPr>
            <a:normAutofit/>
          </a:bodyPr>
          <a:lstStyle/>
          <a:p>
            <a:r>
              <a:rPr lang="en-US" dirty="0" smtClean="0"/>
              <a:t>Separate product</a:t>
            </a:r>
            <a:endParaRPr lang="hu-HU" dirty="0" smtClean="0"/>
          </a:p>
          <a:p>
            <a:pPr lvl="1"/>
            <a:r>
              <a:rPr lang="hu-HU" dirty="0" smtClean="0"/>
              <a:t>~ </a:t>
            </a:r>
            <a:r>
              <a:rPr lang="hu-HU" dirty="0" err="1" smtClean="0"/>
              <a:t>consumer</a:t>
            </a:r>
            <a:r>
              <a:rPr lang="hu-HU" dirty="0" smtClean="0"/>
              <a:t> </a:t>
            </a:r>
            <a:r>
              <a:rPr lang="hu-HU" dirty="0" err="1" smtClean="0"/>
              <a:t>device</a:t>
            </a:r>
            <a:endParaRPr lang="hu-HU" dirty="0" smtClean="0"/>
          </a:p>
          <a:p>
            <a:endParaRPr lang="hu-HU" dirty="0"/>
          </a:p>
          <a:p>
            <a:r>
              <a:rPr lang="hu-HU" dirty="0" smtClean="0"/>
              <a:t>WOA (</a:t>
            </a:r>
            <a:r>
              <a:rPr lang="en-US" dirty="0" smtClean="0"/>
              <a:t>and Windows 8</a:t>
            </a:r>
            <a:r>
              <a:rPr lang="hu-HU" dirty="0" smtClean="0"/>
              <a:t>): </a:t>
            </a:r>
            <a:r>
              <a:rPr lang="en-US" dirty="0" smtClean="0"/>
              <a:t/>
            </a:r>
            <a:br>
              <a:rPr lang="en-US" dirty="0" smtClean="0"/>
            </a:br>
            <a:r>
              <a:rPr lang="en-US" dirty="0" smtClean="0"/>
              <a:t>new design goals</a:t>
            </a:r>
            <a:endParaRPr lang="hu-HU" dirty="0" smtClean="0"/>
          </a:p>
          <a:p>
            <a:pPr lvl="1"/>
            <a:r>
              <a:rPr lang="hu-HU" dirty="0"/>
              <a:t> t</a:t>
            </a:r>
            <a:r>
              <a:rPr lang="en-US" dirty="0" err="1"/>
              <a:t>hin</a:t>
            </a:r>
            <a:r>
              <a:rPr lang="en-US" dirty="0"/>
              <a:t> and light </a:t>
            </a:r>
            <a:r>
              <a:rPr lang="en-US" dirty="0" smtClean="0"/>
              <a:t>design</a:t>
            </a:r>
          </a:p>
          <a:p>
            <a:pPr lvl="1"/>
            <a:r>
              <a:rPr lang="en-US" dirty="0" smtClean="0"/>
              <a:t>long </a:t>
            </a:r>
            <a:r>
              <a:rPr lang="en-US" dirty="0"/>
              <a:t>battery </a:t>
            </a:r>
            <a:r>
              <a:rPr lang="en-US" dirty="0" smtClean="0"/>
              <a:t>life</a:t>
            </a:r>
          </a:p>
          <a:p>
            <a:pPr lvl="1"/>
            <a:r>
              <a:rPr lang="en-US" dirty="0" smtClean="0"/>
              <a:t>integrated </a:t>
            </a:r>
            <a:r>
              <a:rPr lang="en-US" dirty="0"/>
              <a:t>quality</a:t>
            </a:r>
            <a:endParaRPr lang="hu-HU"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1268760"/>
            <a:ext cx="2873896" cy="4004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ia számának helye 16"/>
          <p:cNvSpPr>
            <a:spLocks noGrp="1"/>
          </p:cNvSpPr>
          <p:nvPr>
            <p:ph type="sldNum" sz="quarter" idx="4294967295"/>
          </p:nvPr>
        </p:nvSpPr>
        <p:spPr>
          <a:xfrm>
            <a:off x="3214678" y="6500834"/>
            <a:ext cx="2971800" cy="357166"/>
          </a:xfrm>
          <a:prstGeom prst="rect">
            <a:avLst/>
          </a:prstGeom>
        </p:spPr>
        <p:txBody>
          <a:bodyPr/>
          <a:lstStyle/>
          <a:p>
            <a:fld id="{3D86C690-4F62-4AFC-8745-06DC9BF07935}" type="slidenum">
              <a:rPr lang="hu-HU" smtClean="0"/>
              <a:pPr/>
              <a:t>33</a:t>
            </a:fld>
            <a:endParaRPr lang="hu-HU" dirty="0"/>
          </a:p>
        </p:txBody>
      </p:sp>
    </p:spTree>
    <p:extLst>
      <p:ext uri="{BB962C8B-B14F-4D97-AF65-F5344CB8AC3E}">
        <p14:creationId xmlns:p14="http://schemas.microsoft.com/office/powerpoint/2010/main" val="1958811445"/>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30" name="Rectangle 1130"/>
          <p:cNvSpPr>
            <a:spLocks noGrp="1" noChangeArrowheads="1"/>
          </p:cNvSpPr>
          <p:nvPr>
            <p:ph type="title"/>
          </p:nvPr>
        </p:nvSpPr>
        <p:spPr/>
        <p:txBody>
          <a:bodyPr/>
          <a:lstStyle/>
          <a:p>
            <a:pPr eaLnBrk="1" hangingPunct="1">
              <a:defRPr/>
            </a:pPr>
            <a:r>
              <a:rPr lang="en-US" sz="3600" smtClean="0">
                <a:latin typeface="+mn-lt"/>
              </a:rPr>
              <a:t>Not so simplified architecture</a:t>
            </a:r>
            <a:endParaRPr lang="en-US" sz="3600" smtClean="0">
              <a:solidFill>
                <a:srgbClr val="0000FF"/>
              </a:solidFill>
              <a:latin typeface="+mn-lt"/>
            </a:endParaRPr>
          </a:p>
        </p:txBody>
      </p:sp>
      <p:sp>
        <p:nvSpPr>
          <p:cNvPr id="26627" name="Rectangle 1026"/>
          <p:cNvSpPr>
            <a:spLocks noChangeArrowheads="1"/>
          </p:cNvSpPr>
          <p:nvPr/>
        </p:nvSpPr>
        <p:spPr bwMode="blackWhite">
          <a:xfrm>
            <a:off x="769620" y="6073140"/>
            <a:ext cx="8153400" cy="457200"/>
          </a:xfrm>
          <a:prstGeom prst="rect">
            <a:avLst/>
          </a:prstGeom>
          <a:noFill/>
          <a:ln w="12700">
            <a:noFill/>
            <a:miter lim="800000"/>
            <a:headEnd/>
            <a:tailEnd/>
          </a:ln>
        </p:spPr>
        <p:txBody>
          <a:bodyPr lIns="92075" tIns="46038" rIns="92075" bIns="46038" anchor="ctr"/>
          <a:lstStyle/>
          <a:p>
            <a:pPr algn="ctr" eaLnBrk="0" hangingPunct="0"/>
            <a:r>
              <a:rPr lang="en-US" sz="1200" b="1">
                <a:solidFill>
                  <a:schemeClr val="accent4"/>
                </a:solidFill>
                <a:latin typeface="+mn-lt"/>
              </a:rPr>
              <a:t>hardware interfaces (buses, I/O devices, interrupts, </a:t>
            </a:r>
            <a:br>
              <a:rPr lang="en-US" sz="1200" b="1">
                <a:solidFill>
                  <a:schemeClr val="accent4"/>
                </a:solidFill>
                <a:latin typeface="+mn-lt"/>
              </a:rPr>
            </a:br>
            <a:r>
              <a:rPr lang="en-US" sz="1200" b="1">
                <a:solidFill>
                  <a:schemeClr val="accent4"/>
                </a:solidFill>
                <a:latin typeface="+mn-lt"/>
              </a:rPr>
              <a:t>interval timers, DMA, memory cache control, etc., etc.)</a:t>
            </a:r>
          </a:p>
        </p:txBody>
      </p:sp>
      <p:sp>
        <p:nvSpPr>
          <p:cNvPr id="26628" name="Rectangle 1027"/>
          <p:cNvSpPr>
            <a:spLocks noChangeArrowheads="1"/>
          </p:cNvSpPr>
          <p:nvPr/>
        </p:nvSpPr>
        <p:spPr bwMode="blackWhite">
          <a:xfrm>
            <a:off x="769620" y="3634740"/>
            <a:ext cx="81534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System Service Dispatcher</a:t>
            </a:r>
          </a:p>
        </p:txBody>
      </p:sp>
      <p:sp>
        <p:nvSpPr>
          <p:cNvPr id="26629" name="Line 1028"/>
          <p:cNvSpPr>
            <a:spLocks noChangeShapeType="1"/>
          </p:cNvSpPr>
          <p:nvPr/>
        </p:nvSpPr>
        <p:spPr bwMode="auto">
          <a:xfrm>
            <a:off x="1912620" y="2567940"/>
            <a:ext cx="0" cy="13430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0" name="Line 1029"/>
          <p:cNvSpPr>
            <a:spLocks noChangeShapeType="1"/>
          </p:cNvSpPr>
          <p:nvPr/>
        </p:nvSpPr>
        <p:spPr bwMode="auto">
          <a:xfrm flipH="1">
            <a:off x="2293620" y="2263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1" name="Line 1030"/>
          <p:cNvSpPr>
            <a:spLocks noChangeShapeType="1"/>
          </p:cNvSpPr>
          <p:nvPr/>
        </p:nvSpPr>
        <p:spPr bwMode="auto">
          <a:xfrm>
            <a:off x="7924483" y="2393315"/>
            <a:ext cx="0" cy="12414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2" name="Line 1031"/>
          <p:cNvSpPr>
            <a:spLocks noChangeShapeType="1"/>
          </p:cNvSpPr>
          <p:nvPr/>
        </p:nvSpPr>
        <p:spPr bwMode="auto">
          <a:xfrm>
            <a:off x="57226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3" name="Line 1032"/>
          <p:cNvSpPr>
            <a:spLocks noChangeShapeType="1"/>
          </p:cNvSpPr>
          <p:nvPr/>
        </p:nvSpPr>
        <p:spPr bwMode="auto">
          <a:xfrm>
            <a:off x="35128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733" name="Rectangle 1034"/>
          <p:cNvSpPr>
            <a:spLocks noChangeArrowheads="1"/>
          </p:cNvSpPr>
          <p:nvPr/>
        </p:nvSpPr>
        <p:spPr bwMode="blackWhite">
          <a:xfrm>
            <a:off x="5189220" y="8915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1"/>
              </a:solidFill>
              <a:latin typeface="+mn-lt"/>
            </a:endParaRPr>
          </a:p>
        </p:txBody>
      </p:sp>
      <p:sp>
        <p:nvSpPr>
          <p:cNvPr id="26734" name="Rectangle 1035"/>
          <p:cNvSpPr>
            <a:spLocks noChangeArrowheads="1"/>
          </p:cNvSpPr>
          <p:nvPr/>
        </p:nvSpPr>
        <p:spPr bwMode="auto">
          <a:xfrm>
            <a:off x="5189220" y="14249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latin typeface="+mn-lt"/>
            </a:endParaRPr>
          </a:p>
        </p:txBody>
      </p:sp>
      <p:sp>
        <p:nvSpPr>
          <p:cNvPr id="26731" name="Rectangle 1037"/>
          <p:cNvSpPr>
            <a:spLocks noChangeArrowheads="1"/>
          </p:cNvSpPr>
          <p:nvPr/>
        </p:nvSpPr>
        <p:spPr bwMode="blackWhite">
          <a:xfrm>
            <a:off x="5113020" y="9677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32" name="Rectangle 1038"/>
          <p:cNvSpPr>
            <a:spLocks noChangeArrowheads="1"/>
          </p:cNvSpPr>
          <p:nvPr/>
        </p:nvSpPr>
        <p:spPr bwMode="auto">
          <a:xfrm>
            <a:off x="5113020" y="1501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9" name="Rectangle 1040"/>
          <p:cNvSpPr>
            <a:spLocks noChangeArrowheads="1"/>
          </p:cNvSpPr>
          <p:nvPr/>
        </p:nvSpPr>
        <p:spPr bwMode="blackWhite">
          <a:xfrm>
            <a:off x="5036820" y="10439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accent4"/>
              </a:solidFill>
              <a:latin typeface="+mn-lt"/>
            </a:endParaRPr>
          </a:p>
        </p:txBody>
      </p:sp>
      <p:sp>
        <p:nvSpPr>
          <p:cNvPr id="26730" name="Rectangle 1041"/>
          <p:cNvSpPr>
            <a:spLocks noChangeArrowheads="1"/>
          </p:cNvSpPr>
          <p:nvPr/>
        </p:nvSpPr>
        <p:spPr bwMode="auto">
          <a:xfrm>
            <a:off x="5036820" y="1577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5" name="Group 1042"/>
          <p:cNvGrpSpPr>
            <a:grpSpLocks/>
          </p:cNvGrpSpPr>
          <p:nvPr/>
        </p:nvGrpSpPr>
        <p:grpSpPr bwMode="auto">
          <a:xfrm>
            <a:off x="3360420" y="891540"/>
            <a:ext cx="1295400" cy="609600"/>
            <a:chOff x="2112" y="768"/>
            <a:chExt cx="816" cy="384"/>
          </a:xfrm>
        </p:grpSpPr>
        <p:sp>
          <p:nvSpPr>
            <p:cNvPr id="26727" name="Rectangle 1043"/>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8" name="Rectangle 1044"/>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725" name="Rectangle 1046"/>
          <p:cNvSpPr>
            <a:spLocks noChangeArrowheads="1"/>
          </p:cNvSpPr>
          <p:nvPr/>
        </p:nvSpPr>
        <p:spPr bwMode="blackWhite">
          <a:xfrm>
            <a:off x="4960620" y="11963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26" name="Rectangle 1047"/>
          <p:cNvSpPr>
            <a:spLocks noChangeArrowheads="1"/>
          </p:cNvSpPr>
          <p:nvPr/>
        </p:nvSpPr>
        <p:spPr bwMode="auto">
          <a:xfrm>
            <a:off x="4960620" y="1729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3" name="Rectangle 1049"/>
          <p:cNvSpPr>
            <a:spLocks noChangeArrowheads="1"/>
          </p:cNvSpPr>
          <p:nvPr/>
        </p:nvSpPr>
        <p:spPr bwMode="blackWhite">
          <a:xfrm>
            <a:off x="4884420" y="13487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Task Manager</a:t>
            </a:r>
          </a:p>
        </p:txBody>
      </p:sp>
      <p:sp>
        <p:nvSpPr>
          <p:cNvPr id="26724" name="Rectangle 1050"/>
          <p:cNvSpPr>
            <a:spLocks noChangeArrowheads="1"/>
          </p:cNvSpPr>
          <p:nvPr/>
        </p:nvSpPr>
        <p:spPr bwMode="auto">
          <a:xfrm>
            <a:off x="4884420" y="1882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sp>
        <p:nvSpPr>
          <p:cNvPr id="26721" name="Rectangle 1052"/>
          <p:cNvSpPr>
            <a:spLocks noChangeArrowheads="1"/>
          </p:cNvSpPr>
          <p:nvPr/>
        </p:nvSpPr>
        <p:spPr bwMode="blackWhite">
          <a:xfrm>
            <a:off x="4808220" y="15773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Explorer</a:t>
            </a:r>
          </a:p>
        </p:txBody>
      </p:sp>
      <p:sp>
        <p:nvSpPr>
          <p:cNvPr id="26722" name="Rectangle 1053"/>
          <p:cNvSpPr>
            <a:spLocks noChangeArrowheads="1"/>
          </p:cNvSpPr>
          <p:nvPr/>
        </p:nvSpPr>
        <p:spPr bwMode="auto">
          <a:xfrm>
            <a:off x="4808220" y="2110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9" name="Group 1054"/>
          <p:cNvGrpSpPr>
            <a:grpSpLocks/>
          </p:cNvGrpSpPr>
          <p:nvPr/>
        </p:nvGrpSpPr>
        <p:grpSpPr bwMode="auto">
          <a:xfrm>
            <a:off x="3284220" y="967740"/>
            <a:ext cx="1295400" cy="609600"/>
            <a:chOff x="2112" y="768"/>
            <a:chExt cx="816" cy="384"/>
          </a:xfrm>
        </p:grpSpPr>
        <p:sp>
          <p:nvSpPr>
            <p:cNvPr id="26719" name="Rectangle 1055"/>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0" name="Rectangle 1056"/>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10" name="Group 1057"/>
          <p:cNvGrpSpPr>
            <a:grpSpLocks/>
          </p:cNvGrpSpPr>
          <p:nvPr/>
        </p:nvGrpSpPr>
        <p:grpSpPr bwMode="auto">
          <a:xfrm>
            <a:off x="3208020" y="1120140"/>
            <a:ext cx="1295400" cy="609600"/>
            <a:chOff x="2064" y="816"/>
            <a:chExt cx="816" cy="384"/>
          </a:xfrm>
        </p:grpSpPr>
        <p:sp>
          <p:nvSpPr>
            <p:cNvPr id="26717" name="Rectangle 1058"/>
            <p:cNvSpPr>
              <a:spLocks noChangeArrowheads="1"/>
            </p:cNvSpPr>
            <p:nvPr/>
          </p:nvSpPr>
          <p:spPr bwMode="blackWhite">
            <a:xfrm>
              <a:off x="2064" y="816"/>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solidFill>
                  <a:schemeClr val="bg2"/>
                </a:solidFill>
                <a:latin typeface="+mn-lt"/>
              </a:endParaRPr>
            </a:p>
          </p:txBody>
        </p:sp>
        <p:sp>
          <p:nvSpPr>
            <p:cNvPr id="26718" name="Rectangle 1059"/>
            <p:cNvSpPr>
              <a:spLocks noChangeArrowheads="1"/>
            </p:cNvSpPr>
            <p:nvPr/>
          </p:nvSpPr>
          <p:spPr bwMode="auto">
            <a:xfrm>
              <a:off x="2064" y="115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11" name="Group 1060"/>
          <p:cNvGrpSpPr>
            <a:grpSpLocks/>
          </p:cNvGrpSpPr>
          <p:nvPr/>
        </p:nvGrpSpPr>
        <p:grpSpPr bwMode="auto">
          <a:xfrm>
            <a:off x="3131820" y="1272540"/>
            <a:ext cx="1295400" cy="609600"/>
            <a:chOff x="2016" y="864"/>
            <a:chExt cx="816" cy="384"/>
          </a:xfrm>
        </p:grpSpPr>
        <p:sp>
          <p:nvSpPr>
            <p:cNvPr id="26715" name="Rectangle 1061"/>
            <p:cNvSpPr>
              <a:spLocks noChangeArrowheads="1"/>
            </p:cNvSpPr>
            <p:nvPr/>
          </p:nvSpPr>
          <p:spPr bwMode="blackWhite">
            <a:xfrm>
              <a:off x="2016" y="864"/>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SvcHost.Exe</a:t>
              </a:r>
            </a:p>
          </p:txBody>
        </p:sp>
        <p:sp>
          <p:nvSpPr>
            <p:cNvPr id="26716" name="Rectangle 1062"/>
            <p:cNvSpPr>
              <a:spLocks noChangeArrowheads="1"/>
            </p:cNvSpPr>
            <p:nvPr/>
          </p:nvSpPr>
          <p:spPr bwMode="auto">
            <a:xfrm>
              <a:off x="20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12" name="Group 1063"/>
          <p:cNvGrpSpPr>
            <a:grpSpLocks/>
          </p:cNvGrpSpPr>
          <p:nvPr/>
        </p:nvGrpSpPr>
        <p:grpSpPr bwMode="auto">
          <a:xfrm>
            <a:off x="2979420" y="1501140"/>
            <a:ext cx="1295400" cy="609600"/>
            <a:chOff x="1920" y="1008"/>
            <a:chExt cx="816" cy="384"/>
          </a:xfrm>
        </p:grpSpPr>
        <p:sp>
          <p:nvSpPr>
            <p:cNvPr id="26713" name="Rectangle 1064"/>
            <p:cNvSpPr>
              <a:spLocks noChangeArrowheads="1"/>
            </p:cNvSpPr>
            <p:nvPr/>
          </p:nvSpPr>
          <p:spPr bwMode="blackWhite">
            <a:xfrm>
              <a:off x="1920" y="100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WinMgt.Exe</a:t>
              </a:r>
            </a:p>
          </p:txBody>
        </p:sp>
        <p:sp>
          <p:nvSpPr>
            <p:cNvPr id="26714" name="Rectangle 1065"/>
            <p:cNvSpPr>
              <a:spLocks noChangeArrowheads="1"/>
            </p:cNvSpPr>
            <p:nvPr/>
          </p:nvSpPr>
          <p:spPr bwMode="auto">
            <a:xfrm>
              <a:off x="1920" y="134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13" name="Group 1066"/>
          <p:cNvGrpSpPr>
            <a:grpSpLocks/>
          </p:cNvGrpSpPr>
          <p:nvPr/>
        </p:nvGrpSpPr>
        <p:grpSpPr bwMode="auto">
          <a:xfrm>
            <a:off x="2827020" y="1729740"/>
            <a:ext cx="1295400" cy="533400"/>
            <a:chOff x="1824" y="1152"/>
            <a:chExt cx="816" cy="336"/>
          </a:xfrm>
        </p:grpSpPr>
        <p:sp>
          <p:nvSpPr>
            <p:cNvPr id="26711" name="Rectangle 1067"/>
            <p:cNvSpPr>
              <a:spLocks noChangeArrowheads="1"/>
            </p:cNvSpPr>
            <p:nvPr/>
          </p:nvSpPr>
          <p:spPr bwMode="blackWhite">
            <a:xfrm>
              <a:off x="1824" y="1152"/>
              <a:ext cx="816" cy="336"/>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SpoolSv.Exe</a:t>
              </a:r>
            </a:p>
          </p:txBody>
        </p:sp>
        <p:sp>
          <p:nvSpPr>
            <p:cNvPr id="26712" name="Rectangle 1068"/>
            <p:cNvSpPr>
              <a:spLocks noChangeArrowheads="1"/>
            </p:cNvSpPr>
            <p:nvPr/>
          </p:nvSpPr>
          <p:spPr bwMode="auto">
            <a:xfrm>
              <a:off x="1824"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14" name="Group 1069"/>
          <p:cNvGrpSpPr>
            <a:grpSpLocks/>
          </p:cNvGrpSpPr>
          <p:nvPr/>
        </p:nvGrpSpPr>
        <p:grpSpPr bwMode="auto">
          <a:xfrm>
            <a:off x="1379220" y="891540"/>
            <a:ext cx="1295400" cy="614363"/>
            <a:chOff x="912" y="606"/>
            <a:chExt cx="816" cy="387"/>
          </a:xfrm>
        </p:grpSpPr>
        <p:sp>
          <p:nvSpPr>
            <p:cNvPr id="26709" name="Rectangle 1070"/>
            <p:cNvSpPr>
              <a:spLocks noChangeArrowheads="1"/>
            </p:cNvSpPr>
            <p:nvPr/>
          </p:nvSpPr>
          <p:spPr bwMode="blackWhite">
            <a:xfrm>
              <a:off x="912" y="606"/>
              <a:ext cx="816" cy="384"/>
            </a:xfrm>
            <a:prstGeom prst="rect">
              <a:avLst/>
            </a:prstGeom>
            <a:solidFill>
              <a:srgbClr val="B11D2F"/>
            </a:solidFill>
            <a:ln w="12700">
              <a:solidFill>
                <a:schemeClr val="accent4"/>
              </a:solidFill>
              <a:miter lim="800000"/>
              <a:headEnd/>
              <a:tailEnd/>
            </a:ln>
          </p:spPr>
          <p:txBody>
            <a:bodyPr lIns="92075" tIns="18288" rIns="92075" bIns="92075" anchorCtr="1"/>
            <a:lstStyle/>
            <a:p>
              <a:pPr algn="ctr" eaLnBrk="0" hangingPunct="0">
                <a:spcBef>
                  <a:spcPct val="30000"/>
                </a:spcBef>
              </a:pPr>
              <a:r>
                <a:rPr lang="en-US" sz="1200" b="1">
                  <a:solidFill>
                    <a:schemeClr val="bg1"/>
                  </a:solidFill>
                  <a:latin typeface="+mn-lt"/>
                </a:rPr>
                <a:t>Service</a:t>
              </a:r>
              <a:br>
                <a:rPr lang="en-US" sz="1200" b="1">
                  <a:solidFill>
                    <a:schemeClr val="bg1"/>
                  </a:solidFill>
                  <a:latin typeface="+mn-lt"/>
                </a:rPr>
              </a:br>
              <a:r>
                <a:rPr lang="en-US" sz="1200" b="1">
                  <a:solidFill>
                    <a:schemeClr val="bg1"/>
                  </a:solidFill>
                  <a:latin typeface="+mn-lt"/>
                </a:rPr>
                <a:t>Control Mgr.</a:t>
              </a:r>
            </a:p>
          </p:txBody>
        </p:sp>
        <p:sp>
          <p:nvSpPr>
            <p:cNvPr id="26710" name="Rectangle 1071"/>
            <p:cNvSpPr>
              <a:spLocks noChangeArrowheads="1"/>
            </p:cNvSpPr>
            <p:nvPr/>
          </p:nvSpPr>
          <p:spPr bwMode="auto">
            <a:xfrm>
              <a:off x="912" y="945"/>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15" name="Group 1072"/>
          <p:cNvGrpSpPr>
            <a:grpSpLocks/>
          </p:cNvGrpSpPr>
          <p:nvPr/>
        </p:nvGrpSpPr>
        <p:grpSpPr bwMode="auto">
          <a:xfrm>
            <a:off x="1226820" y="1348740"/>
            <a:ext cx="1295400" cy="609600"/>
            <a:chOff x="816" y="864"/>
            <a:chExt cx="816" cy="384"/>
          </a:xfrm>
        </p:grpSpPr>
        <p:sp>
          <p:nvSpPr>
            <p:cNvPr id="26707" name="Rectangle 1073"/>
            <p:cNvSpPr>
              <a:spLocks noChangeArrowheads="1"/>
            </p:cNvSpPr>
            <p:nvPr/>
          </p:nvSpPr>
          <p:spPr bwMode="blackWhite">
            <a:xfrm>
              <a:off x="816" y="86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LSASS</a:t>
              </a:r>
            </a:p>
          </p:txBody>
        </p:sp>
        <p:sp>
          <p:nvSpPr>
            <p:cNvPr id="26708" name="Rectangle 1074"/>
            <p:cNvSpPr>
              <a:spLocks noChangeArrowheads="1"/>
            </p:cNvSpPr>
            <p:nvPr/>
          </p:nvSpPr>
          <p:spPr bwMode="auto">
            <a:xfrm>
              <a:off x="8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48" name="Rectangle 1075"/>
          <p:cNvSpPr>
            <a:spLocks noChangeArrowheads="1"/>
          </p:cNvSpPr>
          <p:nvPr/>
        </p:nvSpPr>
        <p:spPr bwMode="blackWhite">
          <a:xfrm>
            <a:off x="26746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Object</a:t>
            </a:r>
          </a:p>
          <a:p>
            <a:pPr marL="552450" indent="-552450" algn="ctr" eaLnBrk="0" hangingPunct="0"/>
            <a:r>
              <a:rPr lang="en-US" sz="1200" b="1">
                <a:solidFill>
                  <a:schemeClr val="bg1"/>
                </a:solidFill>
                <a:latin typeface="+mn-lt"/>
              </a:rPr>
              <a:t>Mgr.</a:t>
            </a:r>
          </a:p>
        </p:txBody>
      </p:sp>
      <p:sp>
        <p:nvSpPr>
          <p:cNvPr id="26649" name="Rectangle 1076"/>
          <p:cNvSpPr>
            <a:spLocks noChangeArrowheads="1"/>
          </p:cNvSpPr>
          <p:nvPr/>
        </p:nvSpPr>
        <p:spPr bwMode="auto">
          <a:xfrm>
            <a:off x="7856220" y="3939540"/>
            <a:ext cx="1066800" cy="1524000"/>
          </a:xfrm>
          <a:prstGeom prst="rect">
            <a:avLst/>
          </a:prstGeom>
          <a:solidFill>
            <a:srgbClr val="FFC000"/>
          </a:solidFill>
          <a:ln w="12700">
            <a:solidFill>
              <a:schemeClr val="accent4"/>
            </a:solidFill>
            <a:miter lim="800000"/>
            <a:headEnd/>
            <a:tailEnd/>
          </a:ln>
        </p:spPr>
        <p:txBody>
          <a:bodyPr wrap="none" lIns="92075" tIns="46038" rIns="92075" bIns="46038"/>
          <a:lstStyle/>
          <a:p>
            <a:pPr marL="552450" indent="-552450" algn="ctr" eaLnBrk="0" hangingPunct="0"/>
            <a:r>
              <a:rPr lang="en-US" sz="1200" b="1">
                <a:solidFill>
                  <a:schemeClr val="accent4"/>
                </a:solidFill>
                <a:latin typeface="+mn-lt"/>
              </a:rPr>
              <a:t>Windows</a:t>
            </a:r>
          </a:p>
          <a:p>
            <a:pPr marL="552450" indent="-552450" algn="ctr" eaLnBrk="0" hangingPunct="0"/>
            <a:r>
              <a:rPr lang="en-US" sz="1200" b="1">
                <a:solidFill>
                  <a:schemeClr val="accent4"/>
                </a:solidFill>
                <a:latin typeface="+mn-lt"/>
              </a:rPr>
              <a:t>USER,</a:t>
            </a:r>
          </a:p>
          <a:p>
            <a:pPr marL="552450" indent="-552450" algn="ctr" eaLnBrk="0" hangingPunct="0"/>
            <a:r>
              <a:rPr lang="en-US" sz="1200" b="1">
                <a:solidFill>
                  <a:schemeClr val="accent4"/>
                </a:solidFill>
                <a:latin typeface="+mn-lt"/>
              </a:rPr>
              <a:t>GDI</a:t>
            </a:r>
          </a:p>
          <a:p>
            <a:pPr marL="552450" indent="-552450" algn="ctr" eaLnBrk="0" hangingPunct="0"/>
            <a:endParaRPr lang="en-US" sz="1200" b="1">
              <a:solidFill>
                <a:schemeClr val="accent4"/>
              </a:solidFill>
              <a:latin typeface="+mn-lt"/>
            </a:endParaRPr>
          </a:p>
          <a:p>
            <a:pPr marL="552450" indent="-552450" algn="ctr" eaLnBrk="0" hangingPunct="0"/>
            <a:endParaRPr lang="en-US" sz="1200" b="1">
              <a:solidFill>
                <a:schemeClr val="accent4"/>
              </a:solidFill>
              <a:latin typeface="+mn-lt"/>
            </a:endParaRPr>
          </a:p>
        </p:txBody>
      </p:sp>
      <p:sp>
        <p:nvSpPr>
          <p:cNvPr id="26650" name="Rectangle 1077"/>
          <p:cNvSpPr>
            <a:spLocks noChangeArrowheads="1"/>
          </p:cNvSpPr>
          <p:nvPr/>
        </p:nvSpPr>
        <p:spPr bwMode="blackWhite">
          <a:xfrm>
            <a:off x="198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File</a:t>
            </a:r>
            <a:br>
              <a:rPr lang="en-US" sz="1200" b="1">
                <a:solidFill>
                  <a:schemeClr val="bg1"/>
                </a:solidFill>
                <a:latin typeface="+mn-lt"/>
              </a:rPr>
            </a:br>
            <a:r>
              <a:rPr lang="en-US" sz="1200" b="1">
                <a:solidFill>
                  <a:schemeClr val="bg1"/>
                </a:solidFill>
                <a:latin typeface="+mn-lt"/>
              </a:rPr>
              <a:t> System</a:t>
            </a:r>
            <a:br>
              <a:rPr lang="en-US" sz="1200" b="1">
                <a:solidFill>
                  <a:schemeClr val="bg1"/>
                </a:solidFill>
                <a:latin typeface="+mn-lt"/>
              </a:rPr>
            </a:br>
            <a:r>
              <a:rPr lang="en-US" sz="1200" b="1">
                <a:solidFill>
                  <a:schemeClr val="bg1"/>
                </a:solidFill>
                <a:latin typeface="+mn-lt"/>
              </a:rPr>
              <a:t> Cache</a:t>
            </a:r>
          </a:p>
        </p:txBody>
      </p:sp>
      <p:sp>
        <p:nvSpPr>
          <p:cNvPr id="26651" name="Rectangle 1078"/>
          <p:cNvSpPr>
            <a:spLocks noChangeArrowheads="1"/>
          </p:cNvSpPr>
          <p:nvPr/>
        </p:nvSpPr>
        <p:spPr bwMode="blackWhite">
          <a:xfrm>
            <a:off x="769620" y="4244340"/>
            <a:ext cx="1219200" cy="1219200"/>
          </a:xfrm>
          <a:prstGeom prst="rect">
            <a:avLst/>
          </a:prstGeom>
          <a:solidFill>
            <a:schemeClr val="accent1"/>
          </a:solidFill>
          <a:ln w="12700">
            <a:solidFill>
              <a:schemeClr val="accent4"/>
            </a:solidFill>
            <a:miter lim="800000"/>
            <a:headEnd/>
            <a:tailEnd/>
          </a:ln>
        </p:spPr>
        <p:txBody>
          <a:bodyPr wrap="none" lIns="92075" tIns="46038" rIns="92075" bIns="46038"/>
          <a:lstStyle/>
          <a:p>
            <a:pPr algn="ctr" eaLnBrk="0" hangingPunct="0"/>
            <a:r>
              <a:rPr lang="en-US" sz="1200" b="1">
                <a:solidFill>
                  <a:schemeClr val="bg1"/>
                </a:solidFill>
                <a:latin typeface="+mn-lt"/>
              </a:rPr>
              <a:t>I/O Mgr</a:t>
            </a:r>
          </a:p>
        </p:txBody>
      </p:sp>
      <p:sp>
        <p:nvSpPr>
          <p:cNvPr id="26652" name="Rectangle 1079"/>
          <p:cNvSpPr>
            <a:spLocks noChangeArrowheads="1"/>
          </p:cNvSpPr>
          <p:nvPr/>
        </p:nvSpPr>
        <p:spPr bwMode="auto">
          <a:xfrm>
            <a:off x="7399020" y="678181"/>
            <a:ext cx="1482725" cy="277641"/>
          </a:xfrm>
          <a:prstGeom prst="rect">
            <a:avLst/>
          </a:prstGeom>
          <a:noFill/>
          <a:ln w="9525">
            <a:noFill/>
            <a:miter lim="800000"/>
            <a:headEnd/>
            <a:tailEnd/>
          </a:ln>
        </p:spPr>
        <p:txBody>
          <a:bodyPr lIns="92075" tIns="46038" rIns="92075" bIns="46038">
            <a:spAutoFit/>
          </a:bodyPr>
          <a:lstStyle/>
          <a:p>
            <a:pPr algn="ctr" eaLnBrk="0" hangingPunct="0">
              <a:spcBef>
                <a:spcPct val="30000"/>
              </a:spcBef>
            </a:pPr>
            <a:r>
              <a:rPr lang="en-US" sz="1200" b="1" smtClean="0">
                <a:solidFill>
                  <a:schemeClr val="accent4"/>
                </a:solidFill>
                <a:latin typeface="+mn-lt"/>
              </a:rPr>
              <a:t>Subsystems</a:t>
            </a:r>
            <a:endParaRPr lang="en-US" sz="1200" b="1">
              <a:solidFill>
                <a:schemeClr val="accent4"/>
              </a:solidFill>
              <a:latin typeface="+mn-lt"/>
            </a:endParaRPr>
          </a:p>
        </p:txBody>
      </p:sp>
      <p:sp>
        <p:nvSpPr>
          <p:cNvPr id="26705" name="Rectangle 1081"/>
          <p:cNvSpPr>
            <a:spLocks noChangeArrowheads="1"/>
          </p:cNvSpPr>
          <p:nvPr/>
        </p:nvSpPr>
        <p:spPr bwMode="blackWhite">
          <a:xfrm>
            <a:off x="4732020" y="1793240"/>
            <a:ext cx="1600200" cy="7747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r>
              <a:rPr lang="en-US" sz="1200" b="1">
                <a:solidFill>
                  <a:schemeClr val="accent4"/>
                </a:solidFill>
                <a:latin typeface="+mn-lt"/>
              </a:rPr>
              <a:t>User</a:t>
            </a:r>
          </a:p>
          <a:p>
            <a:pPr algn="ctr" eaLnBrk="0" hangingPunct="0"/>
            <a:r>
              <a:rPr lang="en-US" sz="1200" b="1">
                <a:solidFill>
                  <a:schemeClr val="accent4"/>
                </a:solidFill>
                <a:latin typeface="+mn-lt"/>
              </a:rPr>
              <a:t>Application</a:t>
            </a:r>
          </a:p>
        </p:txBody>
      </p:sp>
      <p:sp>
        <p:nvSpPr>
          <p:cNvPr id="26706" name="Rectangle 1082"/>
          <p:cNvSpPr>
            <a:spLocks noChangeArrowheads="1"/>
          </p:cNvSpPr>
          <p:nvPr/>
        </p:nvSpPr>
        <p:spPr bwMode="auto">
          <a:xfrm>
            <a:off x="4732020" y="2339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bg1"/>
                </a:solidFill>
                <a:latin typeface="+mn-lt"/>
              </a:rPr>
              <a:t>Subsystem DLLs</a:t>
            </a:r>
          </a:p>
        </p:txBody>
      </p:sp>
      <p:sp>
        <p:nvSpPr>
          <p:cNvPr id="26654" name="Rectangle 1083"/>
          <p:cNvSpPr>
            <a:spLocks noChangeArrowheads="1"/>
          </p:cNvSpPr>
          <p:nvPr/>
        </p:nvSpPr>
        <p:spPr bwMode="auto">
          <a:xfrm>
            <a:off x="1306195" y="647065"/>
            <a:ext cx="1978025"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System processes</a:t>
            </a:r>
            <a:endParaRPr lang="en-US" sz="1000" b="1">
              <a:solidFill>
                <a:schemeClr val="accent4"/>
              </a:solidFill>
              <a:latin typeface="+mn-lt"/>
            </a:endParaRPr>
          </a:p>
        </p:txBody>
      </p:sp>
      <p:sp>
        <p:nvSpPr>
          <p:cNvPr id="26655" name="Rectangle 1084"/>
          <p:cNvSpPr>
            <a:spLocks noChangeArrowheads="1"/>
          </p:cNvSpPr>
          <p:nvPr/>
        </p:nvSpPr>
        <p:spPr bwMode="auto">
          <a:xfrm>
            <a:off x="3482338" y="647065"/>
            <a:ext cx="1154974" cy="246863"/>
          </a:xfrm>
          <a:prstGeom prst="rect">
            <a:avLst/>
          </a:prstGeom>
          <a:noFill/>
          <a:ln w="9525">
            <a:noFill/>
            <a:miter lim="800000"/>
            <a:headEnd/>
            <a:tailEnd/>
          </a:ln>
        </p:spPr>
        <p:txBody>
          <a:bodyPr wrap="square" lIns="92075" tIns="46038" rIns="92075" bIns="46038">
            <a:spAutoFit/>
          </a:bodyPr>
          <a:lstStyle/>
          <a:p>
            <a:pPr eaLnBrk="0" hangingPunct="0"/>
            <a:r>
              <a:rPr lang="en-US" sz="1000" b="1" smtClean="0">
                <a:solidFill>
                  <a:schemeClr val="accent4"/>
                </a:solidFill>
                <a:latin typeface="+mn-lt"/>
              </a:rPr>
              <a:t>Services</a:t>
            </a:r>
            <a:endParaRPr lang="en-US" sz="1000" b="1">
              <a:solidFill>
                <a:schemeClr val="accent4"/>
              </a:solidFill>
              <a:latin typeface="+mn-lt"/>
            </a:endParaRPr>
          </a:p>
        </p:txBody>
      </p:sp>
      <p:sp>
        <p:nvSpPr>
          <p:cNvPr id="26656" name="Rectangle 1085"/>
          <p:cNvSpPr>
            <a:spLocks noChangeArrowheads="1"/>
          </p:cNvSpPr>
          <p:nvPr/>
        </p:nvSpPr>
        <p:spPr bwMode="auto">
          <a:xfrm>
            <a:off x="5515519" y="647065"/>
            <a:ext cx="1403350"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Applications</a:t>
            </a:r>
            <a:endParaRPr lang="en-US" sz="1000" b="1">
              <a:solidFill>
                <a:schemeClr val="accent4"/>
              </a:solidFill>
              <a:latin typeface="+mn-lt"/>
            </a:endParaRPr>
          </a:p>
        </p:txBody>
      </p:sp>
      <p:sp>
        <p:nvSpPr>
          <p:cNvPr id="26657" name="Rectangle 1086"/>
          <p:cNvSpPr>
            <a:spLocks noChangeArrowheads="1"/>
          </p:cNvSpPr>
          <p:nvPr/>
        </p:nvSpPr>
        <p:spPr bwMode="auto">
          <a:xfrm>
            <a:off x="6530340" y="6160770"/>
            <a:ext cx="2590800" cy="462307"/>
          </a:xfrm>
          <a:prstGeom prst="rect">
            <a:avLst/>
          </a:prstGeom>
          <a:noFill/>
          <a:ln w="9525">
            <a:noFill/>
            <a:miter lim="800000"/>
            <a:headEnd/>
            <a:tailEnd/>
          </a:ln>
        </p:spPr>
        <p:txBody>
          <a:bodyPr lIns="92075" tIns="46038" rIns="92075" bIns="46038">
            <a:spAutoFit/>
          </a:bodyPr>
          <a:lstStyle/>
          <a:p>
            <a:pPr algn="r" eaLnBrk="0" hangingPunct="0"/>
            <a:r>
              <a:rPr lang="en-US" sz="1200">
                <a:solidFill>
                  <a:schemeClr val="accent4"/>
                </a:solidFill>
                <a:latin typeface="+mn-lt"/>
              </a:rPr>
              <a:t>Original copyright by Microsoft Corporation</a:t>
            </a:r>
            <a:r>
              <a:rPr lang="en-US" sz="1200" smtClean="0">
                <a:solidFill>
                  <a:schemeClr val="accent4"/>
                </a:solidFill>
                <a:latin typeface="+mn-lt"/>
              </a:rPr>
              <a:t>.</a:t>
            </a:r>
            <a:endParaRPr lang="en-US" sz="1200">
              <a:solidFill>
                <a:schemeClr val="accent4"/>
              </a:solidFill>
              <a:latin typeface="+mn-lt"/>
            </a:endParaRPr>
          </a:p>
        </p:txBody>
      </p:sp>
      <p:sp>
        <p:nvSpPr>
          <p:cNvPr id="26658" name="Rectangle 1087"/>
          <p:cNvSpPr>
            <a:spLocks noChangeArrowheads="1"/>
          </p:cNvSpPr>
          <p:nvPr/>
        </p:nvSpPr>
        <p:spPr bwMode="blackWhite">
          <a:xfrm>
            <a:off x="769620" y="4549140"/>
            <a:ext cx="1066800" cy="12192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59" name="Rectangle 1088"/>
          <p:cNvSpPr>
            <a:spLocks noChangeArrowheads="1"/>
          </p:cNvSpPr>
          <p:nvPr/>
        </p:nvSpPr>
        <p:spPr bwMode="blackWhite">
          <a:xfrm>
            <a:off x="160020" y="2872740"/>
            <a:ext cx="1143000" cy="533400"/>
          </a:xfrm>
          <a:prstGeom prst="rect">
            <a:avLst/>
          </a:prstGeom>
          <a:solidFill>
            <a:srgbClr val="B11D2F"/>
          </a:solidFill>
          <a:ln w="12700">
            <a:solidFill>
              <a:schemeClr val="accent4"/>
            </a:solidFill>
            <a:miter lim="800000"/>
            <a:headEnd/>
            <a:tailEnd/>
          </a:ln>
        </p:spPr>
        <p:txBody>
          <a:bodyPr wrap="none" lIns="92075" rIns="92075" bIns="92075" anchor="ctr"/>
          <a:lstStyle/>
          <a:p>
            <a:pPr>
              <a:lnSpc>
                <a:spcPct val="90000"/>
              </a:lnSpc>
            </a:pPr>
            <a:r>
              <a:rPr lang="en-US" sz="1200" b="1">
                <a:solidFill>
                  <a:schemeClr val="bg1"/>
                </a:solidFill>
                <a:latin typeface="+mn-lt"/>
              </a:rPr>
              <a:t>System</a:t>
            </a:r>
          </a:p>
          <a:p>
            <a:pPr>
              <a:lnSpc>
                <a:spcPct val="90000"/>
              </a:lnSpc>
            </a:pPr>
            <a:r>
              <a:rPr lang="en-US" sz="1200" b="1">
                <a:solidFill>
                  <a:schemeClr val="bg1"/>
                </a:solidFill>
                <a:latin typeface="+mn-lt"/>
              </a:rPr>
              <a:t>Threads</a:t>
            </a:r>
          </a:p>
        </p:txBody>
      </p:sp>
      <p:grpSp>
        <p:nvGrpSpPr>
          <p:cNvPr id="17" name="Group 1089"/>
          <p:cNvGrpSpPr>
            <a:grpSpLocks/>
          </p:cNvGrpSpPr>
          <p:nvPr/>
        </p:nvGrpSpPr>
        <p:grpSpPr bwMode="auto">
          <a:xfrm>
            <a:off x="-51755" y="1967866"/>
            <a:ext cx="942975" cy="1992313"/>
            <a:chOff x="48" y="1302"/>
            <a:chExt cx="594" cy="1255"/>
          </a:xfrm>
        </p:grpSpPr>
        <p:sp>
          <p:nvSpPr>
            <p:cNvPr id="26703"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eaLnBrk="0" hangingPunct="0">
                <a:lnSpc>
                  <a:spcPct val="140000"/>
                </a:lnSpc>
              </a:pPr>
              <a:r>
                <a:rPr lang="en-US" sz="1200" b="1">
                  <a:solidFill>
                    <a:schemeClr val="accent4"/>
                  </a:solidFill>
                  <a:latin typeface="+mn-lt"/>
                </a:rPr>
                <a:t>User</a:t>
              </a:r>
            </a:p>
            <a:p>
              <a:pPr eaLnBrk="0" hangingPunct="0">
                <a:lnSpc>
                  <a:spcPct val="90000"/>
                </a:lnSpc>
              </a:pPr>
              <a:r>
                <a:rPr lang="en-US" sz="1200" b="1">
                  <a:solidFill>
                    <a:schemeClr val="accent4"/>
                  </a:solidFill>
                  <a:latin typeface="+mn-lt"/>
                </a:rPr>
                <a:t>Mode</a:t>
              </a:r>
            </a:p>
          </p:txBody>
        </p:sp>
        <p:sp>
          <p:nvSpPr>
            <p:cNvPr id="26704"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eaLnBrk="0" hangingPunct="0"/>
              <a:r>
                <a:rPr lang="en-US" sz="1200" b="1">
                  <a:solidFill>
                    <a:schemeClr val="accent4"/>
                  </a:solidFill>
                  <a:latin typeface="+mn-lt"/>
                </a:rPr>
                <a:t>Kernel</a:t>
              </a:r>
            </a:p>
            <a:p>
              <a:pPr eaLnBrk="0" hangingPunct="0"/>
              <a:r>
                <a:rPr lang="en-US" sz="1200" b="1">
                  <a:solidFill>
                    <a:schemeClr val="accent4"/>
                  </a:solidFill>
                  <a:latin typeface="+mn-lt"/>
                </a:rPr>
                <a:t>Mode</a:t>
              </a:r>
            </a:p>
          </p:txBody>
        </p:sp>
      </p:grpSp>
      <p:sp>
        <p:nvSpPr>
          <p:cNvPr id="26661" name="Freeform 1092"/>
          <p:cNvSpPr>
            <a:spLocks/>
          </p:cNvSpPr>
          <p:nvPr/>
        </p:nvSpPr>
        <p:spPr bwMode="auto">
          <a:xfrm>
            <a:off x="160020" y="2720340"/>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chemeClr val="accent4"/>
            </a:solidFill>
            <a:round/>
            <a:headEnd type="none" w="sm" len="sm"/>
            <a:tailEnd type="none" w="sm" len="sm"/>
          </a:ln>
        </p:spPr>
        <p:txBody>
          <a:bodyPr/>
          <a:lstStyle/>
          <a:p>
            <a:endParaRPr lang="en-US" sz="1200">
              <a:latin typeface="+mn-lt"/>
            </a:endParaRPr>
          </a:p>
        </p:txBody>
      </p:sp>
      <p:sp>
        <p:nvSpPr>
          <p:cNvPr id="26662" name="Rectangle 1093"/>
          <p:cNvSpPr>
            <a:spLocks noChangeArrowheads="1"/>
          </p:cNvSpPr>
          <p:nvPr/>
        </p:nvSpPr>
        <p:spPr bwMode="blackWhite">
          <a:xfrm>
            <a:off x="1537970" y="2872740"/>
            <a:ext cx="7286625" cy="304800"/>
          </a:xfrm>
          <a:prstGeom prst="rect">
            <a:avLst/>
          </a:prstGeom>
          <a:solidFill>
            <a:schemeClr val="folHlink"/>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NTDLL.DLL</a:t>
            </a:r>
          </a:p>
        </p:txBody>
      </p:sp>
      <p:sp>
        <p:nvSpPr>
          <p:cNvPr id="26663" name="Rectangle 1094"/>
          <p:cNvSpPr>
            <a:spLocks noChangeArrowheads="1"/>
          </p:cNvSpPr>
          <p:nvPr/>
        </p:nvSpPr>
        <p:spPr bwMode="blackWhite">
          <a:xfrm>
            <a:off x="769620" y="4625340"/>
            <a:ext cx="990600" cy="11430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64" name="Rectangle 1095"/>
          <p:cNvSpPr>
            <a:spLocks noChangeArrowheads="1"/>
          </p:cNvSpPr>
          <p:nvPr/>
        </p:nvSpPr>
        <p:spPr bwMode="blackWhite">
          <a:xfrm>
            <a:off x="769620" y="4701540"/>
            <a:ext cx="914400" cy="1066800"/>
          </a:xfrm>
          <a:prstGeom prst="rect">
            <a:avLst/>
          </a:prstGeom>
          <a:solidFill>
            <a:srgbClr val="FF9966"/>
          </a:solidFill>
          <a:ln w="12700">
            <a:solidFill>
              <a:schemeClr val="accent4"/>
            </a:solidFill>
            <a:miter lim="800000"/>
            <a:headEnd/>
            <a:tailEnd/>
          </a:ln>
        </p:spPr>
        <p:txBody>
          <a:bodyPr wrap="none" lIns="92075" tIns="91440" rIns="92075" bIns="0"/>
          <a:lstStyle/>
          <a:p>
            <a:pPr algn="ctr" eaLnBrk="0" hangingPunct="0"/>
            <a:r>
              <a:rPr lang="en-US" sz="1200" b="1">
                <a:solidFill>
                  <a:schemeClr val="accent4"/>
                </a:solidFill>
                <a:latin typeface="+mn-lt"/>
              </a:rPr>
              <a:t>Device &amp;</a:t>
            </a:r>
          </a:p>
          <a:p>
            <a:pPr algn="ctr" eaLnBrk="0" hangingPunct="0"/>
            <a:r>
              <a:rPr lang="en-US" sz="1200" b="1">
                <a:solidFill>
                  <a:schemeClr val="accent4"/>
                </a:solidFill>
                <a:latin typeface="+mn-lt"/>
              </a:rPr>
              <a:t>File Sys.</a:t>
            </a:r>
          </a:p>
          <a:p>
            <a:pPr algn="ctr" eaLnBrk="0" hangingPunct="0"/>
            <a:r>
              <a:rPr lang="en-US" sz="1200" b="1">
                <a:solidFill>
                  <a:schemeClr val="accent4"/>
                </a:solidFill>
                <a:latin typeface="+mn-lt"/>
              </a:rPr>
              <a:t>Drivers</a:t>
            </a:r>
          </a:p>
        </p:txBody>
      </p:sp>
      <p:grpSp>
        <p:nvGrpSpPr>
          <p:cNvPr id="18" name="Group 1096"/>
          <p:cNvGrpSpPr>
            <a:grpSpLocks/>
          </p:cNvGrpSpPr>
          <p:nvPr/>
        </p:nvGrpSpPr>
        <p:grpSpPr bwMode="auto">
          <a:xfrm>
            <a:off x="1074420" y="1653540"/>
            <a:ext cx="1295400" cy="609600"/>
            <a:chOff x="720" y="1104"/>
            <a:chExt cx="816" cy="384"/>
          </a:xfrm>
        </p:grpSpPr>
        <p:sp>
          <p:nvSpPr>
            <p:cNvPr id="26701" name="Rectangle 1097"/>
            <p:cNvSpPr>
              <a:spLocks noChangeArrowheads="1"/>
            </p:cNvSpPr>
            <p:nvPr/>
          </p:nvSpPr>
          <p:spPr bwMode="blackWhite">
            <a:xfrm>
              <a:off x="720" y="110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WinLogon</a:t>
              </a:r>
            </a:p>
          </p:txBody>
        </p:sp>
        <p:sp>
          <p:nvSpPr>
            <p:cNvPr id="26702" name="Rectangle 1098"/>
            <p:cNvSpPr>
              <a:spLocks noChangeArrowheads="1"/>
            </p:cNvSpPr>
            <p:nvPr/>
          </p:nvSpPr>
          <p:spPr bwMode="auto">
            <a:xfrm>
              <a:off x="720"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66" name="Rectangle 1099"/>
          <p:cNvSpPr>
            <a:spLocks noChangeArrowheads="1"/>
          </p:cNvSpPr>
          <p:nvPr/>
        </p:nvSpPr>
        <p:spPr bwMode="blackWhite">
          <a:xfrm>
            <a:off x="693420" y="1958340"/>
            <a:ext cx="1295400" cy="609600"/>
          </a:xfrm>
          <a:prstGeom prst="rect">
            <a:avLst/>
          </a:prstGeom>
          <a:solidFill>
            <a:srgbClr val="B11D2F"/>
          </a:solidFill>
          <a:ln w="12700">
            <a:solidFill>
              <a:schemeClr val="accent4"/>
            </a:solidFill>
            <a:miter lim="800000"/>
            <a:headEnd/>
            <a:tailEnd/>
          </a:ln>
        </p:spPr>
        <p:txBody>
          <a:bodyPr lIns="92075" tIns="91440" rIns="92075" bIns="92075" anchor="ctr" anchorCtr="1"/>
          <a:lstStyle/>
          <a:p>
            <a:pPr algn="ctr" eaLnBrk="0" hangingPunct="0">
              <a:spcBef>
                <a:spcPct val="30000"/>
              </a:spcBef>
            </a:pPr>
            <a:r>
              <a:rPr lang="en-US" sz="1200" b="1">
                <a:solidFill>
                  <a:schemeClr val="bg1"/>
                </a:solidFill>
                <a:latin typeface="+mn-lt"/>
              </a:rPr>
              <a:t>Session  Manager</a:t>
            </a:r>
          </a:p>
        </p:txBody>
      </p:sp>
      <p:grpSp>
        <p:nvGrpSpPr>
          <p:cNvPr id="19" name="Group 1100"/>
          <p:cNvGrpSpPr>
            <a:grpSpLocks/>
          </p:cNvGrpSpPr>
          <p:nvPr/>
        </p:nvGrpSpPr>
        <p:grpSpPr bwMode="auto">
          <a:xfrm>
            <a:off x="2674620" y="1958340"/>
            <a:ext cx="1295400" cy="609600"/>
            <a:chOff x="1728" y="1296"/>
            <a:chExt cx="816" cy="384"/>
          </a:xfrm>
        </p:grpSpPr>
        <p:sp>
          <p:nvSpPr>
            <p:cNvPr id="26699" name="Rectangle 1101"/>
            <p:cNvSpPr>
              <a:spLocks noChangeArrowheads="1"/>
            </p:cNvSpPr>
            <p:nvPr/>
          </p:nvSpPr>
          <p:spPr bwMode="blackWhite">
            <a:xfrm>
              <a:off x="1728" y="1296"/>
              <a:ext cx="816" cy="384"/>
            </a:xfrm>
            <a:prstGeom prst="rect">
              <a:avLst/>
            </a:prstGeom>
            <a:solidFill>
              <a:schemeClr val="accent1"/>
            </a:solidFill>
            <a:ln w="12700">
              <a:solidFill>
                <a:schemeClr val="accent4"/>
              </a:solidFill>
              <a:miter lim="800000"/>
              <a:headEnd/>
              <a:tailEnd/>
            </a:ln>
          </p:spPr>
          <p:txBody>
            <a:bodyPr lIns="92075" tIns="46038" rIns="92075" bIns="46038" anchor="ctr" anchorCtr="1"/>
            <a:lstStyle/>
            <a:p>
              <a:pPr algn="ctr" eaLnBrk="0" hangingPunct="0">
                <a:lnSpc>
                  <a:spcPct val="90000"/>
                </a:lnSpc>
                <a:spcBef>
                  <a:spcPct val="20000"/>
                </a:spcBef>
              </a:pPr>
              <a:r>
                <a:rPr lang="en-US" sz="1200" b="1" smtClean="0">
                  <a:solidFill>
                    <a:schemeClr val="bg1"/>
                  </a:solidFill>
                  <a:latin typeface="+mn-lt"/>
                </a:rPr>
                <a:t>SvcHost.exe</a:t>
              </a:r>
              <a:endParaRPr lang="en-US" sz="1200" b="1">
                <a:solidFill>
                  <a:schemeClr val="bg1"/>
                </a:solidFill>
                <a:latin typeface="+mn-lt"/>
              </a:endParaRPr>
            </a:p>
          </p:txBody>
        </p:sp>
        <p:sp>
          <p:nvSpPr>
            <p:cNvPr id="26700" name="Rectangle 1102"/>
            <p:cNvSpPr>
              <a:spLocks noChangeArrowheads="1"/>
            </p:cNvSpPr>
            <p:nvPr/>
          </p:nvSpPr>
          <p:spPr bwMode="auto">
            <a:xfrm>
              <a:off x="1728" y="163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sp>
        <p:nvSpPr>
          <p:cNvPr id="26668" name="Line 1103"/>
          <p:cNvSpPr>
            <a:spLocks noChangeShapeType="1"/>
          </p:cNvSpPr>
          <p:nvPr/>
        </p:nvSpPr>
        <p:spPr bwMode="auto">
          <a:xfrm>
            <a:off x="7240270" y="2609215"/>
            <a:ext cx="6350" cy="2635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0" name="Line 1105"/>
          <p:cNvSpPr>
            <a:spLocks noChangeShapeType="1"/>
          </p:cNvSpPr>
          <p:nvPr/>
        </p:nvSpPr>
        <p:spPr bwMode="auto">
          <a:xfrm>
            <a:off x="8465820" y="1501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1" name="Line 1106"/>
          <p:cNvSpPr>
            <a:spLocks noChangeShapeType="1"/>
          </p:cNvSpPr>
          <p:nvPr/>
        </p:nvSpPr>
        <p:spPr bwMode="auto">
          <a:xfrm>
            <a:off x="53416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2" name="Line 1107"/>
          <p:cNvSpPr>
            <a:spLocks noChangeShapeType="1"/>
          </p:cNvSpPr>
          <p:nvPr/>
        </p:nvSpPr>
        <p:spPr bwMode="auto">
          <a:xfrm flipH="1">
            <a:off x="1684020" y="2577465"/>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3" name="Line 1108"/>
          <p:cNvSpPr>
            <a:spLocks noChangeShapeType="1"/>
          </p:cNvSpPr>
          <p:nvPr/>
        </p:nvSpPr>
        <p:spPr bwMode="auto">
          <a:xfrm flipH="1">
            <a:off x="31318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4" name="Rectangle 1109"/>
          <p:cNvSpPr>
            <a:spLocks noChangeArrowheads="1"/>
          </p:cNvSpPr>
          <p:nvPr/>
        </p:nvSpPr>
        <p:spPr bwMode="blackWhite">
          <a:xfrm>
            <a:off x="6698933" y="2105978"/>
            <a:ext cx="1333500" cy="287337"/>
          </a:xfrm>
          <a:prstGeom prst="rect">
            <a:avLst/>
          </a:prstGeom>
          <a:solidFill>
            <a:srgbClr val="B11D2F"/>
          </a:solidFill>
          <a:ln w="12700">
            <a:solidFill>
              <a:schemeClr val="accent4"/>
            </a:solidFill>
            <a:miter lim="800000"/>
            <a:headEnd/>
            <a:tailEnd/>
          </a:ln>
        </p:spPr>
        <p:txBody>
          <a:bodyPr wrap="none" lIns="92075" rIns="92075" bIns="92075"/>
          <a:lstStyle/>
          <a:p>
            <a:pPr algn="ctr" eaLnBrk="0" hangingPunct="0"/>
            <a:r>
              <a:rPr lang="en-US" sz="1200" b="1" smtClean="0">
                <a:solidFill>
                  <a:schemeClr val="bg1"/>
                </a:solidFill>
                <a:latin typeface="+mn-lt"/>
              </a:rPr>
              <a:t>POSIX (SUA)</a:t>
            </a:r>
            <a:endParaRPr lang="en-US" sz="1200" b="1">
              <a:solidFill>
                <a:schemeClr val="bg1"/>
              </a:solidFill>
              <a:latin typeface="+mn-lt"/>
            </a:endParaRPr>
          </a:p>
        </p:txBody>
      </p:sp>
      <p:sp>
        <p:nvSpPr>
          <p:cNvPr id="26675" name="Rectangle 1110"/>
          <p:cNvSpPr>
            <a:spLocks noChangeArrowheads="1"/>
          </p:cNvSpPr>
          <p:nvPr/>
        </p:nvSpPr>
        <p:spPr bwMode="auto">
          <a:xfrm>
            <a:off x="6698933" y="2393315"/>
            <a:ext cx="1152525" cy="212725"/>
          </a:xfrm>
          <a:prstGeom prst="rect">
            <a:avLst/>
          </a:prstGeom>
          <a:solidFill>
            <a:schemeClr val="folHlink"/>
          </a:solidFill>
          <a:ln w="12700">
            <a:solidFill>
              <a:schemeClr val="accent4"/>
            </a:solidFill>
            <a:miter lim="800000"/>
            <a:headEnd/>
            <a:tailEnd/>
          </a:ln>
        </p:spPr>
        <p:txBody>
          <a:bodyPr wrap="none" anchor="ctr"/>
          <a:lstStyle/>
          <a:p>
            <a:pPr algn="ctr" eaLnBrk="0" hangingPunct="0">
              <a:spcBef>
                <a:spcPct val="50000"/>
              </a:spcBef>
            </a:pPr>
            <a:r>
              <a:rPr lang="en-US" sz="1200" b="1">
                <a:solidFill>
                  <a:schemeClr val="bg1"/>
                </a:solidFill>
                <a:latin typeface="+mn-lt"/>
              </a:rPr>
              <a:t>Windows DLLs</a:t>
            </a:r>
          </a:p>
        </p:txBody>
      </p:sp>
      <p:sp>
        <p:nvSpPr>
          <p:cNvPr id="26676" name="Line 1111"/>
          <p:cNvSpPr>
            <a:spLocks noChangeShapeType="1"/>
          </p:cNvSpPr>
          <p:nvPr/>
        </p:nvSpPr>
        <p:spPr bwMode="auto">
          <a:xfrm>
            <a:off x="3131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7" name="Line 1112"/>
          <p:cNvSpPr>
            <a:spLocks noChangeShapeType="1"/>
          </p:cNvSpPr>
          <p:nvPr/>
        </p:nvSpPr>
        <p:spPr bwMode="auto">
          <a:xfrm>
            <a:off x="16840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8" name="Line 1113"/>
          <p:cNvSpPr>
            <a:spLocks noChangeShapeType="1"/>
          </p:cNvSpPr>
          <p:nvPr/>
        </p:nvSpPr>
        <p:spPr bwMode="auto">
          <a:xfrm>
            <a:off x="53416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9" name="Line 1114"/>
          <p:cNvSpPr>
            <a:spLocks noChangeShapeType="1"/>
          </p:cNvSpPr>
          <p:nvPr/>
        </p:nvSpPr>
        <p:spPr bwMode="auto">
          <a:xfrm>
            <a:off x="7246620" y="3160078"/>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0" name="Line 1115"/>
          <p:cNvSpPr>
            <a:spLocks noChangeShapeType="1"/>
          </p:cNvSpPr>
          <p:nvPr/>
        </p:nvSpPr>
        <p:spPr bwMode="auto">
          <a:xfrm>
            <a:off x="8465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1" name="Line 1116"/>
          <p:cNvSpPr>
            <a:spLocks noChangeShapeType="1"/>
          </p:cNvSpPr>
          <p:nvPr/>
        </p:nvSpPr>
        <p:spPr bwMode="auto">
          <a:xfrm>
            <a:off x="8237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2" name="Rectangle 1117"/>
          <p:cNvSpPr>
            <a:spLocks noChangeArrowheads="1"/>
          </p:cNvSpPr>
          <p:nvPr/>
        </p:nvSpPr>
        <p:spPr bwMode="blackWhite">
          <a:xfrm>
            <a:off x="3284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Plug and</a:t>
            </a:r>
          </a:p>
          <a:p>
            <a:pPr marL="552450" indent="-552450" algn="ctr" eaLnBrk="0" hangingPunct="0"/>
            <a:r>
              <a:rPr lang="en-US" sz="1200" b="1">
                <a:solidFill>
                  <a:schemeClr val="bg1"/>
                </a:solidFill>
                <a:latin typeface="+mn-lt"/>
              </a:rPr>
              <a:t>Play Mgr.</a:t>
            </a:r>
          </a:p>
        </p:txBody>
      </p:sp>
      <p:sp>
        <p:nvSpPr>
          <p:cNvPr id="26683" name="Rectangle 1118"/>
          <p:cNvSpPr>
            <a:spLocks noChangeArrowheads="1"/>
          </p:cNvSpPr>
          <p:nvPr/>
        </p:nvSpPr>
        <p:spPr bwMode="blackWhite">
          <a:xfrm>
            <a:off x="38938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Power</a:t>
            </a:r>
          </a:p>
          <a:p>
            <a:pPr marL="552450" indent="-552450" algn="ctr" eaLnBrk="0" hangingPunct="0"/>
            <a:r>
              <a:rPr lang="en-US" sz="1200" b="1">
                <a:solidFill>
                  <a:schemeClr val="bg1"/>
                </a:solidFill>
                <a:latin typeface="+mn-lt"/>
              </a:rPr>
              <a:t>Mgr.</a:t>
            </a:r>
          </a:p>
        </p:txBody>
      </p:sp>
      <p:sp>
        <p:nvSpPr>
          <p:cNvPr id="26684" name="Rectangle 1119"/>
          <p:cNvSpPr>
            <a:spLocks noChangeArrowheads="1"/>
          </p:cNvSpPr>
          <p:nvPr/>
        </p:nvSpPr>
        <p:spPr bwMode="blackWhite">
          <a:xfrm>
            <a:off x="45034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Security</a:t>
            </a:r>
            <a:br>
              <a:rPr lang="en-US" sz="1200" b="1">
                <a:solidFill>
                  <a:schemeClr val="bg1"/>
                </a:solidFill>
                <a:latin typeface="+mn-lt"/>
              </a:rPr>
            </a:br>
            <a:r>
              <a:rPr lang="en-US" sz="1200" b="1">
                <a:solidFill>
                  <a:schemeClr val="bg1"/>
                </a:solidFill>
                <a:latin typeface="+mn-lt"/>
              </a:rPr>
              <a:t>Reference</a:t>
            </a:r>
            <a:br>
              <a:rPr lang="en-US" sz="1200" b="1">
                <a:solidFill>
                  <a:schemeClr val="bg1"/>
                </a:solidFill>
                <a:latin typeface="+mn-lt"/>
              </a:rPr>
            </a:br>
            <a:r>
              <a:rPr lang="en-US" sz="1200" b="1">
                <a:solidFill>
                  <a:schemeClr val="bg1"/>
                </a:solidFill>
                <a:latin typeface="+mn-lt"/>
              </a:rPr>
              <a:t>Monitor</a:t>
            </a:r>
          </a:p>
        </p:txBody>
      </p:sp>
      <p:sp>
        <p:nvSpPr>
          <p:cNvPr id="26685" name="Rectangle 1120"/>
          <p:cNvSpPr>
            <a:spLocks noChangeArrowheads="1"/>
          </p:cNvSpPr>
          <p:nvPr/>
        </p:nvSpPr>
        <p:spPr bwMode="blackWhite">
          <a:xfrm>
            <a:off x="5189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Virtual</a:t>
            </a:r>
            <a:br>
              <a:rPr lang="en-US" sz="1200" b="1">
                <a:solidFill>
                  <a:schemeClr val="bg1"/>
                </a:solidFill>
                <a:latin typeface="+mn-lt"/>
              </a:rPr>
            </a:br>
            <a:r>
              <a:rPr lang="en-US" sz="1200" b="1">
                <a:solidFill>
                  <a:schemeClr val="bg1"/>
                </a:solidFill>
                <a:latin typeface="+mn-lt"/>
              </a:rPr>
              <a:t>Memory</a:t>
            </a:r>
          </a:p>
        </p:txBody>
      </p:sp>
      <p:sp>
        <p:nvSpPr>
          <p:cNvPr id="26686" name="Rectangle 1121"/>
          <p:cNvSpPr>
            <a:spLocks noChangeArrowheads="1"/>
          </p:cNvSpPr>
          <p:nvPr/>
        </p:nvSpPr>
        <p:spPr bwMode="blackWhite">
          <a:xfrm>
            <a:off x="579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Processes</a:t>
            </a:r>
            <a:br>
              <a:rPr lang="en-US" sz="1200" b="1">
                <a:solidFill>
                  <a:schemeClr val="bg1"/>
                </a:solidFill>
                <a:latin typeface="+mn-lt"/>
              </a:rPr>
            </a:br>
            <a:r>
              <a:rPr lang="en-US" sz="1200" b="1">
                <a:solidFill>
                  <a:schemeClr val="bg1"/>
                </a:solidFill>
                <a:latin typeface="+mn-lt"/>
              </a:rPr>
              <a:t>&amp;</a:t>
            </a:r>
          </a:p>
          <a:p>
            <a:pPr algn="ctr" eaLnBrk="0" hangingPunct="0">
              <a:lnSpc>
                <a:spcPct val="90000"/>
              </a:lnSpc>
            </a:pPr>
            <a:r>
              <a:rPr lang="en-US" sz="1200" b="1">
                <a:solidFill>
                  <a:schemeClr val="bg1"/>
                </a:solidFill>
                <a:latin typeface="+mn-lt"/>
              </a:rPr>
              <a:t>Threads</a:t>
            </a:r>
          </a:p>
        </p:txBody>
      </p:sp>
      <p:sp>
        <p:nvSpPr>
          <p:cNvPr id="26687" name="Rectangle 1122"/>
          <p:cNvSpPr>
            <a:spLocks noChangeArrowheads="1"/>
          </p:cNvSpPr>
          <p:nvPr/>
        </p:nvSpPr>
        <p:spPr bwMode="blackWhite">
          <a:xfrm>
            <a:off x="7170420" y="4244340"/>
            <a:ext cx="685800" cy="122555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Local</a:t>
            </a:r>
          </a:p>
          <a:p>
            <a:pPr algn="ctr" eaLnBrk="0" hangingPunct="0">
              <a:lnSpc>
                <a:spcPct val="90000"/>
              </a:lnSpc>
            </a:pPr>
            <a:r>
              <a:rPr lang="en-US" sz="1200" b="1">
                <a:solidFill>
                  <a:schemeClr val="bg1"/>
                </a:solidFill>
                <a:latin typeface="+mn-lt"/>
              </a:rPr>
              <a:t>Procedure</a:t>
            </a:r>
          </a:p>
          <a:p>
            <a:pPr algn="ctr" eaLnBrk="0" hangingPunct="0">
              <a:lnSpc>
                <a:spcPct val="90000"/>
              </a:lnSpc>
            </a:pPr>
            <a:r>
              <a:rPr lang="en-US" sz="1200" b="1">
                <a:solidFill>
                  <a:schemeClr val="bg1"/>
                </a:solidFill>
                <a:latin typeface="+mn-lt"/>
              </a:rPr>
              <a:t>Call</a:t>
            </a:r>
          </a:p>
        </p:txBody>
      </p:sp>
      <p:sp>
        <p:nvSpPr>
          <p:cNvPr id="26688" name="Rectangle 1123"/>
          <p:cNvSpPr>
            <a:spLocks noChangeArrowheads="1"/>
          </p:cNvSpPr>
          <p:nvPr/>
        </p:nvSpPr>
        <p:spPr bwMode="blackWhite">
          <a:xfrm>
            <a:off x="8008620" y="4777740"/>
            <a:ext cx="914400" cy="1295400"/>
          </a:xfrm>
          <a:prstGeom prst="rect">
            <a:avLst/>
          </a:prstGeom>
          <a:solidFill>
            <a:srgbClr val="FF9966"/>
          </a:solidFill>
          <a:ln w="12700">
            <a:solidFill>
              <a:schemeClr val="accent4"/>
            </a:solidFill>
            <a:miter lim="800000"/>
            <a:headEnd/>
            <a:tailEnd/>
          </a:ln>
        </p:spPr>
        <p:txBody>
          <a:bodyPr wrap="none" lIns="92075" tIns="91440" rIns="92075" bIns="0"/>
          <a:lstStyle/>
          <a:p>
            <a:pPr>
              <a:lnSpc>
                <a:spcPct val="90000"/>
              </a:lnSpc>
            </a:pPr>
            <a:r>
              <a:rPr lang="en-US" sz="1200" b="1">
                <a:solidFill>
                  <a:schemeClr val="accent4"/>
                </a:solidFill>
                <a:latin typeface="+mn-lt"/>
              </a:rPr>
              <a:t>Graphics</a:t>
            </a:r>
          </a:p>
          <a:p>
            <a:pPr>
              <a:lnSpc>
                <a:spcPct val="90000"/>
              </a:lnSpc>
            </a:pPr>
            <a:r>
              <a:rPr lang="en-US" sz="1200" b="1">
                <a:solidFill>
                  <a:schemeClr val="accent4"/>
                </a:solidFill>
                <a:latin typeface="+mn-lt"/>
              </a:rPr>
              <a:t>Drivers</a:t>
            </a:r>
          </a:p>
        </p:txBody>
      </p:sp>
      <p:sp>
        <p:nvSpPr>
          <p:cNvPr id="26689" name="Rectangle 1124"/>
          <p:cNvSpPr>
            <a:spLocks noChangeArrowheads="1"/>
          </p:cNvSpPr>
          <p:nvPr/>
        </p:nvSpPr>
        <p:spPr bwMode="blackWhite">
          <a:xfrm>
            <a:off x="1055370" y="5463540"/>
            <a:ext cx="7410450" cy="304800"/>
          </a:xfrm>
          <a:prstGeom prst="rect">
            <a:avLst/>
          </a:prstGeom>
          <a:solidFill>
            <a:srgbClr val="F6BF69"/>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Kernel</a:t>
            </a:r>
          </a:p>
        </p:txBody>
      </p:sp>
      <p:sp>
        <p:nvSpPr>
          <p:cNvPr id="26690" name="Rectangle 1125"/>
          <p:cNvSpPr>
            <a:spLocks noChangeArrowheads="1"/>
          </p:cNvSpPr>
          <p:nvPr/>
        </p:nvSpPr>
        <p:spPr bwMode="blackWhite">
          <a:xfrm>
            <a:off x="769620" y="5768340"/>
            <a:ext cx="7924800" cy="304800"/>
          </a:xfrm>
          <a:prstGeom prst="rect">
            <a:avLst/>
          </a:prstGeom>
          <a:solidFill>
            <a:schemeClr val="accent5"/>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Hardware Abstraction Layer (HAL)</a:t>
            </a:r>
          </a:p>
        </p:txBody>
      </p:sp>
      <p:sp>
        <p:nvSpPr>
          <p:cNvPr id="26691" name="Line 1126"/>
          <p:cNvSpPr>
            <a:spLocks noChangeShapeType="1"/>
          </p:cNvSpPr>
          <p:nvPr/>
        </p:nvSpPr>
        <p:spPr bwMode="auto">
          <a:xfrm flipH="1">
            <a:off x="922020" y="3406140"/>
            <a:ext cx="0" cy="5334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2" name="Line 1127"/>
          <p:cNvSpPr>
            <a:spLocks noChangeShapeType="1"/>
          </p:cNvSpPr>
          <p:nvPr/>
        </p:nvSpPr>
        <p:spPr bwMode="auto">
          <a:xfrm flipH="1">
            <a:off x="2141220" y="2263140"/>
            <a:ext cx="0" cy="609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3" name="Line 1128"/>
          <p:cNvSpPr>
            <a:spLocks noChangeShapeType="1"/>
          </p:cNvSpPr>
          <p:nvPr/>
        </p:nvSpPr>
        <p:spPr bwMode="auto">
          <a:xfrm>
            <a:off x="2141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4" name="Rectangle 1129"/>
          <p:cNvSpPr>
            <a:spLocks noChangeArrowheads="1"/>
          </p:cNvSpPr>
          <p:nvPr/>
        </p:nvSpPr>
        <p:spPr bwMode="blackWhite">
          <a:xfrm>
            <a:off x="769620" y="3939540"/>
            <a:ext cx="70866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(kernel mode callable interfaces)</a:t>
            </a:r>
          </a:p>
        </p:txBody>
      </p:sp>
      <p:sp>
        <p:nvSpPr>
          <p:cNvPr id="26696" name="Rectangle 1131"/>
          <p:cNvSpPr>
            <a:spLocks noChangeArrowheads="1"/>
          </p:cNvSpPr>
          <p:nvPr/>
        </p:nvSpPr>
        <p:spPr bwMode="blackWhite">
          <a:xfrm>
            <a:off x="64846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Configura-</a:t>
            </a:r>
          </a:p>
          <a:p>
            <a:pPr algn="ctr" eaLnBrk="0" hangingPunct="0">
              <a:lnSpc>
                <a:spcPct val="90000"/>
              </a:lnSpc>
            </a:pPr>
            <a:r>
              <a:rPr lang="en-US" sz="1200" b="1">
                <a:solidFill>
                  <a:schemeClr val="bg1"/>
                </a:solidFill>
                <a:latin typeface="+mn-lt"/>
              </a:rPr>
              <a:t>tion Mgr</a:t>
            </a:r>
          </a:p>
          <a:p>
            <a:pPr algn="ctr" eaLnBrk="0" hangingPunct="0">
              <a:lnSpc>
                <a:spcPct val="90000"/>
              </a:lnSpc>
            </a:pPr>
            <a:r>
              <a:rPr lang="en-US" sz="1200" b="1">
                <a:solidFill>
                  <a:schemeClr val="bg1"/>
                </a:solidFill>
                <a:latin typeface="+mn-lt"/>
              </a:rPr>
              <a:t>(registry)</a:t>
            </a:r>
          </a:p>
        </p:txBody>
      </p:sp>
      <p:sp>
        <p:nvSpPr>
          <p:cNvPr id="26698" name="Rectangle 1133"/>
          <p:cNvSpPr>
            <a:spLocks noChangeArrowheads="1"/>
          </p:cNvSpPr>
          <p:nvPr/>
        </p:nvSpPr>
        <p:spPr bwMode="auto">
          <a:xfrm>
            <a:off x="7527608" y="989965"/>
            <a:ext cx="1219200" cy="611188"/>
          </a:xfrm>
          <a:prstGeom prst="rect">
            <a:avLst/>
          </a:prstGeom>
          <a:solidFill>
            <a:srgbClr val="B11D2F"/>
          </a:solidFill>
          <a:ln w="12700">
            <a:solidFill>
              <a:schemeClr val="accent4"/>
            </a:solidFill>
            <a:miter lim="800000"/>
            <a:headEnd/>
            <a:tailEnd/>
          </a:ln>
        </p:spPr>
        <p:txBody>
          <a:bodyPr wrap="none" lIns="92075" rIns="92075" bIns="92075" anchor="ctr"/>
          <a:lstStyle/>
          <a:p>
            <a:r>
              <a:rPr lang="en-US" sz="1200" b="1">
                <a:solidFill>
                  <a:schemeClr val="bg1"/>
                </a:solidFill>
                <a:latin typeface="+mn-lt"/>
              </a:rPr>
              <a:t>Windows</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30" name="Rectangle 1130"/>
          <p:cNvSpPr>
            <a:spLocks noGrp="1" noChangeArrowheads="1"/>
          </p:cNvSpPr>
          <p:nvPr>
            <p:ph type="title"/>
          </p:nvPr>
        </p:nvSpPr>
        <p:spPr/>
        <p:txBody>
          <a:bodyPr/>
          <a:lstStyle/>
          <a:p>
            <a:pPr eaLnBrk="1" hangingPunct="1">
              <a:defRPr/>
            </a:pPr>
            <a:r>
              <a:rPr lang="en-US" sz="3600" smtClean="0">
                <a:latin typeface="+mn-lt"/>
              </a:rPr>
              <a:t>Not so simplified architecture</a:t>
            </a:r>
            <a:endParaRPr lang="en-US" sz="3600" smtClean="0">
              <a:solidFill>
                <a:srgbClr val="0000FF"/>
              </a:solidFill>
              <a:latin typeface="+mn-lt"/>
            </a:endParaRPr>
          </a:p>
        </p:txBody>
      </p:sp>
      <p:sp>
        <p:nvSpPr>
          <p:cNvPr id="26627" name="Rectangle 1026"/>
          <p:cNvSpPr>
            <a:spLocks noChangeArrowheads="1"/>
          </p:cNvSpPr>
          <p:nvPr/>
        </p:nvSpPr>
        <p:spPr bwMode="blackWhite">
          <a:xfrm>
            <a:off x="769620" y="6073140"/>
            <a:ext cx="8153400" cy="457200"/>
          </a:xfrm>
          <a:prstGeom prst="rect">
            <a:avLst/>
          </a:prstGeom>
          <a:noFill/>
          <a:ln w="12700">
            <a:noFill/>
            <a:miter lim="800000"/>
            <a:headEnd/>
            <a:tailEnd/>
          </a:ln>
        </p:spPr>
        <p:txBody>
          <a:bodyPr lIns="92075" tIns="46038" rIns="92075" bIns="46038" anchor="ctr"/>
          <a:lstStyle/>
          <a:p>
            <a:pPr algn="ctr" eaLnBrk="0" hangingPunct="0"/>
            <a:r>
              <a:rPr lang="en-US" sz="1200" b="1">
                <a:solidFill>
                  <a:schemeClr val="accent4"/>
                </a:solidFill>
                <a:latin typeface="+mn-lt"/>
              </a:rPr>
              <a:t>hardware interfaces (buses, I/O devices, interrupts, </a:t>
            </a:r>
            <a:br>
              <a:rPr lang="en-US" sz="1200" b="1">
                <a:solidFill>
                  <a:schemeClr val="accent4"/>
                </a:solidFill>
                <a:latin typeface="+mn-lt"/>
              </a:rPr>
            </a:br>
            <a:r>
              <a:rPr lang="en-US" sz="1200" b="1">
                <a:solidFill>
                  <a:schemeClr val="accent4"/>
                </a:solidFill>
                <a:latin typeface="+mn-lt"/>
              </a:rPr>
              <a:t>interval timers, DMA, memory cache control, etc., etc.)</a:t>
            </a:r>
          </a:p>
        </p:txBody>
      </p:sp>
      <p:sp>
        <p:nvSpPr>
          <p:cNvPr id="26628" name="Rectangle 1027"/>
          <p:cNvSpPr>
            <a:spLocks noChangeArrowheads="1"/>
          </p:cNvSpPr>
          <p:nvPr/>
        </p:nvSpPr>
        <p:spPr bwMode="blackWhite">
          <a:xfrm>
            <a:off x="769620" y="3634740"/>
            <a:ext cx="81534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System Service Dispatcher</a:t>
            </a:r>
          </a:p>
        </p:txBody>
      </p:sp>
      <p:sp>
        <p:nvSpPr>
          <p:cNvPr id="26629" name="Line 1028"/>
          <p:cNvSpPr>
            <a:spLocks noChangeShapeType="1"/>
          </p:cNvSpPr>
          <p:nvPr/>
        </p:nvSpPr>
        <p:spPr bwMode="auto">
          <a:xfrm>
            <a:off x="1912620" y="2567940"/>
            <a:ext cx="0" cy="13430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0" name="Line 1029"/>
          <p:cNvSpPr>
            <a:spLocks noChangeShapeType="1"/>
          </p:cNvSpPr>
          <p:nvPr/>
        </p:nvSpPr>
        <p:spPr bwMode="auto">
          <a:xfrm flipH="1">
            <a:off x="2293620" y="2263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1" name="Line 1030"/>
          <p:cNvSpPr>
            <a:spLocks noChangeShapeType="1"/>
          </p:cNvSpPr>
          <p:nvPr/>
        </p:nvSpPr>
        <p:spPr bwMode="auto">
          <a:xfrm>
            <a:off x="7924483" y="2393315"/>
            <a:ext cx="0" cy="12414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2" name="Line 1031"/>
          <p:cNvSpPr>
            <a:spLocks noChangeShapeType="1"/>
          </p:cNvSpPr>
          <p:nvPr/>
        </p:nvSpPr>
        <p:spPr bwMode="auto">
          <a:xfrm>
            <a:off x="57226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3" name="Line 1032"/>
          <p:cNvSpPr>
            <a:spLocks noChangeShapeType="1"/>
          </p:cNvSpPr>
          <p:nvPr/>
        </p:nvSpPr>
        <p:spPr bwMode="auto">
          <a:xfrm>
            <a:off x="35128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733" name="Rectangle 1034"/>
          <p:cNvSpPr>
            <a:spLocks noChangeArrowheads="1"/>
          </p:cNvSpPr>
          <p:nvPr/>
        </p:nvSpPr>
        <p:spPr bwMode="blackWhite">
          <a:xfrm>
            <a:off x="5189220" y="8915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1"/>
              </a:solidFill>
              <a:latin typeface="+mn-lt"/>
            </a:endParaRPr>
          </a:p>
        </p:txBody>
      </p:sp>
      <p:sp>
        <p:nvSpPr>
          <p:cNvPr id="26734" name="Rectangle 1035"/>
          <p:cNvSpPr>
            <a:spLocks noChangeArrowheads="1"/>
          </p:cNvSpPr>
          <p:nvPr/>
        </p:nvSpPr>
        <p:spPr bwMode="auto">
          <a:xfrm>
            <a:off x="5189220" y="14249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latin typeface="+mn-lt"/>
            </a:endParaRPr>
          </a:p>
        </p:txBody>
      </p:sp>
      <p:sp>
        <p:nvSpPr>
          <p:cNvPr id="26731" name="Rectangle 1037"/>
          <p:cNvSpPr>
            <a:spLocks noChangeArrowheads="1"/>
          </p:cNvSpPr>
          <p:nvPr/>
        </p:nvSpPr>
        <p:spPr bwMode="blackWhite">
          <a:xfrm>
            <a:off x="5113020" y="9677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32" name="Rectangle 1038"/>
          <p:cNvSpPr>
            <a:spLocks noChangeArrowheads="1"/>
          </p:cNvSpPr>
          <p:nvPr/>
        </p:nvSpPr>
        <p:spPr bwMode="auto">
          <a:xfrm>
            <a:off x="5113020" y="1501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9" name="Rectangle 1040"/>
          <p:cNvSpPr>
            <a:spLocks noChangeArrowheads="1"/>
          </p:cNvSpPr>
          <p:nvPr/>
        </p:nvSpPr>
        <p:spPr bwMode="blackWhite">
          <a:xfrm>
            <a:off x="5036820" y="10439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accent4"/>
              </a:solidFill>
              <a:latin typeface="+mn-lt"/>
            </a:endParaRPr>
          </a:p>
        </p:txBody>
      </p:sp>
      <p:sp>
        <p:nvSpPr>
          <p:cNvPr id="26730" name="Rectangle 1041"/>
          <p:cNvSpPr>
            <a:spLocks noChangeArrowheads="1"/>
          </p:cNvSpPr>
          <p:nvPr/>
        </p:nvSpPr>
        <p:spPr bwMode="auto">
          <a:xfrm>
            <a:off x="5036820" y="1577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2" name="Group 1042"/>
          <p:cNvGrpSpPr>
            <a:grpSpLocks/>
          </p:cNvGrpSpPr>
          <p:nvPr/>
        </p:nvGrpSpPr>
        <p:grpSpPr bwMode="auto">
          <a:xfrm>
            <a:off x="3360420" y="891540"/>
            <a:ext cx="1295400" cy="609600"/>
            <a:chOff x="2112" y="768"/>
            <a:chExt cx="816" cy="384"/>
          </a:xfrm>
        </p:grpSpPr>
        <p:sp>
          <p:nvSpPr>
            <p:cNvPr id="26727" name="Rectangle 1043"/>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8" name="Rectangle 1044"/>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725" name="Rectangle 1046"/>
          <p:cNvSpPr>
            <a:spLocks noChangeArrowheads="1"/>
          </p:cNvSpPr>
          <p:nvPr/>
        </p:nvSpPr>
        <p:spPr bwMode="blackWhite">
          <a:xfrm>
            <a:off x="4960620" y="11963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26" name="Rectangle 1047"/>
          <p:cNvSpPr>
            <a:spLocks noChangeArrowheads="1"/>
          </p:cNvSpPr>
          <p:nvPr/>
        </p:nvSpPr>
        <p:spPr bwMode="auto">
          <a:xfrm>
            <a:off x="4960620" y="1729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3" name="Rectangle 1049"/>
          <p:cNvSpPr>
            <a:spLocks noChangeArrowheads="1"/>
          </p:cNvSpPr>
          <p:nvPr/>
        </p:nvSpPr>
        <p:spPr bwMode="blackWhite">
          <a:xfrm>
            <a:off x="4884420" y="13487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Task Manager</a:t>
            </a:r>
          </a:p>
        </p:txBody>
      </p:sp>
      <p:sp>
        <p:nvSpPr>
          <p:cNvPr id="26724" name="Rectangle 1050"/>
          <p:cNvSpPr>
            <a:spLocks noChangeArrowheads="1"/>
          </p:cNvSpPr>
          <p:nvPr/>
        </p:nvSpPr>
        <p:spPr bwMode="auto">
          <a:xfrm>
            <a:off x="4884420" y="1882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sp>
        <p:nvSpPr>
          <p:cNvPr id="26721" name="Rectangle 1052"/>
          <p:cNvSpPr>
            <a:spLocks noChangeArrowheads="1"/>
          </p:cNvSpPr>
          <p:nvPr/>
        </p:nvSpPr>
        <p:spPr bwMode="blackWhite">
          <a:xfrm>
            <a:off x="4808220" y="15773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Explorer</a:t>
            </a:r>
          </a:p>
        </p:txBody>
      </p:sp>
      <p:sp>
        <p:nvSpPr>
          <p:cNvPr id="26722" name="Rectangle 1053"/>
          <p:cNvSpPr>
            <a:spLocks noChangeArrowheads="1"/>
          </p:cNvSpPr>
          <p:nvPr/>
        </p:nvSpPr>
        <p:spPr bwMode="auto">
          <a:xfrm>
            <a:off x="4808220" y="2110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3" name="Group 1054"/>
          <p:cNvGrpSpPr>
            <a:grpSpLocks/>
          </p:cNvGrpSpPr>
          <p:nvPr/>
        </p:nvGrpSpPr>
        <p:grpSpPr bwMode="auto">
          <a:xfrm>
            <a:off x="3284220" y="967740"/>
            <a:ext cx="1295400" cy="609600"/>
            <a:chOff x="2112" y="768"/>
            <a:chExt cx="816" cy="384"/>
          </a:xfrm>
        </p:grpSpPr>
        <p:sp>
          <p:nvSpPr>
            <p:cNvPr id="26719" name="Rectangle 1055"/>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0" name="Rectangle 1056"/>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4" name="Group 1057"/>
          <p:cNvGrpSpPr>
            <a:grpSpLocks/>
          </p:cNvGrpSpPr>
          <p:nvPr/>
        </p:nvGrpSpPr>
        <p:grpSpPr bwMode="auto">
          <a:xfrm>
            <a:off x="3208020" y="1120140"/>
            <a:ext cx="1295400" cy="609600"/>
            <a:chOff x="2064" y="816"/>
            <a:chExt cx="816" cy="384"/>
          </a:xfrm>
        </p:grpSpPr>
        <p:sp>
          <p:nvSpPr>
            <p:cNvPr id="26717" name="Rectangle 1058"/>
            <p:cNvSpPr>
              <a:spLocks noChangeArrowheads="1"/>
            </p:cNvSpPr>
            <p:nvPr/>
          </p:nvSpPr>
          <p:spPr bwMode="blackWhite">
            <a:xfrm>
              <a:off x="2064" y="816"/>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solidFill>
                  <a:schemeClr val="bg2"/>
                </a:solidFill>
                <a:latin typeface="+mn-lt"/>
              </a:endParaRPr>
            </a:p>
          </p:txBody>
        </p:sp>
        <p:sp>
          <p:nvSpPr>
            <p:cNvPr id="26718" name="Rectangle 1059"/>
            <p:cNvSpPr>
              <a:spLocks noChangeArrowheads="1"/>
            </p:cNvSpPr>
            <p:nvPr/>
          </p:nvSpPr>
          <p:spPr bwMode="auto">
            <a:xfrm>
              <a:off x="2064" y="115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5" name="Group 1060"/>
          <p:cNvGrpSpPr>
            <a:grpSpLocks/>
          </p:cNvGrpSpPr>
          <p:nvPr/>
        </p:nvGrpSpPr>
        <p:grpSpPr bwMode="auto">
          <a:xfrm>
            <a:off x="3131820" y="1272540"/>
            <a:ext cx="1295400" cy="609600"/>
            <a:chOff x="2016" y="864"/>
            <a:chExt cx="816" cy="384"/>
          </a:xfrm>
        </p:grpSpPr>
        <p:sp>
          <p:nvSpPr>
            <p:cNvPr id="26715" name="Rectangle 1061"/>
            <p:cNvSpPr>
              <a:spLocks noChangeArrowheads="1"/>
            </p:cNvSpPr>
            <p:nvPr/>
          </p:nvSpPr>
          <p:spPr bwMode="blackWhite">
            <a:xfrm>
              <a:off x="2016" y="864"/>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SvcHost.Exe</a:t>
              </a:r>
            </a:p>
          </p:txBody>
        </p:sp>
        <p:sp>
          <p:nvSpPr>
            <p:cNvPr id="26716" name="Rectangle 1062"/>
            <p:cNvSpPr>
              <a:spLocks noChangeArrowheads="1"/>
            </p:cNvSpPr>
            <p:nvPr/>
          </p:nvSpPr>
          <p:spPr bwMode="auto">
            <a:xfrm>
              <a:off x="20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6" name="Group 1063"/>
          <p:cNvGrpSpPr>
            <a:grpSpLocks/>
          </p:cNvGrpSpPr>
          <p:nvPr/>
        </p:nvGrpSpPr>
        <p:grpSpPr bwMode="auto">
          <a:xfrm>
            <a:off x="2979420" y="1501140"/>
            <a:ext cx="1295400" cy="609600"/>
            <a:chOff x="1920" y="1008"/>
            <a:chExt cx="816" cy="384"/>
          </a:xfrm>
        </p:grpSpPr>
        <p:sp>
          <p:nvSpPr>
            <p:cNvPr id="26713" name="Rectangle 1064"/>
            <p:cNvSpPr>
              <a:spLocks noChangeArrowheads="1"/>
            </p:cNvSpPr>
            <p:nvPr/>
          </p:nvSpPr>
          <p:spPr bwMode="blackWhite">
            <a:xfrm>
              <a:off x="1920" y="100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WinMgt.Exe</a:t>
              </a:r>
            </a:p>
          </p:txBody>
        </p:sp>
        <p:sp>
          <p:nvSpPr>
            <p:cNvPr id="26714" name="Rectangle 1065"/>
            <p:cNvSpPr>
              <a:spLocks noChangeArrowheads="1"/>
            </p:cNvSpPr>
            <p:nvPr/>
          </p:nvSpPr>
          <p:spPr bwMode="auto">
            <a:xfrm>
              <a:off x="1920" y="134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7" name="Group 1066"/>
          <p:cNvGrpSpPr>
            <a:grpSpLocks/>
          </p:cNvGrpSpPr>
          <p:nvPr/>
        </p:nvGrpSpPr>
        <p:grpSpPr bwMode="auto">
          <a:xfrm>
            <a:off x="2827020" y="1729740"/>
            <a:ext cx="1295400" cy="533400"/>
            <a:chOff x="1824" y="1152"/>
            <a:chExt cx="816" cy="336"/>
          </a:xfrm>
        </p:grpSpPr>
        <p:sp>
          <p:nvSpPr>
            <p:cNvPr id="26711" name="Rectangle 1067"/>
            <p:cNvSpPr>
              <a:spLocks noChangeArrowheads="1"/>
            </p:cNvSpPr>
            <p:nvPr/>
          </p:nvSpPr>
          <p:spPr bwMode="blackWhite">
            <a:xfrm>
              <a:off x="1824" y="1152"/>
              <a:ext cx="816" cy="336"/>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SpoolSv.Exe</a:t>
              </a:r>
            </a:p>
          </p:txBody>
        </p:sp>
        <p:sp>
          <p:nvSpPr>
            <p:cNvPr id="26712" name="Rectangle 1068"/>
            <p:cNvSpPr>
              <a:spLocks noChangeArrowheads="1"/>
            </p:cNvSpPr>
            <p:nvPr/>
          </p:nvSpPr>
          <p:spPr bwMode="auto">
            <a:xfrm>
              <a:off x="1824"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8" name="Group 1069"/>
          <p:cNvGrpSpPr>
            <a:grpSpLocks/>
          </p:cNvGrpSpPr>
          <p:nvPr/>
        </p:nvGrpSpPr>
        <p:grpSpPr bwMode="auto">
          <a:xfrm>
            <a:off x="1379220" y="891540"/>
            <a:ext cx="1295400" cy="614363"/>
            <a:chOff x="912" y="606"/>
            <a:chExt cx="816" cy="387"/>
          </a:xfrm>
        </p:grpSpPr>
        <p:sp>
          <p:nvSpPr>
            <p:cNvPr id="26709" name="Rectangle 1070"/>
            <p:cNvSpPr>
              <a:spLocks noChangeArrowheads="1"/>
            </p:cNvSpPr>
            <p:nvPr/>
          </p:nvSpPr>
          <p:spPr bwMode="blackWhite">
            <a:xfrm>
              <a:off x="912" y="606"/>
              <a:ext cx="816" cy="384"/>
            </a:xfrm>
            <a:prstGeom prst="rect">
              <a:avLst/>
            </a:prstGeom>
            <a:solidFill>
              <a:srgbClr val="B11D2F"/>
            </a:solidFill>
            <a:ln w="12700">
              <a:solidFill>
                <a:schemeClr val="accent4"/>
              </a:solidFill>
              <a:miter lim="800000"/>
              <a:headEnd/>
              <a:tailEnd/>
            </a:ln>
          </p:spPr>
          <p:txBody>
            <a:bodyPr lIns="92075" tIns="18288" rIns="92075" bIns="92075" anchorCtr="1"/>
            <a:lstStyle/>
            <a:p>
              <a:pPr algn="ctr" eaLnBrk="0" hangingPunct="0">
                <a:spcBef>
                  <a:spcPct val="30000"/>
                </a:spcBef>
              </a:pPr>
              <a:r>
                <a:rPr lang="en-US" sz="1200" b="1">
                  <a:solidFill>
                    <a:schemeClr val="bg1"/>
                  </a:solidFill>
                  <a:latin typeface="+mn-lt"/>
                </a:rPr>
                <a:t>Service</a:t>
              </a:r>
              <a:br>
                <a:rPr lang="en-US" sz="1200" b="1">
                  <a:solidFill>
                    <a:schemeClr val="bg1"/>
                  </a:solidFill>
                  <a:latin typeface="+mn-lt"/>
                </a:rPr>
              </a:br>
              <a:r>
                <a:rPr lang="en-US" sz="1200" b="1">
                  <a:solidFill>
                    <a:schemeClr val="bg1"/>
                  </a:solidFill>
                  <a:latin typeface="+mn-lt"/>
                </a:rPr>
                <a:t>Control Mgr.</a:t>
              </a:r>
            </a:p>
          </p:txBody>
        </p:sp>
        <p:sp>
          <p:nvSpPr>
            <p:cNvPr id="26710" name="Rectangle 1071"/>
            <p:cNvSpPr>
              <a:spLocks noChangeArrowheads="1"/>
            </p:cNvSpPr>
            <p:nvPr/>
          </p:nvSpPr>
          <p:spPr bwMode="auto">
            <a:xfrm>
              <a:off x="912" y="945"/>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9" name="Group 1072"/>
          <p:cNvGrpSpPr>
            <a:grpSpLocks/>
          </p:cNvGrpSpPr>
          <p:nvPr/>
        </p:nvGrpSpPr>
        <p:grpSpPr bwMode="auto">
          <a:xfrm>
            <a:off x="1226820" y="1348740"/>
            <a:ext cx="1295400" cy="609600"/>
            <a:chOff x="816" y="864"/>
            <a:chExt cx="816" cy="384"/>
          </a:xfrm>
        </p:grpSpPr>
        <p:sp>
          <p:nvSpPr>
            <p:cNvPr id="26707" name="Rectangle 1073"/>
            <p:cNvSpPr>
              <a:spLocks noChangeArrowheads="1"/>
            </p:cNvSpPr>
            <p:nvPr/>
          </p:nvSpPr>
          <p:spPr bwMode="blackWhite">
            <a:xfrm>
              <a:off x="816" y="86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LSASS</a:t>
              </a:r>
            </a:p>
          </p:txBody>
        </p:sp>
        <p:sp>
          <p:nvSpPr>
            <p:cNvPr id="26708" name="Rectangle 1074"/>
            <p:cNvSpPr>
              <a:spLocks noChangeArrowheads="1"/>
            </p:cNvSpPr>
            <p:nvPr/>
          </p:nvSpPr>
          <p:spPr bwMode="auto">
            <a:xfrm>
              <a:off x="8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48" name="Rectangle 1075"/>
          <p:cNvSpPr>
            <a:spLocks noChangeArrowheads="1"/>
          </p:cNvSpPr>
          <p:nvPr/>
        </p:nvSpPr>
        <p:spPr bwMode="blackWhite">
          <a:xfrm>
            <a:off x="26746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Object</a:t>
            </a:r>
          </a:p>
          <a:p>
            <a:pPr marL="552450" indent="-552450" algn="ctr" eaLnBrk="0" hangingPunct="0"/>
            <a:r>
              <a:rPr lang="en-US" sz="1200" b="1">
                <a:solidFill>
                  <a:schemeClr val="bg1"/>
                </a:solidFill>
                <a:latin typeface="+mn-lt"/>
              </a:rPr>
              <a:t>Mgr.</a:t>
            </a:r>
          </a:p>
        </p:txBody>
      </p:sp>
      <p:sp>
        <p:nvSpPr>
          <p:cNvPr id="26649" name="Rectangle 1076"/>
          <p:cNvSpPr>
            <a:spLocks noChangeArrowheads="1"/>
          </p:cNvSpPr>
          <p:nvPr/>
        </p:nvSpPr>
        <p:spPr bwMode="auto">
          <a:xfrm>
            <a:off x="7856220" y="3939540"/>
            <a:ext cx="1066800" cy="1524000"/>
          </a:xfrm>
          <a:prstGeom prst="rect">
            <a:avLst/>
          </a:prstGeom>
          <a:solidFill>
            <a:srgbClr val="FFC000"/>
          </a:solidFill>
          <a:ln w="12700">
            <a:solidFill>
              <a:schemeClr val="accent4"/>
            </a:solidFill>
            <a:miter lim="800000"/>
            <a:headEnd/>
            <a:tailEnd/>
          </a:ln>
        </p:spPr>
        <p:txBody>
          <a:bodyPr wrap="none" lIns="92075" tIns="46038" rIns="92075" bIns="46038"/>
          <a:lstStyle/>
          <a:p>
            <a:pPr marL="552450" indent="-552450" algn="ctr" eaLnBrk="0" hangingPunct="0"/>
            <a:r>
              <a:rPr lang="en-US" sz="1200" b="1">
                <a:solidFill>
                  <a:schemeClr val="accent4"/>
                </a:solidFill>
                <a:latin typeface="+mn-lt"/>
              </a:rPr>
              <a:t>Windows</a:t>
            </a:r>
          </a:p>
          <a:p>
            <a:pPr marL="552450" indent="-552450" algn="ctr" eaLnBrk="0" hangingPunct="0"/>
            <a:r>
              <a:rPr lang="en-US" sz="1200" b="1">
                <a:solidFill>
                  <a:schemeClr val="accent4"/>
                </a:solidFill>
                <a:latin typeface="+mn-lt"/>
              </a:rPr>
              <a:t>USER,</a:t>
            </a:r>
          </a:p>
          <a:p>
            <a:pPr marL="552450" indent="-552450" algn="ctr" eaLnBrk="0" hangingPunct="0"/>
            <a:r>
              <a:rPr lang="en-US" sz="1200" b="1">
                <a:solidFill>
                  <a:schemeClr val="accent4"/>
                </a:solidFill>
                <a:latin typeface="+mn-lt"/>
              </a:rPr>
              <a:t>GDI</a:t>
            </a:r>
          </a:p>
          <a:p>
            <a:pPr marL="552450" indent="-552450" algn="ctr" eaLnBrk="0" hangingPunct="0"/>
            <a:endParaRPr lang="en-US" sz="1200" b="1">
              <a:solidFill>
                <a:schemeClr val="accent4"/>
              </a:solidFill>
              <a:latin typeface="+mn-lt"/>
            </a:endParaRPr>
          </a:p>
          <a:p>
            <a:pPr marL="552450" indent="-552450" algn="ctr" eaLnBrk="0" hangingPunct="0"/>
            <a:endParaRPr lang="en-US" sz="1200" b="1">
              <a:solidFill>
                <a:schemeClr val="accent4"/>
              </a:solidFill>
              <a:latin typeface="+mn-lt"/>
            </a:endParaRPr>
          </a:p>
        </p:txBody>
      </p:sp>
      <p:sp>
        <p:nvSpPr>
          <p:cNvPr id="26650" name="Rectangle 1077"/>
          <p:cNvSpPr>
            <a:spLocks noChangeArrowheads="1"/>
          </p:cNvSpPr>
          <p:nvPr/>
        </p:nvSpPr>
        <p:spPr bwMode="blackWhite">
          <a:xfrm>
            <a:off x="198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File</a:t>
            </a:r>
            <a:br>
              <a:rPr lang="en-US" sz="1200" b="1">
                <a:solidFill>
                  <a:schemeClr val="bg1"/>
                </a:solidFill>
                <a:latin typeface="+mn-lt"/>
              </a:rPr>
            </a:br>
            <a:r>
              <a:rPr lang="en-US" sz="1200" b="1">
                <a:solidFill>
                  <a:schemeClr val="bg1"/>
                </a:solidFill>
                <a:latin typeface="+mn-lt"/>
              </a:rPr>
              <a:t> System</a:t>
            </a:r>
            <a:br>
              <a:rPr lang="en-US" sz="1200" b="1">
                <a:solidFill>
                  <a:schemeClr val="bg1"/>
                </a:solidFill>
                <a:latin typeface="+mn-lt"/>
              </a:rPr>
            </a:br>
            <a:r>
              <a:rPr lang="en-US" sz="1200" b="1">
                <a:solidFill>
                  <a:schemeClr val="bg1"/>
                </a:solidFill>
                <a:latin typeface="+mn-lt"/>
              </a:rPr>
              <a:t> Cache</a:t>
            </a:r>
          </a:p>
        </p:txBody>
      </p:sp>
      <p:sp>
        <p:nvSpPr>
          <p:cNvPr id="26651" name="Rectangle 1078"/>
          <p:cNvSpPr>
            <a:spLocks noChangeArrowheads="1"/>
          </p:cNvSpPr>
          <p:nvPr/>
        </p:nvSpPr>
        <p:spPr bwMode="blackWhite">
          <a:xfrm>
            <a:off x="769620" y="4244340"/>
            <a:ext cx="1219200" cy="1219200"/>
          </a:xfrm>
          <a:prstGeom prst="rect">
            <a:avLst/>
          </a:prstGeom>
          <a:solidFill>
            <a:schemeClr val="accent1"/>
          </a:solidFill>
          <a:ln w="12700">
            <a:solidFill>
              <a:schemeClr val="accent4"/>
            </a:solidFill>
            <a:miter lim="800000"/>
            <a:headEnd/>
            <a:tailEnd/>
          </a:ln>
        </p:spPr>
        <p:txBody>
          <a:bodyPr wrap="none" lIns="92075" tIns="46038" rIns="92075" bIns="46038"/>
          <a:lstStyle/>
          <a:p>
            <a:pPr algn="ctr" eaLnBrk="0" hangingPunct="0"/>
            <a:r>
              <a:rPr lang="en-US" sz="1200" b="1">
                <a:solidFill>
                  <a:schemeClr val="bg1"/>
                </a:solidFill>
                <a:latin typeface="+mn-lt"/>
              </a:rPr>
              <a:t>I/O Mgr</a:t>
            </a:r>
          </a:p>
        </p:txBody>
      </p:sp>
      <p:sp>
        <p:nvSpPr>
          <p:cNvPr id="26652" name="Rectangle 1079"/>
          <p:cNvSpPr>
            <a:spLocks noChangeArrowheads="1"/>
          </p:cNvSpPr>
          <p:nvPr/>
        </p:nvSpPr>
        <p:spPr bwMode="auto">
          <a:xfrm>
            <a:off x="7399020" y="678181"/>
            <a:ext cx="1482725" cy="277641"/>
          </a:xfrm>
          <a:prstGeom prst="rect">
            <a:avLst/>
          </a:prstGeom>
          <a:noFill/>
          <a:ln w="9525">
            <a:noFill/>
            <a:miter lim="800000"/>
            <a:headEnd/>
            <a:tailEnd/>
          </a:ln>
        </p:spPr>
        <p:txBody>
          <a:bodyPr lIns="92075" tIns="46038" rIns="92075" bIns="46038">
            <a:spAutoFit/>
          </a:bodyPr>
          <a:lstStyle/>
          <a:p>
            <a:pPr algn="ctr" eaLnBrk="0" hangingPunct="0">
              <a:spcBef>
                <a:spcPct val="30000"/>
              </a:spcBef>
            </a:pPr>
            <a:r>
              <a:rPr lang="en-US" sz="1200" b="1" smtClean="0">
                <a:solidFill>
                  <a:schemeClr val="accent4"/>
                </a:solidFill>
                <a:latin typeface="+mn-lt"/>
              </a:rPr>
              <a:t>Subsystems</a:t>
            </a:r>
            <a:endParaRPr lang="en-US" sz="1200" b="1">
              <a:solidFill>
                <a:schemeClr val="accent4"/>
              </a:solidFill>
              <a:latin typeface="+mn-lt"/>
            </a:endParaRPr>
          </a:p>
        </p:txBody>
      </p:sp>
      <p:sp>
        <p:nvSpPr>
          <p:cNvPr id="26705" name="Rectangle 1081"/>
          <p:cNvSpPr>
            <a:spLocks noChangeArrowheads="1"/>
          </p:cNvSpPr>
          <p:nvPr/>
        </p:nvSpPr>
        <p:spPr bwMode="blackWhite">
          <a:xfrm>
            <a:off x="4732020" y="1793240"/>
            <a:ext cx="1600200" cy="7747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r>
              <a:rPr lang="en-US" sz="1200" b="1">
                <a:solidFill>
                  <a:schemeClr val="accent4"/>
                </a:solidFill>
                <a:latin typeface="+mn-lt"/>
              </a:rPr>
              <a:t>User</a:t>
            </a:r>
          </a:p>
          <a:p>
            <a:pPr algn="ctr" eaLnBrk="0" hangingPunct="0"/>
            <a:r>
              <a:rPr lang="en-US" sz="1200" b="1">
                <a:solidFill>
                  <a:schemeClr val="accent4"/>
                </a:solidFill>
                <a:latin typeface="+mn-lt"/>
              </a:rPr>
              <a:t>Application</a:t>
            </a:r>
          </a:p>
        </p:txBody>
      </p:sp>
      <p:sp>
        <p:nvSpPr>
          <p:cNvPr id="26706" name="Rectangle 1082"/>
          <p:cNvSpPr>
            <a:spLocks noChangeArrowheads="1"/>
          </p:cNvSpPr>
          <p:nvPr/>
        </p:nvSpPr>
        <p:spPr bwMode="auto">
          <a:xfrm>
            <a:off x="4732020" y="2339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bg1"/>
                </a:solidFill>
                <a:latin typeface="+mn-lt"/>
              </a:rPr>
              <a:t>Subsystem DLLs</a:t>
            </a:r>
          </a:p>
        </p:txBody>
      </p:sp>
      <p:sp>
        <p:nvSpPr>
          <p:cNvPr id="26654" name="Rectangle 1083"/>
          <p:cNvSpPr>
            <a:spLocks noChangeArrowheads="1"/>
          </p:cNvSpPr>
          <p:nvPr/>
        </p:nvSpPr>
        <p:spPr bwMode="auto">
          <a:xfrm>
            <a:off x="1306195" y="647065"/>
            <a:ext cx="1978025"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System processes</a:t>
            </a:r>
            <a:endParaRPr lang="en-US" sz="1000" b="1">
              <a:solidFill>
                <a:schemeClr val="accent4"/>
              </a:solidFill>
              <a:latin typeface="+mn-lt"/>
            </a:endParaRPr>
          </a:p>
        </p:txBody>
      </p:sp>
      <p:sp>
        <p:nvSpPr>
          <p:cNvPr id="26655" name="Rectangle 1084"/>
          <p:cNvSpPr>
            <a:spLocks noChangeArrowheads="1"/>
          </p:cNvSpPr>
          <p:nvPr/>
        </p:nvSpPr>
        <p:spPr bwMode="auto">
          <a:xfrm>
            <a:off x="3482338" y="647065"/>
            <a:ext cx="1154974" cy="246863"/>
          </a:xfrm>
          <a:prstGeom prst="rect">
            <a:avLst/>
          </a:prstGeom>
          <a:noFill/>
          <a:ln w="9525">
            <a:noFill/>
            <a:miter lim="800000"/>
            <a:headEnd/>
            <a:tailEnd/>
          </a:ln>
        </p:spPr>
        <p:txBody>
          <a:bodyPr wrap="square" lIns="92075" tIns="46038" rIns="92075" bIns="46038">
            <a:spAutoFit/>
          </a:bodyPr>
          <a:lstStyle/>
          <a:p>
            <a:pPr eaLnBrk="0" hangingPunct="0"/>
            <a:r>
              <a:rPr lang="en-US" sz="1000" b="1" smtClean="0">
                <a:solidFill>
                  <a:schemeClr val="accent4"/>
                </a:solidFill>
                <a:latin typeface="+mn-lt"/>
              </a:rPr>
              <a:t>Services</a:t>
            </a:r>
            <a:endParaRPr lang="en-US" sz="1000" b="1">
              <a:solidFill>
                <a:schemeClr val="accent4"/>
              </a:solidFill>
              <a:latin typeface="+mn-lt"/>
            </a:endParaRPr>
          </a:p>
        </p:txBody>
      </p:sp>
      <p:sp>
        <p:nvSpPr>
          <p:cNvPr id="26656" name="Rectangle 1085"/>
          <p:cNvSpPr>
            <a:spLocks noChangeArrowheads="1"/>
          </p:cNvSpPr>
          <p:nvPr/>
        </p:nvSpPr>
        <p:spPr bwMode="auto">
          <a:xfrm>
            <a:off x="5515519" y="647065"/>
            <a:ext cx="1403350"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Applications</a:t>
            </a:r>
            <a:endParaRPr lang="en-US" sz="1000" b="1">
              <a:solidFill>
                <a:schemeClr val="accent4"/>
              </a:solidFill>
              <a:latin typeface="+mn-lt"/>
            </a:endParaRPr>
          </a:p>
        </p:txBody>
      </p:sp>
      <p:sp>
        <p:nvSpPr>
          <p:cNvPr id="26657" name="Rectangle 1086"/>
          <p:cNvSpPr>
            <a:spLocks noChangeArrowheads="1"/>
          </p:cNvSpPr>
          <p:nvPr/>
        </p:nvSpPr>
        <p:spPr bwMode="auto">
          <a:xfrm>
            <a:off x="6530340" y="6160770"/>
            <a:ext cx="2590800" cy="462307"/>
          </a:xfrm>
          <a:prstGeom prst="rect">
            <a:avLst/>
          </a:prstGeom>
          <a:noFill/>
          <a:ln w="9525">
            <a:noFill/>
            <a:miter lim="800000"/>
            <a:headEnd/>
            <a:tailEnd/>
          </a:ln>
        </p:spPr>
        <p:txBody>
          <a:bodyPr lIns="92075" tIns="46038" rIns="92075" bIns="46038">
            <a:spAutoFit/>
          </a:bodyPr>
          <a:lstStyle/>
          <a:p>
            <a:pPr algn="r" eaLnBrk="0" hangingPunct="0"/>
            <a:r>
              <a:rPr lang="en-US" sz="1200">
                <a:solidFill>
                  <a:schemeClr val="accent4"/>
                </a:solidFill>
                <a:latin typeface="+mn-lt"/>
              </a:rPr>
              <a:t>Original copyright by Microsoft Corporation</a:t>
            </a:r>
            <a:r>
              <a:rPr lang="en-US" sz="1200" smtClean="0">
                <a:solidFill>
                  <a:schemeClr val="accent4"/>
                </a:solidFill>
                <a:latin typeface="+mn-lt"/>
              </a:rPr>
              <a:t>.</a:t>
            </a:r>
            <a:endParaRPr lang="en-US" sz="1200">
              <a:solidFill>
                <a:schemeClr val="accent4"/>
              </a:solidFill>
              <a:latin typeface="+mn-lt"/>
            </a:endParaRPr>
          </a:p>
        </p:txBody>
      </p:sp>
      <p:sp>
        <p:nvSpPr>
          <p:cNvPr id="26658" name="Rectangle 1087"/>
          <p:cNvSpPr>
            <a:spLocks noChangeArrowheads="1"/>
          </p:cNvSpPr>
          <p:nvPr/>
        </p:nvSpPr>
        <p:spPr bwMode="blackWhite">
          <a:xfrm>
            <a:off x="769620" y="4549140"/>
            <a:ext cx="1066800" cy="12192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59" name="Rectangle 1088"/>
          <p:cNvSpPr>
            <a:spLocks noChangeArrowheads="1"/>
          </p:cNvSpPr>
          <p:nvPr/>
        </p:nvSpPr>
        <p:spPr bwMode="blackWhite">
          <a:xfrm>
            <a:off x="160020" y="2872740"/>
            <a:ext cx="1143000" cy="533400"/>
          </a:xfrm>
          <a:prstGeom prst="rect">
            <a:avLst/>
          </a:prstGeom>
          <a:solidFill>
            <a:srgbClr val="B11D2F"/>
          </a:solidFill>
          <a:ln w="12700">
            <a:solidFill>
              <a:schemeClr val="accent4"/>
            </a:solidFill>
            <a:miter lim="800000"/>
            <a:headEnd/>
            <a:tailEnd/>
          </a:ln>
        </p:spPr>
        <p:txBody>
          <a:bodyPr wrap="none" lIns="92075" rIns="92075" bIns="92075" anchor="ctr"/>
          <a:lstStyle/>
          <a:p>
            <a:pPr>
              <a:lnSpc>
                <a:spcPct val="90000"/>
              </a:lnSpc>
            </a:pPr>
            <a:r>
              <a:rPr lang="en-US" sz="1200" b="1">
                <a:solidFill>
                  <a:schemeClr val="bg1"/>
                </a:solidFill>
                <a:latin typeface="+mn-lt"/>
              </a:rPr>
              <a:t>System</a:t>
            </a:r>
          </a:p>
          <a:p>
            <a:pPr>
              <a:lnSpc>
                <a:spcPct val="90000"/>
              </a:lnSpc>
            </a:pPr>
            <a:r>
              <a:rPr lang="en-US" sz="1200" b="1">
                <a:solidFill>
                  <a:schemeClr val="bg1"/>
                </a:solidFill>
                <a:latin typeface="+mn-lt"/>
              </a:rPr>
              <a:t>Threads</a:t>
            </a:r>
          </a:p>
        </p:txBody>
      </p:sp>
      <p:grpSp>
        <p:nvGrpSpPr>
          <p:cNvPr id="10" name="Group 1089"/>
          <p:cNvGrpSpPr>
            <a:grpSpLocks/>
          </p:cNvGrpSpPr>
          <p:nvPr/>
        </p:nvGrpSpPr>
        <p:grpSpPr bwMode="auto">
          <a:xfrm>
            <a:off x="-51755" y="1967866"/>
            <a:ext cx="942975" cy="1992313"/>
            <a:chOff x="48" y="1302"/>
            <a:chExt cx="594" cy="1255"/>
          </a:xfrm>
        </p:grpSpPr>
        <p:sp>
          <p:nvSpPr>
            <p:cNvPr id="26703"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eaLnBrk="0" hangingPunct="0">
                <a:lnSpc>
                  <a:spcPct val="140000"/>
                </a:lnSpc>
              </a:pPr>
              <a:r>
                <a:rPr lang="en-US" sz="1200" b="1">
                  <a:solidFill>
                    <a:schemeClr val="accent4"/>
                  </a:solidFill>
                  <a:latin typeface="+mn-lt"/>
                </a:rPr>
                <a:t>User</a:t>
              </a:r>
            </a:p>
            <a:p>
              <a:pPr eaLnBrk="0" hangingPunct="0">
                <a:lnSpc>
                  <a:spcPct val="90000"/>
                </a:lnSpc>
              </a:pPr>
              <a:r>
                <a:rPr lang="en-US" sz="1200" b="1">
                  <a:solidFill>
                    <a:schemeClr val="accent4"/>
                  </a:solidFill>
                  <a:latin typeface="+mn-lt"/>
                </a:rPr>
                <a:t>Mode</a:t>
              </a:r>
            </a:p>
          </p:txBody>
        </p:sp>
        <p:sp>
          <p:nvSpPr>
            <p:cNvPr id="26704"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eaLnBrk="0" hangingPunct="0"/>
              <a:r>
                <a:rPr lang="en-US" sz="1200" b="1">
                  <a:solidFill>
                    <a:schemeClr val="accent4"/>
                  </a:solidFill>
                  <a:latin typeface="+mn-lt"/>
                </a:rPr>
                <a:t>Kernel</a:t>
              </a:r>
            </a:p>
            <a:p>
              <a:pPr eaLnBrk="0" hangingPunct="0"/>
              <a:r>
                <a:rPr lang="en-US" sz="1200" b="1">
                  <a:solidFill>
                    <a:schemeClr val="accent4"/>
                  </a:solidFill>
                  <a:latin typeface="+mn-lt"/>
                </a:rPr>
                <a:t>Mode</a:t>
              </a:r>
            </a:p>
          </p:txBody>
        </p:sp>
      </p:grpSp>
      <p:sp>
        <p:nvSpPr>
          <p:cNvPr id="26661" name="Freeform 1092"/>
          <p:cNvSpPr>
            <a:spLocks/>
          </p:cNvSpPr>
          <p:nvPr/>
        </p:nvSpPr>
        <p:spPr bwMode="auto">
          <a:xfrm>
            <a:off x="160020" y="2720340"/>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chemeClr val="accent4"/>
            </a:solidFill>
            <a:round/>
            <a:headEnd type="none" w="sm" len="sm"/>
            <a:tailEnd type="none" w="sm" len="sm"/>
          </a:ln>
        </p:spPr>
        <p:txBody>
          <a:bodyPr/>
          <a:lstStyle/>
          <a:p>
            <a:endParaRPr lang="en-US" sz="1200">
              <a:latin typeface="+mn-lt"/>
            </a:endParaRPr>
          </a:p>
        </p:txBody>
      </p:sp>
      <p:sp>
        <p:nvSpPr>
          <p:cNvPr id="26662" name="Rectangle 1093"/>
          <p:cNvSpPr>
            <a:spLocks noChangeArrowheads="1"/>
          </p:cNvSpPr>
          <p:nvPr/>
        </p:nvSpPr>
        <p:spPr bwMode="blackWhite">
          <a:xfrm>
            <a:off x="1537970" y="2872740"/>
            <a:ext cx="7286625" cy="304800"/>
          </a:xfrm>
          <a:prstGeom prst="rect">
            <a:avLst/>
          </a:prstGeom>
          <a:solidFill>
            <a:schemeClr val="folHlink"/>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NTDLL.DLL</a:t>
            </a:r>
          </a:p>
        </p:txBody>
      </p:sp>
      <p:sp>
        <p:nvSpPr>
          <p:cNvPr id="26663" name="Rectangle 1094"/>
          <p:cNvSpPr>
            <a:spLocks noChangeArrowheads="1"/>
          </p:cNvSpPr>
          <p:nvPr/>
        </p:nvSpPr>
        <p:spPr bwMode="blackWhite">
          <a:xfrm>
            <a:off x="769620" y="4625340"/>
            <a:ext cx="990600" cy="11430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64" name="Rectangle 1095"/>
          <p:cNvSpPr>
            <a:spLocks noChangeArrowheads="1"/>
          </p:cNvSpPr>
          <p:nvPr/>
        </p:nvSpPr>
        <p:spPr bwMode="blackWhite">
          <a:xfrm>
            <a:off x="769620" y="4701540"/>
            <a:ext cx="914400" cy="1066800"/>
          </a:xfrm>
          <a:prstGeom prst="rect">
            <a:avLst/>
          </a:prstGeom>
          <a:solidFill>
            <a:srgbClr val="FF9966"/>
          </a:solidFill>
          <a:ln w="12700">
            <a:solidFill>
              <a:schemeClr val="accent4"/>
            </a:solidFill>
            <a:miter lim="800000"/>
            <a:headEnd/>
            <a:tailEnd/>
          </a:ln>
        </p:spPr>
        <p:txBody>
          <a:bodyPr wrap="none" lIns="92075" tIns="91440" rIns="92075" bIns="0"/>
          <a:lstStyle/>
          <a:p>
            <a:pPr algn="ctr" eaLnBrk="0" hangingPunct="0"/>
            <a:r>
              <a:rPr lang="en-US" sz="1200" b="1">
                <a:solidFill>
                  <a:schemeClr val="accent4"/>
                </a:solidFill>
                <a:latin typeface="+mn-lt"/>
              </a:rPr>
              <a:t>Device &amp;</a:t>
            </a:r>
          </a:p>
          <a:p>
            <a:pPr algn="ctr" eaLnBrk="0" hangingPunct="0"/>
            <a:r>
              <a:rPr lang="en-US" sz="1200" b="1">
                <a:solidFill>
                  <a:schemeClr val="accent4"/>
                </a:solidFill>
                <a:latin typeface="+mn-lt"/>
              </a:rPr>
              <a:t>File Sys.</a:t>
            </a:r>
          </a:p>
          <a:p>
            <a:pPr algn="ctr" eaLnBrk="0" hangingPunct="0"/>
            <a:r>
              <a:rPr lang="en-US" sz="1200" b="1">
                <a:solidFill>
                  <a:schemeClr val="accent4"/>
                </a:solidFill>
                <a:latin typeface="+mn-lt"/>
              </a:rPr>
              <a:t>Drivers</a:t>
            </a:r>
          </a:p>
        </p:txBody>
      </p:sp>
      <p:grpSp>
        <p:nvGrpSpPr>
          <p:cNvPr id="11" name="Group 1096"/>
          <p:cNvGrpSpPr>
            <a:grpSpLocks/>
          </p:cNvGrpSpPr>
          <p:nvPr/>
        </p:nvGrpSpPr>
        <p:grpSpPr bwMode="auto">
          <a:xfrm>
            <a:off x="1074420" y="1653540"/>
            <a:ext cx="1295400" cy="609600"/>
            <a:chOff x="720" y="1104"/>
            <a:chExt cx="816" cy="384"/>
          </a:xfrm>
        </p:grpSpPr>
        <p:sp>
          <p:nvSpPr>
            <p:cNvPr id="26701" name="Rectangle 1097"/>
            <p:cNvSpPr>
              <a:spLocks noChangeArrowheads="1"/>
            </p:cNvSpPr>
            <p:nvPr/>
          </p:nvSpPr>
          <p:spPr bwMode="blackWhite">
            <a:xfrm>
              <a:off x="720" y="110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WinLogon</a:t>
              </a:r>
            </a:p>
          </p:txBody>
        </p:sp>
        <p:sp>
          <p:nvSpPr>
            <p:cNvPr id="26702" name="Rectangle 1098"/>
            <p:cNvSpPr>
              <a:spLocks noChangeArrowheads="1"/>
            </p:cNvSpPr>
            <p:nvPr/>
          </p:nvSpPr>
          <p:spPr bwMode="auto">
            <a:xfrm>
              <a:off x="720"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66" name="Rectangle 1099"/>
          <p:cNvSpPr>
            <a:spLocks noChangeArrowheads="1"/>
          </p:cNvSpPr>
          <p:nvPr/>
        </p:nvSpPr>
        <p:spPr bwMode="blackWhite">
          <a:xfrm>
            <a:off x="693420" y="1958340"/>
            <a:ext cx="1295400" cy="609600"/>
          </a:xfrm>
          <a:prstGeom prst="rect">
            <a:avLst/>
          </a:prstGeom>
          <a:solidFill>
            <a:srgbClr val="B11D2F"/>
          </a:solidFill>
          <a:ln w="12700">
            <a:solidFill>
              <a:schemeClr val="accent4"/>
            </a:solidFill>
            <a:miter lim="800000"/>
            <a:headEnd/>
            <a:tailEnd/>
          </a:ln>
        </p:spPr>
        <p:txBody>
          <a:bodyPr lIns="92075" tIns="91440" rIns="92075" bIns="92075" anchor="ctr" anchorCtr="1"/>
          <a:lstStyle/>
          <a:p>
            <a:pPr algn="ctr" eaLnBrk="0" hangingPunct="0">
              <a:spcBef>
                <a:spcPct val="30000"/>
              </a:spcBef>
            </a:pPr>
            <a:r>
              <a:rPr lang="en-US" sz="1200" b="1">
                <a:solidFill>
                  <a:schemeClr val="bg1"/>
                </a:solidFill>
                <a:latin typeface="+mn-lt"/>
              </a:rPr>
              <a:t>Session  Manager</a:t>
            </a:r>
          </a:p>
        </p:txBody>
      </p:sp>
      <p:grpSp>
        <p:nvGrpSpPr>
          <p:cNvPr id="12" name="Group 1100"/>
          <p:cNvGrpSpPr>
            <a:grpSpLocks/>
          </p:cNvGrpSpPr>
          <p:nvPr/>
        </p:nvGrpSpPr>
        <p:grpSpPr bwMode="auto">
          <a:xfrm>
            <a:off x="2674620" y="1958340"/>
            <a:ext cx="1295400" cy="609600"/>
            <a:chOff x="1728" y="1296"/>
            <a:chExt cx="816" cy="384"/>
          </a:xfrm>
        </p:grpSpPr>
        <p:sp>
          <p:nvSpPr>
            <p:cNvPr id="26699" name="Rectangle 1101"/>
            <p:cNvSpPr>
              <a:spLocks noChangeArrowheads="1"/>
            </p:cNvSpPr>
            <p:nvPr/>
          </p:nvSpPr>
          <p:spPr bwMode="blackWhite">
            <a:xfrm>
              <a:off x="1728" y="1296"/>
              <a:ext cx="816" cy="384"/>
            </a:xfrm>
            <a:prstGeom prst="rect">
              <a:avLst/>
            </a:prstGeom>
            <a:solidFill>
              <a:schemeClr val="accent1"/>
            </a:solidFill>
            <a:ln w="12700">
              <a:solidFill>
                <a:schemeClr val="accent4"/>
              </a:solidFill>
              <a:miter lim="800000"/>
              <a:headEnd/>
              <a:tailEnd/>
            </a:ln>
          </p:spPr>
          <p:txBody>
            <a:bodyPr lIns="92075" tIns="46038" rIns="92075" bIns="46038" anchor="ctr" anchorCtr="1"/>
            <a:lstStyle/>
            <a:p>
              <a:pPr algn="ctr" eaLnBrk="0" hangingPunct="0">
                <a:lnSpc>
                  <a:spcPct val="90000"/>
                </a:lnSpc>
                <a:spcBef>
                  <a:spcPct val="20000"/>
                </a:spcBef>
              </a:pPr>
              <a:r>
                <a:rPr lang="en-US" sz="1200" b="1" smtClean="0">
                  <a:solidFill>
                    <a:schemeClr val="bg1"/>
                  </a:solidFill>
                  <a:latin typeface="+mn-lt"/>
                </a:rPr>
                <a:t>SvcHost.exe</a:t>
              </a:r>
              <a:endParaRPr lang="en-US" sz="1200" b="1">
                <a:solidFill>
                  <a:schemeClr val="bg1"/>
                </a:solidFill>
                <a:latin typeface="+mn-lt"/>
              </a:endParaRPr>
            </a:p>
          </p:txBody>
        </p:sp>
        <p:sp>
          <p:nvSpPr>
            <p:cNvPr id="26700" name="Rectangle 1102"/>
            <p:cNvSpPr>
              <a:spLocks noChangeArrowheads="1"/>
            </p:cNvSpPr>
            <p:nvPr/>
          </p:nvSpPr>
          <p:spPr bwMode="auto">
            <a:xfrm>
              <a:off x="1728" y="163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sp>
        <p:nvSpPr>
          <p:cNvPr id="26668" name="Line 1103"/>
          <p:cNvSpPr>
            <a:spLocks noChangeShapeType="1"/>
          </p:cNvSpPr>
          <p:nvPr/>
        </p:nvSpPr>
        <p:spPr bwMode="auto">
          <a:xfrm>
            <a:off x="7240270" y="2609215"/>
            <a:ext cx="6350" cy="2635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0" name="Line 1105"/>
          <p:cNvSpPr>
            <a:spLocks noChangeShapeType="1"/>
          </p:cNvSpPr>
          <p:nvPr/>
        </p:nvSpPr>
        <p:spPr bwMode="auto">
          <a:xfrm>
            <a:off x="8465820" y="1501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1" name="Line 1106"/>
          <p:cNvSpPr>
            <a:spLocks noChangeShapeType="1"/>
          </p:cNvSpPr>
          <p:nvPr/>
        </p:nvSpPr>
        <p:spPr bwMode="auto">
          <a:xfrm>
            <a:off x="53416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2" name="Line 1107"/>
          <p:cNvSpPr>
            <a:spLocks noChangeShapeType="1"/>
          </p:cNvSpPr>
          <p:nvPr/>
        </p:nvSpPr>
        <p:spPr bwMode="auto">
          <a:xfrm flipH="1">
            <a:off x="1684020" y="2577465"/>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3" name="Line 1108"/>
          <p:cNvSpPr>
            <a:spLocks noChangeShapeType="1"/>
          </p:cNvSpPr>
          <p:nvPr/>
        </p:nvSpPr>
        <p:spPr bwMode="auto">
          <a:xfrm flipH="1">
            <a:off x="31318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4" name="Rectangle 1109"/>
          <p:cNvSpPr>
            <a:spLocks noChangeArrowheads="1"/>
          </p:cNvSpPr>
          <p:nvPr/>
        </p:nvSpPr>
        <p:spPr bwMode="blackWhite">
          <a:xfrm>
            <a:off x="6698933" y="2105978"/>
            <a:ext cx="1333500" cy="287337"/>
          </a:xfrm>
          <a:prstGeom prst="rect">
            <a:avLst/>
          </a:prstGeom>
          <a:solidFill>
            <a:srgbClr val="B11D2F"/>
          </a:solidFill>
          <a:ln w="12700">
            <a:solidFill>
              <a:schemeClr val="accent4"/>
            </a:solidFill>
            <a:miter lim="800000"/>
            <a:headEnd/>
            <a:tailEnd/>
          </a:ln>
        </p:spPr>
        <p:txBody>
          <a:bodyPr wrap="none" lIns="92075" rIns="92075" bIns="92075"/>
          <a:lstStyle/>
          <a:p>
            <a:pPr algn="ctr" eaLnBrk="0" hangingPunct="0"/>
            <a:r>
              <a:rPr lang="en-US" sz="1200" b="1" smtClean="0">
                <a:solidFill>
                  <a:schemeClr val="bg1"/>
                </a:solidFill>
                <a:latin typeface="+mn-lt"/>
              </a:rPr>
              <a:t>POSIX (SUA)</a:t>
            </a:r>
            <a:endParaRPr lang="en-US" sz="1200" b="1">
              <a:solidFill>
                <a:schemeClr val="bg1"/>
              </a:solidFill>
              <a:latin typeface="+mn-lt"/>
            </a:endParaRPr>
          </a:p>
        </p:txBody>
      </p:sp>
      <p:sp>
        <p:nvSpPr>
          <p:cNvPr id="26675" name="Rectangle 1110"/>
          <p:cNvSpPr>
            <a:spLocks noChangeArrowheads="1"/>
          </p:cNvSpPr>
          <p:nvPr/>
        </p:nvSpPr>
        <p:spPr bwMode="auto">
          <a:xfrm>
            <a:off x="6698933" y="2393315"/>
            <a:ext cx="1152525" cy="212725"/>
          </a:xfrm>
          <a:prstGeom prst="rect">
            <a:avLst/>
          </a:prstGeom>
          <a:solidFill>
            <a:schemeClr val="folHlink"/>
          </a:solidFill>
          <a:ln w="12700">
            <a:solidFill>
              <a:schemeClr val="accent4"/>
            </a:solidFill>
            <a:miter lim="800000"/>
            <a:headEnd/>
            <a:tailEnd/>
          </a:ln>
        </p:spPr>
        <p:txBody>
          <a:bodyPr wrap="none" anchor="ctr"/>
          <a:lstStyle/>
          <a:p>
            <a:pPr algn="ctr" eaLnBrk="0" hangingPunct="0">
              <a:spcBef>
                <a:spcPct val="50000"/>
              </a:spcBef>
            </a:pPr>
            <a:r>
              <a:rPr lang="en-US" sz="1200" b="1">
                <a:solidFill>
                  <a:schemeClr val="bg1"/>
                </a:solidFill>
                <a:latin typeface="+mn-lt"/>
              </a:rPr>
              <a:t>Windows DLLs</a:t>
            </a:r>
          </a:p>
        </p:txBody>
      </p:sp>
      <p:sp>
        <p:nvSpPr>
          <p:cNvPr id="26676" name="Line 1111"/>
          <p:cNvSpPr>
            <a:spLocks noChangeShapeType="1"/>
          </p:cNvSpPr>
          <p:nvPr/>
        </p:nvSpPr>
        <p:spPr bwMode="auto">
          <a:xfrm>
            <a:off x="3131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7" name="Line 1112"/>
          <p:cNvSpPr>
            <a:spLocks noChangeShapeType="1"/>
          </p:cNvSpPr>
          <p:nvPr/>
        </p:nvSpPr>
        <p:spPr bwMode="auto">
          <a:xfrm>
            <a:off x="16840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8" name="Line 1113"/>
          <p:cNvSpPr>
            <a:spLocks noChangeShapeType="1"/>
          </p:cNvSpPr>
          <p:nvPr/>
        </p:nvSpPr>
        <p:spPr bwMode="auto">
          <a:xfrm>
            <a:off x="53416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9" name="Line 1114"/>
          <p:cNvSpPr>
            <a:spLocks noChangeShapeType="1"/>
          </p:cNvSpPr>
          <p:nvPr/>
        </p:nvSpPr>
        <p:spPr bwMode="auto">
          <a:xfrm>
            <a:off x="7246620" y="3160078"/>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0" name="Line 1115"/>
          <p:cNvSpPr>
            <a:spLocks noChangeShapeType="1"/>
          </p:cNvSpPr>
          <p:nvPr/>
        </p:nvSpPr>
        <p:spPr bwMode="auto">
          <a:xfrm>
            <a:off x="8465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1" name="Line 1116"/>
          <p:cNvSpPr>
            <a:spLocks noChangeShapeType="1"/>
          </p:cNvSpPr>
          <p:nvPr/>
        </p:nvSpPr>
        <p:spPr bwMode="auto">
          <a:xfrm>
            <a:off x="8237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2" name="Rectangle 1117"/>
          <p:cNvSpPr>
            <a:spLocks noChangeArrowheads="1"/>
          </p:cNvSpPr>
          <p:nvPr/>
        </p:nvSpPr>
        <p:spPr bwMode="blackWhite">
          <a:xfrm>
            <a:off x="3284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Plug and</a:t>
            </a:r>
          </a:p>
          <a:p>
            <a:pPr marL="552450" indent="-552450" algn="ctr" eaLnBrk="0" hangingPunct="0"/>
            <a:r>
              <a:rPr lang="en-US" sz="1200" b="1">
                <a:solidFill>
                  <a:schemeClr val="bg1"/>
                </a:solidFill>
                <a:latin typeface="+mn-lt"/>
              </a:rPr>
              <a:t>Play Mgr.</a:t>
            </a:r>
          </a:p>
        </p:txBody>
      </p:sp>
      <p:sp>
        <p:nvSpPr>
          <p:cNvPr id="26683" name="Rectangle 1118"/>
          <p:cNvSpPr>
            <a:spLocks noChangeArrowheads="1"/>
          </p:cNvSpPr>
          <p:nvPr/>
        </p:nvSpPr>
        <p:spPr bwMode="blackWhite">
          <a:xfrm>
            <a:off x="38938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Power</a:t>
            </a:r>
          </a:p>
          <a:p>
            <a:pPr marL="552450" indent="-552450" algn="ctr" eaLnBrk="0" hangingPunct="0"/>
            <a:r>
              <a:rPr lang="en-US" sz="1200" b="1">
                <a:solidFill>
                  <a:schemeClr val="bg1"/>
                </a:solidFill>
                <a:latin typeface="+mn-lt"/>
              </a:rPr>
              <a:t>Mgr.</a:t>
            </a:r>
          </a:p>
        </p:txBody>
      </p:sp>
      <p:sp>
        <p:nvSpPr>
          <p:cNvPr id="26684" name="Rectangle 1119"/>
          <p:cNvSpPr>
            <a:spLocks noChangeArrowheads="1"/>
          </p:cNvSpPr>
          <p:nvPr/>
        </p:nvSpPr>
        <p:spPr bwMode="blackWhite">
          <a:xfrm>
            <a:off x="45034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Security</a:t>
            </a:r>
            <a:br>
              <a:rPr lang="en-US" sz="1200" b="1">
                <a:solidFill>
                  <a:schemeClr val="bg1"/>
                </a:solidFill>
                <a:latin typeface="+mn-lt"/>
              </a:rPr>
            </a:br>
            <a:r>
              <a:rPr lang="en-US" sz="1200" b="1">
                <a:solidFill>
                  <a:schemeClr val="bg1"/>
                </a:solidFill>
                <a:latin typeface="+mn-lt"/>
              </a:rPr>
              <a:t>Reference</a:t>
            </a:r>
            <a:br>
              <a:rPr lang="en-US" sz="1200" b="1">
                <a:solidFill>
                  <a:schemeClr val="bg1"/>
                </a:solidFill>
                <a:latin typeface="+mn-lt"/>
              </a:rPr>
            </a:br>
            <a:r>
              <a:rPr lang="en-US" sz="1200" b="1">
                <a:solidFill>
                  <a:schemeClr val="bg1"/>
                </a:solidFill>
                <a:latin typeface="+mn-lt"/>
              </a:rPr>
              <a:t>Monitor</a:t>
            </a:r>
          </a:p>
        </p:txBody>
      </p:sp>
      <p:sp>
        <p:nvSpPr>
          <p:cNvPr id="26685" name="Rectangle 1120"/>
          <p:cNvSpPr>
            <a:spLocks noChangeArrowheads="1"/>
          </p:cNvSpPr>
          <p:nvPr/>
        </p:nvSpPr>
        <p:spPr bwMode="blackWhite">
          <a:xfrm>
            <a:off x="5189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Virtual</a:t>
            </a:r>
            <a:br>
              <a:rPr lang="en-US" sz="1200" b="1">
                <a:solidFill>
                  <a:schemeClr val="bg1"/>
                </a:solidFill>
                <a:latin typeface="+mn-lt"/>
              </a:rPr>
            </a:br>
            <a:r>
              <a:rPr lang="en-US" sz="1200" b="1">
                <a:solidFill>
                  <a:schemeClr val="bg1"/>
                </a:solidFill>
                <a:latin typeface="+mn-lt"/>
              </a:rPr>
              <a:t>Memory</a:t>
            </a:r>
          </a:p>
        </p:txBody>
      </p:sp>
      <p:sp>
        <p:nvSpPr>
          <p:cNvPr id="26686" name="Rectangle 1121"/>
          <p:cNvSpPr>
            <a:spLocks noChangeArrowheads="1"/>
          </p:cNvSpPr>
          <p:nvPr/>
        </p:nvSpPr>
        <p:spPr bwMode="blackWhite">
          <a:xfrm>
            <a:off x="579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Processes</a:t>
            </a:r>
            <a:br>
              <a:rPr lang="en-US" sz="1200" b="1">
                <a:solidFill>
                  <a:schemeClr val="bg1"/>
                </a:solidFill>
                <a:latin typeface="+mn-lt"/>
              </a:rPr>
            </a:br>
            <a:r>
              <a:rPr lang="en-US" sz="1200" b="1">
                <a:solidFill>
                  <a:schemeClr val="bg1"/>
                </a:solidFill>
                <a:latin typeface="+mn-lt"/>
              </a:rPr>
              <a:t>&amp;</a:t>
            </a:r>
          </a:p>
          <a:p>
            <a:pPr algn="ctr" eaLnBrk="0" hangingPunct="0">
              <a:lnSpc>
                <a:spcPct val="90000"/>
              </a:lnSpc>
            </a:pPr>
            <a:r>
              <a:rPr lang="en-US" sz="1200" b="1">
                <a:solidFill>
                  <a:schemeClr val="bg1"/>
                </a:solidFill>
                <a:latin typeface="+mn-lt"/>
              </a:rPr>
              <a:t>Threads</a:t>
            </a:r>
          </a:p>
        </p:txBody>
      </p:sp>
      <p:sp>
        <p:nvSpPr>
          <p:cNvPr id="26687" name="Rectangle 1122"/>
          <p:cNvSpPr>
            <a:spLocks noChangeArrowheads="1"/>
          </p:cNvSpPr>
          <p:nvPr/>
        </p:nvSpPr>
        <p:spPr bwMode="blackWhite">
          <a:xfrm>
            <a:off x="7170420" y="4244340"/>
            <a:ext cx="685800" cy="122555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Local</a:t>
            </a:r>
          </a:p>
          <a:p>
            <a:pPr algn="ctr" eaLnBrk="0" hangingPunct="0">
              <a:lnSpc>
                <a:spcPct val="90000"/>
              </a:lnSpc>
            </a:pPr>
            <a:r>
              <a:rPr lang="en-US" sz="1200" b="1">
                <a:solidFill>
                  <a:schemeClr val="bg1"/>
                </a:solidFill>
                <a:latin typeface="+mn-lt"/>
              </a:rPr>
              <a:t>Procedure</a:t>
            </a:r>
          </a:p>
          <a:p>
            <a:pPr algn="ctr" eaLnBrk="0" hangingPunct="0">
              <a:lnSpc>
                <a:spcPct val="90000"/>
              </a:lnSpc>
            </a:pPr>
            <a:r>
              <a:rPr lang="en-US" sz="1200" b="1">
                <a:solidFill>
                  <a:schemeClr val="bg1"/>
                </a:solidFill>
                <a:latin typeface="+mn-lt"/>
              </a:rPr>
              <a:t>Call</a:t>
            </a:r>
          </a:p>
        </p:txBody>
      </p:sp>
      <p:sp>
        <p:nvSpPr>
          <p:cNvPr id="26688" name="Rectangle 1123"/>
          <p:cNvSpPr>
            <a:spLocks noChangeArrowheads="1"/>
          </p:cNvSpPr>
          <p:nvPr/>
        </p:nvSpPr>
        <p:spPr bwMode="blackWhite">
          <a:xfrm>
            <a:off x="8008620" y="4777740"/>
            <a:ext cx="914400" cy="1295400"/>
          </a:xfrm>
          <a:prstGeom prst="rect">
            <a:avLst/>
          </a:prstGeom>
          <a:solidFill>
            <a:srgbClr val="FF9966"/>
          </a:solidFill>
          <a:ln w="12700">
            <a:solidFill>
              <a:schemeClr val="accent4"/>
            </a:solidFill>
            <a:miter lim="800000"/>
            <a:headEnd/>
            <a:tailEnd/>
          </a:ln>
        </p:spPr>
        <p:txBody>
          <a:bodyPr wrap="none" lIns="92075" tIns="91440" rIns="92075" bIns="0"/>
          <a:lstStyle/>
          <a:p>
            <a:pPr>
              <a:lnSpc>
                <a:spcPct val="90000"/>
              </a:lnSpc>
            </a:pPr>
            <a:r>
              <a:rPr lang="en-US" sz="1200" b="1">
                <a:solidFill>
                  <a:schemeClr val="accent4"/>
                </a:solidFill>
                <a:latin typeface="+mn-lt"/>
              </a:rPr>
              <a:t>Graphics</a:t>
            </a:r>
          </a:p>
          <a:p>
            <a:pPr>
              <a:lnSpc>
                <a:spcPct val="90000"/>
              </a:lnSpc>
            </a:pPr>
            <a:r>
              <a:rPr lang="en-US" sz="1200" b="1">
                <a:solidFill>
                  <a:schemeClr val="accent4"/>
                </a:solidFill>
                <a:latin typeface="+mn-lt"/>
              </a:rPr>
              <a:t>Drivers</a:t>
            </a:r>
          </a:p>
        </p:txBody>
      </p:sp>
      <p:sp>
        <p:nvSpPr>
          <p:cNvPr id="26689" name="Rectangle 1124"/>
          <p:cNvSpPr>
            <a:spLocks noChangeArrowheads="1"/>
          </p:cNvSpPr>
          <p:nvPr/>
        </p:nvSpPr>
        <p:spPr bwMode="blackWhite">
          <a:xfrm>
            <a:off x="1055370" y="5463540"/>
            <a:ext cx="7410450" cy="304800"/>
          </a:xfrm>
          <a:prstGeom prst="rect">
            <a:avLst/>
          </a:prstGeom>
          <a:solidFill>
            <a:srgbClr val="F6BF69"/>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Kernel</a:t>
            </a:r>
          </a:p>
        </p:txBody>
      </p:sp>
      <p:sp>
        <p:nvSpPr>
          <p:cNvPr id="26690" name="Rectangle 1125"/>
          <p:cNvSpPr>
            <a:spLocks noChangeArrowheads="1"/>
          </p:cNvSpPr>
          <p:nvPr/>
        </p:nvSpPr>
        <p:spPr bwMode="blackWhite">
          <a:xfrm>
            <a:off x="769620" y="5768340"/>
            <a:ext cx="7924800" cy="304800"/>
          </a:xfrm>
          <a:prstGeom prst="rect">
            <a:avLst/>
          </a:prstGeom>
          <a:solidFill>
            <a:schemeClr val="accent5"/>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Hardware Abstraction Layer (HAL)</a:t>
            </a:r>
          </a:p>
        </p:txBody>
      </p:sp>
      <p:sp>
        <p:nvSpPr>
          <p:cNvPr id="26691" name="Line 1126"/>
          <p:cNvSpPr>
            <a:spLocks noChangeShapeType="1"/>
          </p:cNvSpPr>
          <p:nvPr/>
        </p:nvSpPr>
        <p:spPr bwMode="auto">
          <a:xfrm flipH="1">
            <a:off x="922020" y="3406140"/>
            <a:ext cx="0" cy="5334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2" name="Line 1127"/>
          <p:cNvSpPr>
            <a:spLocks noChangeShapeType="1"/>
          </p:cNvSpPr>
          <p:nvPr/>
        </p:nvSpPr>
        <p:spPr bwMode="auto">
          <a:xfrm flipH="1">
            <a:off x="2141220" y="2263140"/>
            <a:ext cx="0" cy="609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3" name="Line 1128"/>
          <p:cNvSpPr>
            <a:spLocks noChangeShapeType="1"/>
          </p:cNvSpPr>
          <p:nvPr/>
        </p:nvSpPr>
        <p:spPr bwMode="auto">
          <a:xfrm>
            <a:off x="2141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4" name="Rectangle 1129"/>
          <p:cNvSpPr>
            <a:spLocks noChangeArrowheads="1"/>
          </p:cNvSpPr>
          <p:nvPr/>
        </p:nvSpPr>
        <p:spPr bwMode="blackWhite">
          <a:xfrm>
            <a:off x="769620" y="3939540"/>
            <a:ext cx="70866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(kernel mode callable interfaces)</a:t>
            </a:r>
          </a:p>
        </p:txBody>
      </p:sp>
      <p:sp>
        <p:nvSpPr>
          <p:cNvPr id="26696" name="Rectangle 1131"/>
          <p:cNvSpPr>
            <a:spLocks noChangeArrowheads="1"/>
          </p:cNvSpPr>
          <p:nvPr/>
        </p:nvSpPr>
        <p:spPr bwMode="blackWhite">
          <a:xfrm>
            <a:off x="64846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Configura-</a:t>
            </a:r>
          </a:p>
          <a:p>
            <a:pPr algn="ctr" eaLnBrk="0" hangingPunct="0">
              <a:lnSpc>
                <a:spcPct val="90000"/>
              </a:lnSpc>
            </a:pPr>
            <a:r>
              <a:rPr lang="en-US" sz="1200" b="1">
                <a:solidFill>
                  <a:schemeClr val="bg1"/>
                </a:solidFill>
                <a:latin typeface="+mn-lt"/>
              </a:rPr>
              <a:t>tion Mgr</a:t>
            </a:r>
          </a:p>
          <a:p>
            <a:pPr algn="ctr" eaLnBrk="0" hangingPunct="0">
              <a:lnSpc>
                <a:spcPct val="90000"/>
              </a:lnSpc>
            </a:pPr>
            <a:r>
              <a:rPr lang="en-US" sz="1200" b="1">
                <a:solidFill>
                  <a:schemeClr val="bg1"/>
                </a:solidFill>
                <a:latin typeface="+mn-lt"/>
              </a:rPr>
              <a:t>(registry)</a:t>
            </a:r>
          </a:p>
        </p:txBody>
      </p:sp>
      <p:sp>
        <p:nvSpPr>
          <p:cNvPr id="26698" name="Rectangle 1133"/>
          <p:cNvSpPr>
            <a:spLocks noChangeArrowheads="1"/>
          </p:cNvSpPr>
          <p:nvPr/>
        </p:nvSpPr>
        <p:spPr bwMode="auto">
          <a:xfrm>
            <a:off x="7527608" y="989965"/>
            <a:ext cx="1219200" cy="611188"/>
          </a:xfrm>
          <a:prstGeom prst="rect">
            <a:avLst/>
          </a:prstGeom>
          <a:solidFill>
            <a:srgbClr val="B11D2F"/>
          </a:solidFill>
          <a:ln w="12700">
            <a:solidFill>
              <a:schemeClr val="accent4"/>
            </a:solidFill>
            <a:miter lim="800000"/>
            <a:headEnd/>
            <a:tailEnd/>
          </a:ln>
        </p:spPr>
        <p:txBody>
          <a:bodyPr wrap="none" lIns="92075" rIns="92075" bIns="92075" anchor="ctr"/>
          <a:lstStyle/>
          <a:p>
            <a:r>
              <a:rPr lang="en-US" sz="1200" b="1">
                <a:solidFill>
                  <a:schemeClr val="bg1"/>
                </a:solidFill>
                <a:latin typeface="+mn-lt"/>
              </a:rPr>
              <a:t>Windows</a:t>
            </a:r>
          </a:p>
        </p:txBody>
      </p:sp>
      <p:sp>
        <p:nvSpPr>
          <p:cNvPr id="101" name="Rounded Rectangular Callout 100"/>
          <p:cNvSpPr/>
          <p:nvPr/>
        </p:nvSpPr>
        <p:spPr bwMode="auto">
          <a:xfrm>
            <a:off x="3005638" y="728936"/>
            <a:ext cx="5171804" cy="2485787"/>
          </a:xfrm>
          <a:prstGeom prst="wedgeRoundRectCallout">
            <a:avLst>
              <a:gd name="adj1" fmla="val -63303"/>
              <a:gd name="adj2" fmla="val -19354"/>
              <a:gd name="adj3" fmla="val 16667"/>
            </a:avLst>
          </a:prstGeom>
          <a:solidFill>
            <a:srgbClr val="FFC000"/>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l" defTabSz="762000">
              <a:buFont typeface="Arial" pitchFamily="34" charset="0"/>
              <a:buChar char="•"/>
            </a:pPr>
            <a:r>
              <a:rPr lang="en-US" sz="2000" smtClean="0">
                <a:solidFill>
                  <a:schemeClr val="accent4"/>
                </a:solidFill>
                <a:latin typeface="+mn-lt"/>
              </a:rPr>
              <a:t> Session Manager: handling sessions</a:t>
            </a:r>
          </a:p>
          <a:p>
            <a:pPr algn="l" defTabSz="762000">
              <a:buFont typeface="Arial" pitchFamily="34" charset="0"/>
              <a:buChar char="•"/>
            </a:pPr>
            <a:r>
              <a:rPr kumimoji="0" lang="en-US" sz="2000" b="0" i="0" u="none" strike="noStrike" cap="none" normalizeH="0" baseline="0" smtClean="0">
                <a:ln>
                  <a:noFill/>
                </a:ln>
                <a:solidFill>
                  <a:schemeClr val="accent4"/>
                </a:solidFill>
                <a:effectLst/>
                <a:latin typeface="+mn-lt"/>
              </a:rPr>
              <a:t>Wininit</a:t>
            </a:r>
            <a:r>
              <a:rPr lang="en-US" sz="2000" smtClean="0">
                <a:solidFill>
                  <a:schemeClr val="accent4"/>
                </a:solidFill>
                <a:latin typeface="+mn-lt"/>
              </a:rPr>
              <a:t>: starting system processes</a:t>
            </a:r>
            <a:endParaRPr kumimoji="0" lang="en-US" sz="2000" b="0" i="0" u="none" strike="noStrike" cap="none" normalizeH="0" baseline="0" smtClean="0">
              <a:ln>
                <a:noFill/>
              </a:ln>
              <a:solidFill>
                <a:schemeClr val="accent4"/>
              </a:solidFill>
              <a:effectLst/>
              <a:latin typeface="+mn-lt"/>
            </a:endParaRPr>
          </a:p>
          <a:p>
            <a:pPr algn="l" defTabSz="762000">
              <a:buFont typeface="Arial" pitchFamily="34" charset="0"/>
              <a:buChar char="•"/>
            </a:pPr>
            <a:r>
              <a:rPr lang="en-US" sz="2000" smtClean="0">
                <a:solidFill>
                  <a:schemeClr val="accent4"/>
                </a:solidFill>
                <a:latin typeface="+mn-lt"/>
              </a:rPr>
              <a:t> Winlogon: login, Ctrl+Alt+Del</a:t>
            </a:r>
            <a:endParaRPr kumimoji="0" lang="en-US" sz="2000" b="0" i="0" u="none" strike="noStrike" cap="none" normalizeH="0" baseline="0" smtClean="0">
              <a:ln>
                <a:noFill/>
              </a:ln>
              <a:solidFill>
                <a:schemeClr val="accent4"/>
              </a:solidFill>
              <a:effectLst/>
              <a:latin typeface="+mn-lt"/>
            </a:endParaRPr>
          </a:p>
          <a:p>
            <a:pPr algn="l" defTabSz="762000">
              <a:buFont typeface="Arial" pitchFamily="34" charset="0"/>
              <a:buChar char="•"/>
            </a:pPr>
            <a:r>
              <a:rPr lang="en-US" sz="2000" smtClean="0">
                <a:solidFill>
                  <a:schemeClr val="accent4"/>
                </a:solidFill>
                <a:latin typeface="+mn-lt"/>
              </a:rPr>
              <a:t> LSASS: Local Sercurity Authentication SubSystem, security</a:t>
            </a:r>
            <a:endParaRPr kumimoji="0" lang="en-US" sz="2000" b="0" i="0" u="none" strike="noStrike" cap="none" normalizeH="0" baseline="0" smtClean="0">
              <a:ln>
                <a:noFill/>
              </a:ln>
              <a:solidFill>
                <a:schemeClr val="accent4"/>
              </a:solidFill>
              <a:effectLst/>
              <a:latin typeface="+mn-lt"/>
            </a:endParaRP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kumimoji="0" lang="en-US" sz="2000" b="0" i="0" u="none" strike="noStrike" cap="none" normalizeH="0" baseline="0" smtClean="0">
                <a:ln>
                  <a:noFill/>
                </a:ln>
                <a:solidFill>
                  <a:schemeClr val="accent4"/>
                </a:solidFill>
                <a:effectLst/>
                <a:latin typeface="+mn-lt"/>
              </a:rPr>
              <a:t> Service Control Manager: starting, stopping services</a:t>
            </a:r>
            <a:endParaRPr kumimoji="0" lang="en-US" sz="2000" b="0" i="0" u="none" strike="noStrike" cap="none" normalizeH="0" smtClean="0">
              <a:ln>
                <a:noFill/>
              </a:ln>
              <a:solidFill>
                <a:schemeClr val="accent4"/>
              </a:solidFill>
              <a:effectLst/>
              <a:latin typeface="+mn-lt"/>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30" name="Rectangle 1130"/>
          <p:cNvSpPr>
            <a:spLocks noGrp="1" noChangeArrowheads="1"/>
          </p:cNvSpPr>
          <p:nvPr>
            <p:ph type="title"/>
          </p:nvPr>
        </p:nvSpPr>
        <p:spPr/>
        <p:txBody>
          <a:bodyPr/>
          <a:lstStyle/>
          <a:p>
            <a:pPr eaLnBrk="1" hangingPunct="1">
              <a:defRPr/>
            </a:pPr>
            <a:r>
              <a:rPr lang="en-US" sz="3600" smtClean="0">
                <a:latin typeface="+mn-lt"/>
              </a:rPr>
              <a:t>Not so simplified architecture</a:t>
            </a:r>
            <a:endParaRPr lang="en-US" sz="3600" smtClean="0">
              <a:solidFill>
                <a:srgbClr val="0000FF"/>
              </a:solidFill>
              <a:latin typeface="+mn-lt"/>
            </a:endParaRPr>
          </a:p>
        </p:txBody>
      </p:sp>
      <p:sp>
        <p:nvSpPr>
          <p:cNvPr id="26627" name="Rectangle 1026"/>
          <p:cNvSpPr>
            <a:spLocks noChangeArrowheads="1"/>
          </p:cNvSpPr>
          <p:nvPr/>
        </p:nvSpPr>
        <p:spPr bwMode="blackWhite">
          <a:xfrm>
            <a:off x="769620" y="6073140"/>
            <a:ext cx="8153400" cy="457200"/>
          </a:xfrm>
          <a:prstGeom prst="rect">
            <a:avLst/>
          </a:prstGeom>
          <a:noFill/>
          <a:ln w="12700">
            <a:noFill/>
            <a:miter lim="800000"/>
            <a:headEnd/>
            <a:tailEnd/>
          </a:ln>
        </p:spPr>
        <p:txBody>
          <a:bodyPr lIns="92075" tIns="46038" rIns="92075" bIns="46038" anchor="ctr"/>
          <a:lstStyle/>
          <a:p>
            <a:pPr algn="ctr" eaLnBrk="0" hangingPunct="0"/>
            <a:r>
              <a:rPr lang="en-US" sz="1200" b="1">
                <a:solidFill>
                  <a:schemeClr val="accent4"/>
                </a:solidFill>
                <a:latin typeface="+mn-lt"/>
              </a:rPr>
              <a:t>hardware interfaces (buses, I/O devices, interrupts, </a:t>
            </a:r>
            <a:br>
              <a:rPr lang="en-US" sz="1200" b="1">
                <a:solidFill>
                  <a:schemeClr val="accent4"/>
                </a:solidFill>
                <a:latin typeface="+mn-lt"/>
              </a:rPr>
            </a:br>
            <a:r>
              <a:rPr lang="en-US" sz="1200" b="1">
                <a:solidFill>
                  <a:schemeClr val="accent4"/>
                </a:solidFill>
                <a:latin typeface="+mn-lt"/>
              </a:rPr>
              <a:t>interval timers, DMA, memory cache control, etc., etc.)</a:t>
            </a:r>
          </a:p>
        </p:txBody>
      </p:sp>
      <p:sp>
        <p:nvSpPr>
          <p:cNvPr id="26628" name="Rectangle 1027"/>
          <p:cNvSpPr>
            <a:spLocks noChangeArrowheads="1"/>
          </p:cNvSpPr>
          <p:nvPr/>
        </p:nvSpPr>
        <p:spPr bwMode="blackWhite">
          <a:xfrm>
            <a:off x="769620" y="3634740"/>
            <a:ext cx="81534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System Service Dispatcher</a:t>
            </a:r>
          </a:p>
        </p:txBody>
      </p:sp>
      <p:sp>
        <p:nvSpPr>
          <p:cNvPr id="26629" name="Line 1028"/>
          <p:cNvSpPr>
            <a:spLocks noChangeShapeType="1"/>
          </p:cNvSpPr>
          <p:nvPr/>
        </p:nvSpPr>
        <p:spPr bwMode="auto">
          <a:xfrm>
            <a:off x="1912620" y="2567940"/>
            <a:ext cx="0" cy="13430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0" name="Line 1029"/>
          <p:cNvSpPr>
            <a:spLocks noChangeShapeType="1"/>
          </p:cNvSpPr>
          <p:nvPr/>
        </p:nvSpPr>
        <p:spPr bwMode="auto">
          <a:xfrm flipH="1">
            <a:off x="2293620" y="2263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1" name="Line 1030"/>
          <p:cNvSpPr>
            <a:spLocks noChangeShapeType="1"/>
          </p:cNvSpPr>
          <p:nvPr/>
        </p:nvSpPr>
        <p:spPr bwMode="auto">
          <a:xfrm>
            <a:off x="7924483" y="2393315"/>
            <a:ext cx="0" cy="12414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2" name="Line 1031"/>
          <p:cNvSpPr>
            <a:spLocks noChangeShapeType="1"/>
          </p:cNvSpPr>
          <p:nvPr/>
        </p:nvSpPr>
        <p:spPr bwMode="auto">
          <a:xfrm>
            <a:off x="57226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3" name="Line 1032"/>
          <p:cNvSpPr>
            <a:spLocks noChangeShapeType="1"/>
          </p:cNvSpPr>
          <p:nvPr/>
        </p:nvSpPr>
        <p:spPr bwMode="auto">
          <a:xfrm>
            <a:off x="35128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733" name="Rectangle 1034"/>
          <p:cNvSpPr>
            <a:spLocks noChangeArrowheads="1"/>
          </p:cNvSpPr>
          <p:nvPr/>
        </p:nvSpPr>
        <p:spPr bwMode="blackWhite">
          <a:xfrm>
            <a:off x="5189220" y="8915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1"/>
              </a:solidFill>
              <a:latin typeface="+mn-lt"/>
            </a:endParaRPr>
          </a:p>
        </p:txBody>
      </p:sp>
      <p:sp>
        <p:nvSpPr>
          <p:cNvPr id="26734" name="Rectangle 1035"/>
          <p:cNvSpPr>
            <a:spLocks noChangeArrowheads="1"/>
          </p:cNvSpPr>
          <p:nvPr/>
        </p:nvSpPr>
        <p:spPr bwMode="auto">
          <a:xfrm>
            <a:off x="5189220" y="14249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latin typeface="+mn-lt"/>
            </a:endParaRPr>
          </a:p>
        </p:txBody>
      </p:sp>
      <p:sp>
        <p:nvSpPr>
          <p:cNvPr id="26731" name="Rectangle 1037"/>
          <p:cNvSpPr>
            <a:spLocks noChangeArrowheads="1"/>
          </p:cNvSpPr>
          <p:nvPr/>
        </p:nvSpPr>
        <p:spPr bwMode="blackWhite">
          <a:xfrm>
            <a:off x="5113020" y="9677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32" name="Rectangle 1038"/>
          <p:cNvSpPr>
            <a:spLocks noChangeArrowheads="1"/>
          </p:cNvSpPr>
          <p:nvPr/>
        </p:nvSpPr>
        <p:spPr bwMode="auto">
          <a:xfrm>
            <a:off x="5113020" y="1501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9" name="Rectangle 1040"/>
          <p:cNvSpPr>
            <a:spLocks noChangeArrowheads="1"/>
          </p:cNvSpPr>
          <p:nvPr/>
        </p:nvSpPr>
        <p:spPr bwMode="blackWhite">
          <a:xfrm>
            <a:off x="5036820" y="10439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accent4"/>
              </a:solidFill>
              <a:latin typeface="+mn-lt"/>
            </a:endParaRPr>
          </a:p>
        </p:txBody>
      </p:sp>
      <p:sp>
        <p:nvSpPr>
          <p:cNvPr id="26730" name="Rectangle 1041"/>
          <p:cNvSpPr>
            <a:spLocks noChangeArrowheads="1"/>
          </p:cNvSpPr>
          <p:nvPr/>
        </p:nvSpPr>
        <p:spPr bwMode="auto">
          <a:xfrm>
            <a:off x="5036820" y="1577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2" name="Group 1042"/>
          <p:cNvGrpSpPr>
            <a:grpSpLocks/>
          </p:cNvGrpSpPr>
          <p:nvPr/>
        </p:nvGrpSpPr>
        <p:grpSpPr bwMode="auto">
          <a:xfrm>
            <a:off x="3360420" y="891540"/>
            <a:ext cx="1295400" cy="609600"/>
            <a:chOff x="2112" y="768"/>
            <a:chExt cx="816" cy="384"/>
          </a:xfrm>
        </p:grpSpPr>
        <p:sp>
          <p:nvSpPr>
            <p:cNvPr id="26727" name="Rectangle 1043"/>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8" name="Rectangle 1044"/>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725" name="Rectangle 1046"/>
          <p:cNvSpPr>
            <a:spLocks noChangeArrowheads="1"/>
          </p:cNvSpPr>
          <p:nvPr/>
        </p:nvSpPr>
        <p:spPr bwMode="blackWhite">
          <a:xfrm>
            <a:off x="4960620" y="11963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26" name="Rectangle 1047"/>
          <p:cNvSpPr>
            <a:spLocks noChangeArrowheads="1"/>
          </p:cNvSpPr>
          <p:nvPr/>
        </p:nvSpPr>
        <p:spPr bwMode="auto">
          <a:xfrm>
            <a:off x="4960620" y="1729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3" name="Rectangle 1049"/>
          <p:cNvSpPr>
            <a:spLocks noChangeArrowheads="1"/>
          </p:cNvSpPr>
          <p:nvPr/>
        </p:nvSpPr>
        <p:spPr bwMode="blackWhite">
          <a:xfrm>
            <a:off x="4884420" y="13487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Task Manager</a:t>
            </a:r>
          </a:p>
        </p:txBody>
      </p:sp>
      <p:sp>
        <p:nvSpPr>
          <p:cNvPr id="26724" name="Rectangle 1050"/>
          <p:cNvSpPr>
            <a:spLocks noChangeArrowheads="1"/>
          </p:cNvSpPr>
          <p:nvPr/>
        </p:nvSpPr>
        <p:spPr bwMode="auto">
          <a:xfrm>
            <a:off x="4884420" y="1882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sp>
        <p:nvSpPr>
          <p:cNvPr id="26721" name="Rectangle 1052"/>
          <p:cNvSpPr>
            <a:spLocks noChangeArrowheads="1"/>
          </p:cNvSpPr>
          <p:nvPr/>
        </p:nvSpPr>
        <p:spPr bwMode="blackWhite">
          <a:xfrm>
            <a:off x="4808220" y="15773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Explorer</a:t>
            </a:r>
          </a:p>
        </p:txBody>
      </p:sp>
      <p:sp>
        <p:nvSpPr>
          <p:cNvPr id="26722" name="Rectangle 1053"/>
          <p:cNvSpPr>
            <a:spLocks noChangeArrowheads="1"/>
          </p:cNvSpPr>
          <p:nvPr/>
        </p:nvSpPr>
        <p:spPr bwMode="auto">
          <a:xfrm>
            <a:off x="4808220" y="2110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3" name="Group 1054"/>
          <p:cNvGrpSpPr>
            <a:grpSpLocks/>
          </p:cNvGrpSpPr>
          <p:nvPr/>
        </p:nvGrpSpPr>
        <p:grpSpPr bwMode="auto">
          <a:xfrm>
            <a:off x="3284220" y="967740"/>
            <a:ext cx="1295400" cy="609600"/>
            <a:chOff x="2112" y="768"/>
            <a:chExt cx="816" cy="384"/>
          </a:xfrm>
        </p:grpSpPr>
        <p:sp>
          <p:nvSpPr>
            <p:cNvPr id="26719" name="Rectangle 1055"/>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0" name="Rectangle 1056"/>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4" name="Group 1057"/>
          <p:cNvGrpSpPr>
            <a:grpSpLocks/>
          </p:cNvGrpSpPr>
          <p:nvPr/>
        </p:nvGrpSpPr>
        <p:grpSpPr bwMode="auto">
          <a:xfrm>
            <a:off x="3208020" y="1120140"/>
            <a:ext cx="1295400" cy="609600"/>
            <a:chOff x="2064" y="816"/>
            <a:chExt cx="816" cy="384"/>
          </a:xfrm>
        </p:grpSpPr>
        <p:sp>
          <p:nvSpPr>
            <p:cNvPr id="26717" name="Rectangle 1058"/>
            <p:cNvSpPr>
              <a:spLocks noChangeArrowheads="1"/>
            </p:cNvSpPr>
            <p:nvPr/>
          </p:nvSpPr>
          <p:spPr bwMode="blackWhite">
            <a:xfrm>
              <a:off x="2064" y="816"/>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solidFill>
                  <a:schemeClr val="bg2"/>
                </a:solidFill>
                <a:latin typeface="+mn-lt"/>
              </a:endParaRPr>
            </a:p>
          </p:txBody>
        </p:sp>
        <p:sp>
          <p:nvSpPr>
            <p:cNvPr id="26718" name="Rectangle 1059"/>
            <p:cNvSpPr>
              <a:spLocks noChangeArrowheads="1"/>
            </p:cNvSpPr>
            <p:nvPr/>
          </p:nvSpPr>
          <p:spPr bwMode="auto">
            <a:xfrm>
              <a:off x="2064" y="115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5" name="Group 1060"/>
          <p:cNvGrpSpPr>
            <a:grpSpLocks/>
          </p:cNvGrpSpPr>
          <p:nvPr/>
        </p:nvGrpSpPr>
        <p:grpSpPr bwMode="auto">
          <a:xfrm>
            <a:off x="3131820" y="1272540"/>
            <a:ext cx="1295400" cy="609600"/>
            <a:chOff x="2016" y="864"/>
            <a:chExt cx="816" cy="384"/>
          </a:xfrm>
        </p:grpSpPr>
        <p:sp>
          <p:nvSpPr>
            <p:cNvPr id="26715" name="Rectangle 1061"/>
            <p:cNvSpPr>
              <a:spLocks noChangeArrowheads="1"/>
            </p:cNvSpPr>
            <p:nvPr/>
          </p:nvSpPr>
          <p:spPr bwMode="blackWhite">
            <a:xfrm>
              <a:off x="2016" y="864"/>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SvcHost.Exe</a:t>
              </a:r>
            </a:p>
          </p:txBody>
        </p:sp>
        <p:sp>
          <p:nvSpPr>
            <p:cNvPr id="26716" name="Rectangle 1062"/>
            <p:cNvSpPr>
              <a:spLocks noChangeArrowheads="1"/>
            </p:cNvSpPr>
            <p:nvPr/>
          </p:nvSpPr>
          <p:spPr bwMode="auto">
            <a:xfrm>
              <a:off x="20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6" name="Group 1063"/>
          <p:cNvGrpSpPr>
            <a:grpSpLocks/>
          </p:cNvGrpSpPr>
          <p:nvPr/>
        </p:nvGrpSpPr>
        <p:grpSpPr bwMode="auto">
          <a:xfrm>
            <a:off x="2979420" y="1501140"/>
            <a:ext cx="1295400" cy="609600"/>
            <a:chOff x="1920" y="1008"/>
            <a:chExt cx="816" cy="384"/>
          </a:xfrm>
        </p:grpSpPr>
        <p:sp>
          <p:nvSpPr>
            <p:cNvPr id="26713" name="Rectangle 1064"/>
            <p:cNvSpPr>
              <a:spLocks noChangeArrowheads="1"/>
            </p:cNvSpPr>
            <p:nvPr/>
          </p:nvSpPr>
          <p:spPr bwMode="blackWhite">
            <a:xfrm>
              <a:off x="1920" y="100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WinMgt.Exe</a:t>
              </a:r>
            </a:p>
          </p:txBody>
        </p:sp>
        <p:sp>
          <p:nvSpPr>
            <p:cNvPr id="26714" name="Rectangle 1065"/>
            <p:cNvSpPr>
              <a:spLocks noChangeArrowheads="1"/>
            </p:cNvSpPr>
            <p:nvPr/>
          </p:nvSpPr>
          <p:spPr bwMode="auto">
            <a:xfrm>
              <a:off x="1920" y="134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7" name="Group 1066"/>
          <p:cNvGrpSpPr>
            <a:grpSpLocks/>
          </p:cNvGrpSpPr>
          <p:nvPr/>
        </p:nvGrpSpPr>
        <p:grpSpPr bwMode="auto">
          <a:xfrm>
            <a:off x="2827020" y="1729740"/>
            <a:ext cx="1295400" cy="533400"/>
            <a:chOff x="1824" y="1152"/>
            <a:chExt cx="816" cy="336"/>
          </a:xfrm>
        </p:grpSpPr>
        <p:sp>
          <p:nvSpPr>
            <p:cNvPr id="26711" name="Rectangle 1067"/>
            <p:cNvSpPr>
              <a:spLocks noChangeArrowheads="1"/>
            </p:cNvSpPr>
            <p:nvPr/>
          </p:nvSpPr>
          <p:spPr bwMode="blackWhite">
            <a:xfrm>
              <a:off x="1824" y="1152"/>
              <a:ext cx="816" cy="336"/>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SpoolSv.Exe</a:t>
              </a:r>
            </a:p>
          </p:txBody>
        </p:sp>
        <p:sp>
          <p:nvSpPr>
            <p:cNvPr id="26712" name="Rectangle 1068"/>
            <p:cNvSpPr>
              <a:spLocks noChangeArrowheads="1"/>
            </p:cNvSpPr>
            <p:nvPr/>
          </p:nvSpPr>
          <p:spPr bwMode="auto">
            <a:xfrm>
              <a:off x="1824"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8" name="Group 1069"/>
          <p:cNvGrpSpPr>
            <a:grpSpLocks/>
          </p:cNvGrpSpPr>
          <p:nvPr/>
        </p:nvGrpSpPr>
        <p:grpSpPr bwMode="auto">
          <a:xfrm>
            <a:off x="1379220" y="891540"/>
            <a:ext cx="1295400" cy="614363"/>
            <a:chOff x="912" y="606"/>
            <a:chExt cx="816" cy="387"/>
          </a:xfrm>
        </p:grpSpPr>
        <p:sp>
          <p:nvSpPr>
            <p:cNvPr id="26709" name="Rectangle 1070"/>
            <p:cNvSpPr>
              <a:spLocks noChangeArrowheads="1"/>
            </p:cNvSpPr>
            <p:nvPr/>
          </p:nvSpPr>
          <p:spPr bwMode="blackWhite">
            <a:xfrm>
              <a:off x="912" y="606"/>
              <a:ext cx="816" cy="384"/>
            </a:xfrm>
            <a:prstGeom prst="rect">
              <a:avLst/>
            </a:prstGeom>
            <a:solidFill>
              <a:srgbClr val="B11D2F"/>
            </a:solidFill>
            <a:ln w="12700">
              <a:solidFill>
                <a:schemeClr val="accent4"/>
              </a:solidFill>
              <a:miter lim="800000"/>
              <a:headEnd/>
              <a:tailEnd/>
            </a:ln>
          </p:spPr>
          <p:txBody>
            <a:bodyPr lIns="92075" tIns="18288" rIns="92075" bIns="92075" anchorCtr="1"/>
            <a:lstStyle/>
            <a:p>
              <a:pPr algn="ctr" eaLnBrk="0" hangingPunct="0">
                <a:spcBef>
                  <a:spcPct val="30000"/>
                </a:spcBef>
              </a:pPr>
              <a:r>
                <a:rPr lang="en-US" sz="1200" b="1">
                  <a:solidFill>
                    <a:schemeClr val="bg1"/>
                  </a:solidFill>
                  <a:latin typeface="+mn-lt"/>
                </a:rPr>
                <a:t>Service</a:t>
              </a:r>
              <a:br>
                <a:rPr lang="en-US" sz="1200" b="1">
                  <a:solidFill>
                    <a:schemeClr val="bg1"/>
                  </a:solidFill>
                  <a:latin typeface="+mn-lt"/>
                </a:rPr>
              </a:br>
              <a:r>
                <a:rPr lang="en-US" sz="1200" b="1">
                  <a:solidFill>
                    <a:schemeClr val="bg1"/>
                  </a:solidFill>
                  <a:latin typeface="+mn-lt"/>
                </a:rPr>
                <a:t>Control Mgr.</a:t>
              </a:r>
            </a:p>
          </p:txBody>
        </p:sp>
        <p:sp>
          <p:nvSpPr>
            <p:cNvPr id="26710" name="Rectangle 1071"/>
            <p:cNvSpPr>
              <a:spLocks noChangeArrowheads="1"/>
            </p:cNvSpPr>
            <p:nvPr/>
          </p:nvSpPr>
          <p:spPr bwMode="auto">
            <a:xfrm>
              <a:off x="912" y="945"/>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9" name="Group 1072"/>
          <p:cNvGrpSpPr>
            <a:grpSpLocks/>
          </p:cNvGrpSpPr>
          <p:nvPr/>
        </p:nvGrpSpPr>
        <p:grpSpPr bwMode="auto">
          <a:xfrm>
            <a:off x="1226820" y="1348740"/>
            <a:ext cx="1295400" cy="609600"/>
            <a:chOff x="816" y="864"/>
            <a:chExt cx="816" cy="384"/>
          </a:xfrm>
        </p:grpSpPr>
        <p:sp>
          <p:nvSpPr>
            <p:cNvPr id="26707" name="Rectangle 1073"/>
            <p:cNvSpPr>
              <a:spLocks noChangeArrowheads="1"/>
            </p:cNvSpPr>
            <p:nvPr/>
          </p:nvSpPr>
          <p:spPr bwMode="blackWhite">
            <a:xfrm>
              <a:off x="816" y="86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LSASS</a:t>
              </a:r>
            </a:p>
          </p:txBody>
        </p:sp>
        <p:sp>
          <p:nvSpPr>
            <p:cNvPr id="26708" name="Rectangle 1074"/>
            <p:cNvSpPr>
              <a:spLocks noChangeArrowheads="1"/>
            </p:cNvSpPr>
            <p:nvPr/>
          </p:nvSpPr>
          <p:spPr bwMode="auto">
            <a:xfrm>
              <a:off x="8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48" name="Rectangle 1075"/>
          <p:cNvSpPr>
            <a:spLocks noChangeArrowheads="1"/>
          </p:cNvSpPr>
          <p:nvPr/>
        </p:nvSpPr>
        <p:spPr bwMode="blackWhite">
          <a:xfrm>
            <a:off x="26746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Object</a:t>
            </a:r>
          </a:p>
          <a:p>
            <a:pPr marL="552450" indent="-552450" algn="ctr" eaLnBrk="0" hangingPunct="0"/>
            <a:r>
              <a:rPr lang="en-US" sz="1200" b="1">
                <a:solidFill>
                  <a:schemeClr val="bg1"/>
                </a:solidFill>
                <a:latin typeface="+mn-lt"/>
              </a:rPr>
              <a:t>Mgr.</a:t>
            </a:r>
          </a:p>
        </p:txBody>
      </p:sp>
      <p:sp>
        <p:nvSpPr>
          <p:cNvPr id="26649" name="Rectangle 1076"/>
          <p:cNvSpPr>
            <a:spLocks noChangeArrowheads="1"/>
          </p:cNvSpPr>
          <p:nvPr/>
        </p:nvSpPr>
        <p:spPr bwMode="auto">
          <a:xfrm>
            <a:off x="7856220" y="3939540"/>
            <a:ext cx="1066800" cy="1524000"/>
          </a:xfrm>
          <a:prstGeom prst="rect">
            <a:avLst/>
          </a:prstGeom>
          <a:solidFill>
            <a:srgbClr val="FFC000"/>
          </a:solidFill>
          <a:ln w="12700">
            <a:solidFill>
              <a:schemeClr val="accent4"/>
            </a:solidFill>
            <a:miter lim="800000"/>
            <a:headEnd/>
            <a:tailEnd/>
          </a:ln>
        </p:spPr>
        <p:txBody>
          <a:bodyPr wrap="none" lIns="92075" tIns="46038" rIns="92075" bIns="46038"/>
          <a:lstStyle/>
          <a:p>
            <a:pPr marL="552450" indent="-552450" algn="ctr" eaLnBrk="0" hangingPunct="0"/>
            <a:r>
              <a:rPr lang="en-US" sz="1200" b="1">
                <a:solidFill>
                  <a:schemeClr val="accent4"/>
                </a:solidFill>
                <a:latin typeface="+mn-lt"/>
              </a:rPr>
              <a:t>Windows</a:t>
            </a:r>
          </a:p>
          <a:p>
            <a:pPr marL="552450" indent="-552450" algn="ctr" eaLnBrk="0" hangingPunct="0"/>
            <a:r>
              <a:rPr lang="en-US" sz="1200" b="1">
                <a:solidFill>
                  <a:schemeClr val="accent4"/>
                </a:solidFill>
                <a:latin typeface="+mn-lt"/>
              </a:rPr>
              <a:t>USER,</a:t>
            </a:r>
          </a:p>
          <a:p>
            <a:pPr marL="552450" indent="-552450" algn="ctr" eaLnBrk="0" hangingPunct="0"/>
            <a:r>
              <a:rPr lang="en-US" sz="1200" b="1">
                <a:solidFill>
                  <a:schemeClr val="accent4"/>
                </a:solidFill>
                <a:latin typeface="+mn-lt"/>
              </a:rPr>
              <a:t>GDI</a:t>
            </a:r>
          </a:p>
          <a:p>
            <a:pPr marL="552450" indent="-552450" algn="ctr" eaLnBrk="0" hangingPunct="0"/>
            <a:endParaRPr lang="en-US" sz="1200" b="1">
              <a:solidFill>
                <a:schemeClr val="accent4"/>
              </a:solidFill>
              <a:latin typeface="+mn-lt"/>
            </a:endParaRPr>
          </a:p>
          <a:p>
            <a:pPr marL="552450" indent="-552450" algn="ctr" eaLnBrk="0" hangingPunct="0"/>
            <a:endParaRPr lang="en-US" sz="1200" b="1">
              <a:solidFill>
                <a:schemeClr val="accent4"/>
              </a:solidFill>
              <a:latin typeface="+mn-lt"/>
            </a:endParaRPr>
          </a:p>
        </p:txBody>
      </p:sp>
      <p:sp>
        <p:nvSpPr>
          <p:cNvPr id="26650" name="Rectangle 1077"/>
          <p:cNvSpPr>
            <a:spLocks noChangeArrowheads="1"/>
          </p:cNvSpPr>
          <p:nvPr/>
        </p:nvSpPr>
        <p:spPr bwMode="blackWhite">
          <a:xfrm>
            <a:off x="198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File</a:t>
            </a:r>
            <a:br>
              <a:rPr lang="en-US" sz="1200" b="1">
                <a:solidFill>
                  <a:schemeClr val="bg1"/>
                </a:solidFill>
                <a:latin typeface="+mn-lt"/>
              </a:rPr>
            </a:br>
            <a:r>
              <a:rPr lang="en-US" sz="1200" b="1">
                <a:solidFill>
                  <a:schemeClr val="bg1"/>
                </a:solidFill>
                <a:latin typeface="+mn-lt"/>
              </a:rPr>
              <a:t> System</a:t>
            </a:r>
            <a:br>
              <a:rPr lang="en-US" sz="1200" b="1">
                <a:solidFill>
                  <a:schemeClr val="bg1"/>
                </a:solidFill>
                <a:latin typeface="+mn-lt"/>
              </a:rPr>
            </a:br>
            <a:r>
              <a:rPr lang="en-US" sz="1200" b="1">
                <a:solidFill>
                  <a:schemeClr val="bg1"/>
                </a:solidFill>
                <a:latin typeface="+mn-lt"/>
              </a:rPr>
              <a:t> Cache</a:t>
            </a:r>
          </a:p>
        </p:txBody>
      </p:sp>
      <p:sp>
        <p:nvSpPr>
          <p:cNvPr id="26651" name="Rectangle 1078"/>
          <p:cNvSpPr>
            <a:spLocks noChangeArrowheads="1"/>
          </p:cNvSpPr>
          <p:nvPr/>
        </p:nvSpPr>
        <p:spPr bwMode="blackWhite">
          <a:xfrm>
            <a:off x="769620" y="4244340"/>
            <a:ext cx="1219200" cy="1219200"/>
          </a:xfrm>
          <a:prstGeom prst="rect">
            <a:avLst/>
          </a:prstGeom>
          <a:solidFill>
            <a:schemeClr val="accent1"/>
          </a:solidFill>
          <a:ln w="12700">
            <a:solidFill>
              <a:schemeClr val="accent4"/>
            </a:solidFill>
            <a:miter lim="800000"/>
            <a:headEnd/>
            <a:tailEnd/>
          </a:ln>
        </p:spPr>
        <p:txBody>
          <a:bodyPr wrap="none" lIns="92075" tIns="46038" rIns="92075" bIns="46038"/>
          <a:lstStyle/>
          <a:p>
            <a:pPr algn="ctr" eaLnBrk="0" hangingPunct="0"/>
            <a:r>
              <a:rPr lang="en-US" sz="1200" b="1">
                <a:solidFill>
                  <a:schemeClr val="bg1"/>
                </a:solidFill>
                <a:latin typeface="+mn-lt"/>
              </a:rPr>
              <a:t>I/O Mgr</a:t>
            </a:r>
          </a:p>
        </p:txBody>
      </p:sp>
      <p:sp>
        <p:nvSpPr>
          <p:cNvPr id="26652" name="Rectangle 1079"/>
          <p:cNvSpPr>
            <a:spLocks noChangeArrowheads="1"/>
          </p:cNvSpPr>
          <p:nvPr/>
        </p:nvSpPr>
        <p:spPr bwMode="auto">
          <a:xfrm>
            <a:off x="7399020" y="678181"/>
            <a:ext cx="1482725" cy="277641"/>
          </a:xfrm>
          <a:prstGeom prst="rect">
            <a:avLst/>
          </a:prstGeom>
          <a:noFill/>
          <a:ln w="9525">
            <a:noFill/>
            <a:miter lim="800000"/>
            <a:headEnd/>
            <a:tailEnd/>
          </a:ln>
        </p:spPr>
        <p:txBody>
          <a:bodyPr lIns="92075" tIns="46038" rIns="92075" bIns="46038">
            <a:spAutoFit/>
          </a:bodyPr>
          <a:lstStyle/>
          <a:p>
            <a:pPr algn="ctr" eaLnBrk="0" hangingPunct="0">
              <a:spcBef>
                <a:spcPct val="30000"/>
              </a:spcBef>
            </a:pPr>
            <a:r>
              <a:rPr lang="en-US" sz="1200" b="1" smtClean="0">
                <a:solidFill>
                  <a:schemeClr val="accent4"/>
                </a:solidFill>
                <a:latin typeface="+mn-lt"/>
              </a:rPr>
              <a:t>Subsystems</a:t>
            </a:r>
            <a:endParaRPr lang="en-US" sz="1200" b="1">
              <a:solidFill>
                <a:schemeClr val="accent4"/>
              </a:solidFill>
              <a:latin typeface="+mn-lt"/>
            </a:endParaRPr>
          </a:p>
        </p:txBody>
      </p:sp>
      <p:sp>
        <p:nvSpPr>
          <p:cNvPr id="26705" name="Rectangle 1081"/>
          <p:cNvSpPr>
            <a:spLocks noChangeArrowheads="1"/>
          </p:cNvSpPr>
          <p:nvPr/>
        </p:nvSpPr>
        <p:spPr bwMode="blackWhite">
          <a:xfrm>
            <a:off x="4732020" y="1793240"/>
            <a:ext cx="1600200" cy="7747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r>
              <a:rPr lang="en-US" sz="1200" b="1">
                <a:solidFill>
                  <a:schemeClr val="accent4"/>
                </a:solidFill>
                <a:latin typeface="+mn-lt"/>
              </a:rPr>
              <a:t>User</a:t>
            </a:r>
          </a:p>
          <a:p>
            <a:pPr algn="ctr" eaLnBrk="0" hangingPunct="0"/>
            <a:r>
              <a:rPr lang="en-US" sz="1200" b="1">
                <a:solidFill>
                  <a:schemeClr val="accent4"/>
                </a:solidFill>
                <a:latin typeface="+mn-lt"/>
              </a:rPr>
              <a:t>Application</a:t>
            </a:r>
          </a:p>
        </p:txBody>
      </p:sp>
      <p:sp>
        <p:nvSpPr>
          <p:cNvPr id="26706" name="Rectangle 1082"/>
          <p:cNvSpPr>
            <a:spLocks noChangeArrowheads="1"/>
          </p:cNvSpPr>
          <p:nvPr/>
        </p:nvSpPr>
        <p:spPr bwMode="auto">
          <a:xfrm>
            <a:off x="4732020" y="2339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bg1"/>
                </a:solidFill>
                <a:latin typeface="+mn-lt"/>
              </a:rPr>
              <a:t>Subsystem DLLs</a:t>
            </a:r>
          </a:p>
        </p:txBody>
      </p:sp>
      <p:sp>
        <p:nvSpPr>
          <p:cNvPr id="26654" name="Rectangle 1083"/>
          <p:cNvSpPr>
            <a:spLocks noChangeArrowheads="1"/>
          </p:cNvSpPr>
          <p:nvPr/>
        </p:nvSpPr>
        <p:spPr bwMode="auto">
          <a:xfrm>
            <a:off x="1306195" y="647065"/>
            <a:ext cx="1978025"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System processes</a:t>
            </a:r>
            <a:endParaRPr lang="en-US" sz="1000" b="1">
              <a:solidFill>
                <a:schemeClr val="accent4"/>
              </a:solidFill>
              <a:latin typeface="+mn-lt"/>
            </a:endParaRPr>
          </a:p>
        </p:txBody>
      </p:sp>
      <p:sp>
        <p:nvSpPr>
          <p:cNvPr id="26655" name="Rectangle 1084"/>
          <p:cNvSpPr>
            <a:spLocks noChangeArrowheads="1"/>
          </p:cNvSpPr>
          <p:nvPr/>
        </p:nvSpPr>
        <p:spPr bwMode="auto">
          <a:xfrm>
            <a:off x="3482338" y="647065"/>
            <a:ext cx="1154974" cy="246863"/>
          </a:xfrm>
          <a:prstGeom prst="rect">
            <a:avLst/>
          </a:prstGeom>
          <a:noFill/>
          <a:ln w="9525">
            <a:noFill/>
            <a:miter lim="800000"/>
            <a:headEnd/>
            <a:tailEnd/>
          </a:ln>
        </p:spPr>
        <p:txBody>
          <a:bodyPr wrap="square" lIns="92075" tIns="46038" rIns="92075" bIns="46038">
            <a:spAutoFit/>
          </a:bodyPr>
          <a:lstStyle/>
          <a:p>
            <a:pPr eaLnBrk="0" hangingPunct="0"/>
            <a:r>
              <a:rPr lang="en-US" sz="1000" b="1" smtClean="0">
                <a:solidFill>
                  <a:schemeClr val="accent4"/>
                </a:solidFill>
                <a:latin typeface="+mn-lt"/>
              </a:rPr>
              <a:t>Services</a:t>
            </a:r>
            <a:endParaRPr lang="en-US" sz="1000" b="1">
              <a:solidFill>
                <a:schemeClr val="accent4"/>
              </a:solidFill>
              <a:latin typeface="+mn-lt"/>
            </a:endParaRPr>
          </a:p>
        </p:txBody>
      </p:sp>
      <p:sp>
        <p:nvSpPr>
          <p:cNvPr id="26656" name="Rectangle 1085"/>
          <p:cNvSpPr>
            <a:spLocks noChangeArrowheads="1"/>
          </p:cNvSpPr>
          <p:nvPr/>
        </p:nvSpPr>
        <p:spPr bwMode="auto">
          <a:xfrm>
            <a:off x="5515519" y="647065"/>
            <a:ext cx="1403350"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Applications</a:t>
            </a:r>
            <a:endParaRPr lang="en-US" sz="1000" b="1">
              <a:solidFill>
                <a:schemeClr val="accent4"/>
              </a:solidFill>
              <a:latin typeface="+mn-lt"/>
            </a:endParaRPr>
          </a:p>
        </p:txBody>
      </p:sp>
      <p:sp>
        <p:nvSpPr>
          <p:cNvPr id="26657" name="Rectangle 1086"/>
          <p:cNvSpPr>
            <a:spLocks noChangeArrowheads="1"/>
          </p:cNvSpPr>
          <p:nvPr/>
        </p:nvSpPr>
        <p:spPr bwMode="auto">
          <a:xfrm>
            <a:off x="6530340" y="6160770"/>
            <a:ext cx="2590800" cy="462307"/>
          </a:xfrm>
          <a:prstGeom prst="rect">
            <a:avLst/>
          </a:prstGeom>
          <a:noFill/>
          <a:ln w="9525">
            <a:noFill/>
            <a:miter lim="800000"/>
            <a:headEnd/>
            <a:tailEnd/>
          </a:ln>
        </p:spPr>
        <p:txBody>
          <a:bodyPr lIns="92075" tIns="46038" rIns="92075" bIns="46038">
            <a:spAutoFit/>
          </a:bodyPr>
          <a:lstStyle/>
          <a:p>
            <a:pPr algn="r" eaLnBrk="0" hangingPunct="0"/>
            <a:r>
              <a:rPr lang="en-US" sz="1200">
                <a:solidFill>
                  <a:schemeClr val="accent4"/>
                </a:solidFill>
                <a:latin typeface="+mn-lt"/>
              </a:rPr>
              <a:t>Original copyright by Microsoft Corporation</a:t>
            </a:r>
            <a:r>
              <a:rPr lang="en-US" sz="1200" smtClean="0">
                <a:solidFill>
                  <a:schemeClr val="accent4"/>
                </a:solidFill>
                <a:latin typeface="+mn-lt"/>
              </a:rPr>
              <a:t>.</a:t>
            </a:r>
            <a:endParaRPr lang="en-US" sz="1200">
              <a:solidFill>
                <a:schemeClr val="accent4"/>
              </a:solidFill>
              <a:latin typeface="+mn-lt"/>
            </a:endParaRPr>
          </a:p>
        </p:txBody>
      </p:sp>
      <p:sp>
        <p:nvSpPr>
          <p:cNvPr id="26658" name="Rectangle 1087"/>
          <p:cNvSpPr>
            <a:spLocks noChangeArrowheads="1"/>
          </p:cNvSpPr>
          <p:nvPr/>
        </p:nvSpPr>
        <p:spPr bwMode="blackWhite">
          <a:xfrm>
            <a:off x="769620" y="4549140"/>
            <a:ext cx="1066800" cy="12192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59" name="Rectangle 1088"/>
          <p:cNvSpPr>
            <a:spLocks noChangeArrowheads="1"/>
          </p:cNvSpPr>
          <p:nvPr/>
        </p:nvSpPr>
        <p:spPr bwMode="blackWhite">
          <a:xfrm>
            <a:off x="160020" y="2872740"/>
            <a:ext cx="1143000" cy="533400"/>
          </a:xfrm>
          <a:prstGeom prst="rect">
            <a:avLst/>
          </a:prstGeom>
          <a:solidFill>
            <a:srgbClr val="B11D2F"/>
          </a:solidFill>
          <a:ln w="12700">
            <a:solidFill>
              <a:schemeClr val="accent4"/>
            </a:solidFill>
            <a:miter lim="800000"/>
            <a:headEnd/>
            <a:tailEnd/>
          </a:ln>
        </p:spPr>
        <p:txBody>
          <a:bodyPr wrap="none" lIns="92075" rIns="92075" bIns="92075" anchor="ctr"/>
          <a:lstStyle/>
          <a:p>
            <a:pPr>
              <a:lnSpc>
                <a:spcPct val="90000"/>
              </a:lnSpc>
            </a:pPr>
            <a:r>
              <a:rPr lang="en-US" sz="1200" b="1">
                <a:solidFill>
                  <a:schemeClr val="bg1"/>
                </a:solidFill>
                <a:latin typeface="+mn-lt"/>
              </a:rPr>
              <a:t>System</a:t>
            </a:r>
          </a:p>
          <a:p>
            <a:pPr>
              <a:lnSpc>
                <a:spcPct val="90000"/>
              </a:lnSpc>
            </a:pPr>
            <a:r>
              <a:rPr lang="en-US" sz="1200" b="1">
                <a:solidFill>
                  <a:schemeClr val="bg1"/>
                </a:solidFill>
                <a:latin typeface="+mn-lt"/>
              </a:rPr>
              <a:t>Threads</a:t>
            </a:r>
          </a:p>
        </p:txBody>
      </p:sp>
      <p:grpSp>
        <p:nvGrpSpPr>
          <p:cNvPr id="10" name="Group 1089"/>
          <p:cNvGrpSpPr>
            <a:grpSpLocks/>
          </p:cNvGrpSpPr>
          <p:nvPr/>
        </p:nvGrpSpPr>
        <p:grpSpPr bwMode="auto">
          <a:xfrm>
            <a:off x="-51755" y="1967866"/>
            <a:ext cx="942975" cy="1992313"/>
            <a:chOff x="48" y="1302"/>
            <a:chExt cx="594" cy="1255"/>
          </a:xfrm>
        </p:grpSpPr>
        <p:sp>
          <p:nvSpPr>
            <p:cNvPr id="26703"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eaLnBrk="0" hangingPunct="0">
                <a:lnSpc>
                  <a:spcPct val="140000"/>
                </a:lnSpc>
              </a:pPr>
              <a:r>
                <a:rPr lang="en-US" sz="1200" b="1">
                  <a:solidFill>
                    <a:schemeClr val="accent4"/>
                  </a:solidFill>
                  <a:latin typeface="+mn-lt"/>
                </a:rPr>
                <a:t>User</a:t>
              </a:r>
            </a:p>
            <a:p>
              <a:pPr eaLnBrk="0" hangingPunct="0">
                <a:lnSpc>
                  <a:spcPct val="90000"/>
                </a:lnSpc>
              </a:pPr>
              <a:r>
                <a:rPr lang="en-US" sz="1200" b="1">
                  <a:solidFill>
                    <a:schemeClr val="accent4"/>
                  </a:solidFill>
                  <a:latin typeface="+mn-lt"/>
                </a:rPr>
                <a:t>Mode</a:t>
              </a:r>
            </a:p>
          </p:txBody>
        </p:sp>
        <p:sp>
          <p:nvSpPr>
            <p:cNvPr id="26704"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eaLnBrk="0" hangingPunct="0"/>
              <a:r>
                <a:rPr lang="en-US" sz="1200" b="1">
                  <a:solidFill>
                    <a:schemeClr val="accent4"/>
                  </a:solidFill>
                  <a:latin typeface="+mn-lt"/>
                </a:rPr>
                <a:t>Kernel</a:t>
              </a:r>
            </a:p>
            <a:p>
              <a:pPr eaLnBrk="0" hangingPunct="0"/>
              <a:r>
                <a:rPr lang="en-US" sz="1200" b="1">
                  <a:solidFill>
                    <a:schemeClr val="accent4"/>
                  </a:solidFill>
                  <a:latin typeface="+mn-lt"/>
                </a:rPr>
                <a:t>Mode</a:t>
              </a:r>
            </a:p>
          </p:txBody>
        </p:sp>
      </p:grpSp>
      <p:sp>
        <p:nvSpPr>
          <p:cNvPr id="26661" name="Freeform 1092"/>
          <p:cNvSpPr>
            <a:spLocks/>
          </p:cNvSpPr>
          <p:nvPr/>
        </p:nvSpPr>
        <p:spPr bwMode="auto">
          <a:xfrm>
            <a:off x="160020" y="2720340"/>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chemeClr val="accent4"/>
            </a:solidFill>
            <a:round/>
            <a:headEnd type="none" w="sm" len="sm"/>
            <a:tailEnd type="none" w="sm" len="sm"/>
          </a:ln>
        </p:spPr>
        <p:txBody>
          <a:bodyPr/>
          <a:lstStyle/>
          <a:p>
            <a:endParaRPr lang="en-US" sz="1200">
              <a:latin typeface="+mn-lt"/>
            </a:endParaRPr>
          </a:p>
        </p:txBody>
      </p:sp>
      <p:sp>
        <p:nvSpPr>
          <p:cNvPr id="26662" name="Rectangle 1093"/>
          <p:cNvSpPr>
            <a:spLocks noChangeArrowheads="1"/>
          </p:cNvSpPr>
          <p:nvPr/>
        </p:nvSpPr>
        <p:spPr bwMode="blackWhite">
          <a:xfrm>
            <a:off x="1537970" y="2872740"/>
            <a:ext cx="7286625" cy="304800"/>
          </a:xfrm>
          <a:prstGeom prst="rect">
            <a:avLst/>
          </a:prstGeom>
          <a:solidFill>
            <a:schemeClr val="folHlink"/>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NTDLL.DLL</a:t>
            </a:r>
          </a:p>
        </p:txBody>
      </p:sp>
      <p:sp>
        <p:nvSpPr>
          <p:cNvPr id="26663" name="Rectangle 1094"/>
          <p:cNvSpPr>
            <a:spLocks noChangeArrowheads="1"/>
          </p:cNvSpPr>
          <p:nvPr/>
        </p:nvSpPr>
        <p:spPr bwMode="blackWhite">
          <a:xfrm>
            <a:off x="769620" y="4625340"/>
            <a:ext cx="990600" cy="11430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64" name="Rectangle 1095"/>
          <p:cNvSpPr>
            <a:spLocks noChangeArrowheads="1"/>
          </p:cNvSpPr>
          <p:nvPr/>
        </p:nvSpPr>
        <p:spPr bwMode="blackWhite">
          <a:xfrm>
            <a:off x="769620" y="4701540"/>
            <a:ext cx="914400" cy="1066800"/>
          </a:xfrm>
          <a:prstGeom prst="rect">
            <a:avLst/>
          </a:prstGeom>
          <a:solidFill>
            <a:srgbClr val="FF9966"/>
          </a:solidFill>
          <a:ln w="12700">
            <a:solidFill>
              <a:schemeClr val="accent4"/>
            </a:solidFill>
            <a:miter lim="800000"/>
            <a:headEnd/>
            <a:tailEnd/>
          </a:ln>
        </p:spPr>
        <p:txBody>
          <a:bodyPr wrap="none" lIns="92075" tIns="91440" rIns="92075" bIns="0"/>
          <a:lstStyle/>
          <a:p>
            <a:pPr algn="ctr" eaLnBrk="0" hangingPunct="0"/>
            <a:r>
              <a:rPr lang="en-US" sz="1200" b="1">
                <a:solidFill>
                  <a:schemeClr val="accent4"/>
                </a:solidFill>
                <a:latin typeface="+mn-lt"/>
              </a:rPr>
              <a:t>Device &amp;</a:t>
            </a:r>
          </a:p>
          <a:p>
            <a:pPr algn="ctr" eaLnBrk="0" hangingPunct="0"/>
            <a:r>
              <a:rPr lang="en-US" sz="1200" b="1">
                <a:solidFill>
                  <a:schemeClr val="accent4"/>
                </a:solidFill>
                <a:latin typeface="+mn-lt"/>
              </a:rPr>
              <a:t>File Sys.</a:t>
            </a:r>
          </a:p>
          <a:p>
            <a:pPr algn="ctr" eaLnBrk="0" hangingPunct="0"/>
            <a:r>
              <a:rPr lang="en-US" sz="1200" b="1">
                <a:solidFill>
                  <a:schemeClr val="accent4"/>
                </a:solidFill>
                <a:latin typeface="+mn-lt"/>
              </a:rPr>
              <a:t>Drivers</a:t>
            </a:r>
          </a:p>
        </p:txBody>
      </p:sp>
      <p:grpSp>
        <p:nvGrpSpPr>
          <p:cNvPr id="11" name="Group 1096"/>
          <p:cNvGrpSpPr>
            <a:grpSpLocks/>
          </p:cNvGrpSpPr>
          <p:nvPr/>
        </p:nvGrpSpPr>
        <p:grpSpPr bwMode="auto">
          <a:xfrm>
            <a:off x="1074420" y="1653540"/>
            <a:ext cx="1295400" cy="609600"/>
            <a:chOff x="720" y="1104"/>
            <a:chExt cx="816" cy="384"/>
          </a:xfrm>
        </p:grpSpPr>
        <p:sp>
          <p:nvSpPr>
            <p:cNvPr id="26701" name="Rectangle 1097"/>
            <p:cNvSpPr>
              <a:spLocks noChangeArrowheads="1"/>
            </p:cNvSpPr>
            <p:nvPr/>
          </p:nvSpPr>
          <p:spPr bwMode="blackWhite">
            <a:xfrm>
              <a:off x="720" y="110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WinLogon</a:t>
              </a:r>
            </a:p>
          </p:txBody>
        </p:sp>
        <p:sp>
          <p:nvSpPr>
            <p:cNvPr id="26702" name="Rectangle 1098"/>
            <p:cNvSpPr>
              <a:spLocks noChangeArrowheads="1"/>
            </p:cNvSpPr>
            <p:nvPr/>
          </p:nvSpPr>
          <p:spPr bwMode="auto">
            <a:xfrm>
              <a:off x="720"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66" name="Rectangle 1099"/>
          <p:cNvSpPr>
            <a:spLocks noChangeArrowheads="1"/>
          </p:cNvSpPr>
          <p:nvPr/>
        </p:nvSpPr>
        <p:spPr bwMode="blackWhite">
          <a:xfrm>
            <a:off x="693420" y="1958340"/>
            <a:ext cx="1295400" cy="609600"/>
          </a:xfrm>
          <a:prstGeom prst="rect">
            <a:avLst/>
          </a:prstGeom>
          <a:solidFill>
            <a:srgbClr val="B11D2F"/>
          </a:solidFill>
          <a:ln w="12700">
            <a:solidFill>
              <a:schemeClr val="accent4"/>
            </a:solidFill>
            <a:miter lim="800000"/>
            <a:headEnd/>
            <a:tailEnd/>
          </a:ln>
        </p:spPr>
        <p:txBody>
          <a:bodyPr lIns="92075" tIns="91440" rIns="92075" bIns="92075" anchor="ctr" anchorCtr="1"/>
          <a:lstStyle/>
          <a:p>
            <a:pPr algn="ctr" eaLnBrk="0" hangingPunct="0">
              <a:spcBef>
                <a:spcPct val="30000"/>
              </a:spcBef>
            </a:pPr>
            <a:r>
              <a:rPr lang="en-US" sz="1200" b="1">
                <a:solidFill>
                  <a:schemeClr val="bg1"/>
                </a:solidFill>
                <a:latin typeface="+mn-lt"/>
              </a:rPr>
              <a:t>Session  Manager</a:t>
            </a:r>
          </a:p>
        </p:txBody>
      </p:sp>
      <p:grpSp>
        <p:nvGrpSpPr>
          <p:cNvPr id="12" name="Group 1100"/>
          <p:cNvGrpSpPr>
            <a:grpSpLocks/>
          </p:cNvGrpSpPr>
          <p:nvPr/>
        </p:nvGrpSpPr>
        <p:grpSpPr bwMode="auto">
          <a:xfrm>
            <a:off x="2674620" y="1958340"/>
            <a:ext cx="1295400" cy="609600"/>
            <a:chOff x="1728" y="1296"/>
            <a:chExt cx="816" cy="384"/>
          </a:xfrm>
        </p:grpSpPr>
        <p:sp>
          <p:nvSpPr>
            <p:cNvPr id="26699" name="Rectangle 1101"/>
            <p:cNvSpPr>
              <a:spLocks noChangeArrowheads="1"/>
            </p:cNvSpPr>
            <p:nvPr/>
          </p:nvSpPr>
          <p:spPr bwMode="blackWhite">
            <a:xfrm>
              <a:off x="1728" y="1296"/>
              <a:ext cx="816" cy="384"/>
            </a:xfrm>
            <a:prstGeom prst="rect">
              <a:avLst/>
            </a:prstGeom>
            <a:solidFill>
              <a:schemeClr val="accent1"/>
            </a:solidFill>
            <a:ln w="12700">
              <a:solidFill>
                <a:schemeClr val="accent4"/>
              </a:solidFill>
              <a:miter lim="800000"/>
              <a:headEnd/>
              <a:tailEnd/>
            </a:ln>
          </p:spPr>
          <p:txBody>
            <a:bodyPr lIns="92075" tIns="46038" rIns="92075" bIns="46038" anchor="ctr" anchorCtr="1"/>
            <a:lstStyle/>
            <a:p>
              <a:pPr algn="ctr" eaLnBrk="0" hangingPunct="0">
                <a:lnSpc>
                  <a:spcPct val="90000"/>
                </a:lnSpc>
                <a:spcBef>
                  <a:spcPct val="20000"/>
                </a:spcBef>
              </a:pPr>
              <a:r>
                <a:rPr lang="en-US" sz="1200" b="1" smtClean="0">
                  <a:solidFill>
                    <a:schemeClr val="bg1"/>
                  </a:solidFill>
                  <a:latin typeface="+mn-lt"/>
                </a:rPr>
                <a:t>SvcHost.exe</a:t>
              </a:r>
              <a:endParaRPr lang="en-US" sz="1200" b="1">
                <a:solidFill>
                  <a:schemeClr val="bg1"/>
                </a:solidFill>
                <a:latin typeface="+mn-lt"/>
              </a:endParaRPr>
            </a:p>
          </p:txBody>
        </p:sp>
        <p:sp>
          <p:nvSpPr>
            <p:cNvPr id="26700" name="Rectangle 1102"/>
            <p:cNvSpPr>
              <a:spLocks noChangeArrowheads="1"/>
            </p:cNvSpPr>
            <p:nvPr/>
          </p:nvSpPr>
          <p:spPr bwMode="auto">
            <a:xfrm>
              <a:off x="1728" y="163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sp>
        <p:nvSpPr>
          <p:cNvPr id="26668" name="Line 1103"/>
          <p:cNvSpPr>
            <a:spLocks noChangeShapeType="1"/>
          </p:cNvSpPr>
          <p:nvPr/>
        </p:nvSpPr>
        <p:spPr bwMode="auto">
          <a:xfrm>
            <a:off x="7240270" y="2609215"/>
            <a:ext cx="6350" cy="2635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0" name="Line 1105"/>
          <p:cNvSpPr>
            <a:spLocks noChangeShapeType="1"/>
          </p:cNvSpPr>
          <p:nvPr/>
        </p:nvSpPr>
        <p:spPr bwMode="auto">
          <a:xfrm>
            <a:off x="8465820" y="1501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1" name="Line 1106"/>
          <p:cNvSpPr>
            <a:spLocks noChangeShapeType="1"/>
          </p:cNvSpPr>
          <p:nvPr/>
        </p:nvSpPr>
        <p:spPr bwMode="auto">
          <a:xfrm>
            <a:off x="53416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2" name="Line 1107"/>
          <p:cNvSpPr>
            <a:spLocks noChangeShapeType="1"/>
          </p:cNvSpPr>
          <p:nvPr/>
        </p:nvSpPr>
        <p:spPr bwMode="auto">
          <a:xfrm flipH="1">
            <a:off x="1684020" y="2577465"/>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3" name="Line 1108"/>
          <p:cNvSpPr>
            <a:spLocks noChangeShapeType="1"/>
          </p:cNvSpPr>
          <p:nvPr/>
        </p:nvSpPr>
        <p:spPr bwMode="auto">
          <a:xfrm flipH="1">
            <a:off x="31318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4" name="Rectangle 1109"/>
          <p:cNvSpPr>
            <a:spLocks noChangeArrowheads="1"/>
          </p:cNvSpPr>
          <p:nvPr/>
        </p:nvSpPr>
        <p:spPr bwMode="blackWhite">
          <a:xfrm>
            <a:off x="6698933" y="2105978"/>
            <a:ext cx="1333500" cy="287337"/>
          </a:xfrm>
          <a:prstGeom prst="rect">
            <a:avLst/>
          </a:prstGeom>
          <a:solidFill>
            <a:srgbClr val="B11D2F"/>
          </a:solidFill>
          <a:ln w="12700">
            <a:solidFill>
              <a:schemeClr val="accent4"/>
            </a:solidFill>
            <a:miter lim="800000"/>
            <a:headEnd/>
            <a:tailEnd/>
          </a:ln>
        </p:spPr>
        <p:txBody>
          <a:bodyPr wrap="none" lIns="92075" rIns="92075" bIns="92075"/>
          <a:lstStyle/>
          <a:p>
            <a:pPr algn="ctr" eaLnBrk="0" hangingPunct="0"/>
            <a:r>
              <a:rPr lang="en-US" sz="1200" b="1" smtClean="0">
                <a:solidFill>
                  <a:schemeClr val="bg1"/>
                </a:solidFill>
                <a:latin typeface="+mn-lt"/>
              </a:rPr>
              <a:t>POSIX (SUA)</a:t>
            </a:r>
            <a:endParaRPr lang="en-US" sz="1200" b="1">
              <a:solidFill>
                <a:schemeClr val="bg1"/>
              </a:solidFill>
              <a:latin typeface="+mn-lt"/>
            </a:endParaRPr>
          </a:p>
        </p:txBody>
      </p:sp>
      <p:sp>
        <p:nvSpPr>
          <p:cNvPr id="26675" name="Rectangle 1110"/>
          <p:cNvSpPr>
            <a:spLocks noChangeArrowheads="1"/>
          </p:cNvSpPr>
          <p:nvPr/>
        </p:nvSpPr>
        <p:spPr bwMode="auto">
          <a:xfrm>
            <a:off x="6698933" y="2393315"/>
            <a:ext cx="1152525" cy="212725"/>
          </a:xfrm>
          <a:prstGeom prst="rect">
            <a:avLst/>
          </a:prstGeom>
          <a:solidFill>
            <a:schemeClr val="folHlink"/>
          </a:solidFill>
          <a:ln w="12700">
            <a:solidFill>
              <a:schemeClr val="accent4"/>
            </a:solidFill>
            <a:miter lim="800000"/>
            <a:headEnd/>
            <a:tailEnd/>
          </a:ln>
        </p:spPr>
        <p:txBody>
          <a:bodyPr wrap="none" anchor="ctr"/>
          <a:lstStyle/>
          <a:p>
            <a:pPr algn="ctr" eaLnBrk="0" hangingPunct="0">
              <a:spcBef>
                <a:spcPct val="50000"/>
              </a:spcBef>
            </a:pPr>
            <a:r>
              <a:rPr lang="en-US" sz="1200" b="1">
                <a:solidFill>
                  <a:schemeClr val="bg1"/>
                </a:solidFill>
                <a:latin typeface="+mn-lt"/>
              </a:rPr>
              <a:t>Windows DLLs</a:t>
            </a:r>
          </a:p>
        </p:txBody>
      </p:sp>
      <p:sp>
        <p:nvSpPr>
          <p:cNvPr id="26676" name="Line 1111"/>
          <p:cNvSpPr>
            <a:spLocks noChangeShapeType="1"/>
          </p:cNvSpPr>
          <p:nvPr/>
        </p:nvSpPr>
        <p:spPr bwMode="auto">
          <a:xfrm>
            <a:off x="3131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7" name="Line 1112"/>
          <p:cNvSpPr>
            <a:spLocks noChangeShapeType="1"/>
          </p:cNvSpPr>
          <p:nvPr/>
        </p:nvSpPr>
        <p:spPr bwMode="auto">
          <a:xfrm>
            <a:off x="16840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8" name="Line 1113"/>
          <p:cNvSpPr>
            <a:spLocks noChangeShapeType="1"/>
          </p:cNvSpPr>
          <p:nvPr/>
        </p:nvSpPr>
        <p:spPr bwMode="auto">
          <a:xfrm>
            <a:off x="53416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9" name="Line 1114"/>
          <p:cNvSpPr>
            <a:spLocks noChangeShapeType="1"/>
          </p:cNvSpPr>
          <p:nvPr/>
        </p:nvSpPr>
        <p:spPr bwMode="auto">
          <a:xfrm>
            <a:off x="7246620" y="3160078"/>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0" name="Line 1115"/>
          <p:cNvSpPr>
            <a:spLocks noChangeShapeType="1"/>
          </p:cNvSpPr>
          <p:nvPr/>
        </p:nvSpPr>
        <p:spPr bwMode="auto">
          <a:xfrm>
            <a:off x="8465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1" name="Line 1116"/>
          <p:cNvSpPr>
            <a:spLocks noChangeShapeType="1"/>
          </p:cNvSpPr>
          <p:nvPr/>
        </p:nvSpPr>
        <p:spPr bwMode="auto">
          <a:xfrm>
            <a:off x="8237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2" name="Rectangle 1117"/>
          <p:cNvSpPr>
            <a:spLocks noChangeArrowheads="1"/>
          </p:cNvSpPr>
          <p:nvPr/>
        </p:nvSpPr>
        <p:spPr bwMode="blackWhite">
          <a:xfrm>
            <a:off x="3284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Plug and</a:t>
            </a:r>
          </a:p>
          <a:p>
            <a:pPr marL="552450" indent="-552450" algn="ctr" eaLnBrk="0" hangingPunct="0"/>
            <a:r>
              <a:rPr lang="en-US" sz="1200" b="1">
                <a:solidFill>
                  <a:schemeClr val="bg1"/>
                </a:solidFill>
                <a:latin typeface="+mn-lt"/>
              </a:rPr>
              <a:t>Play Mgr.</a:t>
            </a:r>
          </a:p>
        </p:txBody>
      </p:sp>
      <p:sp>
        <p:nvSpPr>
          <p:cNvPr id="26683" name="Rectangle 1118"/>
          <p:cNvSpPr>
            <a:spLocks noChangeArrowheads="1"/>
          </p:cNvSpPr>
          <p:nvPr/>
        </p:nvSpPr>
        <p:spPr bwMode="blackWhite">
          <a:xfrm>
            <a:off x="38938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Power</a:t>
            </a:r>
          </a:p>
          <a:p>
            <a:pPr marL="552450" indent="-552450" algn="ctr" eaLnBrk="0" hangingPunct="0"/>
            <a:r>
              <a:rPr lang="en-US" sz="1200" b="1">
                <a:solidFill>
                  <a:schemeClr val="bg1"/>
                </a:solidFill>
                <a:latin typeface="+mn-lt"/>
              </a:rPr>
              <a:t>Mgr.</a:t>
            </a:r>
          </a:p>
        </p:txBody>
      </p:sp>
      <p:sp>
        <p:nvSpPr>
          <p:cNvPr id="26684" name="Rectangle 1119"/>
          <p:cNvSpPr>
            <a:spLocks noChangeArrowheads="1"/>
          </p:cNvSpPr>
          <p:nvPr/>
        </p:nvSpPr>
        <p:spPr bwMode="blackWhite">
          <a:xfrm>
            <a:off x="45034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Security</a:t>
            </a:r>
            <a:br>
              <a:rPr lang="en-US" sz="1200" b="1">
                <a:solidFill>
                  <a:schemeClr val="bg1"/>
                </a:solidFill>
                <a:latin typeface="+mn-lt"/>
              </a:rPr>
            </a:br>
            <a:r>
              <a:rPr lang="en-US" sz="1200" b="1">
                <a:solidFill>
                  <a:schemeClr val="bg1"/>
                </a:solidFill>
                <a:latin typeface="+mn-lt"/>
              </a:rPr>
              <a:t>Reference</a:t>
            </a:r>
            <a:br>
              <a:rPr lang="en-US" sz="1200" b="1">
                <a:solidFill>
                  <a:schemeClr val="bg1"/>
                </a:solidFill>
                <a:latin typeface="+mn-lt"/>
              </a:rPr>
            </a:br>
            <a:r>
              <a:rPr lang="en-US" sz="1200" b="1">
                <a:solidFill>
                  <a:schemeClr val="bg1"/>
                </a:solidFill>
                <a:latin typeface="+mn-lt"/>
              </a:rPr>
              <a:t>Monitor</a:t>
            </a:r>
          </a:p>
        </p:txBody>
      </p:sp>
      <p:sp>
        <p:nvSpPr>
          <p:cNvPr id="26685" name="Rectangle 1120"/>
          <p:cNvSpPr>
            <a:spLocks noChangeArrowheads="1"/>
          </p:cNvSpPr>
          <p:nvPr/>
        </p:nvSpPr>
        <p:spPr bwMode="blackWhite">
          <a:xfrm>
            <a:off x="5189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Virtual</a:t>
            </a:r>
            <a:br>
              <a:rPr lang="en-US" sz="1200" b="1">
                <a:solidFill>
                  <a:schemeClr val="bg1"/>
                </a:solidFill>
                <a:latin typeface="+mn-lt"/>
              </a:rPr>
            </a:br>
            <a:r>
              <a:rPr lang="en-US" sz="1200" b="1">
                <a:solidFill>
                  <a:schemeClr val="bg1"/>
                </a:solidFill>
                <a:latin typeface="+mn-lt"/>
              </a:rPr>
              <a:t>Memory</a:t>
            </a:r>
          </a:p>
        </p:txBody>
      </p:sp>
      <p:sp>
        <p:nvSpPr>
          <p:cNvPr id="26686" name="Rectangle 1121"/>
          <p:cNvSpPr>
            <a:spLocks noChangeArrowheads="1"/>
          </p:cNvSpPr>
          <p:nvPr/>
        </p:nvSpPr>
        <p:spPr bwMode="blackWhite">
          <a:xfrm>
            <a:off x="579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Processes</a:t>
            </a:r>
            <a:br>
              <a:rPr lang="en-US" sz="1200" b="1">
                <a:solidFill>
                  <a:schemeClr val="bg1"/>
                </a:solidFill>
                <a:latin typeface="+mn-lt"/>
              </a:rPr>
            </a:br>
            <a:r>
              <a:rPr lang="en-US" sz="1200" b="1">
                <a:solidFill>
                  <a:schemeClr val="bg1"/>
                </a:solidFill>
                <a:latin typeface="+mn-lt"/>
              </a:rPr>
              <a:t>&amp;</a:t>
            </a:r>
          </a:p>
          <a:p>
            <a:pPr algn="ctr" eaLnBrk="0" hangingPunct="0">
              <a:lnSpc>
                <a:spcPct val="90000"/>
              </a:lnSpc>
            </a:pPr>
            <a:r>
              <a:rPr lang="en-US" sz="1200" b="1">
                <a:solidFill>
                  <a:schemeClr val="bg1"/>
                </a:solidFill>
                <a:latin typeface="+mn-lt"/>
              </a:rPr>
              <a:t>Threads</a:t>
            </a:r>
          </a:p>
        </p:txBody>
      </p:sp>
      <p:sp>
        <p:nvSpPr>
          <p:cNvPr id="26687" name="Rectangle 1122"/>
          <p:cNvSpPr>
            <a:spLocks noChangeArrowheads="1"/>
          </p:cNvSpPr>
          <p:nvPr/>
        </p:nvSpPr>
        <p:spPr bwMode="blackWhite">
          <a:xfrm>
            <a:off x="7170420" y="4244340"/>
            <a:ext cx="685800" cy="122555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Local</a:t>
            </a:r>
          </a:p>
          <a:p>
            <a:pPr algn="ctr" eaLnBrk="0" hangingPunct="0">
              <a:lnSpc>
                <a:spcPct val="90000"/>
              </a:lnSpc>
            </a:pPr>
            <a:r>
              <a:rPr lang="en-US" sz="1200" b="1">
                <a:solidFill>
                  <a:schemeClr val="bg1"/>
                </a:solidFill>
                <a:latin typeface="+mn-lt"/>
              </a:rPr>
              <a:t>Procedure</a:t>
            </a:r>
          </a:p>
          <a:p>
            <a:pPr algn="ctr" eaLnBrk="0" hangingPunct="0">
              <a:lnSpc>
                <a:spcPct val="90000"/>
              </a:lnSpc>
            </a:pPr>
            <a:r>
              <a:rPr lang="en-US" sz="1200" b="1">
                <a:solidFill>
                  <a:schemeClr val="bg1"/>
                </a:solidFill>
                <a:latin typeface="+mn-lt"/>
              </a:rPr>
              <a:t>Call</a:t>
            </a:r>
          </a:p>
        </p:txBody>
      </p:sp>
      <p:sp>
        <p:nvSpPr>
          <p:cNvPr id="26688" name="Rectangle 1123"/>
          <p:cNvSpPr>
            <a:spLocks noChangeArrowheads="1"/>
          </p:cNvSpPr>
          <p:nvPr/>
        </p:nvSpPr>
        <p:spPr bwMode="blackWhite">
          <a:xfrm>
            <a:off x="8008620" y="4777740"/>
            <a:ext cx="914400" cy="1295400"/>
          </a:xfrm>
          <a:prstGeom prst="rect">
            <a:avLst/>
          </a:prstGeom>
          <a:solidFill>
            <a:srgbClr val="FF9966"/>
          </a:solidFill>
          <a:ln w="12700">
            <a:solidFill>
              <a:schemeClr val="accent4"/>
            </a:solidFill>
            <a:miter lim="800000"/>
            <a:headEnd/>
            <a:tailEnd/>
          </a:ln>
        </p:spPr>
        <p:txBody>
          <a:bodyPr wrap="none" lIns="92075" tIns="91440" rIns="92075" bIns="0"/>
          <a:lstStyle/>
          <a:p>
            <a:pPr>
              <a:lnSpc>
                <a:spcPct val="90000"/>
              </a:lnSpc>
            </a:pPr>
            <a:r>
              <a:rPr lang="en-US" sz="1200" b="1">
                <a:solidFill>
                  <a:schemeClr val="accent4"/>
                </a:solidFill>
                <a:latin typeface="+mn-lt"/>
              </a:rPr>
              <a:t>Graphics</a:t>
            </a:r>
          </a:p>
          <a:p>
            <a:pPr>
              <a:lnSpc>
                <a:spcPct val="90000"/>
              </a:lnSpc>
            </a:pPr>
            <a:r>
              <a:rPr lang="en-US" sz="1200" b="1">
                <a:solidFill>
                  <a:schemeClr val="accent4"/>
                </a:solidFill>
                <a:latin typeface="+mn-lt"/>
              </a:rPr>
              <a:t>Drivers</a:t>
            </a:r>
          </a:p>
        </p:txBody>
      </p:sp>
      <p:sp>
        <p:nvSpPr>
          <p:cNvPr id="26689" name="Rectangle 1124"/>
          <p:cNvSpPr>
            <a:spLocks noChangeArrowheads="1"/>
          </p:cNvSpPr>
          <p:nvPr/>
        </p:nvSpPr>
        <p:spPr bwMode="blackWhite">
          <a:xfrm>
            <a:off x="1055370" y="5463540"/>
            <a:ext cx="7410450" cy="304800"/>
          </a:xfrm>
          <a:prstGeom prst="rect">
            <a:avLst/>
          </a:prstGeom>
          <a:solidFill>
            <a:srgbClr val="F6BF69"/>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Kernel</a:t>
            </a:r>
          </a:p>
        </p:txBody>
      </p:sp>
      <p:sp>
        <p:nvSpPr>
          <p:cNvPr id="26690" name="Rectangle 1125"/>
          <p:cNvSpPr>
            <a:spLocks noChangeArrowheads="1"/>
          </p:cNvSpPr>
          <p:nvPr/>
        </p:nvSpPr>
        <p:spPr bwMode="blackWhite">
          <a:xfrm>
            <a:off x="769620" y="5768340"/>
            <a:ext cx="7924800" cy="304800"/>
          </a:xfrm>
          <a:prstGeom prst="rect">
            <a:avLst/>
          </a:prstGeom>
          <a:solidFill>
            <a:schemeClr val="accent5"/>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Hardware Abstraction Layer (HAL)</a:t>
            </a:r>
          </a:p>
        </p:txBody>
      </p:sp>
      <p:sp>
        <p:nvSpPr>
          <p:cNvPr id="26691" name="Line 1126"/>
          <p:cNvSpPr>
            <a:spLocks noChangeShapeType="1"/>
          </p:cNvSpPr>
          <p:nvPr/>
        </p:nvSpPr>
        <p:spPr bwMode="auto">
          <a:xfrm flipH="1">
            <a:off x="922020" y="3406140"/>
            <a:ext cx="0" cy="5334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2" name="Line 1127"/>
          <p:cNvSpPr>
            <a:spLocks noChangeShapeType="1"/>
          </p:cNvSpPr>
          <p:nvPr/>
        </p:nvSpPr>
        <p:spPr bwMode="auto">
          <a:xfrm flipH="1">
            <a:off x="2141220" y="2263140"/>
            <a:ext cx="0" cy="609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3" name="Line 1128"/>
          <p:cNvSpPr>
            <a:spLocks noChangeShapeType="1"/>
          </p:cNvSpPr>
          <p:nvPr/>
        </p:nvSpPr>
        <p:spPr bwMode="auto">
          <a:xfrm>
            <a:off x="2141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4" name="Rectangle 1129"/>
          <p:cNvSpPr>
            <a:spLocks noChangeArrowheads="1"/>
          </p:cNvSpPr>
          <p:nvPr/>
        </p:nvSpPr>
        <p:spPr bwMode="blackWhite">
          <a:xfrm>
            <a:off x="769620" y="3939540"/>
            <a:ext cx="70866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(kernel mode callable interfaces)</a:t>
            </a:r>
          </a:p>
        </p:txBody>
      </p:sp>
      <p:sp>
        <p:nvSpPr>
          <p:cNvPr id="26696" name="Rectangle 1131"/>
          <p:cNvSpPr>
            <a:spLocks noChangeArrowheads="1"/>
          </p:cNvSpPr>
          <p:nvPr/>
        </p:nvSpPr>
        <p:spPr bwMode="blackWhite">
          <a:xfrm>
            <a:off x="64846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Configura-</a:t>
            </a:r>
          </a:p>
          <a:p>
            <a:pPr algn="ctr" eaLnBrk="0" hangingPunct="0">
              <a:lnSpc>
                <a:spcPct val="90000"/>
              </a:lnSpc>
            </a:pPr>
            <a:r>
              <a:rPr lang="en-US" sz="1200" b="1">
                <a:solidFill>
                  <a:schemeClr val="bg1"/>
                </a:solidFill>
                <a:latin typeface="+mn-lt"/>
              </a:rPr>
              <a:t>tion Mgr</a:t>
            </a:r>
          </a:p>
          <a:p>
            <a:pPr algn="ctr" eaLnBrk="0" hangingPunct="0">
              <a:lnSpc>
                <a:spcPct val="90000"/>
              </a:lnSpc>
            </a:pPr>
            <a:r>
              <a:rPr lang="en-US" sz="1200" b="1">
                <a:solidFill>
                  <a:schemeClr val="bg1"/>
                </a:solidFill>
                <a:latin typeface="+mn-lt"/>
              </a:rPr>
              <a:t>(registry)</a:t>
            </a:r>
          </a:p>
        </p:txBody>
      </p:sp>
      <p:sp>
        <p:nvSpPr>
          <p:cNvPr id="26698" name="Rectangle 1133"/>
          <p:cNvSpPr>
            <a:spLocks noChangeArrowheads="1"/>
          </p:cNvSpPr>
          <p:nvPr/>
        </p:nvSpPr>
        <p:spPr bwMode="auto">
          <a:xfrm>
            <a:off x="7527608" y="989965"/>
            <a:ext cx="1219200" cy="611188"/>
          </a:xfrm>
          <a:prstGeom prst="rect">
            <a:avLst/>
          </a:prstGeom>
          <a:solidFill>
            <a:srgbClr val="B11D2F"/>
          </a:solidFill>
          <a:ln w="12700">
            <a:solidFill>
              <a:schemeClr val="accent4"/>
            </a:solidFill>
            <a:miter lim="800000"/>
            <a:headEnd/>
            <a:tailEnd/>
          </a:ln>
        </p:spPr>
        <p:txBody>
          <a:bodyPr wrap="none" lIns="92075" rIns="92075" bIns="92075" anchor="ctr"/>
          <a:lstStyle/>
          <a:p>
            <a:r>
              <a:rPr lang="en-US" sz="1200" b="1">
                <a:solidFill>
                  <a:schemeClr val="bg1"/>
                </a:solidFill>
                <a:latin typeface="+mn-lt"/>
              </a:rPr>
              <a:t>Windows</a:t>
            </a:r>
          </a:p>
        </p:txBody>
      </p:sp>
      <p:sp>
        <p:nvSpPr>
          <p:cNvPr id="101" name="Rounded Rectangular Callout 100"/>
          <p:cNvSpPr/>
          <p:nvPr/>
        </p:nvSpPr>
        <p:spPr bwMode="auto">
          <a:xfrm>
            <a:off x="4211439" y="2941389"/>
            <a:ext cx="3436269" cy="1464231"/>
          </a:xfrm>
          <a:prstGeom prst="wedgeRoundRectCallout">
            <a:avLst>
              <a:gd name="adj1" fmla="val -60193"/>
              <a:gd name="adj2" fmla="val -95503"/>
              <a:gd name="adj3" fmla="val 16667"/>
            </a:avLst>
          </a:prstGeom>
          <a:solidFill>
            <a:srgbClr val="FFC000"/>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l" defTabSz="762000">
              <a:buFont typeface="Arial" pitchFamily="34" charset="0"/>
              <a:buChar char="•"/>
            </a:pPr>
            <a:r>
              <a:rPr lang="en-US" sz="2000" smtClean="0">
                <a:solidFill>
                  <a:schemeClr val="accent4"/>
                </a:solidFill>
                <a:latin typeface="+mn-lt"/>
              </a:rPr>
              <a:t> &gt;50</a:t>
            </a:r>
          </a:p>
          <a:p>
            <a:pPr algn="l" defTabSz="762000">
              <a:buFont typeface="Arial" pitchFamily="34" charset="0"/>
              <a:buChar char="•"/>
            </a:pPr>
            <a:r>
              <a:rPr lang="en-US" sz="2000" smtClean="0">
                <a:solidFill>
                  <a:schemeClr val="accent4"/>
                </a:solidFill>
                <a:latin typeface="+mn-lt"/>
              </a:rPr>
              <a:t> Run without user logon</a:t>
            </a:r>
          </a:p>
          <a:p>
            <a:pPr algn="l" defTabSz="762000">
              <a:buFont typeface="Arial" pitchFamily="34" charset="0"/>
              <a:buChar char="•"/>
            </a:pPr>
            <a:r>
              <a:rPr lang="en-US" sz="2000" smtClean="0">
                <a:solidFill>
                  <a:schemeClr val="accent4"/>
                </a:solidFill>
                <a:latin typeface="+mn-lt"/>
              </a:rPr>
              <a:t>SvcHost: general service host process</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30" name="Rectangle 1130"/>
          <p:cNvSpPr>
            <a:spLocks noGrp="1" noChangeArrowheads="1"/>
          </p:cNvSpPr>
          <p:nvPr>
            <p:ph type="title"/>
          </p:nvPr>
        </p:nvSpPr>
        <p:spPr/>
        <p:txBody>
          <a:bodyPr/>
          <a:lstStyle/>
          <a:p>
            <a:pPr eaLnBrk="1" hangingPunct="1">
              <a:defRPr/>
            </a:pPr>
            <a:r>
              <a:rPr lang="en-US" sz="3600" smtClean="0">
                <a:latin typeface="+mn-lt"/>
              </a:rPr>
              <a:t>Not so simplified architecture</a:t>
            </a:r>
            <a:endParaRPr lang="en-US" sz="3600" smtClean="0">
              <a:solidFill>
                <a:srgbClr val="0000FF"/>
              </a:solidFill>
              <a:latin typeface="+mn-lt"/>
            </a:endParaRPr>
          </a:p>
        </p:txBody>
      </p:sp>
      <p:sp>
        <p:nvSpPr>
          <p:cNvPr id="26627" name="Rectangle 1026"/>
          <p:cNvSpPr>
            <a:spLocks noChangeArrowheads="1"/>
          </p:cNvSpPr>
          <p:nvPr/>
        </p:nvSpPr>
        <p:spPr bwMode="blackWhite">
          <a:xfrm>
            <a:off x="769620" y="6073140"/>
            <a:ext cx="8153400" cy="457200"/>
          </a:xfrm>
          <a:prstGeom prst="rect">
            <a:avLst/>
          </a:prstGeom>
          <a:noFill/>
          <a:ln w="12700">
            <a:noFill/>
            <a:miter lim="800000"/>
            <a:headEnd/>
            <a:tailEnd/>
          </a:ln>
        </p:spPr>
        <p:txBody>
          <a:bodyPr lIns="92075" tIns="46038" rIns="92075" bIns="46038" anchor="ctr"/>
          <a:lstStyle/>
          <a:p>
            <a:pPr algn="ctr" eaLnBrk="0" hangingPunct="0"/>
            <a:r>
              <a:rPr lang="en-US" sz="1200" b="1">
                <a:solidFill>
                  <a:schemeClr val="accent4"/>
                </a:solidFill>
                <a:latin typeface="+mn-lt"/>
              </a:rPr>
              <a:t>hardware interfaces (buses, I/O devices, interrupts, </a:t>
            </a:r>
            <a:br>
              <a:rPr lang="en-US" sz="1200" b="1">
                <a:solidFill>
                  <a:schemeClr val="accent4"/>
                </a:solidFill>
                <a:latin typeface="+mn-lt"/>
              </a:rPr>
            </a:br>
            <a:r>
              <a:rPr lang="en-US" sz="1200" b="1">
                <a:solidFill>
                  <a:schemeClr val="accent4"/>
                </a:solidFill>
                <a:latin typeface="+mn-lt"/>
              </a:rPr>
              <a:t>interval timers, DMA, memory cache control, etc., etc.)</a:t>
            </a:r>
          </a:p>
        </p:txBody>
      </p:sp>
      <p:sp>
        <p:nvSpPr>
          <p:cNvPr id="26628" name="Rectangle 1027"/>
          <p:cNvSpPr>
            <a:spLocks noChangeArrowheads="1"/>
          </p:cNvSpPr>
          <p:nvPr/>
        </p:nvSpPr>
        <p:spPr bwMode="blackWhite">
          <a:xfrm>
            <a:off x="769620" y="3634740"/>
            <a:ext cx="81534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System Service Dispatcher</a:t>
            </a:r>
          </a:p>
        </p:txBody>
      </p:sp>
      <p:sp>
        <p:nvSpPr>
          <p:cNvPr id="26629" name="Line 1028"/>
          <p:cNvSpPr>
            <a:spLocks noChangeShapeType="1"/>
          </p:cNvSpPr>
          <p:nvPr/>
        </p:nvSpPr>
        <p:spPr bwMode="auto">
          <a:xfrm>
            <a:off x="1912620" y="2567940"/>
            <a:ext cx="0" cy="13430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0" name="Line 1029"/>
          <p:cNvSpPr>
            <a:spLocks noChangeShapeType="1"/>
          </p:cNvSpPr>
          <p:nvPr/>
        </p:nvSpPr>
        <p:spPr bwMode="auto">
          <a:xfrm flipH="1">
            <a:off x="2293620" y="2263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1" name="Line 1030"/>
          <p:cNvSpPr>
            <a:spLocks noChangeShapeType="1"/>
          </p:cNvSpPr>
          <p:nvPr/>
        </p:nvSpPr>
        <p:spPr bwMode="auto">
          <a:xfrm>
            <a:off x="7924483" y="2393315"/>
            <a:ext cx="0" cy="12414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2" name="Line 1031"/>
          <p:cNvSpPr>
            <a:spLocks noChangeShapeType="1"/>
          </p:cNvSpPr>
          <p:nvPr/>
        </p:nvSpPr>
        <p:spPr bwMode="auto">
          <a:xfrm>
            <a:off x="57226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3" name="Line 1032"/>
          <p:cNvSpPr>
            <a:spLocks noChangeShapeType="1"/>
          </p:cNvSpPr>
          <p:nvPr/>
        </p:nvSpPr>
        <p:spPr bwMode="auto">
          <a:xfrm>
            <a:off x="35128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733" name="Rectangle 1034"/>
          <p:cNvSpPr>
            <a:spLocks noChangeArrowheads="1"/>
          </p:cNvSpPr>
          <p:nvPr/>
        </p:nvSpPr>
        <p:spPr bwMode="blackWhite">
          <a:xfrm>
            <a:off x="5189220" y="8915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1"/>
              </a:solidFill>
              <a:latin typeface="+mn-lt"/>
            </a:endParaRPr>
          </a:p>
        </p:txBody>
      </p:sp>
      <p:sp>
        <p:nvSpPr>
          <p:cNvPr id="26734" name="Rectangle 1035"/>
          <p:cNvSpPr>
            <a:spLocks noChangeArrowheads="1"/>
          </p:cNvSpPr>
          <p:nvPr/>
        </p:nvSpPr>
        <p:spPr bwMode="auto">
          <a:xfrm>
            <a:off x="5189220" y="14249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latin typeface="+mn-lt"/>
            </a:endParaRPr>
          </a:p>
        </p:txBody>
      </p:sp>
      <p:sp>
        <p:nvSpPr>
          <p:cNvPr id="26731" name="Rectangle 1037"/>
          <p:cNvSpPr>
            <a:spLocks noChangeArrowheads="1"/>
          </p:cNvSpPr>
          <p:nvPr/>
        </p:nvSpPr>
        <p:spPr bwMode="blackWhite">
          <a:xfrm>
            <a:off x="5113020" y="9677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32" name="Rectangle 1038"/>
          <p:cNvSpPr>
            <a:spLocks noChangeArrowheads="1"/>
          </p:cNvSpPr>
          <p:nvPr/>
        </p:nvSpPr>
        <p:spPr bwMode="auto">
          <a:xfrm>
            <a:off x="5113020" y="1501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9" name="Rectangle 1040"/>
          <p:cNvSpPr>
            <a:spLocks noChangeArrowheads="1"/>
          </p:cNvSpPr>
          <p:nvPr/>
        </p:nvSpPr>
        <p:spPr bwMode="blackWhite">
          <a:xfrm>
            <a:off x="5036820" y="10439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accent4"/>
              </a:solidFill>
              <a:latin typeface="+mn-lt"/>
            </a:endParaRPr>
          </a:p>
        </p:txBody>
      </p:sp>
      <p:sp>
        <p:nvSpPr>
          <p:cNvPr id="26730" name="Rectangle 1041"/>
          <p:cNvSpPr>
            <a:spLocks noChangeArrowheads="1"/>
          </p:cNvSpPr>
          <p:nvPr/>
        </p:nvSpPr>
        <p:spPr bwMode="auto">
          <a:xfrm>
            <a:off x="5036820" y="1577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2" name="Group 1042"/>
          <p:cNvGrpSpPr>
            <a:grpSpLocks/>
          </p:cNvGrpSpPr>
          <p:nvPr/>
        </p:nvGrpSpPr>
        <p:grpSpPr bwMode="auto">
          <a:xfrm>
            <a:off x="3360420" y="891540"/>
            <a:ext cx="1295400" cy="609600"/>
            <a:chOff x="2112" y="768"/>
            <a:chExt cx="816" cy="384"/>
          </a:xfrm>
        </p:grpSpPr>
        <p:sp>
          <p:nvSpPr>
            <p:cNvPr id="26727" name="Rectangle 1043"/>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8" name="Rectangle 1044"/>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725" name="Rectangle 1046"/>
          <p:cNvSpPr>
            <a:spLocks noChangeArrowheads="1"/>
          </p:cNvSpPr>
          <p:nvPr/>
        </p:nvSpPr>
        <p:spPr bwMode="blackWhite">
          <a:xfrm>
            <a:off x="4960620" y="11963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26" name="Rectangle 1047"/>
          <p:cNvSpPr>
            <a:spLocks noChangeArrowheads="1"/>
          </p:cNvSpPr>
          <p:nvPr/>
        </p:nvSpPr>
        <p:spPr bwMode="auto">
          <a:xfrm>
            <a:off x="4960620" y="1729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3" name="Rectangle 1049"/>
          <p:cNvSpPr>
            <a:spLocks noChangeArrowheads="1"/>
          </p:cNvSpPr>
          <p:nvPr/>
        </p:nvSpPr>
        <p:spPr bwMode="blackWhite">
          <a:xfrm>
            <a:off x="4884420" y="13487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Task Manager</a:t>
            </a:r>
          </a:p>
        </p:txBody>
      </p:sp>
      <p:sp>
        <p:nvSpPr>
          <p:cNvPr id="26724" name="Rectangle 1050"/>
          <p:cNvSpPr>
            <a:spLocks noChangeArrowheads="1"/>
          </p:cNvSpPr>
          <p:nvPr/>
        </p:nvSpPr>
        <p:spPr bwMode="auto">
          <a:xfrm>
            <a:off x="4884420" y="1882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sp>
        <p:nvSpPr>
          <p:cNvPr id="26721" name="Rectangle 1052"/>
          <p:cNvSpPr>
            <a:spLocks noChangeArrowheads="1"/>
          </p:cNvSpPr>
          <p:nvPr/>
        </p:nvSpPr>
        <p:spPr bwMode="blackWhite">
          <a:xfrm>
            <a:off x="4808220" y="15773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Explorer</a:t>
            </a:r>
          </a:p>
        </p:txBody>
      </p:sp>
      <p:sp>
        <p:nvSpPr>
          <p:cNvPr id="26722" name="Rectangle 1053"/>
          <p:cNvSpPr>
            <a:spLocks noChangeArrowheads="1"/>
          </p:cNvSpPr>
          <p:nvPr/>
        </p:nvSpPr>
        <p:spPr bwMode="auto">
          <a:xfrm>
            <a:off x="4808220" y="2110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3" name="Group 1054"/>
          <p:cNvGrpSpPr>
            <a:grpSpLocks/>
          </p:cNvGrpSpPr>
          <p:nvPr/>
        </p:nvGrpSpPr>
        <p:grpSpPr bwMode="auto">
          <a:xfrm>
            <a:off x="3284220" y="967740"/>
            <a:ext cx="1295400" cy="609600"/>
            <a:chOff x="2112" y="768"/>
            <a:chExt cx="816" cy="384"/>
          </a:xfrm>
        </p:grpSpPr>
        <p:sp>
          <p:nvSpPr>
            <p:cNvPr id="26719" name="Rectangle 1055"/>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0" name="Rectangle 1056"/>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4" name="Group 1057"/>
          <p:cNvGrpSpPr>
            <a:grpSpLocks/>
          </p:cNvGrpSpPr>
          <p:nvPr/>
        </p:nvGrpSpPr>
        <p:grpSpPr bwMode="auto">
          <a:xfrm>
            <a:off x="3208020" y="1120140"/>
            <a:ext cx="1295400" cy="609600"/>
            <a:chOff x="2064" y="816"/>
            <a:chExt cx="816" cy="384"/>
          </a:xfrm>
        </p:grpSpPr>
        <p:sp>
          <p:nvSpPr>
            <p:cNvPr id="26717" name="Rectangle 1058"/>
            <p:cNvSpPr>
              <a:spLocks noChangeArrowheads="1"/>
            </p:cNvSpPr>
            <p:nvPr/>
          </p:nvSpPr>
          <p:spPr bwMode="blackWhite">
            <a:xfrm>
              <a:off x="2064" y="816"/>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solidFill>
                  <a:schemeClr val="bg2"/>
                </a:solidFill>
                <a:latin typeface="+mn-lt"/>
              </a:endParaRPr>
            </a:p>
          </p:txBody>
        </p:sp>
        <p:sp>
          <p:nvSpPr>
            <p:cNvPr id="26718" name="Rectangle 1059"/>
            <p:cNvSpPr>
              <a:spLocks noChangeArrowheads="1"/>
            </p:cNvSpPr>
            <p:nvPr/>
          </p:nvSpPr>
          <p:spPr bwMode="auto">
            <a:xfrm>
              <a:off x="2064" y="115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5" name="Group 1060"/>
          <p:cNvGrpSpPr>
            <a:grpSpLocks/>
          </p:cNvGrpSpPr>
          <p:nvPr/>
        </p:nvGrpSpPr>
        <p:grpSpPr bwMode="auto">
          <a:xfrm>
            <a:off x="3131820" y="1272540"/>
            <a:ext cx="1295400" cy="609600"/>
            <a:chOff x="2016" y="864"/>
            <a:chExt cx="816" cy="384"/>
          </a:xfrm>
        </p:grpSpPr>
        <p:sp>
          <p:nvSpPr>
            <p:cNvPr id="26715" name="Rectangle 1061"/>
            <p:cNvSpPr>
              <a:spLocks noChangeArrowheads="1"/>
            </p:cNvSpPr>
            <p:nvPr/>
          </p:nvSpPr>
          <p:spPr bwMode="blackWhite">
            <a:xfrm>
              <a:off x="2016" y="864"/>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SvcHost.Exe</a:t>
              </a:r>
            </a:p>
          </p:txBody>
        </p:sp>
        <p:sp>
          <p:nvSpPr>
            <p:cNvPr id="26716" name="Rectangle 1062"/>
            <p:cNvSpPr>
              <a:spLocks noChangeArrowheads="1"/>
            </p:cNvSpPr>
            <p:nvPr/>
          </p:nvSpPr>
          <p:spPr bwMode="auto">
            <a:xfrm>
              <a:off x="20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6" name="Group 1063"/>
          <p:cNvGrpSpPr>
            <a:grpSpLocks/>
          </p:cNvGrpSpPr>
          <p:nvPr/>
        </p:nvGrpSpPr>
        <p:grpSpPr bwMode="auto">
          <a:xfrm>
            <a:off x="2979420" y="1501140"/>
            <a:ext cx="1295400" cy="609600"/>
            <a:chOff x="1920" y="1008"/>
            <a:chExt cx="816" cy="384"/>
          </a:xfrm>
        </p:grpSpPr>
        <p:sp>
          <p:nvSpPr>
            <p:cNvPr id="26713" name="Rectangle 1064"/>
            <p:cNvSpPr>
              <a:spLocks noChangeArrowheads="1"/>
            </p:cNvSpPr>
            <p:nvPr/>
          </p:nvSpPr>
          <p:spPr bwMode="blackWhite">
            <a:xfrm>
              <a:off x="1920" y="100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WinMgt.Exe</a:t>
              </a:r>
            </a:p>
          </p:txBody>
        </p:sp>
        <p:sp>
          <p:nvSpPr>
            <p:cNvPr id="26714" name="Rectangle 1065"/>
            <p:cNvSpPr>
              <a:spLocks noChangeArrowheads="1"/>
            </p:cNvSpPr>
            <p:nvPr/>
          </p:nvSpPr>
          <p:spPr bwMode="auto">
            <a:xfrm>
              <a:off x="1920" y="134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7" name="Group 1066"/>
          <p:cNvGrpSpPr>
            <a:grpSpLocks/>
          </p:cNvGrpSpPr>
          <p:nvPr/>
        </p:nvGrpSpPr>
        <p:grpSpPr bwMode="auto">
          <a:xfrm>
            <a:off x="2827020" y="1729740"/>
            <a:ext cx="1295400" cy="533400"/>
            <a:chOff x="1824" y="1152"/>
            <a:chExt cx="816" cy="336"/>
          </a:xfrm>
        </p:grpSpPr>
        <p:sp>
          <p:nvSpPr>
            <p:cNvPr id="26711" name="Rectangle 1067"/>
            <p:cNvSpPr>
              <a:spLocks noChangeArrowheads="1"/>
            </p:cNvSpPr>
            <p:nvPr/>
          </p:nvSpPr>
          <p:spPr bwMode="blackWhite">
            <a:xfrm>
              <a:off x="1824" y="1152"/>
              <a:ext cx="816" cy="336"/>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SpoolSv.Exe</a:t>
              </a:r>
            </a:p>
          </p:txBody>
        </p:sp>
        <p:sp>
          <p:nvSpPr>
            <p:cNvPr id="26712" name="Rectangle 1068"/>
            <p:cNvSpPr>
              <a:spLocks noChangeArrowheads="1"/>
            </p:cNvSpPr>
            <p:nvPr/>
          </p:nvSpPr>
          <p:spPr bwMode="auto">
            <a:xfrm>
              <a:off x="1824"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8" name="Group 1069"/>
          <p:cNvGrpSpPr>
            <a:grpSpLocks/>
          </p:cNvGrpSpPr>
          <p:nvPr/>
        </p:nvGrpSpPr>
        <p:grpSpPr bwMode="auto">
          <a:xfrm>
            <a:off x="1379220" y="891540"/>
            <a:ext cx="1295400" cy="614363"/>
            <a:chOff x="912" y="606"/>
            <a:chExt cx="816" cy="387"/>
          </a:xfrm>
        </p:grpSpPr>
        <p:sp>
          <p:nvSpPr>
            <p:cNvPr id="26709" name="Rectangle 1070"/>
            <p:cNvSpPr>
              <a:spLocks noChangeArrowheads="1"/>
            </p:cNvSpPr>
            <p:nvPr/>
          </p:nvSpPr>
          <p:spPr bwMode="blackWhite">
            <a:xfrm>
              <a:off x="912" y="606"/>
              <a:ext cx="816" cy="384"/>
            </a:xfrm>
            <a:prstGeom prst="rect">
              <a:avLst/>
            </a:prstGeom>
            <a:solidFill>
              <a:srgbClr val="B11D2F"/>
            </a:solidFill>
            <a:ln w="12700">
              <a:solidFill>
                <a:schemeClr val="accent4"/>
              </a:solidFill>
              <a:miter lim="800000"/>
              <a:headEnd/>
              <a:tailEnd/>
            </a:ln>
          </p:spPr>
          <p:txBody>
            <a:bodyPr lIns="92075" tIns="18288" rIns="92075" bIns="92075" anchorCtr="1"/>
            <a:lstStyle/>
            <a:p>
              <a:pPr algn="ctr" eaLnBrk="0" hangingPunct="0">
                <a:spcBef>
                  <a:spcPct val="30000"/>
                </a:spcBef>
              </a:pPr>
              <a:r>
                <a:rPr lang="en-US" sz="1200" b="1">
                  <a:solidFill>
                    <a:schemeClr val="bg1"/>
                  </a:solidFill>
                  <a:latin typeface="+mn-lt"/>
                </a:rPr>
                <a:t>Service</a:t>
              </a:r>
              <a:br>
                <a:rPr lang="en-US" sz="1200" b="1">
                  <a:solidFill>
                    <a:schemeClr val="bg1"/>
                  </a:solidFill>
                  <a:latin typeface="+mn-lt"/>
                </a:rPr>
              </a:br>
              <a:r>
                <a:rPr lang="en-US" sz="1200" b="1">
                  <a:solidFill>
                    <a:schemeClr val="bg1"/>
                  </a:solidFill>
                  <a:latin typeface="+mn-lt"/>
                </a:rPr>
                <a:t>Control Mgr.</a:t>
              </a:r>
            </a:p>
          </p:txBody>
        </p:sp>
        <p:sp>
          <p:nvSpPr>
            <p:cNvPr id="26710" name="Rectangle 1071"/>
            <p:cNvSpPr>
              <a:spLocks noChangeArrowheads="1"/>
            </p:cNvSpPr>
            <p:nvPr/>
          </p:nvSpPr>
          <p:spPr bwMode="auto">
            <a:xfrm>
              <a:off x="912" y="945"/>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9" name="Group 1072"/>
          <p:cNvGrpSpPr>
            <a:grpSpLocks/>
          </p:cNvGrpSpPr>
          <p:nvPr/>
        </p:nvGrpSpPr>
        <p:grpSpPr bwMode="auto">
          <a:xfrm>
            <a:off x="1226820" y="1348740"/>
            <a:ext cx="1295400" cy="609600"/>
            <a:chOff x="816" y="864"/>
            <a:chExt cx="816" cy="384"/>
          </a:xfrm>
        </p:grpSpPr>
        <p:sp>
          <p:nvSpPr>
            <p:cNvPr id="26707" name="Rectangle 1073"/>
            <p:cNvSpPr>
              <a:spLocks noChangeArrowheads="1"/>
            </p:cNvSpPr>
            <p:nvPr/>
          </p:nvSpPr>
          <p:spPr bwMode="blackWhite">
            <a:xfrm>
              <a:off x="816" y="86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LSASS</a:t>
              </a:r>
            </a:p>
          </p:txBody>
        </p:sp>
        <p:sp>
          <p:nvSpPr>
            <p:cNvPr id="26708" name="Rectangle 1074"/>
            <p:cNvSpPr>
              <a:spLocks noChangeArrowheads="1"/>
            </p:cNvSpPr>
            <p:nvPr/>
          </p:nvSpPr>
          <p:spPr bwMode="auto">
            <a:xfrm>
              <a:off x="8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48" name="Rectangle 1075"/>
          <p:cNvSpPr>
            <a:spLocks noChangeArrowheads="1"/>
          </p:cNvSpPr>
          <p:nvPr/>
        </p:nvSpPr>
        <p:spPr bwMode="blackWhite">
          <a:xfrm>
            <a:off x="26746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Object</a:t>
            </a:r>
          </a:p>
          <a:p>
            <a:pPr marL="552450" indent="-552450" algn="ctr" eaLnBrk="0" hangingPunct="0"/>
            <a:r>
              <a:rPr lang="en-US" sz="1200" b="1">
                <a:solidFill>
                  <a:schemeClr val="bg1"/>
                </a:solidFill>
                <a:latin typeface="+mn-lt"/>
              </a:rPr>
              <a:t>Mgr.</a:t>
            </a:r>
          </a:p>
        </p:txBody>
      </p:sp>
      <p:sp>
        <p:nvSpPr>
          <p:cNvPr id="26649" name="Rectangle 1076"/>
          <p:cNvSpPr>
            <a:spLocks noChangeArrowheads="1"/>
          </p:cNvSpPr>
          <p:nvPr/>
        </p:nvSpPr>
        <p:spPr bwMode="auto">
          <a:xfrm>
            <a:off x="7856220" y="3939540"/>
            <a:ext cx="1066800" cy="1524000"/>
          </a:xfrm>
          <a:prstGeom prst="rect">
            <a:avLst/>
          </a:prstGeom>
          <a:solidFill>
            <a:srgbClr val="FFC000"/>
          </a:solidFill>
          <a:ln w="12700">
            <a:solidFill>
              <a:schemeClr val="accent4"/>
            </a:solidFill>
            <a:miter lim="800000"/>
            <a:headEnd/>
            <a:tailEnd/>
          </a:ln>
        </p:spPr>
        <p:txBody>
          <a:bodyPr wrap="none" lIns="92075" tIns="46038" rIns="92075" bIns="46038"/>
          <a:lstStyle/>
          <a:p>
            <a:pPr marL="552450" indent="-552450" algn="ctr" eaLnBrk="0" hangingPunct="0"/>
            <a:r>
              <a:rPr lang="en-US" sz="1200" b="1">
                <a:solidFill>
                  <a:schemeClr val="accent4"/>
                </a:solidFill>
                <a:latin typeface="+mn-lt"/>
              </a:rPr>
              <a:t>Windows</a:t>
            </a:r>
          </a:p>
          <a:p>
            <a:pPr marL="552450" indent="-552450" algn="ctr" eaLnBrk="0" hangingPunct="0"/>
            <a:r>
              <a:rPr lang="en-US" sz="1200" b="1">
                <a:solidFill>
                  <a:schemeClr val="accent4"/>
                </a:solidFill>
                <a:latin typeface="+mn-lt"/>
              </a:rPr>
              <a:t>USER,</a:t>
            </a:r>
          </a:p>
          <a:p>
            <a:pPr marL="552450" indent="-552450" algn="ctr" eaLnBrk="0" hangingPunct="0"/>
            <a:r>
              <a:rPr lang="en-US" sz="1200" b="1">
                <a:solidFill>
                  <a:schemeClr val="accent4"/>
                </a:solidFill>
                <a:latin typeface="+mn-lt"/>
              </a:rPr>
              <a:t>GDI</a:t>
            </a:r>
          </a:p>
          <a:p>
            <a:pPr marL="552450" indent="-552450" algn="ctr" eaLnBrk="0" hangingPunct="0"/>
            <a:endParaRPr lang="en-US" sz="1200" b="1">
              <a:solidFill>
                <a:schemeClr val="accent4"/>
              </a:solidFill>
              <a:latin typeface="+mn-lt"/>
            </a:endParaRPr>
          </a:p>
          <a:p>
            <a:pPr marL="552450" indent="-552450" algn="ctr" eaLnBrk="0" hangingPunct="0"/>
            <a:endParaRPr lang="en-US" sz="1200" b="1">
              <a:solidFill>
                <a:schemeClr val="accent4"/>
              </a:solidFill>
              <a:latin typeface="+mn-lt"/>
            </a:endParaRPr>
          </a:p>
        </p:txBody>
      </p:sp>
      <p:sp>
        <p:nvSpPr>
          <p:cNvPr id="26650" name="Rectangle 1077"/>
          <p:cNvSpPr>
            <a:spLocks noChangeArrowheads="1"/>
          </p:cNvSpPr>
          <p:nvPr/>
        </p:nvSpPr>
        <p:spPr bwMode="blackWhite">
          <a:xfrm>
            <a:off x="198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File</a:t>
            </a:r>
            <a:br>
              <a:rPr lang="en-US" sz="1200" b="1">
                <a:solidFill>
                  <a:schemeClr val="bg1"/>
                </a:solidFill>
                <a:latin typeface="+mn-lt"/>
              </a:rPr>
            </a:br>
            <a:r>
              <a:rPr lang="en-US" sz="1200" b="1">
                <a:solidFill>
                  <a:schemeClr val="bg1"/>
                </a:solidFill>
                <a:latin typeface="+mn-lt"/>
              </a:rPr>
              <a:t> System</a:t>
            </a:r>
            <a:br>
              <a:rPr lang="en-US" sz="1200" b="1">
                <a:solidFill>
                  <a:schemeClr val="bg1"/>
                </a:solidFill>
                <a:latin typeface="+mn-lt"/>
              </a:rPr>
            </a:br>
            <a:r>
              <a:rPr lang="en-US" sz="1200" b="1">
                <a:solidFill>
                  <a:schemeClr val="bg1"/>
                </a:solidFill>
                <a:latin typeface="+mn-lt"/>
              </a:rPr>
              <a:t> Cache</a:t>
            </a:r>
          </a:p>
        </p:txBody>
      </p:sp>
      <p:sp>
        <p:nvSpPr>
          <p:cNvPr id="26651" name="Rectangle 1078"/>
          <p:cNvSpPr>
            <a:spLocks noChangeArrowheads="1"/>
          </p:cNvSpPr>
          <p:nvPr/>
        </p:nvSpPr>
        <p:spPr bwMode="blackWhite">
          <a:xfrm>
            <a:off x="769620" y="4244340"/>
            <a:ext cx="1219200" cy="1219200"/>
          </a:xfrm>
          <a:prstGeom prst="rect">
            <a:avLst/>
          </a:prstGeom>
          <a:solidFill>
            <a:schemeClr val="accent1"/>
          </a:solidFill>
          <a:ln w="12700">
            <a:solidFill>
              <a:schemeClr val="accent4"/>
            </a:solidFill>
            <a:miter lim="800000"/>
            <a:headEnd/>
            <a:tailEnd/>
          </a:ln>
        </p:spPr>
        <p:txBody>
          <a:bodyPr wrap="none" lIns="92075" tIns="46038" rIns="92075" bIns="46038"/>
          <a:lstStyle/>
          <a:p>
            <a:pPr algn="ctr" eaLnBrk="0" hangingPunct="0"/>
            <a:r>
              <a:rPr lang="en-US" sz="1200" b="1">
                <a:solidFill>
                  <a:schemeClr val="bg1"/>
                </a:solidFill>
                <a:latin typeface="+mn-lt"/>
              </a:rPr>
              <a:t>I/O Mgr</a:t>
            </a:r>
          </a:p>
        </p:txBody>
      </p:sp>
      <p:sp>
        <p:nvSpPr>
          <p:cNvPr id="26652" name="Rectangle 1079"/>
          <p:cNvSpPr>
            <a:spLocks noChangeArrowheads="1"/>
          </p:cNvSpPr>
          <p:nvPr/>
        </p:nvSpPr>
        <p:spPr bwMode="auto">
          <a:xfrm>
            <a:off x="7399020" y="678181"/>
            <a:ext cx="1482725" cy="277641"/>
          </a:xfrm>
          <a:prstGeom prst="rect">
            <a:avLst/>
          </a:prstGeom>
          <a:noFill/>
          <a:ln w="9525">
            <a:noFill/>
            <a:miter lim="800000"/>
            <a:headEnd/>
            <a:tailEnd/>
          </a:ln>
        </p:spPr>
        <p:txBody>
          <a:bodyPr lIns="92075" tIns="46038" rIns="92075" bIns="46038">
            <a:spAutoFit/>
          </a:bodyPr>
          <a:lstStyle/>
          <a:p>
            <a:pPr algn="ctr" eaLnBrk="0" hangingPunct="0">
              <a:spcBef>
                <a:spcPct val="30000"/>
              </a:spcBef>
            </a:pPr>
            <a:r>
              <a:rPr lang="en-US" sz="1200" b="1" smtClean="0">
                <a:solidFill>
                  <a:schemeClr val="accent4"/>
                </a:solidFill>
                <a:latin typeface="+mn-lt"/>
              </a:rPr>
              <a:t>Subsystems</a:t>
            </a:r>
            <a:endParaRPr lang="en-US" sz="1200" b="1">
              <a:solidFill>
                <a:schemeClr val="accent4"/>
              </a:solidFill>
              <a:latin typeface="+mn-lt"/>
            </a:endParaRPr>
          </a:p>
        </p:txBody>
      </p:sp>
      <p:sp>
        <p:nvSpPr>
          <p:cNvPr id="26705" name="Rectangle 1081"/>
          <p:cNvSpPr>
            <a:spLocks noChangeArrowheads="1"/>
          </p:cNvSpPr>
          <p:nvPr/>
        </p:nvSpPr>
        <p:spPr bwMode="blackWhite">
          <a:xfrm>
            <a:off x="4732020" y="1793240"/>
            <a:ext cx="1600200" cy="7747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r>
              <a:rPr lang="en-US" sz="1200" b="1">
                <a:solidFill>
                  <a:schemeClr val="accent4"/>
                </a:solidFill>
                <a:latin typeface="+mn-lt"/>
              </a:rPr>
              <a:t>User</a:t>
            </a:r>
          </a:p>
          <a:p>
            <a:pPr algn="ctr" eaLnBrk="0" hangingPunct="0"/>
            <a:r>
              <a:rPr lang="en-US" sz="1200" b="1">
                <a:solidFill>
                  <a:schemeClr val="accent4"/>
                </a:solidFill>
                <a:latin typeface="+mn-lt"/>
              </a:rPr>
              <a:t>Application</a:t>
            </a:r>
          </a:p>
        </p:txBody>
      </p:sp>
      <p:sp>
        <p:nvSpPr>
          <p:cNvPr id="26706" name="Rectangle 1082"/>
          <p:cNvSpPr>
            <a:spLocks noChangeArrowheads="1"/>
          </p:cNvSpPr>
          <p:nvPr/>
        </p:nvSpPr>
        <p:spPr bwMode="auto">
          <a:xfrm>
            <a:off x="4732020" y="2339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bg1"/>
                </a:solidFill>
                <a:latin typeface="+mn-lt"/>
              </a:rPr>
              <a:t>Subsystem DLLs</a:t>
            </a:r>
          </a:p>
        </p:txBody>
      </p:sp>
      <p:sp>
        <p:nvSpPr>
          <p:cNvPr id="26654" name="Rectangle 1083"/>
          <p:cNvSpPr>
            <a:spLocks noChangeArrowheads="1"/>
          </p:cNvSpPr>
          <p:nvPr/>
        </p:nvSpPr>
        <p:spPr bwMode="auto">
          <a:xfrm>
            <a:off x="1306195" y="647065"/>
            <a:ext cx="1978025"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System processes</a:t>
            </a:r>
            <a:endParaRPr lang="en-US" sz="1000" b="1">
              <a:solidFill>
                <a:schemeClr val="accent4"/>
              </a:solidFill>
              <a:latin typeface="+mn-lt"/>
            </a:endParaRPr>
          </a:p>
        </p:txBody>
      </p:sp>
      <p:sp>
        <p:nvSpPr>
          <p:cNvPr id="26655" name="Rectangle 1084"/>
          <p:cNvSpPr>
            <a:spLocks noChangeArrowheads="1"/>
          </p:cNvSpPr>
          <p:nvPr/>
        </p:nvSpPr>
        <p:spPr bwMode="auto">
          <a:xfrm>
            <a:off x="3482338" y="647065"/>
            <a:ext cx="1154974" cy="246863"/>
          </a:xfrm>
          <a:prstGeom prst="rect">
            <a:avLst/>
          </a:prstGeom>
          <a:noFill/>
          <a:ln w="9525">
            <a:noFill/>
            <a:miter lim="800000"/>
            <a:headEnd/>
            <a:tailEnd/>
          </a:ln>
        </p:spPr>
        <p:txBody>
          <a:bodyPr wrap="square" lIns="92075" tIns="46038" rIns="92075" bIns="46038">
            <a:spAutoFit/>
          </a:bodyPr>
          <a:lstStyle/>
          <a:p>
            <a:pPr eaLnBrk="0" hangingPunct="0"/>
            <a:r>
              <a:rPr lang="en-US" sz="1000" b="1" smtClean="0">
                <a:solidFill>
                  <a:schemeClr val="accent4"/>
                </a:solidFill>
                <a:latin typeface="+mn-lt"/>
              </a:rPr>
              <a:t>Services</a:t>
            </a:r>
            <a:endParaRPr lang="en-US" sz="1000" b="1">
              <a:solidFill>
                <a:schemeClr val="accent4"/>
              </a:solidFill>
              <a:latin typeface="+mn-lt"/>
            </a:endParaRPr>
          </a:p>
        </p:txBody>
      </p:sp>
      <p:sp>
        <p:nvSpPr>
          <p:cNvPr id="26656" name="Rectangle 1085"/>
          <p:cNvSpPr>
            <a:spLocks noChangeArrowheads="1"/>
          </p:cNvSpPr>
          <p:nvPr/>
        </p:nvSpPr>
        <p:spPr bwMode="auto">
          <a:xfrm>
            <a:off x="5515519" y="647065"/>
            <a:ext cx="1403350"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Applications</a:t>
            </a:r>
            <a:endParaRPr lang="en-US" sz="1000" b="1">
              <a:solidFill>
                <a:schemeClr val="accent4"/>
              </a:solidFill>
              <a:latin typeface="+mn-lt"/>
            </a:endParaRPr>
          </a:p>
        </p:txBody>
      </p:sp>
      <p:sp>
        <p:nvSpPr>
          <p:cNvPr id="26657" name="Rectangle 1086"/>
          <p:cNvSpPr>
            <a:spLocks noChangeArrowheads="1"/>
          </p:cNvSpPr>
          <p:nvPr/>
        </p:nvSpPr>
        <p:spPr bwMode="auto">
          <a:xfrm>
            <a:off x="6530340" y="6160770"/>
            <a:ext cx="2590800" cy="462307"/>
          </a:xfrm>
          <a:prstGeom prst="rect">
            <a:avLst/>
          </a:prstGeom>
          <a:noFill/>
          <a:ln w="9525">
            <a:noFill/>
            <a:miter lim="800000"/>
            <a:headEnd/>
            <a:tailEnd/>
          </a:ln>
        </p:spPr>
        <p:txBody>
          <a:bodyPr lIns="92075" tIns="46038" rIns="92075" bIns="46038">
            <a:spAutoFit/>
          </a:bodyPr>
          <a:lstStyle/>
          <a:p>
            <a:pPr algn="r" eaLnBrk="0" hangingPunct="0"/>
            <a:r>
              <a:rPr lang="en-US" sz="1200">
                <a:solidFill>
                  <a:schemeClr val="accent4"/>
                </a:solidFill>
                <a:latin typeface="+mn-lt"/>
              </a:rPr>
              <a:t>Original copyright by Microsoft Corporation</a:t>
            </a:r>
            <a:r>
              <a:rPr lang="en-US" sz="1200" smtClean="0">
                <a:solidFill>
                  <a:schemeClr val="accent4"/>
                </a:solidFill>
                <a:latin typeface="+mn-lt"/>
              </a:rPr>
              <a:t>.</a:t>
            </a:r>
            <a:endParaRPr lang="en-US" sz="1200">
              <a:solidFill>
                <a:schemeClr val="accent4"/>
              </a:solidFill>
              <a:latin typeface="+mn-lt"/>
            </a:endParaRPr>
          </a:p>
        </p:txBody>
      </p:sp>
      <p:sp>
        <p:nvSpPr>
          <p:cNvPr id="26658" name="Rectangle 1087"/>
          <p:cNvSpPr>
            <a:spLocks noChangeArrowheads="1"/>
          </p:cNvSpPr>
          <p:nvPr/>
        </p:nvSpPr>
        <p:spPr bwMode="blackWhite">
          <a:xfrm>
            <a:off x="769620" y="4549140"/>
            <a:ext cx="1066800" cy="12192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59" name="Rectangle 1088"/>
          <p:cNvSpPr>
            <a:spLocks noChangeArrowheads="1"/>
          </p:cNvSpPr>
          <p:nvPr/>
        </p:nvSpPr>
        <p:spPr bwMode="blackWhite">
          <a:xfrm>
            <a:off x="160020" y="2872740"/>
            <a:ext cx="1143000" cy="533400"/>
          </a:xfrm>
          <a:prstGeom prst="rect">
            <a:avLst/>
          </a:prstGeom>
          <a:solidFill>
            <a:srgbClr val="B11D2F"/>
          </a:solidFill>
          <a:ln w="12700">
            <a:solidFill>
              <a:schemeClr val="accent4"/>
            </a:solidFill>
            <a:miter lim="800000"/>
            <a:headEnd/>
            <a:tailEnd/>
          </a:ln>
        </p:spPr>
        <p:txBody>
          <a:bodyPr wrap="none" lIns="92075" rIns="92075" bIns="92075" anchor="ctr"/>
          <a:lstStyle/>
          <a:p>
            <a:pPr>
              <a:lnSpc>
                <a:spcPct val="90000"/>
              </a:lnSpc>
            </a:pPr>
            <a:r>
              <a:rPr lang="en-US" sz="1200" b="1">
                <a:solidFill>
                  <a:schemeClr val="bg1"/>
                </a:solidFill>
                <a:latin typeface="+mn-lt"/>
              </a:rPr>
              <a:t>System</a:t>
            </a:r>
          </a:p>
          <a:p>
            <a:pPr>
              <a:lnSpc>
                <a:spcPct val="90000"/>
              </a:lnSpc>
            </a:pPr>
            <a:r>
              <a:rPr lang="en-US" sz="1200" b="1">
                <a:solidFill>
                  <a:schemeClr val="bg1"/>
                </a:solidFill>
                <a:latin typeface="+mn-lt"/>
              </a:rPr>
              <a:t>Threads</a:t>
            </a:r>
          </a:p>
        </p:txBody>
      </p:sp>
      <p:grpSp>
        <p:nvGrpSpPr>
          <p:cNvPr id="10" name="Group 1089"/>
          <p:cNvGrpSpPr>
            <a:grpSpLocks/>
          </p:cNvGrpSpPr>
          <p:nvPr/>
        </p:nvGrpSpPr>
        <p:grpSpPr bwMode="auto">
          <a:xfrm>
            <a:off x="-51755" y="1967866"/>
            <a:ext cx="942975" cy="1992313"/>
            <a:chOff x="48" y="1302"/>
            <a:chExt cx="594" cy="1255"/>
          </a:xfrm>
        </p:grpSpPr>
        <p:sp>
          <p:nvSpPr>
            <p:cNvPr id="26703"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eaLnBrk="0" hangingPunct="0">
                <a:lnSpc>
                  <a:spcPct val="140000"/>
                </a:lnSpc>
              </a:pPr>
              <a:r>
                <a:rPr lang="en-US" sz="1200" b="1">
                  <a:solidFill>
                    <a:schemeClr val="accent4"/>
                  </a:solidFill>
                  <a:latin typeface="+mn-lt"/>
                </a:rPr>
                <a:t>User</a:t>
              </a:r>
            </a:p>
            <a:p>
              <a:pPr eaLnBrk="0" hangingPunct="0">
                <a:lnSpc>
                  <a:spcPct val="90000"/>
                </a:lnSpc>
              </a:pPr>
              <a:r>
                <a:rPr lang="en-US" sz="1200" b="1">
                  <a:solidFill>
                    <a:schemeClr val="accent4"/>
                  </a:solidFill>
                  <a:latin typeface="+mn-lt"/>
                </a:rPr>
                <a:t>Mode</a:t>
              </a:r>
            </a:p>
          </p:txBody>
        </p:sp>
        <p:sp>
          <p:nvSpPr>
            <p:cNvPr id="26704"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eaLnBrk="0" hangingPunct="0"/>
              <a:r>
                <a:rPr lang="en-US" sz="1200" b="1">
                  <a:solidFill>
                    <a:schemeClr val="accent4"/>
                  </a:solidFill>
                  <a:latin typeface="+mn-lt"/>
                </a:rPr>
                <a:t>Kernel</a:t>
              </a:r>
            </a:p>
            <a:p>
              <a:pPr eaLnBrk="0" hangingPunct="0"/>
              <a:r>
                <a:rPr lang="en-US" sz="1200" b="1">
                  <a:solidFill>
                    <a:schemeClr val="accent4"/>
                  </a:solidFill>
                  <a:latin typeface="+mn-lt"/>
                </a:rPr>
                <a:t>Mode</a:t>
              </a:r>
            </a:p>
          </p:txBody>
        </p:sp>
      </p:grpSp>
      <p:sp>
        <p:nvSpPr>
          <p:cNvPr id="26661" name="Freeform 1092"/>
          <p:cNvSpPr>
            <a:spLocks/>
          </p:cNvSpPr>
          <p:nvPr/>
        </p:nvSpPr>
        <p:spPr bwMode="auto">
          <a:xfrm>
            <a:off x="160020" y="2720340"/>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chemeClr val="accent4"/>
            </a:solidFill>
            <a:round/>
            <a:headEnd type="none" w="sm" len="sm"/>
            <a:tailEnd type="none" w="sm" len="sm"/>
          </a:ln>
        </p:spPr>
        <p:txBody>
          <a:bodyPr/>
          <a:lstStyle/>
          <a:p>
            <a:endParaRPr lang="en-US" sz="1200">
              <a:latin typeface="+mn-lt"/>
            </a:endParaRPr>
          </a:p>
        </p:txBody>
      </p:sp>
      <p:sp>
        <p:nvSpPr>
          <p:cNvPr id="26662" name="Rectangle 1093"/>
          <p:cNvSpPr>
            <a:spLocks noChangeArrowheads="1"/>
          </p:cNvSpPr>
          <p:nvPr/>
        </p:nvSpPr>
        <p:spPr bwMode="blackWhite">
          <a:xfrm>
            <a:off x="1537970" y="2872740"/>
            <a:ext cx="7286625" cy="304800"/>
          </a:xfrm>
          <a:prstGeom prst="rect">
            <a:avLst/>
          </a:prstGeom>
          <a:solidFill>
            <a:schemeClr val="folHlink"/>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NTDLL.DLL</a:t>
            </a:r>
          </a:p>
        </p:txBody>
      </p:sp>
      <p:sp>
        <p:nvSpPr>
          <p:cNvPr id="26663" name="Rectangle 1094"/>
          <p:cNvSpPr>
            <a:spLocks noChangeArrowheads="1"/>
          </p:cNvSpPr>
          <p:nvPr/>
        </p:nvSpPr>
        <p:spPr bwMode="blackWhite">
          <a:xfrm>
            <a:off x="769620" y="4625340"/>
            <a:ext cx="990600" cy="11430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64" name="Rectangle 1095"/>
          <p:cNvSpPr>
            <a:spLocks noChangeArrowheads="1"/>
          </p:cNvSpPr>
          <p:nvPr/>
        </p:nvSpPr>
        <p:spPr bwMode="blackWhite">
          <a:xfrm>
            <a:off x="769620" y="4701540"/>
            <a:ext cx="914400" cy="1066800"/>
          </a:xfrm>
          <a:prstGeom prst="rect">
            <a:avLst/>
          </a:prstGeom>
          <a:solidFill>
            <a:srgbClr val="FF9966"/>
          </a:solidFill>
          <a:ln w="12700">
            <a:solidFill>
              <a:schemeClr val="accent4"/>
            </a:solidFill>
            <a:miter lim="800000"/>
            <a:headEnd/>
            <a:tailEnd/>
          </a:ln>
        </p:spPr>
        <p:txBody>
          <a:bodyPr wrap="none" lIns="92075" tIns="91440" rIns="92075" bIns="0"/>
          <a:lstStyle/>
          <a:p>
            <a:pPr algn="ctr" eaLnBrk="0" hangingPunct="0"/>
            <a:r>
              <a:rPr lang="en-US" sz="1200" b="1">
                <a:solidFill>
                  <a:schemeClr val="accent4"/>
                </a:solidFill>
                <a:latin typeface="+mn-lt"/>
              </a:rPr>
              <a:t>Device &amp;</a:t>
            </a:r>
          </a:p>
          <a:p>
            <a:pPr algn="ctr" eaLnBrk="0" hangingPunct="0"/>
            <a:r>
              <a:rPr lang="en-US" sz="1200" b="1">
                <a:solidFill>
                  <a:schemeClr val="accent4"/>
                </a:solidFill>
                <a:latin typeface="+mn-lt"/>
              </a:rPr>
              <a:t>File Sys.</a:t>
            </a:r>
          </a:p>
          <a:p>
            <a:pPr algn="ctr" eaLnBrk="0" hangingPunct="0"/>
            <a:r>
              <a:rPr lang="en-US" sz="1200" b="1">
                <a:solidFill>
                  <a:schemeClr val="accent4"/>
                </a:solidFill>
                <a:latin typeface="+mn-lt"/>
              </a:rPr>
              <a:t>Drivers</a:t>
            </a:r>
          </a:p>
        </p:txBody>
      </p:sp>
      <p:grpSp>
        <p:nvGrpSpPr>
          <p:cNvPr id="11" name="Group 1096"/>
          <p:cNvGrpSpPr>
            <a:grpSpLocks/>
          </p:cNvGrpSpPr>
          <p:nvPr/>
        </p:nvGrpSpPr>
        <p:grpSpPr bwMode="auto">
          <a:xfrm>
            <a:off x="1074420" y="1653540"/>
            <a:ext cx="1295400" cy="609600"/>
            <a:chOff x="720" y="1104"/>
            <a:chExt cx="816" cy="384"/>
          </a:xfrm>
        </p:grpSpPr>
        <p:sp>
          <p:nvSpPr>
            <p:cNvPr id="26701" name="Rectangle 1097"/>
            <p:cNvSpPr>
              <a:spLocks noChangeArrowheads="1"/>
            </p:cNvSpPr>
            <p:nvPr/>
          </p:nvSpPr>
          <p:spPr bwMode="blackWhite">
            <a:xfrm>
              <a:off x="720" y="110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WinLogon</a:t>
              </a:r>
            </a:p>
          </p:txBody>
        </p:sp>
        <p:sp>
          <p:nvSpPr>
            <p:cNvPr id="26702" name="Rectangle 1098"/>
            <p:cNvSpPr>
              <a:spLocks noChangeArrowheads="1"/>
            </p:cNvSpPr>
            <p:nvPr/>
          </p:nvSpPr>
          <p:spPr bwMode="auto">
            <a:xfrm>
              <a:off x="720"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66" name="Rectangle 1099"/>
          <p:cNvSpPr>
            <a:spLocks noChangeArrowheads="1"/>
          </p:cNvSpPr>
          <p:nvPr/>
        </p:nvSpPr>
        <p:spPr bwMode="blackWhite">
          <a:xfrm>
            <a:off x="693420" y="1958340"/>
            <a:ext cx="1295400" cy="609600"/>
          </a:xfrm>
          <a:prstGeom prst="rect">
            <a:avLst/>
          </a:prstGeom>
          <a:solidFill>
            <a:srgbClr val="B11D2F"/>
          </a:solidFill>
          <a:ln w="12700">
            <a:solidFill>
              <a:schemeClr val="accent4"/>
            </a:solidFill>
            <a:miter lim="800000"/>
            <a:headEnd/>
            <a:tailEnd/>
          </a:ln>
        </p:spPr>
        <p:txBody>
          <a:bodyPr lIns="92075" tIns="91440" rIns="92075" bIns="92075" anchor="ctr" anchorCtr="1"/>
          <a:lstStyle/>
          <a:p>
            <a:pPr algn="ctr" eaLnBrk="0" hangingPunct="0">
              <a:spcBef>
                <a:spcPct val="30000"/>
              </a:spcBef>
            </a:pPr>
            <a:r>
              <a:rPr lang="en-US" sz="1200" b="1">
                <a:solidFill>
                  <a:schemeClr val="bg1"/>
                </a:solidFill>
                <a:latin typeface="+mn-lt"/>
              </a:rPr>
              <a:t>Session  Manager</a:t>
            </a:r>
          </a:p>
        </p:txBody>
      </p:sp>
      <p:grpSp>
        <p:nvGrpSpPr>
          <p:cNvPr id="12" name="Group 1100"/>
          <p:cNvGrpSpPr>
            <a:grpSpLocks/>
          </p:cNvGrpSpPr>
          <p:nvPr/>
        </p:nvGrpSpPr>
        <p:grpSpPr bwMode="auto">
          <a:xfrm>
            <a:off x="2674620" y="1958340"/>
            <a:ext cx="1295400" cy="609600"/>
            <a:chOff x="1728" y="1296"/>
            <a:chExt cx="816" cy="384"/>
          </a:xfrm>
        </p:grpSpPr>
        <p:sp>
          <p:nvSpPr>
            <p:cNvPr id="26699" name="Rectangle 1101"/>
            <p:cNvSpPr>
              <a:spLocks noChangeArrowheads="1"/>
            </p:cNvSpPr>
            <p:nvPr/>
          </p:nvSpPr>
          <p:spPr bwMode="blackWhite">
            <a:xfrm>
              <a:off x="1728" y="1296"/>
              <a:ext cx="816" cy="384"/>
            </a:xfrm>
            <a:prstGeom prst="rect">
              <a:avLst/>
            </a:prstGeom>
            <a:solidFill>
              <a:schemeClr val="accent1"/>
            </a:solidFill>
            <a:ln w="12700">
              <a:solidFill>
                <a:schemeClr val="accent4"/>
              </a:solidFill>
              <a:miter lim="800000"/>
              <a:headEnd/>
              <a:tailEnd/>
            </a:ln>
          </p:spPr>
          <p:txBody>
            <a:bodyPr lIns="92075" tIns="46038" rIns="92075" bIns="46038" anchor="ctr" anchorCtr="1"/>
            <a:lstStyle/>
            <a:p>
              <a:pPr algn="ctr" eaLnBrk="0" hangingPunct="0">
                <a:lnSpc>
                  <a:spcPct val="90000"/>
                </a:lnSpc>
                <a:spcBef>
                  <a:spcPct val="20000"/>
                </a:spcBef>
              </a:pPr>
              <a:r>
                <a:rPr lang="en-US" sz="1200" b="1" smtClean="0">
                  <a:solidFill>
                    <a:schemeClr val="bg1"/>
                  </a:solidFill>
                  <a:latin typeface="+mn-lt"/>
                </a:rPr>
                <a:t>SvcHost.exe</a:t>
              </a:r>
              <a:endParaRPr lang="en-US" sz="1200" b="1">
                <a:solidFill>
                  <a:schemeClr val="bg1"/>
                </a:solidFill>
                <a:latin typeface="+mn-lt"/>
              </a:endParaRPr>
            </a:p>
          </p:txBody>
        </p:sp>
        <p:sp>
          <p:nvSpPr>
            <p:cNvPr id="26700" name="Rectangle 1102"/>
            <p:cNvSpPr>
              <a:spLocks noChangeArrowheads="1"/>
            </p:cNvSpPr>
            <p:nvPr/>
          </p:nvSpPr>
          <p:spPr bwMode="auto">
            <a:xfrm>
              <a:off x="1728" y="163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sp>
        <p:nvSpPr>
          <p:cNvPr id="26668" name="Line 1103"/>
          <p:cNvSpPr>
            <a:spLocks noChangeShapeType="1"/>
          </p:cNvSpPr>
          <p:nvPr/>
        </p:nvSpPr>
        <p:spPr bwMode="auto">
          <a:xfrm>
            <a:off x="7240270" y="2609215"/>
            <a:ext cx="6350" cy="2635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0" name="Line 1105"/>
          <p:cNvSpPr>
            <a:spLocks noChangeShapeType="1"/>
          </p:cNvSpPr>
          <p:nvPr/>
        </p:nvSpPr>
        <p:spPr bwMode="auto">
          <a:xfrm>
            <a:off x="8465820" y="1501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1" name="Line 1106"/>
          <p:cNvSpPr>
            <a:spLocks noChangeShapeType="1"/>
          </p:cNvSpPr>
          <p:nvPr/>
        </p:nvSpPr>
        <p:spPr bwMode="auto">
          <a:xfrm>
            <a:off x="53416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2" name="Line 1107"/>
          <p:cNvSpPr>
            <a:spLocks noChangeShapeType="1"/>
          </p:cNvSpPr>
          <p:nvPr/>
        </p:nvSpPr>
        <p:spPr bwMode="auto">
          <a:xfrm flipH="1">
            <a:off x="1684020" y="2577465"/>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3" name="Line 1108"/>
          <p:cNvSpPr>
            <a:spLocks noChangeShapeType="1"/>
          </p:cNvSpPr>
          <p:nvPr/>
        </p:nvSpPr>
        <p:spPr bwMode="auto">
          <a:xfrm flipH="1">
            <a:off x="31318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4" name="Rectangle 1109"/>
          <p:cNvSpPr>
            <a:spLocks noChangeArrowheads="1"/>
          </p:cNvSpPr>
          <p:nvPr/>
        </p:nvSpPr>
        <p:spPr bwMode="blackWhite">
          <a:xfrm>
            <a:off x="6698933" y="2105978"/>
            <a:ext cx="1333500" cy="287337"/>
          </a:xfrm>
          <a:prstGeom prst="rect">
            <a:avLst/>
          </a:prstGeom>
          <a:solidFill>
            <a:srgbClr val="B11D2F"/>
          </a:solidFill>
          <a:ln w="12700">
            <a:solidFill>
              <a:schemeClr val="accent4"/>
            </a:solidFill>
            <a:miter lim="800000"/>
            <a:headEnd/>
            <a:tailEnd/>
          </a:ln>
        </p:spPr>
        <p:txBody>
          <a:bodyPr wrap="none" lIns="92075" rIns="92075" bIns="92075"/>
          <a:lstStyle/>
          <a:p>
            <a:pPr algn="ctr" eaLnBrk="0" hangingPunct="0"/>
            <a:r>
              <a:rPr lang="en-US" sz="1200" b="1" smtClean="0">
                <a:solidFill>
                  <a:schemeClr val="bg1"/>
                </a:solidFill>
                <a:latin typeface="+mn-lt"/>
              </a:rPr>
              <a:t>POSIX (SUA)</a:t>
            </a:r>
            <a:endParaRPr lang="en-US" sz="1200" b="1">
              <a:solidFill>
                <a:schemeClr val="bg1"/>
              </a:solidFill>
              <a:latin typeface="+mn-lt"/>
            </a:endParaRPr>
          </a:p>
        </p:txBody>
      </p:sp>
      <p:sp>
        <p:nvSpPr>
          <p:cNvPr id="26675" name="Rectangle 1110"/>
          <p:cNvSpPr>
            <a:spLocks noChangeArrowheads="1"/>
          </p:cNvSpPr>
          <p:nvPr/>
        </p:nvSpPr>
        <p:spPr bwMode="auto">
          <a:xfrm>
            <a:off x="6698933" y="2393315"/>
            <a:ext cx="1152525" cy="212725"/>
          </a:xfrm>
          <a:prstGeom prst="rect">
            <a:avLst/>
          </a:prstGeom>
          <a:solidFill>
            <a:schemeClr val="folHlink"/>
          </a:solidFill>
          <a:ln w="12700">
            <a:solidFill>
              <a:schemeClr val="accent4"/>
            </a:solidFill>
            <a:miter lim="800000"/>
            <a:headEnd/>
            <a:tailEnd/>
          </a:ln>
        </p:spPr>
        <p:txBody>
          <a:bodyPr wrap="none" anchor="ctr"/>
          <a:lstStyle/>
          <a:p>
            <a:pPr algn="ctr" eaLnBrk="0" hangingPunct="0">
              <a:spcBef>
                <a:spcPct val="50000"/>
              </a:spcBef>
            </a:pPr>
            <a:r>
              <a:rPr lang="en-US" sz="1200" b="1">
                <a:solidFill>
                  <a:schemeClr val="bg1"/>
                </a:solidFill>
                <a:latin typeface="+mn-lt"/>
              </a:rPr>
              <a:t>Windows DLLs</a:t>
            </a:r>
          </a:p>
        </p:txBody>
      </p:sp>
      <p:sp>
        <p:nvSpPr>
          <p:cNvPr id="26676" name="Line 1111"/>
          <p:cNvSpPr>
            <a:spLocks noChangeShapeType="1"/>
          </p:cNvSpPr>
          <p:nvPr/>
        </p:nvSpPr>
        <p:spPr bwMode="auto">
          <a:xfrm>
            <a:off x="3131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7" name="Line 1112"/>
          <p:cNvSpPr>
            <a:spLocks noChangeShapeType="1"/>
          </p:cNvSpPr>
          <p:nvPr/>
        </p:nvSpPr>
        <p:spPr bwMode="auto">
          <a:xfrm>
            <a:off x="16840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8" name="Line 1113"/>
          <p:cNvSpPr>
            <a:spLocks noChangeShapeType="1"/>
          </p:cNvSpPr>
          <p:nvPr/>
        </p:nvSpPr>
        <p:spPr bwMode="auto">
          <a:xfrm>
            <a:off x="53416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9" name="Line 1114"/>
          <p:cNvSpPr>
            <a:spLocks noChangeShapeType="1"/>
          </p:cNvSpPr>
          <p:nvPr/>
        </p:nvSpPr>
        <p:spPr bwMode="auto">
          <a:xfrm>
            <a:off x="7246620" y="3160078"/>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0" name="Line 1115"/>
          <p:cNvSpPr>
            <a:spLocks noChangeShapeType="1"/>
          </p:cNvSpPr>
          <p:nvPr/>
        </p:nvSpPr>
        <p:spPr bwMode="auto">
          <a:xfrm>
            <a:off x="8465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1" name="Line 1116"/>
          <p:cNvSpPr>
            <a:spLocks noChangeShapeType="1"/>
          </p:cNvSpPr>
          <p:nvPr/>
        </p:nvSpPr>
        <p:spPr bwMode="auto">
          <a:xfrm>
            <a:off x="8237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2" name="Rectangle 1117"/>
          <p:cNvSpPr>
            <a:spLocks noChangeArrowheads="1"/>
          </p:cNvSpPr>
          <p:nvPr/>
        </p:nvSpPr>
        <p:spPr bwMode="blackWhite">
          <a:xfrm>
            <a:off x="3284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Plug and</a:t>
            </a:r>
          </a:p>
          <a:p>
            <a:pPr marL="552450" indent="-552450" algn="ctr" eaLnBrk="0" hangingPunct="0"/>
            <a:r>
              <a:rPr lang="en-US" sz="1200" b="1">
                <a:solidFill>
                  <a:schemeClr val="bg1"/>
                </a:solidFill>
                <a:latin typeface="+mn-lt"/>
              </a:rPr>
              <a:t>Play Mgr.</a:t>
            </a:r>
          </a:p>
        </p:txBody>
      </p:sp>
      <p:sp>
        <p:nvSpPr>
          <p:cNvPr id="26683" name="Rectangle 1118"/>
          <p:cNvSpPr>
            <a:spLocks noChangeArrowheads="1"/>
          </p:cNvSpPr>
          <p:nvPr/>
        </p:nvSpPr>
        <p:spPr bwMode="blackWhite">
          <a:xfrm>
            <a:off x="38938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Power</a:t>
            </a:r>
          </a:p>
          <a:p>
            <a:pPr marL="552450" indent="-552450" algn="ctr" eaLnBrk="0" hangingPunct="0"/>
            <a:r>
              <a:rPr lang="en-US" sz="1200" b="1">
                <a:solidFill>
                  <a:schemeClr val="bg1"/>
                </a:solidFill>
                <a:latin typeface="+mn-lt"/>
              </a:rPr>
              <a:t>Mgr.</a:t>
            </a:r>
          </a:p>
        </p:txBody>
      </p:sp>
      <p:sp>
        <p:nvSpPr>
          <p:cNvPr id="26684" name="Rectangle 1119"/>
          <p:cNvSpPr>
            <a:spLocks noChangeArrowheads="1"/>
          </p:cNvSpPr>
          <p:nvPr/>
        </p:nvSpPr>
        <p:spPr bwMode="blackWhite">
          <a:xfrm>
            <a:off x="45034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Security</a:t>
            </a:r>
            <a:br>
              <a:rPr lang="en-US" sz="1200" b="1">
                <a:solidFill>
                  <a:schemeClr val="bg1"/>
                </a:solidFill>
                <a:latin typeface="+mn-lt"/>
              </a:rPr>
            </a:br>
            <a:r>
              <a:rPr lang="en-US" sz="1200" b="1">
                <a:solidFill>
                  <a:schemeClr val="bg1"/>
                </a:solidFill>
                <a:latin typeface="+mn-lt"/>
              </a:rPr>
              <a:t>Reference</a:t>
            </a:r>
            <a:br>
              <a:rPr lang="en-US" sz="1200" b="1">
                <a:solidFill>
                  <a:schemeClr val="bg1"/>
                </a:solidFill>
                <a:latin typeface="+mn-lt"/>
              </a:rPr>
            </a:br>
            <a:r>
              <a:rPr lang="en-US" sz="1200" b="1">
                <a:solidFill>
                  <a:schemeClr val="bg1"/>
                </a:solidFill>
                <a:latin typeface="+mn-lt"/>
              </a:rPr>
              <a:t>Monitor</a:t>
            </a:r>
          </a:p>
        </p:txBody>
      </p:sp>
      <p:sp>
        <p:nvSpPr>
          <p:cNvPr id="26685" name="Rectangle 1120"/>
          <p:cNvSpPr>
            <a:spLocks noChangeArrowheads="1"/>
          </p:cNvSpPr>
          <p:nvPr/>
        </p:nvSpPr>
        <p:spPr bwMode="blackWhite">
          <a:xfrm>
            <a:off x="5189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Virtual</a:t>
            </a:r>
            <a:br>
              <a:rPr lang="en-US" sz="1200" b="1">
                <a:solidFill>
                  <a:schemeClr val="bg1"/>
                </a:solidFill>
                <a:latin typeface="+mn-lt"/>
              </a:rPr>
            </a:br>
            <a:r>
              <a:rPr lang="en-US" sz="1200" b="1">
                <a:solidFill>
                  <a:schemeClr val="bg1"/>
                </a:solidFill>
                <a:latin typeface="+mn-lt"/>
              </a:rPr>
              <a:t>Memory</a:t>
            </a:r>
          </a:p>
        </p:txBody>
      </p:sp>
      <p:sp>
        <p:nvSpPr>
          <p:cNvPr id="26686" name="Rectangle 1121"/>
          <p:cNvSpPr>
            <a:spLocks noChangeArrowheads="1"/>
          </p:cNvSpPr>
          <p:nvPr/>
        </p:nvSpPr>
        <p:spPr bwMode="blackWhite">
          <a:xfrm>
            <a:off x="579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Processes</a:t>
            </a:r>
            <a:br>
              <a:rPr lang="en-US" sz="1200" b="1">
                <a:solidFill>
                  <a:schemeClr val="bg1"/>
                </a:solidFill>
                <a:latin typeface="+mn-lt"/>
              </a:rPr>
            </a:br>
            <a:r>
              <a:rPr lang="en-US" sz="1200" b="1">
                <a:solidFill>
                  <a:schemeClr val="bg1"/>
                </a:solidFill>
                <a:latin typeface="+mn-lt"/>
              </a:rPr>
              <a:t>&amp;</a:t>
            </a:r>
          </a:p>
          <a:p>
            <a:pPr algn="ctr" eaLnBrk="0" hangingPunct="0">
              <a:lnSpc>
                <a:spcPct val="90000"/>
              </a:lnSpc>
            </a:pPr>
            <a:r>
              <a:rPr lang="en-US" sz="1200" b="1">
                <a:solidFill>
                  <a:schemeClr val="bg1"/>
                </a:solidFill>
                <a:latin typeface="+mn-lt"/>
              </a:rPr>
              <a:t>Threads</a:t>
            </a:r>
          </a:p>
        </p:txBody>
      </p:sp>
      <p:sp>
        <p:nvSpPr>
          <p:cNvPr id="26687" name="Rectangle 1122"/>
          <p:cNvSpPr>
            <a:spLocks noChangeArrowheads="1"/>
          </p:cNvSpPr>
          <p:nvPr/>
        </p:nvSpPr>
        <p:spPr bwMode="blackWhite">
          <a:xfrm>
            <a:off x="7170420" y="4244340"/>
            <a:ext cx="685800" cy="122555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Local</a:t>
            </a:r>
          </a:p>
          <a:p>
            <a:pPr algn="ctr" eaLnBrk="0" hangingPunct="0">
              <a:lnSpc>
                <a:spcPct val="90000"/>
              </a:lnSpc>
            </a:pPr>
            <a:r>
              <a:rPr lang="en-US" sz="1200" b="1">
                <a:solidFill>
                  <a:schemeClr val="bg1"/>
                </a:solidFill>
                <a:latin typeface="+mn-lt"/>
              </a:rPr>
              <a:t>Procedure</a:t>
            </a:r>
          </a:p>
          <a:p>
            <a:pPr algn="ctr" eaLnBrk="0" hangingPunct="0">
              <a:lnSpc>
                <a:spcPct val="90000"/>
              </a:lnSpc>
            </a:pPr>
            <a:r>
              <a:rPr lang="en-US" sz="1200" b="1">
                <a:solidFill>
                  <a:schemeClr val="bg1"/>
                </a:solidFill>
                <a:latin typeface="+mn-lt"/>
              </a:rPr>
              <a:t>Call</a:t>
            </a:r>
          </a:p>
        </p:txBody>
      </p:sp>
      <p:sp>
        <p:nvSpPr>
          <p:cNvPr id="26688" name="Rectangle 1123"/>
          <p:cNvSpPr>
            <a:spLocks noChangeArrowheads="1"/>
          </p:cNvSpPr>
          <p:nvPr/>
        </p:nvSpPr>
        <p:spPr bwMode="blackWhite">
          <a:xfrm>
            <a:off x="8008620" y="4777740"/>
            <a:ext cx="914400" cy="1295400"/>
          </a:xfrm>
          <a:prstGeom prst="rect">
            <a:avLst/>
          </a:prstGeom>
          <a:solidFill>
            <a:srgbClr val="FF9966"/>
          </a:solidFill>
          <a:ln w="12700">
            <a:solidFill>
              <a:schemeClr val="accent4"/>
            </a:solidFill>
            <a:miter lim="800000"/>
            <a:headEnd/>
            <a:tailEnd/>
          </a:ln>
        </p:spPr>
        <p:txBody>
          <a:bodyPr wrap="none" lIns="92075" tIns="91440" rIns="92075" bIns="0"/>
          <a:lstStyle/>
          <a:p>
            <a:pPr>
              <a:lnSpc>
                <a:spcPct val="90000"/>
              </a:lnSpc>
            </a:pPr>
            <a:r>
              <a:rPr lang="en-US" sz="1200" b="1">
                <a:solidFill>
                  <a:schemeClr val="accent4"/>
                </a:solidFill>
                <a:latin typeface="+mn-lt"/>
              </a:rPr>
              <a:t>Graphics</a:t>
            </a:r>
          </a:p>
          <a:p>
            <a:pPr>
              <a:lnSpc>
                <a:spcPct val="90000"/>
              </a:lnSpc>
            </a:pPr>
            <a:r>
              <a:rPr lang="en-US" sz="1200" b="1">
                <a:solidFill>
                  <a:schemeClr val="accent4"/>
                </a:solidFill>
                <a:latin typeface="+mn-lt"/>
              </a:rPr>
              <a:t>Drivers</a:t>
            </a:r>
          </a:p>
        </p:txBody>
      </p:sp>
      <p:sp>
        <p:nvSpPr>
          <p:cNvPr id="26689" name="Rectangle 1124"/>
          <p:cNvSpPr>
            <a:spLocks noChangeArrowheads="1"/>
          </p:cNvSpPr>
          <p:nvPr/>
        </p:nvSpPr>
        <p:spPr bwMode="blackWhite">
          <a:xfrm>
            <a:off x="1055370" y="5463540"/>
            <a:ext cx="7410450" cy="304800"/>
          </a:xfrm>
          <a:prstGeom prst="rect">
            <a:avLst/>
          </a:prstGeom>
          <a:solidFill>
            <a:srgbClr val="F6BF69"/>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Kernel</a:t>
            </a:r>
          </a:p>
        </p:txBody>
      </p:sp>
      <p:sp>
        <p:nvSpPr>
          <p:cNvPr id="26690" name="Rectangle 1125"/>
          <p:cNvSpPr>
            <a:spLocks noChangeArrowheads="1"/>
          </p:cNvSpPr>
          <p:nvPr/>
        </p:nvSpPr>
        <p:spPr bwMode="blackWhite">
          <a:xfrm>
            <a:off x="769620" y="5768340"/>
            <a:ext cx="7924800" cy="304800"/>
          </a:xfrm>
          <a:prstGeom prst="rect">
            <a:avLst/>
          </a:prstGeom>
          <a:solidFill>
            <a:schemeClr val="accent5"/>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Hardware Abstraction Layer (HAL)</a:t>
            </a:r>
          </a:p>
        </p:txBody>
      </p:sp>
      <p:sp>
        <p:nvSpPr>
          <p:cNvPr id="26691" name="Line 1126"/>
          <p:cNvSpPr>
            <a:spLocks noChangeShapeType="1"/>
          </p:cNvSpPr>
          <p:nvPr/>
        </p:nvSpPr>
        <p:spPr bwMode="auto">
          <a:xfrm flipH="1">
            <a:off x="922020" y="3406140"/>
            <a:ext cx="0" cy="5334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2" name="Line 1127"/>
          <p:cNvSpPr>
            <a:spLocks noChangeShapeType="1"/>
          </p:cNvSpPr>
          <p:nvPr/>
        </p:nvSpPr>
        <p:spPr bwMode="auto">
          <a:xfrm flipH="1">
            <a:off x="2141220" y="2263140"/>
            <a:ext cx="0" cy="609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3" name="Line 1128"/>
          <p:cNvSpPr>
            <a:spLocks noChangeShapeType="1"/>
          </p:cNvSpPr>
          <p:nvPr/>
        </p:nvSpPr>
        <p:spPr bwMode="auto">
          <a:xfrm>
            <a:off x="2141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4" name="Rectangle 1129"/>
          <p:cNvSpPr>
            <a:spLocks noChangeArrowheads="1"/>
          </p:cNvSpPr>
          <p:nvPr/>
        </p:nvSpPr>
        <p:spPr bwMode="blackWhite">
          <a:xfrm>
            <a:off x="769620" y="3939540"/>
            <a:ext cx="70866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(kernel mode callable interfaces)</a:t>
            </a:r>
          </a:p>
        </p:txBody>
      </p:sp>
      <p:sp>
        <p:nvSpPr>
          <p:cNvPr id="26696" name="Rectangle 1131"/>
          <p:cNvSpPr>
            <a:spLocks noChangeArrowheads="1"/>
          </p:cNvSpPr>
          <p:nvPr/>
        </p:nvSpPr>
        <p:spPr bwMode="blackWhite">
          <a:xfrm>
            <a:off x="64846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Configura-</a:t>
            </a:r>
          </a:p>
          <a:p>
            <a:pPr algn="ctr" eaLnBrk="0" hangingPunct="0">
              <a:lnSpc>
                <a:spcPct val="90000"/>
              </a:lnSpc>
            </a:pPr>
            <a:r>
              <a:rPr lang="en-US" sz="1200" b="1">
                <a:solidFill>
                  <a:schemeClr val="bg1"/>
                </a:solidFill>
                <a:latin typeface="+mn-lt"/>
              </a:rPr>
              <a:t>tion Mgr</a:t>
            </a:r>
          </a:p>
          <a:p>
            <a:pPr algn="ctr" eaLnBrk="0" hangingPunct="0">
              <a:lnSpc>
                <a:spcPct val="90000"/>
              </a:lnSpc>
            </a:pPr>
            <a:r>
              <a:rPr lang="en-US" sz="1200" b="1">
                <a:solidFill>
                  <a:schemeClr val="bg1"/>
                </a:solidFill>
                <a:latin typeface="+mn-lt"/>
              </a:rPr>
              <a:t>(registry)</a:t>
            </a:r>
          </a:p>
        </p:txBody>
      </p:sp>
      <p:sp>
        <p:nvSpPr>
          <p:cNvPr id="26698" name="Rectangle 1133"/>
          <p:cNvSpPr>
            <a:spLocks noChangeArrowheads="1"/>
          </p:cNvSpPr>
          <p:nvPr/>
        </p:nvSpPr>
        <p:spPr bwMode="auto">
          <a:xfrm>
            <a:off x="7527608" y="989965"/>
            <a:ext cx="1219200" cy="611188"/>
          </a:xfrm>
          <a:prstGeom prst="rect">
            <a:avLst/>
          </a:prstGeom>
          <a:solidFill>
            <a:srgbClr val="B11D2F"/>
          </a:solidFill>
          <a:ln w="12700">
            <a:solidFill>
              <a:schemeClr val="accent4"/>
            </a:solidFill>
            <a:miter lim="800000"/>
            <a:headEnd/>
            <a:tailEnd/>
          </a:ln>
        </p:spPr>
        <p:txBody>
          <a:bodyPr wrap="none" lIns="92075" rIns="92075" bIns="92075" anchor="ctr"/>
          <a:lstStyle/>
          <a:p>
            <a:r>
              <a:rPr lang="en-US" sz="1200" b="1">
                <a:solidFill>
                  <a:schemeClr val="bg1"/>
                </a:solidFill>
                <a:latin typeface="+mn-lt"/>
              </a:rPr>
              <a:t>Windows</a:t>
            </a:r>
          </a:p>
        </p:txBody>
      </p:sp>
      <p:sp>
        <p:nvSpPr>
          <p:cNvPr id="102" name="Rounded Rectangular Callout 101"/>
          <p:cNvSpPr/>
          <p:nvPr/>
        </p:nvSpPr>
        <p:spPr bwMode="auto">
          <a:xfrm>
            <a:off x="768813" y="782365"/>
            <a:ext cx="3316299" cy="783193"/>
          </a:xfrm>
          <a:prstGeom prst="wedgeRoundRectCallout">
            <a:avLst>
              <a:gd name="adj1" fmla="val 71663"/>
              <a:gd name="adj2" fmla="val 97333"/>
              <a:gd name="adj3" fmla="val 16667"/>
            </a:avLst>
          </a:prstGeom>
          <a:solidFill>
            <a:srgbClr val="FFC000"/>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l" defTabSz="762000">
              <a:buFont typeface="Arial" pitchFamily="34" charset="0"/>
              <a:buChar char="•"/>
            </a:pPr>
            <a:r>
              <a:rPr lang="en-US" sz="2000" dirty="0" smtClean="0">
                <a:solidFill>
                  <a:schemeClr val="accent4"/>
                </a:solidFill>
                <a:latin typeface="+mn-lt"/>
              </a:rPr>
              <a:t> Most programs use the OS through </a:t>
            </a:r>
            <a:r>
              <a:rPr lang="en-US" sz="2000" dirty="0" err="1" smtClean="0">
                <a:solidFill>
                  <a:schemeClr val="accent4"/>
                </a:solidFill>
                <a:latin typeface="+mn-lt"/>
              </a:rPr>
              <a:t>subsytem</a:t>
            </a:r>
            <a:r>
              <a:rPr lang="en-US" sz="2000" dirty="0" smtClean="0">
                <a:solidFill>
                  <a:schemeClr val="accent4"/>
                </a:solidFill>
                <a:latin typeface="+mn-lt"/>
              </a:rPr>
              <a:t> DLLs</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30" name="Rectangle 1130"/>
          <p:cNvSpPr>
            <a:spLocks noGrp="1" noChangeArrowheads="1"/>
          </p:cNvSpPr>
          <p:nvPr>
            <p:ph type="title"/>
          </p:nvPr>
        </p:nvSpPr>
        <p:spPr/>
        <p:txBody>
          <a:bodyPr/>
          <a:lstStyle/>
          <a:p>
            <a:pPr eaLnBrk="1" hangingPunct="1">
              <a:defRPr/>
            </a:pPr>
            <a:r>
              <a:rPr lang="en-US" sz="3600" smtClean="0">
                <a:latin typeface="+mn-lt"/>
              </a:rPr>
              <a:t>Not so simplified architecture</a:t>
            </a:r>
            <a:endParaRPr lang="en-US" sz="3600" smtClean="0">
              <a:solidFill>
                <a:srgbClr val="0000FF"/>
              </a:solidFill>
              <a:latin typeface="+mn-lt"/>
            </a:endParaRPr>
          </a:p>
        </p:txBody>
      </p:sp>
      <p:sp>
        <p:nvSpPr>
          <p:cNvPr id="26627" name="Rectangle 1026"/>
          <p:cNvSpPr>
            <a:spLocks noChangeArrowheads="1"/>
          </p:cNvSpPr>
          <p:nvPr/>
        </p:nvSpPr>
        <p:spPr bwMode="blackWhite">
          <a:xfrm>
            <a:off x="769620" y="6073140"/>
            <a:ext cx="8153400" cy="457200"/>
          </a:xfrm>
          <a:prstGeom prst="rect">
            <a:avLst/>
          </a:prstGeom>
          <a:noFill/>
          <a:ln w="12700">
            <a:noFill/>
            <a:miter lim="800000"/>
            <a:headEnd/>
            <a:tailEnd/>
          </a:ln>
        </p:spPr>
        <p:txBody>
          <a:bodyPr lIns="92075" tIns="46038" rIns="92075" bIns="46038" anchor="ctr"/>
          <a:lstStyle/>
          <a:p>
            <a:pPr algn="ctr" eaLnBrk="0" hangingPunct="0"/>
            <a:r>
              <a:rPr lang="en-US" sz="1200" b="1">
                <a:solidFill>
                  <a:schemeClr val="accent4"/>
                </a:solidFill>
                <a:latin typeface="+mn-lt"/>
              </a:rPr>
              <a:t>hardware interfaces (buses, I/O devices, interrupts, </a:t>
            </a:r>
            <a:br>
              <a:rPr lang="en-US" sz="1200" b="1">
                <a:solidFill>
                  <a:schemeClr val="accent4"/>
                </a:solidFill>
                <a:latin typeface="+mn-lt"/>
              </a:rPr>
            </a:br>
            <a:r>
              <a:rPr lang="en-US" sz="1200" b="1">
                <a:solidFill>
                  <a:schemeClr val="accent4"/>
                </a:solidFill>
                <a:latin typeface="+mn-lt"/>
              </a:rPr>
              <a:t>interval timers, DMA, memory cache control, etc., etc.)</a:t>
            </a:r>
          </a:p>
        </p:txBody>
      </p:sp>
      <p:sp>
        <p:nvSpPr>
          <p:cNvPr id="26628" name="Rectangle 1027"/>
          <p:cNvSpPr>
            <a:spLocks noChangeArrowheads="1"/>
          </p:cNvSpPr>
          <p:nvPr/>
        </p:nvSpPr>
        <p:spPr bwMode="blackWhite">
          <a:xfrm>
            <a:off x="769620" y="3634740"/>
            <a:ext cx="81534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System Service Dispatcher</a:t>
            </a:r>
          </a:p>
        </p:txBody>
      </p:sp>
      <p:sp>
        <p:nvSpPr>
          <p:cNvPr id="26629" name="Line 1028"/>
          <p:cNvSpPr>
            <a:spLocks noChangeShapeType="1"/>
          </p:cNvSpPr>
          <p:nvPr/>
        </p:nvSpPr>
        <p:spPr bwMode="auto">
          <a:xfrm>
            <a:off x="1912620" y="2567940"/>
            <a:ext cx="0" cy="13430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0" name="Line 1029"/>
          <p:cNvSpPr>
            <a:spLocks noChangeShapeType="1"/>
          </p:cNvSpPr>
          <p:nvPr/>
        </p:nvSpPr>
        <p:spPr bwMode="auto">
          <a:xfrm flipH="1">
            <a:off x="2293620" y="2263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1" name="Line 1030"/>
          <p:cNvSpPr>
            <a:spLocks noChangeShapeType="1"/>
          </p:cNvSpPr>
          <p:nvPr/>
        </p:nvSpPr>
        <p:spPr bwMode="auto">
          <a:xfrm>
            <a:off x="7924483" y="2393315"/>
            <a:ext cx="0" cy="12414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2" name="Line 1031"/>
          <p:cNvSpPr>
            <a:spLocks noChangeShapeType="1"/>
          </p:cNvSpPr>
          <p:nvPr/>
        </p:nvSpPr>
        <p:spPr bwMode="auto">
          <a:xfrm>
            <a:off x="57226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3" name="Line 1032"/>
          <p:cNvSpPr>
            <a:spLocks noChangeShapeType="1"/>
          </p:cNvSpPr>
          <p:nvPr/>
        </p:nvSpPr>
        <p:spPr bwMode="auto">
          <a:xfrm>
            <a:off x="35128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733" name="Rectangle 1034"/>
          <p:cNvSpPr>
            <a:spLocks noChangeArrowheads="1"/>
          </p:cNvSpPr>
          <p:nvPr/>
        </p:nvSpPr>
        <p:spPr bwMode="blackWhite">
          <a:xfrm>
            <a:off x="5189220" y="8915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1"/>
              </a:solidFill>
              <a:latin typeface="+mn-lt"/>
            </a:endParaRPr>
          </a:p>
        </p:txBody>
      </p:sp>
      <p:sp>
        <p:nvSpPr>
          <p:cNvPr id="26734" name="Rectangle 1035"/>
          <p:cNvSpPr>
            <a:spLocks noChangeArrowheads="1"/>
          </p:cNvSpPr>
          <p:nvPr/>
        </p:nvSpPr>
        <p:spPr bwMode="auto">
          <a:xfrm>
            <a:off x="5189220" y="14249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latin typeface="+mn-lt"/>
            </a:endParaRPr>
          </a:p>
        </p:txBody>
      </p:sp>
      <p:sp>
        <p:nvSpPr>
          <p:cNvPr id="26731" name="Rectangle 1037"/>
          <p:cNvSpPr>
            <a:spLocks noChangeArrowheads="1"/>
          </p:cNvSpPr>
          <p:nvPr/>
        </p:nvSpPr>
        <p:spPr bwMode="blackWhite">
          <a:xfrm>
            <a:off x="5113020" y="9677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32" name="Rectangle 1038"/>
          <p:cNvSpPr>
            <a:spLocks noChangeArrowheads="1"/>
          </p:cNvSpPr>
          <p:nvPr/>
        </p:nvSpPr>
        <p:spPr bwMode="auto">
          <a:xfrm>
            <a:off x="5113020" y="1501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9" name="Rectangle 1040"/>
          <p:cNvSpPr>
            <a:spLocks noChangeArrowheads="1"/>
          </p:cNvSpPr>
          <p:nvPr/>
        </p:nvSpPr>
        <p:spPr bwMode="blackWhite">
          <a:xfrm>
            <a:off x="5036820" y="10439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accent4"/>
              </a:solidFill>
              <a:latin typeface="+mn-lt"/>
            </a:endParaRPr>
          </a:p>
        </p:txBody>
      </p:sp>
      <p:sp>
        <p:nvSpPr>
          <p:cNvPr id="26730" name="Rectangle 1041"/>
          <p:cNvSpPr>
            <a:spLocks noChangeArrowheads="1"/>
          </p:cNvSpPr>
          <p:nvPr/>
        </p:nvSpPr>
        <p:spPr bwMode="auto">
          <a:xfrm>
            <a:off x="5036820" y="1577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2" name="Group 1042"/>
          <p:cNvGrpSpPr>
            <a:grpSpLocks/>
          </p:cNvGrpSpPr>
          <p:nvPr/>
        </p:nvGrpSpPr>
        <p:grpSpPr bwMode="auto">
          <a:xfrm>
            <a:off x="3360420" y="891540"/>
            <a:ext cx="1295400" cy="609600"/>
            <a:chOff x="2112" y="768"/>
            <a:chExt cx="816" cy="384"/>
          </a:xfrm>
        </p:grpSpPr>
        <p:sp>
          <p:nvSpPr>
            <p:cNvPr id="26727" name="Rectangle 1043"/>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8" name="Rectangle 1044"/>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725" name="Rectangle 1046"/>
          <p:cNvSpPr>
            <a:spLocks noChangeArrowheads="1"/>
          </p:cNvSpPr>
          <p:nvPr/>
        </p:nvSpPr>
        <p:spPr bwMode="blackWhite">
          <a:xfrm>
            <a:off x="4960620" y="11963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26" name="Rectangle 1047"/>
          <p:cNvSpPr>
            <a:spLocks noChangeArrowheads="1"/>
          </p:cNvSpPr>
          <p:nvPr/>
        </p:nvSpPr>
        <p:spPr bwMode="auto">
          <a:xfrm>
            <a:off x="4960620" y="1729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3" name="Rectangle 1049"/>
          <p:cNvSpPr>
            <a:spLocks noChangeArrowheads="1"/>
          </p:cNvSpPr>
          <p:nvPr/>
        </p:nvSpPr>
        <p:spPr bwMode="blackWhite">
          <a:xfrm>
            <a:off x="4884420" y="13487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Task Manager</a:t>
            </a:r>
          </a:p>
        </p:txBody>
      </p:sp>
      <p:sp>
        <p:nvSpPr>
          <p:cNvPr id="26724" name="Rectangle 1050"/>
          <p:cNvSpPr>
            <a:spLocks noChangeArrowheads="1"/>
          </p:cNvSpPr>
          <p:nvPr/>
        </p:nvSpPr>
        <p:spPr bwMode="auto">
          <a:xfrm>
            <a:off x="4884420" y="1882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sp>
        <p:nvSpPr>
          <p:cNvPr id="26721" name="Rectangle 1052"/>
          <p:cNvSpPr>
            <a:spLocks noChangeArrowheads="1"/>
          </p:cNvSpPr>
          <p:nvPr/>
        </p:nvSpPr>
        <p:spPr bwMode="blackWhite">
          <a:xfrm>
            <a:off x="4808220" y="15773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Explorer</a:t>
            </a:r>
          </a:p>
        </p:txBody>
      </p:sp>
      <p:sp>
        <p:nvSpPr>
          <p:cNvPr id="26722" name="Rectangle 1053"/>
          <p:cNvSpPr>
            <a:spLocks noChangeArrowheads="1"/>
          </p:cNvSpPr>
          <p:nvPr/>
        </p:nvSpPr>
        <p:spPr bwMode="auto">
          <a:xfrm>
            <a:off x="4808220" y="2110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3" name="Group 1054"/>
          <p:cNvGrpSpPr>
            <a:grpSpLocks/>
          </p:cNvGrpSpPr>
          <p:nvPr/>
        </p:nvGrpSpPr>
        <p:grpSpPr bwMode="auto">
          <a:xfrm>
            <a:off x="3284220" y="967740"/>
            <a:ext cx="1295400" cy="609600"/>
            <a:chOff x="2112" y="768"/>
            <a:chExt cx="816" cy="384"/>
          </a:xfrm>
        </p:grpSpPr>
        <p:sp>
          <p:nvSpPr>
            <p:cNvPr id="26719" name="Rectangle 1055"/>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0" name="Rectangle 1056"/>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4" name="Group 1057"/>
          <p:cNvGrpSpPr>
            <a:grpSpLocks/>
          </p:cNvGrpSpPr>
          <p:nvPr/>
        </p:nvGrpSpPr>
        <p:grpSpPr bwMode="auto">
          <a:xfrm>
            <a:off x="3208020" y="1120140"/>
            <a:ext cx="1295400" cy="609600"/>
            <a:chOff x="2064" y="816"/>
            <a:chExt cx="816" cy="384"/>
          </a:xfrm>
        </p:grpSpPr>
        <p:sp>
          <p:nvSpPr>
            <p:cNvPr id="26717" name="Rectangle 1058"/>
            <p:cNvSpPr>
              <a:spLocks noChangeArrowheads="1"/>
            </p:cNvSpPr>
            <p:nvPr/>
          </p:nvSpPr>
          <p:spPr bwMode="blackWhite">
            <a:xfrm>
              <a:off x="2064" y="816"/>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solidFill>
                  <a:schemeClr val="bg2"/>
                </a:solidFill>
                <a:latin typeface="+mn-lt"/>
              </a:endParaRPr>
            </a:p>
          </p:txBody>
        </p:sp>
        <p:sp>
          <p:nvSpPr>
            <p:cNvPr id="26718" name="Rectangle 1059"/>
            <p:cNvSpPr>
              <a:spLocks noChangeArrowheads="1"/>
            </p:cNvSpPr>
            <p:nvPr/>
          </p:nvSpPr>
          <p:spPr bwMode="auto">
            <a:xfrm>
              <a:off x="2064" y="115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5" name="Group 1060"/>
          <p:cNvGrpSpPr>
            <a:grpSpLocks/>
          </p:cNvGrpSpPr>
          <p:nvPr/>
        </p:nvGrpSpPr>
        <p:grpSpPr bwMode="auto">
          <a:xfrm>
            <a:off x="3131820" y="1272540"/>
            <a:ext cx="1295400" cy="609600"/>
            <a:chOff x="2016" y="864"/>
            <a:chExt cx="816" cy="384"/>
          </a:xfrm>
        </p:grpSpPr>
        <p:sp>
          <p:nvSpPr>
            <p:cNvPr id="26715" name="Rectangle 1061"/>
            <p:cNvSpPr>
              <a:spLocks noChangeArrowheads="1"/>
            </p:cNvSpPr>
            <p:nvPr/>
          </p:nvSpPr>
          <p:spPr bwMode="blackWhite">
            <a:xfrm>
              <a:off x="2016" y="864"/>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SvcHost.Exe</a:t>
              </a:r>
            </a:p>
          </p:txBody>
        </p:sp>
        <p:sp>
          <p:nvSpPr>
            <p:cNvPr id="26716" name="Rectangle 1062"/>
            <p:cNvSpPr>
              <a:spLocks noChangeArrowheads="1"/>
            </p:cNvSpPr>
            <p:nvPr/>
          </p:nvSpPr>
          <p:spPr bwMode="auto">
            <a:xfrm>
              <a:off x="20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6" name="Group 1063"/>
          <p:cNvGrpSpPr>
            <a:grpSpLocks/>
          </p:cNvGrpSpPr>
          <p:nvPr/>
        </p:nvGrpSpPr>
        <p:grpSpPr bwMode="auto">
          <a:xfrm>
            <a:off x="2979420" y="1501140"/>
            <a:ext cx="1295400" cy="609600"/>
            <a:chOff x="1920" y="1008"/>
            <a:chExt cx="816" cy="384"/>
          </a:xfrm>
        </p:grpSpPr>
        <p:sp>
          <p:nvSpPr>
            <p:cNvPr id="26713" name="Rectangle 1064"/>
            <p:cNvSpPr>
              <a:spLocks noChangeArrowheads="1"/>
            </p:cNvSpPr>
            <p:nvPr/>
          </p:nvSpPr>
          <p:spPr bwMode="blackWhite">
            <a:xfrm>
              <a:off x="1920" y="100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WinMgt.Exe</a:t>
              </a:r>
            </a:p>
          </p:txBody>
        </p:sp>
        <p:sp>
          <p:nvSpPr>
            <p:cNvPr id="26714" name="Rectangle 1065"/>
            <p:cNvSpPr>
              <a:spLocks noChangeArrowheads="1"/>
            </p:cNvSpPr>
            <p:nvPr/>
          </p:nvSpPr>
          <p:spPr bwMode="auto">
            <a:xfrm>
              <a:off x="1920" y="134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7" name="Group 1066"/>
          <p:cNvGrpSpPr>
            <a:grpSpLocks/>
          </p:cNvGrpSpPr>
          <p:nvPr/>
        </p:nvGrpSpPr>
        <p:grpSpPr bwMode="auto">
          <a:xfrm>
            <a:off x="2827020" y="1729740"/>
            <a:ext cx="1295400" cy="533400"/>
            <a:chOff x="1824" y="1152"/>
            <a:chExt cx="816" cy="336"/>
          </a:xfrm>
        </p:grpSpPr>
        <p:sp>
          <p:nvSpPr>
            <p:cNvPr id="26711" name="Rectangle 1067"/>
            <p:cNvSpPr>
              <a:spLocks noChangeArrowheads="1"/>
            </p:cNvSpPr>
            <p:nvPr/>
          </p:nvSpPr>
          <p:spPr bwMode="blackWhite">
            <a:xfrm>
              <a:off x="1824" y="1152"/>
              <a:ext cx="816" cy="336"/>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SpoolSv.Exe</a:t>
              </a:r>
            </a:p>
          </p:txBody>
        </p:sp>
        <p:sp>
          <p:nvSpPr>
            <p:cNvPr id="26712" name="Rectangle 1068"/>
            <p:cNvSpPr>
              <a:spLocks noChangeArrowheads="1"/>
            </p:cNvSpPr>
            <p:nvPr/>
          </p:nvSpPr>
          <p:spPr bwMode="auto">
            <a:xfrm>
              <a:off x="1824"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8" name="Group 1069"/>
          <p:cNvGrpSpPr>
            <a:grpSpLocks/>
          </p:cNvGrpSpPr>
          <p:nvPr/>
        </p:nvGrpSpPr>
        <p:grpSpPr bwMode="auto">
          <a:xfrm>
            <a:off x="1379220" y="891540"/>
            <a:ext cx="1295400" cy="614363"/>
            <a:chOff x="912" y="606"/>
            <a:chExt cx="816" cy="387"/>
          </a:xfrm>
        </p:grpSpPr>
        <p:sp>
          <p:nvSpPr>
            <p:cNvPr id="26709" name="Rectangle 1070"/>
            <p:cNvSpPr>
              <a:spLocks noChangeArrowheads="1"/>
            </p:cNvSpPr>
            <p:nvPr/>
          </p:nvSpPr>
          <p:spPr bwMode="blackWhite">
            <a:xfrm>
              <a:off x="912" y="606"/>
              <a:ext cx="816" cy="384"/>
            </a:xfrm>
            <a:prstGeom prst="rect">
              <a:avLst/>
            </a:prstGeom>
            <a:solidFill>
              <a:srgbClr val="B11D2F"/>
            </a:solidFill>
            <a:ln w="12700">
              <a:solidFill>
                <a:schemeClr val="accent4"/>
              </a:solidFill>
              <a:miter lim="800000"/>
              <a:headEnd/>
              <a:tailEnd/>
            </a:ln>
          </p:spPr>
          <p:txBody>
            <a:bodyPr lIns="92075" tIns="18288" rIns="92075" bIns="92075" anchorCtr="1"/>
            <a:lstStyle/>
            <a:p>
              <a:pPr algn="ctr" eaLnBrk="0" hangingPunct="0">
                <a:spcBef>
                  <a:spcPct val="30000"/>
                </a:spcBef>
              </a:pPr>
              <a:r>
                <a:rPr lang="en-US" sz="1200" b="1">
                  <a:solidFill>
                    <a:schemeClr val="bg1"/>
                  </a:solidFill>
                  <a:latin typeface="+mn-lt"/>
                </a:rPr>
                <a:t>Service</a:t>
              </a:r>
              <a:br>
                <a:rPr lang="en-US" sz="1200" b="1">
                  <a:solidFill>
                    <a:schemeClr val="bg1"/>
                  </a:solidFill>
                  <a:latin typeface="+mn-lt"/>
                </a:rPr>
              </a:br>
              <a:r>
                <a:rPr lang="en-US" sz="1200" b="1">
                  <a:solidFill>
                    <a:schemeClr val="bg1"/>
                  </a:solidFill>
                  <a:latin typeface="+mn-lt"/>
                </a:rPr>
                <a:t>Control Mgr.</a:t>
              </a:r>
            </a:p>
          </p:txBody>
        </p:sp>
        <p:sp>
          <p:nvSpPr>
            <p:cNvPr id="26710" name="Rectangle 1071"/>
            <p:cNvSpPr>
              <a:spLocks noChangeArrowheads="1"/>
            </p:cNvSpPr>
            <p:nvPr/>
          </p:nvSpPr>
          <p:spPr bwMode="auto">
            <a:xfrm>
              <a:off x="912" y="945"/>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9" name="Group 1072"/>
          <p:cNvGrpSpPr>
            <a:grpSpLocks/>
          </p:cNvGrpSpPr>
          <p:nvPr/>
        </p:nvGrpSpPr>
        <p:grpSpPr bwMode="auto">
          <a:xfrm>
            <a:off x="1226820" y="1348740"/>
            <a:ext cx="1295400" cy="609600"/>
            <a:chOff x="816" y="864"/>
            <a:chExt cx="816" cy="384"/>
          </a:xfrm>
        </p:grpSpPr>
        <p:sp>
          <p:nvSpPr>
            <p:cNvPr id="26707" name="Rectangle 1073"/>
            <p:cNvSpPr>
              <a:spLocks noChangeArrowheads="1"/>
            </p:cNvSpPr>
            <p:nvPr/>
          </p:nvSpPr>
          <p:spPr bwMode="blackWhite">
            <a:xfrm>
              <a:off x="816" y="86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LSASS</a:t>
              </a:r>
            </a:p>
          </p:txBody>
        </p:sp>
        <p:sp>
          <p:nvSpPr>
            <p:cNvPr id="26708" name="Rectangle 1074"/>
            <p:cNvSpPr>
              <a:spLocks noChangeArrowheads="1"/>
            </p:cNvSpPr>
            <p:nvPr/>
          </p:nvSpPr>
          <p:spPr bwMode="auto">
            <a:xfrm>
              <a:off x="8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48" name="Rectangle 1075"/>
          <p:cNvSpPr>
            <a:spLocks noChangeArrowheads="1"/>
          </p:cNvSpPr>
          <p:nvPr/>
        </p:nvSpPr>
        <p:spPr bwMode="blackWhite">
          <a:xfrm>
            <a:off x="26746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Object</a:t>
            </a:r>
          </a:p>
          <a:p>
            <a:pPr marL="552450" indent="-552450" algn="ctr" eaLnBrk="0" hangingPunct="0"/>
            <a:r>
              <a:rPr lang="en-US" sz="1200" b="1">
                <a:solidFill>
                  <a:schemeClr val="bg1"/>
                </a:solidFill>
                <a:latin typeface="+mn-lt"/>
              </a:rPr>
              <a:t>Mgr.</a:t>
            </a:r>
          </a:p>
        </p:txBody>
      </p:sp>
      <p:sp>
        <p:nvSpPr>
          <p:cNvPr id="26649" name="Rectangle 1076"/>
          <p:cNvSpPr>
            <a:spLocks noChangeArrowheads="1"/>
          </p:cNvSpPr>
          <p:nvPr/>
        </p:nvSpPr>
        <p:spPr bwMode="auto">
          <a:xfrm>
            <a:off x="7856220" y="3939540"/>
            <a:ext cx="1066800" cy="1524000"/>
          </a:xfrm>
          <a:prstGeom prst="rect">
            <a:avLst/>
          </a:prstGeom>
          <a:solidFill>
            <a:srgbClr val="FFC000"/>
          </a:solidFill>
          <a:ln w="12700">
            <a:solidFill>
              <a:schemeClr val="accent4"/>
            </a:solidFill>
            <a:miter lim="800000"/>
            <a:headEnd/>
            <a:tailEnd/>
          </a:ln>
        </p:spPr>
        <p:txBody>
          <a:bodyPr wrap="none" lIns="92075" tIns="46038" rIns="92075" bIns="46038"/>
          <a:lstStyle/>
          <a:p>
            <a:pPr marL="552450" indent="-552450" algn="ctr" eaLnBrk="0" hangingPunct="0"/>
            <a:r>
              <a:rPr lang="en-US" sz="1200" b="1">
                <a:solidFill>
                  <a:schemeClr val="accent4"/>
                </a:solidFill>
                <a:latin typeface="+mn-lt"/>
              </a:rPr>
              <a:t>Windows</a:t>
            </a:r>
          </a:p>
          <a:p>
            <a:pPr marL="552450" indent="-552450" algn="ctr" eaLnBrk="0" hangingPunct="0"/>
            <a:r>
              <a:rPr lang="en-US" sz="1200" b="1">
                <a:solidFill>
                  <a:schemeClr val="accent4"/>
                </a:solidFill>
                <a:latin typeface="+mn-lt"/>
              </a:rPr>
              <a:t>USER,</a:t>
            </a:r>
          </a:p>
          <a:p>
            <a:pPr marL="552450" indent="-552450" algn="ctr" eaLnBrk="0" hangingPunct="0"/>
            <a:r>
              <a:rPr lang="en-US" sz="1200" b="1">
                <a:solidFill>
                  <a:schemeClr val="accent4"/>
                </a:solidFill>
                <a:latin typeface="+mn-lt"/>
              </a:rPr>
              <a:t>GDI</a:t>
            </a:r>
          </a:p>
          <a:p>
            <a:pPr marL="552450" indent="-552450" algn="ctr" eaLnBrk="0" hangingPunct="0"/>
            <a:endParaRPr lang="en-US" sz="1200" b="1">
              <a:solidFill>
                <a:schemeClr val="accent4"/>
              </a:solidFill>
              <a:latin typeface="+mn-lt"/>
            </a:endParaRPr>
          </a:p>
          <a:p>
            <a:pPr marL="552450" indent="-552450" algn="ctr" eaLnBrk="0" hangingPunct="0"/>
            <a:endParaRPr lang="en-US" sz="1200" b="1">
              <a:solidFill>
                <a:schemeClr val="accent4"/>
              </a:solidFill>
              <a:latin typeface="+mn-lt"/>
            </a:endParaRPr>
          </a:p>
        </p:txBody>
      </p:sp>
      <p:sp>
        <p:nvSpPr>
          <p:cNvPr id="26650" name="Rectangle 1077"/>
          <p:cNvSpPr>
            <a:spLocks noChangeArrowheads="1"/>
          </p:cNvSpPr>
          <p:nvPr/>
        </p:nvSpPr>
        <p:spPr bwMode="blackWhite">
          <a:xfrm>
            <a:off x="198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File</a:t>
            </a:r>
            <a:br>
              <a:rPr lang="en-US" sz="1200" b="1">
                <a:solidFill>
                  <a:schemeClr val="bg1"/>
                </a:solidFill>
                <a:latin typeface="+mn-lt"/>
              </a:rPr>
            </a:br>
            <a:r>
              <a:rPr lang="en-US" sz="1200" b="1">
                <a:solidFill>
                  <a:schemeClr val="bg1"/>
                </a:solidFill>
                <a:latin typeface="+mn-lt"/>
              </a:rPr>
              <a:t> System</a:t>
            </a:r>
            <a:br>
              <a:rPr lang="en-US" sz="1200" b="1">
                <a:solidFill>
                  <a:schemeClr val="bg1"/>
                </a:solidFill>
                <a:latin typeface="+mn-lt"/>
              </a:rPr>
            </a:br>
            <a:r>
              <a:rPr lang="en-US" sz="1200" b="1">
                <a:solidFill>
                  <a:schemeClr val="bg1"/>
                </a:solidFill>
                <a:latin typeface="+mn-lt"/>
              </a:rPr>
              <a:t> Cache</a:t>
            </a:r>
          </a:p>
        </p:txBody>
      </p:sp>
      <p:sp>
        <p:nvSpPr>
          <p:cNvPr id="26651" name="Rectangle 1078"/>
          <p:cNvSpPr>
            <a:spLocks noChangeArrowheads="1"/>
          </p:cNvSpPr>
          <p:nvPr/>
        </p:nvSpPr>
        <p:spPr bwMode="blackWhite">
          <a:xfrm>
            <a:off x="769620" y="4244340"/>
            <a:ext cx="1219200" cy="1219200"/>
          </a:xfrm>
          <a:prstGeom prst="rect">
            <a:avLst/>
          </a:prstGeom>
          <a:solidFill>
            <a:schemeClr val="accent1"/>
          </a:solidFill>
          <a:ln w="12700">
            <a:solidFill>
              <a:schemeClr val="accent4"/>
            </a:solidFill>
            <a:miter lim="800000"/>
            <a:headEnd/>
            <a:tailEnd/>
          </a:ln>
        </p:spPr>
        <p:txBody>
          <a:bodyPr wrap="none" lIns="92075" tIns="46038" rIns="92075" bIns="46038"/>
          <a:lstStyle/>
          <a:p>
            <a:pPr algn="ctr" eaLnBrk="0" hangingPunct="0"/>
            <a:r>
              <a:rPr lang="en-US" sz="1200" b="1">
                <a:solidFill>
                  <a:schemeClr val="bg1"/>
                </a:solidFill>
                <a:latin typeface="+mn-lt"/>
              </a:rPr>
              <a:t>I/O Mgr</a:t>
            </a:r>
          </a:p>
        </p:txBody>
      </p:sp>
      <p:sp>
        <p:nvSpPr>
          <p:cNvPr id="26652" name="Rectangle 1079"/>
          <p:cNvSpPr>
            <a:spLocks noChangeArrowheads="1"/>
          </p:cNvSpPr>
          <p:nvPr/>
        </p:nvSpPr>
        <p:spPr bwMode="auto">
          <a:xfrm>
            <a:off x="7399020" y="678181"/>
            <a:ext cx="1482725" cy="277641"/>
          </a:xfrm>
          <a:prstGeom prst="rect">
            <a:avLst/>
          </a:prstGeom>
          <a:noFill/>
          <a:ln w="9525">
            <a:noFill/>
            <a:miter lim="800000"/>
            <a:headEnd/>
            <a:tailEnd/>
          </a:ln>
        </p:spPr>
        <p:txBody>
          <a:bodyPr lIns="92075" tIns="46038" rIns="92075" bIns="46038">
            <a:spAutoFit/>
          </a:bodyPr>
          <a:lstStyle/>
          <a:p>
            <a:pPr algn="ctr" eaLnBrk="0" hangingPunct="0">
              <a:spcBef>
                <a:spcPct val="30000"/>
              </a:spcBef>
            </a:pPr>
            <a:r>
              <a:rPr lang="en-US" sz="1200" b="1" smtClean="0">
                <a:solidFill>
                  <a:schemeClr val="accent4"/>
                </a:solidFill>
                <a:latin typeface="+mn-lt"/>
              </a:rPr>
              <a:t>Subsystems</a:t>
            </a:r>
            <a:endParaRPr lang="en-US" sz="1200" b="1">
              <a:solidFill>
                <a:schemeClr val="accent4"/>
              </a:solidFill>
              <a:latin typeface="+mn-lt"/>
            </a:endParaRPr>
          </a:p>
        </p:txBody>
      </p:sp>
      <p:sp>
        <p:nvSpPr>
          <p:cNvPr id="26705" name="Rectangle 1081"/>
          <p:cNvSpPr>
            <a:spLocks noChangeArrowheads="1"/>
          </p:cNvSpPr>
          <p:nvPr/>
        </p:nvSpPr>
        <p:spPr bwMode="blackWhite">
          <a:xfrm>
            <a:off x="4732020" y="1793240"/>
            <a:ext cx="1600200" cy="7747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r>
              <a:rPr lang="en-US" sz="1200" b="1">
                <a:solidFill>
                  <a:schemeClr val="accent4"/>
                </a:solidFill>
                <a:latin typeface="+mn-lt"/>
              </a:rPr>
              <a:t>User</a:t>
            </a:r>
          </a:p>
          <a:p>
            <a:pPr algn="ctr" eaLnBrk="0" hangingPunct="0"/>
            <a:r>
              <a:rPr lang="en-US" sz="1200" b="1">
                <a:solidFill>
                  <a:schemeClr val="accent4"/>
                </a:solidFill>
                <a:latin typeface="+mn-lt"/>
              </a:rPr>
              <a:t>Application</a:t>
            </a:r>
          </a:p>
        </p:txBody>
      </p:sp>
      <p:sp>
        <p:nvSpPr>
          <p:cNvPr id="26706" name="Rectangle 1082"/>
          <p:cNvSpPr>
            <a:spLocks noChangeArrowheads="1"/>
          </p:cNvSpPr>
          <p:nvPr/>
        </p:nvSpPr>
        <p:spPr bwMode="auto">
          <a:xfrm>
            <a:off x="4732020" y="2339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bg1"/>
                </a:solidFill>
                <a:latin typeface="+mn-lt"/>
              </a:rPr>
              <a:t>Subsystem DLLs</a:t>
            </a:r>
          </a:p>
        </p:txBody>
      </p:sp>
      <p:sp>
        <p:nvSpPr>
          <p:cNvPr id="26654" name="Rectangle 1083"/>
          <p:cNvSpPr>
            <a:spLocks noChangeArrowheads="1"/>
          </p:cNvSpPr>
          <p:nvPr/>
        </p:nvSpPr>
        <p:spPr bwMode="auto">
          <a:xfrm>
            <a:off x="1306195" y="647065"/>
            <a:ext cx="1978025"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System processes</a:t>
            </a:r>
            <a:endParaRPr lang="en-US" sz="1000" b="1">
              <a:solidFill>
                <a:schemeClr val="accent4"/>
              </a:solidFill>
              <a:latin typeface="+mn-lt"/>
            </a:endParaRPr>
          </a:p>
        </p:txBody>
      </p:sp>
      <p:sp>
        <p:nvSpPr>
          <p:cNvPr id="26655" name="Rectangle 1084"/>
          <p:cNvSpPr>
            <a:spLocks noChangeArrowheads="1"/>
          </p:cNvSpPr>
          <p:nvPr/>
        </p:nvSpPr>
        <p:spPr bwMode="auto">
          <a:xfrm>
            <a:off x="3482338" y="647065"/>
            <a:ext cx="1154974" cy="246863"/>
          </a:xfrm>
          <a:prstGeom prst="rect">
            <a:avLst/>
          </a:prstGeom>
          <a:noFill/>
          <a:ln w="9525">
            <a:noFill/>
            <a:miter lim="800000"/>
            <a:headEnd/>
            <a:tailEnd/>
          </a:ln>
        </p:spPr>
        <p:txBody>
          <a:bodyPr wrap="square" lIns="92075" tIns="46038" rIns="92075" bIns="46038">
            <a:spAutoFit/>
          </a:bodyPr>
          <a:lstStyle/>
          <a:p>
            <a:pPr eaLnBrk="0" hangingPunct="0"/>
            <a:r>
              <a:rPr lang="en-US" sz="1000" b="1" smtClean="0">
                <a:solidFill>
                  <a:schemeClr val="accent4"/>
                </a:solidFill>
                <a:latin typeface="+mn-lt"/>
              </a:rPr>
              <a:t>Services</a:t>
            </a:r>
            <a:endParaRPr lang="en-US" sz="1000" b="1">
              <a:solidFill>
                <a:schemeClr val="accent4"/>
              </a:solidFill>
              <a:latin typeface="+mn-lt"/>
            </a:endParaRPr>
          </a:p>
        </p:txBody>
      </p:sp>
      <p:sp>
        <p:nvSpPr>
          <p:cNvPr id="26656" name="Rectangle 1085"/>
          <p:cNvSpPr>
            <a:spLocks noChangeArrowheads="1"/>
          </p:cNvSpPr>
          <p:nvPr/>
        </p:nvSpPr>
        <p:spPr bwMode="auto">
          <a:xfrm>
            <a:off x="5515519" y="647065"/>
            <a:ext cx="1403350"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Applications</a:t>
            </a:r>
            <a:endParaRPr lang="en-US" sz="1000" b="1">
              <a:solidFill>
                <a:schemeClr val="accent4"/>
              </a:solidFill>
              <a:latin typeface="+mn-lt"/>
            </a:endParaRPr>
          </a:p>
        </p:txBody>
      </p:sp>
      <p:sp>
        <p:nvSpPr>
          <p:cNvPr id="26657" name="Rectangle 1086"/>
          <p:cNvSpPr>
            <a:spLocks noChangeArrowheads="1"/>
          </p:cNvSpPr>
          <p:nvPr/>
        </p:nvSpPr>
        <p:spPr bwMode="auto">
          <a:xfrm>
            <a:off x="6530340" y="6160770"/>
            <a:ext cx="2590800" cy="462307"/>
          </a:xfrm>
          <a:prstGeom prst="rect">
            <a:avLst/>
          </a:prstGeom>
          <a:noFill/>
          <a:ln w="9525">
            <a:noFill/>
            <a:miter lim="800000"/>
            <a:headEnd/>
            <a:tailEnd/>
          </a:ln>
        </p:spPr>
        <p:txBody>
          <a:bodyPr lIns="92075" tIns="46038" rIns="92075" bIns="46038">
            <a:spAutoFit/>
          </a:bodyPr>
          <a:lstStyle/>
          <a:p>
            <a:pPr algn="r" eaLnBrk="0" hangingPunct="0"/>
            <a:r>
              <a:rPr lang="en-US" sz="1200">
                <a:solidFill>
                  <a:schemeClr val="accent4"/>
                </a:solidFill>
                <a:latin typeface="+mn-lt"/>
              </a:rPr>
              <a:t>Original copyright by Microsoft Corporation</a:t>
            </a:r>
            <a:r>
              <a:rPr lang="en-US" sz="1200" smtClean="0">
                <a:solidFill>
                  <a:schemeClr val="accent4"/>
                </a:solidFill>
                <a:latin typeface="+mn-lt"/>
              </a:rPr>
              <a:t>.</a:t>
            </a:r>
            <a:endParaRPr lang="en-US" sz="1200">
              <a:solidFill>
                <a:schemeClr val="accent4"/>
              </a:solidFill>
              <a:latin typeface="+mn-lt"/>
            </a:endParaRPr>
          </a:p>
        </p:txBody>
      </p:sp>
      <p:sp>
        <p:nvSpPr>
          <p:cNvPr id="26658" name="Rectangle 1087"/>
          <p:cNvSpPr>
            <a:spLocks noChangeArrowheads="1"/>
          </p:cNvSpPr>
          <p:nvPr/>
        </p:nvSpPr>
        <p:spPr bwMode="blackWhite">
          <a:xfrm>
            <a:off x="769620" y="4549140"/>
            <a:ext cx="1066800" cy="12192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59" name="Rectangle 1088"/>
          <p:cNvSpPr>
            <a:spLocks noChangeArrowheads="1"/>
          </p:cNvSpPr>
          <p:nvPr/>
        </p:nvSpPr>
        <p:spPr bwMode="blackWhite">
          <a:xfrm>
            <a:off x="160020" y="2872740"/>
            <a:ext cx="1143000" cy="533400"/>
          </a:xfrm>
          <a:prstGeom prst="rect">
            <a:avLst/>
          </a:prstGeom>
          <a:solidFill>
            <a:srgbClr val="B11D2F"/>
          </a:solidFill>
          <a:ln w="12700">
            <a:solidFill>
              <a:schemeClr val="accent4"/>
            </a:solidFill>
            <a:miter lim="800000"/>
            <a:headEnd/>
            <a:tailEnd/>
          </a:ln>
        </p:spPr>
        <p:txBody>
          <a:bodyPr wrap="none" lIns="92075" rIns="92075" bIns="92075" anchor="ctr"/>
          <a:lstStyle/>
          <a:p>
            <a:pPr>
              <a:lnSpc>
                <a:spcPct val="90000"/>
              </a:lnSpc>
            </a:pPr>
            <a:r>
              <a:rPr lang="en-US" sz="1200" b="1">
                <a:solidFill>
                  <a:schemeClr val="bg1"/>
                </a:solidFill>
                <a:latin typeface="+mn-lt"/>
              </a:rPr>
              <a:t>System</a:t>
            </a:r>
          </a:p>
          <a:p>
            <a:pPr>
              <a:lnSpc>
                <a:spcPct val="90000"/>
              </a:lnSpc>
            </a:pPr>
            <a:r>
              <a:rPr lang="en-US" sz="1200" b="1">
                <a:solidFill>
                  <a:schemeClr val="bg1"/>
                </a:solidFill>
                <a:latin typeface="+mn-lt"/>
              </a:rPr>
              <a:t>Threads</a:t>
            </a:r>
          </a:p>
        </p:txBody>
      </p:sp>
      <p:grpSp>
        <p:nvGrpSpPr>
          <p:cNvPr id="10" name="Group 1089"/>
          <p:cNvGrpSpPr>
            <a:grpSpLocks/>
          </p:cNvGrpSpPr>
          <p:nvPr/>
        </p:nvGrpSpPr>
        <p:grpSpPr bwMode="auto">
          <a:xfrm>
            <a:off x="-51755" y="1967866"/>
            <a:ext cx="942975" cy="1992313"/>
            <a:chOff x="48" y="1302"/>
            <a:chExt cx="594" cy="1255"/>
          </a:xfrm>
        </p:grpSpPr>
        <p:sp>
          <p:nvSpPr>
            <p:cNvPr id="26703"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eaLnBrk="0" hangingPunct="0">
                <a:lnSpc>
                  <a:spcPct val="140000"/>
                </a:lnSpc>
              </a:pPr>
              <a:r>
                <a:rPr lang="en-US" sz="1200" b="1">
                  <a:solidFill>
                    <a:schemeClr val="accent4"/>
                  </a:solidFill>
                  <a:latin typeface="+mn-lt"/>
                </a:rPr>
                <a:t>User</a:t>
              </a:r>
            </a:p>
            <a:p>
              <a:pPr eaLnBrk="0" hangingPunct="0">
                <a:lnSpc>
                  <a:spcPct val="90000"/>
                </a:lnSpc>
              </a:pPr>
              <a:r>
                <a:rPr lang="en-US" sz="1200" b="1">
                  <a:solidFill>
                    <a:schemeClr val="accent4"/>
                  </a:solidFill>
                  <a:latin typeface="+mn-lt"/>
                </a:rPr>
                <a:t>Mode</a:t>
              </a:r>
            </a:p>
          </p:txBody>
        </p:sp>
        <p:sp>
          <p:nvSpPr>
            <p:cNvPr id="26704"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eaLnBrk="0" hangingPunct="0"/>
              <a:r>
                <a:rPr lang="en-US" sz="1200" b="1">
                  <a:solidFill>
                    <a:schemeClr val="accent4"/>
                  </a:solidFill>
                  <a:latin typeface="+mn-lt"/>
                </a:rPr>
                <a:t>Kernel</a:t>
              </a:r>
            </a:p>
            <a:p>
              <a:pPr eaLnBrk="0" hangingPunct="0"/>
              <a:r>
                <a:rPr lang="en-US" sz="1200" b="1">
                  <a:solidFill>
                    <a:schemeClr val="accent4"/>
                  </a:solidFill>
                  <a:latin typeface="+mn-lt"/>
                </a:rPr>
                <a:t>Mode</a:t>
              </a:r>
            </a:p>
          </p:txBody>
        </p:sp>
      </p:grpSp>
      <p:sp>
        <p:nvSpPr>
          <p:cNvPr id="26661" name="Freeform 1092"/>
          <p:cNvSpPr>
            <a:spLocks/>
          </p:cNvSpPr>
          <p:nvPr/>
        </p:nvSpPr>
        <p:spPr bwMode="auto">
          <a:xfrm>
            <a:off x="160020" y="2720340"/>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chemeClr val="accent4"/>
            </a:solidFill>
            <a:round/>
            <a:headEnd type="none" w="sm" len="sm"/>
            <a:tailEnd type="none" w="sm" len="sm"/>
          </a:ln>
        </p:spPr>
        <p:txBody>
          <a:bodyPr/>
          <a:lstStyle/>
          <a:p>
            <a:endParaRPr lang="en-US" sz="1200">
              <a:latin typeface="+mn-lt"/>
            </a:endParaRPr>
          </a:p>
        </p:txBody>
      </p:sp>
      <p:sp>
        <p:nvSpPr>
          <p:cNvPr id="26662" name="Rectangle 1093"/>
          <p:cNvSpPr>
            <a:spLocks noChangeArrowheads="1"/>
          </p:cNvSpPr>
          <p:nvPr/>
        </p:nvSpPr>
        <p:spPr bwMode="blackWhite">
          <a:xfrm>
            <a:off x="1537970" y="2872740"/>
            <a:ext cx="7286625" cy="304800"/>
          </a:xfrm>
          <a:prstGeom prst="rect">
            <a:avLst/>
          </a:prstGeom>
          <a:solidFill>
            <a:schemeClr val="folHlink"/>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NTDLL.DLL</a:t>
            </a:r>
          </a:p>
        </p:txBody>
      </p:sp>
      <p:sp>
        <p:nvSpPr>
          <p:cNvPr id="26663" name="Rectangle 1094"/>
          <p:cNvSpPr>
            <a:spLocks noChangeArrowheads="1"/>
          </p:cNvSpPr>
          <p:nvPr/>
        </p:nvSpPr>
        <p:spPr bwMode="blackWhite">
          <a:xfrm>
            <a:off x="769620" y="4625340"/>
            <a:ext cx="990600" cy="11430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64" name="Rectangle 1095"/>
          <p:cNvSpPr>
            <a:spLocks noChangeArrowheads="1"/>
          </p:cNvSpPr>
          <p:nvPr/>
        </p:nvSpPr>
        <p:spPr bwMode="blackWhite">
          <a:xfrm>
            <a:off x="769620" y="4701540"/>
            <a:ext cx="914400" cy="1066800"/>
          </a:xfrm>
          <a:prstGeom prst="rect">
            <a:avLst/>
          </a:prstGeom>
          <a:solidFill>
            <a:srgbClr val="FF9966"/>
          </a:solidFill>
          <a:ln w="12700">
            <a:solidFill>
              <a:schemeClr val="accent4"/>
            </a:solidFill>
            <a:miter lim="800000"/>
            <a:headEnd/>
            <a:tailEnd/>
          </a:ln>
        </p:spPr>
        <p:txBody>
          <a:bodyPr wrap="none" lIns="92075" tIns="91440" rIns="92075" bIns="0"/>
          <a:lstStyle/>
          <a:p>
            <a:pPr algn="ctr" eaLnBrk="0" hangingPunct="0"/>
            <a:r>
              <a:rPr lang="en-US" sz="1200" b="1">
                <a:solidFill>
                  <a:schemeClr val="accent4"/>
                </a:solidFill>
                <a:latin typeface="+mn-lt"/>
              </a:rPr>
              <a:t>Device &amp;</a:t>
            </a:r>
          </a:p>
          <a:p>
            <a:pPr algn="ctr" eaLnBrk="0" hangingPunct="0"/>
            <a:r>
              <a:rPr lang="en-US" sz="1200" b="1">
                <a:solidFill>
                  <a:schemeClr val="accent4"/>
                </a:solidFill>
                <a:latin typeface="+mn-lt"/>
              </a:rPr>
              <a:t>File Sys.</a:t>
            </a:r>
          </a:p>
          <a:p>
            <a:pPr algn="ctr" eaLnBrk="0" hangingPunct="0"/>
            <a:r>
              <a:rPr lang="en-US" sz="1200" b="1">
                <a:solidFill>
                  <a:schemeClr val="accent4"/>
                </a:solidFill>
                <a:latin typeface="+mn-lt"/>
              </a:rPr>
              <a:t>Drivers</a:t>
            </a:r>
          </a:p>
        </p:txBody>
      </p:sp>
      <p:grpSp>
        <p:nvGrpSpPr>
          <p:cNvPr id="11" name="Group 1096"/>
          <p:cNvGrpSpPr>
            <a:grpSpLocks/>
          </p:cNvGrpSpPr>
          <p:nvPr/>
        </p:nvGrpSpPr>
        <p:grpSpPr bwMode="auto">
          <a:xfrm>
            <a:off x="1074420" y="1653540"/>
            <a:ext cx="1295400" cy="609600"/>
            <a:chOff x="720" y="1104"/>
            <a:chExt cx="816" cy="384"/>
          </a:xfrm>
        </p:grpSpPr>
        <p:sp>
          <p:nvSpPr>
            <p:cNvPr id="26701" name="Rectangle 1097"/>
            <p:cNvSpPr>
              <a:spLocks noChangeArrowheads="1"/>
            </p:cNvSpPr>
            <p:nvPr/>
          </p:nvSpPr>
          <p:spPr bwMode="blackWhite">
            <a:xfrm>
              <a:off x="720" y="110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WinLogon</a:t>
              </a:r>
            </a:p>
          </p:txBody>
        </p:sp>
        <p:sp>
          <p:nvSpPr>
            <p:cNvPr id="26702" name="Rectangle 1098"/>
            <p:cNvSpPr>
              <a:spLocks noChangeArrowheads="1"/>
            </p:cNvSpPr>
            <p:nvPr/>
          </p:nvSpPr>
          <p:spPr bwMode="auto">
            <a:xfrm>
              <a:off x="720"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66" name="Rectangle 1099"/>
          <p:cNvSpPr>
            <a:spLocks noChangeArrowheads="1"/>
          </p:cNvSpPr>
          <p:nvPr/>
        </p:nvSpPr>
        <p:spPr bwMode="blackWhite">
          <a:xfrm>
            <a:off x="693420" y="1958340"/>
            <a:ext cx="1295400" cy="609600"/>
          </a:xfrm>
          <a:prstGeom prst="rect">
            <a:avLst/>
          </a:prstGeom>
          <a:solidFill>
            <a:srgbClr val="B11D2F"/>
          </a:solidFill>
          <a:ln w="12700">
            <a:solidFill>
              <a:schemeClr val="accent4"/>
            </a:solidFill>
            <a:miter lim="800000"/>
            <a:headEnd/>
            <a:tailEnd/>
          </a:ln>
        </p:spPr>
        <p:txBody>
          <a:bodyPr lIns="92075" tIns="91440" rIns="92075" bIns="92075" anchor="ctr" anchorCtr="1"/>
          <a:lstStyle/>
          <a:p>
            <a:pPr algn="ctr" eaLnBrk="0" hangingPunct="0">
              <a:spcBef>
                <a:spcPct val="30000"/>
              </a:spcBef>
            </a:pPr>
            <a:r>
              <a:rPr lang="en-US" sz="1200" b="1">
                <a:solidFill>
                  <a:schemeClr val="bg1"/>
                </a:solidFill>
                <a:latin typeface="+mn-lt"/>
              </a:rPr>
              <a:t>Session  Manager</a:t>
            </a:r>
          </a:p>
        </p:txBody>
      </p:sp>
      <p:grpSp>
        <p:nvGrpSpPr>
          <p:cNvPr id="12" name="Group 1100"/>
          <p:cNvGrpSpPr>
            <a:grpSpLocks/>
          </p:cNvGrpSpPr>
          <p:nvPr/>
        </p:nvGrpSpPr>
        <p:grpSpPr bwMode="auto">
          <a:xfrm>
            <a:off x="2674620" y="1958340"/>
            <a:ext cx="1295400" cy="609600"/>
            <a:chOff x="1728" y="1296"/>
            <a:chExt cx="816" cy="384"/>
          </a:xfrm>
        </p:grpSpPr>
        <p:sp>
          <p:nvSpPr>
            <p:cNvPr id="26699" name="Rectangle 1101"/>
            <p:cNvSpPr>
              <a:spLocks noChangeArrowheads="1"/>
            </p:cNvSpPr>
            <p:nvPr/>
          </p:nvSpPr>
          <p:spPr bwMode="blackWhite">
            <a:xfrm>
              <a:off x="1728" y="1296"/>
              <a:ext cx="816" cy="384"/>
            </a:xfrm>
            <a:prstGeom prst="rect">
              <a:avLst/>
            </a:prstGeom>
            <a:solidFill>
              <a:schemeClr val="accent1"/>
            </a:solidFill>
            <a:ln w="12700">
              <a:solidFill>
                <a:schemeClr val="accent4"/>
              </a:solidFill>
              <a:miter lim="800000"/>
              <a:headEnd/>
              <a:tailEnd/>
            </a:ln>
          </p:spPr>
          <p:txBody>
            <a:bodyPr lIns="92075" tIns="46038" rIns="92075" bIns="46038" anchor="ctr" anchorCtr="1"/>
            <a:lstStyle/>
            <a:p>
              <a:pPr algn="ctr" eaLnBrk="0" hangingPunct="0">
                <a:lnSpc>
                  <a:spcPct val="90000"/>
                </a:lnSpc>
                <a:spcBef>
                  <a:spcPct val="20000"/>
                </a:spcBef>
              </a:pPr>
              <a:r>
                <a:rPr lang="en-US" sz="1200" b="1" smtClean="0">
                  <a:solidFill>
                    <a:schemeClr val="bg1"/>
                  </a:solidFill>
                  <a:latin typeface="+mn-lt"/>
                </a:rPr>
                <a:t>SvcHost.exe</a:t>
              </a:r>
              <a:endParaRPr lang="en-US" sz="1200" b="1">
                <a:solidFill>
                  <a:schemeClr val="bg1"/>
                </a:solidFill>
                <a:latin typeface="+mn-lt"/>
              </a:endParaRPr>
            </a:p>
          </p:txBody>
        </p:sp>
        <p:sp>
          <p:nvSpPr>
            <p:cNvPr id="26700" name="Rectangle 1102"/>
            <p:cNvSpPr>
              <a:spLocks noChangeArrowheads="1"/>
            </p:cNvSpPr>
            <p:nvPr/>
          </p:nvSpPr>
          <p:spPr bwMode="auto">
            <a:xfrm>
              <a:off x="1728" y="163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sp>
        <p:nvSpPr>
          <p:cNvPr id="26668" name="Line 1103"/>
          <p:cNvSpPr>
            <a:spLocks noChangeShapeType="1"/>
          </p:cNvSpPr>
          <p:nvPr/>
        </p:nvSpPr>
        <p:spPr bwMode="auto">
          <a:xfrm>
            <a:off x="7240270" y="2609215"/>
            <a:ext cx="6350" cy="2635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0" name="Line 1105"/>
          <p:cNvSpPr>
            <a:spLocks noChangeShapeType="1"/>
          </p:cNvSpPr>
          <p:nvPr/>
        </p:nvSpPr>
        <p:spPr bwMode="auto">
          <a:xfrm>
            <a:off x="8465820" y="1501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1" name="Line 1106"/>
          <p:cNvSpPr>
            <a:spLocks noChangeShapeType="1"/>
          </p:cNvSpPr>
          <p:nvPr/>
        </p:nvSpPr>
        <p:spPr bwMode="auto">
          <a:xfrm>
            <a:off x="53416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2" name="Line 1107"/>
          <p:cNvSpPr>
            <a:spLocks noChangeShapeType="1"/>
          </p:cNvSpPr>
          <p:nvPr/>
        </p:nvSpPr>
        <p:spPr bwMode="auto">
          <a:xfrm flipH="1">
            <a:off x="1684020" y="2577465"/>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3" name="Line 1108"/>
          <p:cNvSpPr>
            <a:spLocks noChangeShapeType="1"/>
          </p:cNvSpPr>
          <p:nvPr/>
        </p:nvSpPr>
        <p:spPr bwMode="auto">
          <a:xfrm flipH="1">
            <a:off x="31318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4" name="Rectangle 1109"/>
          <p:cNvSpPr>
            <a:spLocks noChangeArrowheads="1"/>
          </p:cNvSpPr>
          <p:nvPr/>
        </p:nvSpPr>
        <p:spPr bwMode="blackWhite">
          <a:xfrm>
            <a:off x="6698933" y="2105978"/>
            <a:ext cx="1333500" cy="287337"/>
          </a:xfrm>
          <a:prstGeom prst="rect">
            <a:avLst/>
          </a:prstGeom>
          <a:solidFill>
            <a:srgbClr val="B11D2F"/>
          </a:solidFill>
          <a:ln w="12700">
            <a:solidFill>
              <a:schemeClr val="accent4"/>
            </a:solidFill>
            <a:miter lim="800000"/>
            <a:headEnd/>
            <a:tailEnd/>
          </a:ln>
        </p:spPr>
        <p:txBody>
          <a:bodyPr wrap="none" lIns="92075" rIns="92075" bIns="92075"/>
          <a:lstStyle/>
          <a:p>
            <a:pPr algn="ctr" eaLnBrk="0" hangingPunct="0"/>
            <a:r>
              <a:rPr lang="en-US" sz="1200" b="1" smtClean="0">
                <a:solidFill>
                  <a:schemeClr val="bg1"/>
                </a:solidFill>
                <a:latin typeface="+mn-lt"/>
              </a:rPr>
              <a:t>POSIX (SUA)</a:t>
            </a:r>
            <a:endParaRPr lang="en-US" sz="1200" b="1">
              <a:solidFill>
                <a:schemeClr val="bg1"/>
              </a:solidFill>
              <a:latin typeface="+mn-lt"/>
            </a:endParaRPr>
          </a:p>
        </p:txBody>
      </p:sp>
      <p:sp>
        <p:nvSpPr>
          <p:cNvPr id="26675" name="Rectangle 1110"/>
          <p:cNvSpPr>
            <a:spLocks noChangeArrowheads="1"/>
          </p:cNvSpPr>
          <p:nvPr/>
        </p:nvSpPr>
        <p:spPr bwMode="auto">
          <a:xfrm>
            <a:off x="6698933" y="2393315"/>
            <a:ext cx="1152525" cy="212725"/>
          </a:xfrm>
          <a:prstGeom prst="rect">
            <a:avLst/>
          </a:prstGeom>
          <a:solidFill>
            <a:schemeClr val="folHlink"/>
          </a:solidFill>
          <a:ln w="12700">
            <a:solidFill>
              <a:schemeClr val="accent4"/>
            </a:solidFill>
            <a:miter lim="800000"/>
            <a:headEnd/>
            <a:tailEnd/>
          </a:ln>
        </p:spPr>
        <p:txBody>
          <a:bodyPr wrap="none" anchor="ctr"/>
          <a:lstStyle/>
          <a:p>
            <a:pPr algn="ctr" eaLnBrk="0" hangingPunct="0">
              <a:spcBef>
                <a:spcPct val="50000"/>
              </a:spcBef>
            </a:pPr>
            <a:r>
              <a:rPr lang="en-US" sz="1200" b="1">
                <a:solidFill>
                  <a:schemeClr val="bg1"/>
                </a:solidFill>
                <a:latin typeface="+mn-lt"/>
              </a:rPr>
              <a:t>Windows DLLs</a:t>
            </a:r>
          </a:p>
        </p:txBody>
      </p:sp>
      <p:sp>
        <p:nvSpPr>
          <p:cNvPr id="26676" name="Line 1111"/>
          <p:cNvSpPr>
            <a:spLocks noChangeShapeType="1"/>
          </p:cNvSpPr>
          <p:nvPr/>
        </p:nvSpPr>
        <p:spPr bwMode="auto">
          <a:xfrm>
            <a:off x="3131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7" name="Line 1112"/>
          <p:cNvSpPr>
            <a:spLocks noChangeShapeType="1"/>
          </p:cNvSpPr>
          <p:nvPr/>
        </p:nvSpPr>
        <p:spPr bwMode="auto">
          <a:xfrm>
            <a:off x="16840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8" name="Line 1113"/>
          <p:cNvSpPr>
            <a:spLocks noChangeShapeType="1"/>
          </p:cNvSpPr>
          <p:nvPr/>
        </p:nvSpPr>
        <p:spPr bwMode="auto">
          <a:xfrm>
            <a:off x="53416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9" name="Line 1114"/>
          <p:cNvSpPr>
            <a:spLocks noChangeShapeType="1"/>
          </p:cNvSpPr>
          <p:nvPr/>
        </p:nvSpPr>
        <p:spPr bwMode="auto">
          <a:xfrm>
            <a:off x="7246620" y="3160078"/>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0" name="Line 1115"/>
          <p:cNvSpPr>
            <a:spLocks noChangeShapeType="1"/>
          </p:cNvSpPr>
          <p:nvPr/>
        </p:nvSpPr>
        <p:spPr bwMode="auto">
          <a:xfrm>
            <a:off x="8465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1" name="Line 1116"/>
          <p:cNvSpPr>
            <a:spLocks noChangeShapeType="1"/>
          </p:cNvSpPr>
          <p:nvPr/>
        </p:nvSpPr>
        <p:spPr bwMode="auto">
          <a:xfrm>
            <a:off x="8237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2" name="Rectangle 1117"/>
          <p:cNvSpPr>
            <a:spLocks noChangeArrowheads="1"/>
          </p:cNvSpPr>
          <p:nvPr/>
        </p:nvSpPr>
        <p:spPr bwMode="blackWhite">
          <a:xfrm>
            <a:off x="3284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Plug and</a:t>
            </a:r>
          </a:p>
          <a:p>
            <a:pPr marL="552450" indent="-552450" algn="ctr" eaLnBrk="0" hangingPunct="0"/>
            <a:r>
              <a:rPr lang="en-US" sz="1200" b="1">
                <a:solidFill>
                  <a:schemeClr val="bg1"/>
                </a:solidFill>
                <a:latin typeface="+mn-lt"/>
              </a:rPr>
              <a:t>Play Mgr.</a:t>
            </a:r>
          </a:p>
        </p:txBody>
      </p:sp>
      <p:sp>
        <p:nvSpPr>
          <p:cNvPr id="26683" name="Rectangle 1118"/>
          <p:cNvSpPr>
            <a:spLocks noChangeArrowheads="1"/>
          </p:cNvSpPr>
          <p:nvPr/>
        </p:nvSpPr>
        <p:spPr bwMode="blackWhite">
          <a:xfrm>
            <a:off x="38938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Power</a:t>
            </a:r>
          </a:p>
          <a:p>
            <a:pPr marL="552450" indent="-552450" algn="ctr" eaLnBrk="0" hangingPunct="0"/>
            <a:r>
              <a:rPr lang="en-US" sz="1200" b="1">
                <a:solidFill>
                  <a:schemeClr val="bg1"/>
                </a:solidFill>
                <a:latin typeface="+mn-lt"/>
              </a:rPr>
              <a:t>Mgr.</a:t>
            </a:r>
          </a:p>
        </p:txBody>
      </p:sp>
      <p:sp>
        <p:nvSpPr>
          <p:cNvPr id="26684" name="Rectangle 1119"/>
          <p:cNvSpPr>
            <a:spLocks noChangeArrowheads="1"/>
          </p:cNvSpPr>
          <p:nvPr/>
        </p:nvSpPr>
        <p:spPr bwMode="blackWhite">
          <a:xfrm>
            <a:off x="45034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Security</a:t>
            </a:r>
            <a:br>
              <a:rPr lang="en-US" sz="1200" b="1">
                <a:solidFill>
                  <a:schemeClr val="bg1"/>
                </a:solidFill>
                <a:latin typeface="+mn-lt"/>
              </a:rPr>
            </a:br>
            <a:r>
              <a:rPr lang="en-US" sz="1200" b="1">
                <a:solidFill>
                  <a:schemeClr val="bg1"/>
                </a:solidFill>
                <a:latin typeface="+mn-lt"/>
              </a:rPr>
              <a:t>Reference</a:t>
            </a:r>
            <a:br>
              <a:rPr lang="en-US" sz="1200" b="1">
                <a:solidFill>
                  <a:schemeClr val="bg1"/>
                </a:solidFill>
                <a:latin typeface="+mn-lt"/>
              </a:rPr>
            </a:br>
            <a:r>
              <a:rPr lang="en-US" sz="1200" b="1">
                <a:solidFill>
                  <a:schemeClr val="bg1"/>
                </a:solidFill>
                <a:latin typeface="+mn-lt"/>
              </a:rPr>
              <a:t>Monitor</a:t>
            </a:r>
          </a:p>
        </p:txBody>
      </p:sp>
      <p:sp>
        <p:nvSpPr>
          <p:cNvPr id="26685" name="Rectangle 1120"/>
          <p:cNvSpPr>
            <a:spLocks noChangeArrowheads="1"/>
          </p:cNvSpPr>
          <p:nvPr/>
        </p:nvSpPr>
        <p:spPr bwMode="blackWhite">
          <a:xfrm>
            <a:off x="5189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Virtual</a:t>
            </a:r>
            <a:br>
              <a:rPr lang="en-US" sz="1200" b="1">
                <a:solidFill>
                  <a:schemeClr val="bg1"/>
                </a:solidFill>
                <a:latin typeface="+mn-lt"/>
              </a:rPr>
            </a:br>
            <a:r>
              <a:rPr lang="en-US" sz="1200" b="1">
                <a:solidFill>
                  <a:schemeClr val="bg1"/>
                </a:solidFill>
                <a:latin typeface="+mn-lt"/>
              </a:rPr>
              <a:t>Memory</a:t>
            </a:r>
          </a:p>
        </p:txBody>
      </p:sp>
      <p:sp>
        <p:nvSpPr>
          <p:cNvPr id="26686" name="Rectangle 1121"/>
          <p:cNvSpPr>
            <a:spLocks noChangeArrowheads="1"/>
          </p:cNvSpPr>
          <p:nvPr/>
        </p:nvSpPr>
        <p:spPr bwMode="blackWhite">
          <a:xfrm>
            <a:off x="579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Processes</a:t>
            </a:r>
            <a:br>
              <a:rPr lang="en-US" sz="1200" b="1">
                <a:solidFill>
                  <a:schemeClr val="bg1"/>
                </a:solidFill>
                <a:latin typeface="+mn-lt"/>
              </a:rPr>
            </a:br>
            <a:r>
              <a:rPr lang="en-US" sz="1200" b="1">
                <a:solidFill>
                  <a:schemeClr val="bg1"/>
                </a:solidFill>
                <a:latin typeface="+mn-lt"/>
              </a:rPr>
              <a:t>&amp;</a:t>
            </a:r>
          </a:p>
          <a:p>
            <a:pPr algn="ctr" eaLnBrk="0" hangingPunct="0">
              <a:lnSpc>
                <a:spcPct val="90000"/>
              </a:lnSpc>
            </a:pPr>
            <a:r>
              <a:rPr lang="en-US" sz="1200" b="1">
                <a:solidFill>
                  <a:schemeClr val="bg1"/>
                </a:solidFill>
                <a:latin typeface="+mn-lt"/>
              </a:rPr>
              <a:t>Threads</a:t>
            </a:r>
          </a:p>
        </p:txBody>
      </p:sp>
      <p:sp>
        <p:nvSpPr>
          <p:cNvPr id="26687" name="Rectangle 1122"/>
          <p:cNvSpPr>
            <a:spLocks noChangeArrowheads="1"/>
          </p:cNvSpPr>
          <p:nvPr/>
        </p:nvSpPr>
        <p:spPr bwMode="blackWhite">
          <a:xfrm>
            <a:off x="7170420" y="4244340"/>
            <a:ext cx="685800" cy="122555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Local</a:t>
            </a:r>
          </a:p>
          <a:p>
            <a:pPr algn="ctr" eaLnBrk="0" hangingPunct="0">
              <a:lnSpc>
                <a:spcPct val="90000"/>
              </a:lnSpc>
            </a:pPr>
            <a:r>
              <a:rPr lang="en-US" sz="1200" b="1">
                <a:solidFill>
                  <a:schemeClr val="bg1"/>
                </a:solidFill>
                <a:latin typeface="+mn-lt"/>
              </a:rPr>
              <a:t>Procedure</a:t>
            </a:r>
          </a:p>
          <a:p>
            <a:pPr algn="ctr" eaLnBrk="0" hangingPunct="0">
              <a:lnSpc>
                <a:spcPct val="90000"/>
              </a:lnSpc>
            </a:pPr>
            <a:r>
              <a:rPr lang="en-US" sz="1200" b="1">
                <a:solidFill>
                  <a:schemeClr val="bg1"/>
                </a:solidFill>
                <a:latin typeface="+mn-lt"/>
              </a:rPr>
              <a:t>Call</a:t>
            </a:r>
          </a:p>
        </p:txBody>
      </p:sp>
      <p:sp>
        <p:nvSpPr>
          <p:cNvPr id="26688" name="Rectangle 1123"/>
          <p:cNvSpPr>
            <a:spLocks noChangeArrowheads="1"/>
          </p:cNvSpPr>
          <p:nvPr/>
        </p:nvSpPr>
        <p:spPr bwMode="blackWhite">
          <a:xfrm>
            <a:off x="8008620" y="4777740"/>
            <a:ext cx="914400" cy="1295400"/>
          </a:xfrm>
          <a:prstGeom prst="rect">
            <a:avLst/>
          </a:prstGeom>
          <a:solidFill>
            <a:srgbClr val="FF9966"/>
          </a:solidFill>
          <a:ln w="12700">
            <a:solidFill>
              <a:schemeClr val="accent4"/>
            </a:solidFill>
            <a:miter lim="800000"/>
            <a:headEnd/>
            <a:tailEnd/>
          </a:ln>
        </p:spPr>
        <p:txBody>
          <a:bodyPr wrap="none" lIns="92075" tIns="91440" rIns="92075" bIns="0"/>
          <a:lstStyle/>
          <a:p>
            <a:pPr>
              <a:lnSpc>
                <a:spcPct val="90000"/>
              </a:lnSpc>
            </a:pPr>
            <a:r>
              <a:rPr lang="en-US" sz="1200" b="1">
                <a:solidFill>
                  <a:schemeClr val="accent4"/>
                </a:solidFill>
                <a:latin typeface="+mn-lt"/>
              </a:rPr>
              <a:t>Graphics</a:t>
            </a:r>
          </a:p>
          <a:p>
            <a:pPr>
              <a:lnSpc>
                <a:spcPct val="90000"/>
              </a:lnSpc>
            </a:pPr>
            <a:r>
              <a:rPr lang="en-US" sz="1200" b="1">
                <a:solidFill>
                  <a:schemeClr val="accent4"/>
                </a:solidFill>
                <a:latin typeface="+mn-lt"/>
              </a:rPr>
              <a:t>Drivers</a:t>
            </a:r>
          </a:p>
        </p:txBody>
      </p:sp>
      <p:sp>
        <p:nvSpPr>
          <p:cNvPr id="26689" name="Rectangle 1124"/>
          <p:cNvSpPr>
            <a:spLocks noChangeArrowheads="1"/>
          </p:cNvSpPr>
          <p:nvPr/>
        </p:nvSpPr>
        <p:spPr bwMode="blackWhite">
          <a:xfrm>
            <a:off x="1055370" y="5463540"/>
            <a:ext cx="7410450" cy="304800"/>
          </a:xfrm>
          <a:prstGeom prst="rect">
            <a:avLst/>
          </a:prstGeom>
          <a:solidFill>
            <a:srgbClr val="F6BF69"/>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Kernel</a:t>
            </a:r>
          </a:p>
        </p:txBody>
      </p:sp>
      <p:sp>
        <p:nvSpPr>
          <p:cNvPr id="26690" name="Rectangle 1125"/>
          <p:cNvSpPr>
            <a:spLocks noChangeArrowheads="1"/>
          </p:cNvSpPr>
          <p:nvPr/>
        </p:nvSpPr>
        <p:spPr bwMode="blackWhite">
          <a:xfrm>
            <a:off x="769620" y="5768340"/>
            <a:ext cx="7924800" cy="304800"/>
          </a:xfrm>
          <a:prstGeom prst="rect">
            <a:avLst/>
          </a:prstGeom>
          <a:solidFill>
            <a:schemeClr val="accent5"/>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Hardware Abstraction Layer (HAL)</a:t>
            </a:r>
          </a:p>
        </p:txBody>
      </p:sp>
      <p:sp>
        <p:nvSpPr>
          <p:cNvPr id="26691" name="Line 1126"/>
          <p:cNvSpPr>
            <a:spLocks noChangeShapeType="1"/>
          </p:cNvSpPr>
          <p:nvPr/>
        </p:nvSpPr>
        <p:spPr bwMode="auto">
          <a:xfrm flipH="1">
            <a:off x="922020" y="3406140"/>
            <a:ext cx="0" cy="5334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2" name="Line 1127"/>
          <p:cNvSpPr>
            <a:spLocks noChangeShapeType="1"/>
          </p:cNvSpPr>
          <p:nvPr/>
        </p:nvSpPr>
        <p:spPr bwMode="auto">
          <a:xfrm flipH="1">
            <a:off x="2141220" y="2263140"/>
            <a:ext cx="0" cy="609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3" name="Line 1128"/>
          <p:cNvSpPr>
            <a:spLocks noChangeShapeType="1"/>
          </p:cNvSpPr>
          <p:nvPr/>
        </p:nvSpPr>
        <p:spPr bwMode="auto">
          <a:xfrm>
            <a:off x="2141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4" name="Rectangle 1129"/>
          <p:cNvSpPr>
            <a:spLocks noChangeArrowheads="1"/>
          </p:cNvSpPr>
          <p:nvPr/>
        </p:nvSpPr>
        <p:spPr bwMode="blackWhite">
          <a:xfrm>
            <a:off x="769620" y="3939540"/>
            <a:ext cx="70866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(kernel mode callable interfaces)</a:t>
            </a:r>
          </a:p>
        </p:txBody>
      </p:sp>
      <p:sp>
        <p:nvSpPr>
          <p:cNvPr id="26696" name="Rectangle 1131"/>
          <p:cNvSpPr>
            <a:spLocks noChangeArrowheads="1"/>
          </p:cNvSpPr>
          <p:nvPr/>
        </p:nvSpPr>
        <p:spPr bwMode="blackWhite">
          <a:xfrm>
            <a:off x="64846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Configura-</a:t>
            </a:r>
          </a:p>
          <a:p>
            <a:pPr algn="ctr" eaLnBrk="0" hangingPunct="0">
              <a:lnSpc>
                <a:spcPct val="90000"/>
              </a:lnSpc>
            </a:pPr>
            <a:r>
              <a:rPr lang="en-US" sz="1200" b="1">
                <a:solidFill>
                  <a:schemeClr val="bg1"/>
                </a:solidFill>
                <a:latin typeface="+mn-lt"/>
              </a:rPr>
              <a:t>tion Mgr</a:t>
            </a:r>
          </a:p>
          <a:p>
            <a:pPr algn="ctr" eaLnBrk="0" hangingPunct="0">
              <a:lnSpc>
                <a:spcPct val="90000"/>
              </a:lnSpc>
            </a:pPr>
            <a:r>
              <a:rPr lang="en-US" sz="1200" b="1">
                <a:solidFill>
                  <a:schemeClr val="bg1"/>
                </a:solidFill>
                <a:latin typeface="+mn-lt"/>
              </a:rPr>
              <a:t>(registry)</a:t>
            </a:r>
          </a:p>
        </p:txBody>
      </p:sp>
      <p:sp>
        <p:nvSpPr>
          <p:cNvPr id="26698" name="Rectangle 1133"/>
          <p:cNvSpPr>
            <a:spLocks noChangeArrowheads="1"/>
          </p:cNvSpPr>
          <p:nvPr/>
        </p:nvSpPr>
        <p:spPr bwMode="auto">
          <a:xfrm>
            <a:off x="7527608" y="989965"/>
            <a:ext cx="1219200" cy="611188"/>
          </a:xfrm>
          <a:prstGeom prst="rect">
            <a:avLst/>
          </a:prstGeom>
          <a:solidFill>
            <a:srgbClr val="B11D2F"/>
          </a:solidFill>
          <a:ln w="12700">
            <a:solidFill>
              <a:schemeClr val="accent4"/>
            </a:solidFill>
            <a:miter lim="800000"/>
            <a:headEnd/>
            <a:tailEnd/>
          </a:ln>
        </p:spPr>
        <p:txBody>
          <a:bodyPr wrap="none" lIns="92075" rIns="92075" bIns="92075" anchor="ctr"/>
          <a:lstStyle/>
          <a:p>
            <a:r>
              <a:rPr lang="en-US" sz="1200" b="1">
                <a:solidFill>
                  <a:schemeClr val="bg1"/>
                </a:solidFill>
                <a:latin typeface="+mn-lt"/>
              </a:rPr>
              <a:t>Windows</a:t>
            </a:r>
          </a:p>
        </p:txBody>
      </p:sp>
      <p:sp>
        <p:nvSpPr>
          <p:cNvPr id="101" name="Rounded Rectangular Callout 100"/>
          <p:cNvSpPr/>
          <p:nvPr/>
        </p:nvSpPr>
        <p:spPr bwMode="auto">
          <a:xfrm>
            <a:off x="95000" y="760020"/>
            <a:ext cx="4588330" cy="950027"/>
          </a:xfrm>
          <a:prstGeom prst="wedgeRoundRectCallout">
            <a:avLst>
              <a:gd name="adj1" fmla="val 49257"/>
              <a:gd name="adj2" fmla="val 192185"/>
              <a:gd name="adj3" fmla="val 16667"/>
            </a:avLst>
          </a:prstGeom>
          <a:solidFill>
            <a:srgbClr val="FFC000"/>
          </a:solidFill>
          <a:ln w="190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762000" latinLnBrk="0">
              <a:lnSpc>
                <a:spcPct val="100000"/>
              </a:lnSpc>
              <a:buClrTx/>
              <a:buSzTx/>
              <a:buFont typeface="Arial" pitchFamily="34" charset="0"/>
              <a:buChar char="•"/>
              <a:tabLst/>
            </a:pPr>
            <a:r>
              <a:rPr lang="en-US" sz="2000" smtClean="0">
                <a:solidFill>
                  <a:schemeClr val="accent4"/>
                </a:solidFill>
                <a:latin typeface="+mn-lt"/>
              </a:rPr>
              <a:t> Stubs for the functions in Executive</a:t>
            </a:r>
          </a:p>
          <a:p>
            <a:pPr marL="0" marR="0" indent="0" algn="l" defTabSz="762000" latinLnBrk="0">
              <a:lnSpc>
                <a:spcPct val="100000"/>
              </a:lnSpc>
              <a:buClrTx/>
              <a:buSzTx/>
              <a:buFont typeface="Arial" pitchFamily="34" charset="0"/>
              <a:buChar char="•"/>
              <a:tabLst/>
            </a:pPr>
            <a:r>
              <a:rPr lang="en-US" sz="2000" smtClean="0">
                <a:solidFill>
                  <a:schemeClr val="accent4"/>
                </a:solidFill>
                <a:latin typeface="+mn-lt"/>
              </a:rPr>
              <a:t> Internal functions for the subsystems</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30" name="Rectangle 1130"/>
          <p:cNvSpPr>
            <a:spLocks noGrp="1" noChangeArrowheads="1"/>
          </p:cNvSpPr>
          <p:nvPr>
            <p:ph type="title"/>
          </p:nvPr>
        </p:nvSpPr>
        <p:spPr/>
        <p:txBody>
          <a:bodyPr/>
          <a:lstStyle/>
          <a:p>
            <a:pPr eaLnBrk="1" hangingPunct="1">
              <a:defRPr/>
            </a:pPr>
            <a:r>
              <a:rPr lang="en-US" sz="3600" smtClean="0">
                <a:latin typeface="+mn-lt"/>
              </a:rPr>
              <a:t>Not so simplified architecture</a:t>
            </a:r>
            <a:endParaRPr lang="en-US" sz="3600" smtClean="0">
              <a:solidFill>
                <a:srgbClr val="0000FF"/>
              </a:solidFill>
              <a:latin typeface="+mn-lt"/>
            </a:endParaRPr>
          </a:p>
        </p:txBody>
      </p:sp>
      <p:sp>
        <p:nvSpPr>
          <p:cNvPr id="26627" name="Rectangle 1026"/>
          <p:cNvSpPr>
            <a:spLocks noChangeArrowheads="1"/>
          </p:cNvSpPr>
          <p:nvPr/>
        </p:nvSpPr>
        <p:spPr bwMode="blackWhite">
          <a:xfrm>
            <a:off x="769620" y="6073140"/>
            <a:ext cx="8153400" cy="457200"/>
          </a:xfrm>
          <a:prstGeom prst="rect">
            <a:avLst/>
          </a:prstGeom>
          <a:noFill/>
          <a:ln w="12700">
            <a:noFill/>
            <a:miter lim="800000"/>
            <a:headEnd/>
            <a:tailEnd/>
          </a:ln>
        </p:spPr>
        <p:txBody>
          <a:bodyPr lIns="92075" tIns="46038" rIns="92075" bIns="46038" anchor="ctr"/>
          <a:lstStyle/>
          <a:p>
            <a:pPr algn="ctr" eaLnBrk="0" hangingPunct="0"/>
            <a:r>
              <a:rPr lang="en-US" sz="1200" b="1">
                <a:solidFill>
                  <a:schemeClr val="accent4"/>
                </a:solidFill>
                <a:latin typeface="+mn-lt"/>
              </a:rPr>
              <a:t>hardware interfaces (buses, I/O devices, interrupts, </a:t>
            </a:r>
            <a:br>
              <a:rPr lang="en-US" sz="1200" b="1">
                <a:solidFill>
                  <a:schemeClr val="accent4"/>
                </a:solidFill>
                <a:latin typeface="+mn-lt"/>
              </a:rPr>
            </a:br>
            <a:r>
              <a:rPr lang="en-US" sz="1200" b="1">
                <a:solidFill>
                  <a:schemeClr val="accent4"/>
                </a:solidFill>
                <a:latin typeface="+mn-lt"/>
              </a:rPr>
              <a:t>interval timers, DMA, memory cache control, etc., etc.)</a:t>
            </a:r>
          </a:p>
        </p:txBody>
      </p:sp>
      <p:sp>
        <p:nvSpPr>
          <p:cNvPr id="26628" name="Rectangle 1027"/>
          <p:cNvSpPr>
            <a:spLocks noChangeArrowheads="1"/>
          </p:cNvSpPr>
          <p:nvPr/>
        </p:nvSpPr>
        <p:spPr bwMode="blackWhite">
          <a:xfrm>
            <a:off x="769620" y="3634740"/>
            <a:ext cx="81534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System Service Dispatcher</a:t>
            </a:r>
          </a:p>
        </p:txBody>
      </p:sp>
      <p:sp>
        <p:nvSpPr>
          <p:cNvPr id="26629" name="Line 1028"/>
          <p:cNvSpPr>
            <a:spLocks noChangeShapeType="1"/>
          </p:cNvSpPr>
          <p:nvPr/>
        </p:nvSpPr>
        <p:spPr bwMode="auto">
          <a:xfrm>
            <a:off x="1912620" y="2567940"/>
            <a:ext cx="0" cy="13430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0" name="Line 1029"/>
          <p:cNvSpPr>
            <a:spLocks noChangeShapeType="1"/>
          </p:cNvSpPr>
          <p:nvPr/>
        </p:nvSpPr>
        <p:spPr bwMode="auto">
          <a:xfrm flipH="1">
            <a:off x="2293620" y="2263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1" name="Line 1030"/>
          <p:cNvSpPr>
            <a:spLocks noChangeShapeType="1"/>
          </p:cNvSpPr>
          <p:nvPr/>
        </p:nvSpPr>
        <p:spPr bwMode="auto">
          <a:xfrm>
            <a:off x="7924483" y="2393315"/>
            <a:ext cx="0" cy="12414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2" name="Line 1031"/>
          <p:cNvSpPr>
            <a:spLocks noChangeShapeType="1"/>
          </p:cNvSpPr>
          <p:nvPr/>
        </p:nvSpPr>
        <p:spPr bwMode="auto">
          <a:xfrm>
            <a:off x="57226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3" name="Line 1032"/>
          <p:cNvSpPr>
            <a:spLocks noChangeShapeType="1"/>
          </p:cNvSpPr>
          <p:nvPr/>
        </p:nvSpPr>
        <p:spPr bwMode="auto">
          <a:xfrm>
            <a:off x="35128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733" name="Rectangle 1034"/>
          <p:cNvSpPr>
            <a:spLocks noChangeArrowheads="1"/>
          </p:cNvSpPr>
          <p:nvPr/>
        </p:nvSpPr>
        <p:spPr bwMode="blackWhite">
          <a:xfrm>
            <a:off x="5189220" y="8915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1"/>
              </a:solidFill>
              <a:latin typeface="+mn-lt"/>
            </a:endParaRPr>
          </a:p>
        </p:txBody>
      </p:sp>
      <p:sp>
        <p:nvSpPr>
          <p:cNvPr id="26734" name="Rectangle 1035"/>
          <p:cNvSpPr>
            <a:spLocks noChangeArrowheads="1"/>
          </p:cNvSpPr>
          <p:nvPr/>
        </p:nvSpPr>
        <p:spPr bwMode="auto">
          <a:xfrm>
            <a:off x="5189220" y="14249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latin typeface="+mn-lt"/>
            </a:endParaRPr>
          </a:p>
        </p:txBody>
      </p:sp>
      <p:sp>
        <p:nvSpPr>
          <p:cNvPr id="26731" name="Rectangle 1037"/>
          <p:cNvSpPr>
            <a:spLocks noChangeArrowheads="1"/>
          </p:cNvSpPr>
          <p:nvPr/>
        </p:nvSpPr>
        <p:spPr bwMode="blackWhite">
          <a:xfrm>
            <a:off x="5113020" y="9677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32" name="Rectangle 1038"/>
          <p:cNvSpPr>
            <a:spLocks noChangeArrowheads="1"/>
          </p:cNvSpPr>
          <p:nvPr/>
        </p:nvSpPr>
        <p:spPr bwMode="auto">
          <a:xfrm>
            <a:off x="5113020" y="1501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9" name="Rectangle 1040"/>
          <p:cNvSpPr>
            <a:spLocks noChangeArrowheads="1"/>
          </p:cNvSpPr>
          <p:nvPr/>
        </p:nvSpPr>
        <p:spPr bwMode="blackWhite">
          <a:xfrm>
            <a:off x="5036820" y="10439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accent4"/>
              </a:solidFill>
              <a:latin typeface="+mn-lt"/>
            </a:endParaRPr>
          </a:p>
        </p:txBody>
      </p:sp>
      <p:sp>
        <p:nvSpPr>
          <p:cNvPr id="26730" name="Rectangle 1041"/>
          <p:cNvSpPr>
            <a:spLocks noChangeArrowheads="1"/>
          </p:cNvSpPr>
          <p:nvPr/>
        </p:nvSpPr>
        <p:spPr bwMode="auto">
          <a:xfrm>
            <a:off x="5036820" y="1577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2" name="Group 1042"/>
          <p:cNvGrpSpPr>
            <a:grpSpLocks/>
          </p:cNvGrpSpPr>
          <p:nvPr/>
        </p:nvGrpSpPr>
        <p:grpSpPr bwMode="auto">
          <a:xfrm>
            <a:off x="3360420" y="891540"/>
            <a:ext cx="1295400" cy="609600"/>
            <a:chOff x="2112" y="768"/>
            <a:chExt cx="816" cy="384"/>
          </a:xfrm>
        </p:grpSpPr>
        <p:sp>
          <p:nvSpPr>
            <p:cNvPr id="26727" name="Rectangle 1043"/>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8" name="Rectangle 1044"/>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725" name="Rectangle 1046"/>
          <p:cNvSpPr>
            <a:spLocks noChangeArrowheads="1"/>
          </p:cNvSpPr>
          <p:nvPr/>
        </p:nvSpPr>
        <p:spPr bwMode="blackWhite">
          <a:xfrm>
            <a:off x="4960620" y="11963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26" name="Rectangle 1047"/>
          <p:cNvSpPr>
            <a:spLocks noChangeArrowheads="1"/>
          </p:cNvSpPr>
          <p:nvPr/>
        </p:nvSpPr>
        <p:spPr bwMode="auto">
          <a:xfrm>
            <a:off x="4960620" y="1729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3" name="Rectangle 1049"/>
          <p:cNvSpPr>
            <a:spLocks noChangeArrowheads="1"/>
          </p:cNvSpPr>
          <p:nvPr/>
        </p:nvSpPr>
        <p:spPr bwMode="blackWhite">
          <a:xfrm>
            <a:off x="4884420" y="13487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Task Manager</a:t>
            </a:r>
          </a:p>
        </p:txBody>
      </p:sp>
      <p:sp>
        <p:nvSpPr>
          <p:cNvPr id="26724" name="Rectangle 1050"/>
          <p:cNvSpPr>
            <a:spLocks noChangeArrowheads="1"/>
          </p:cNvSpPr>
          <p:nvPr/>
        </p:nvSpPr>
        <p:spPr bwMode="auto">
          <a:xfrm>
            <a:off x="4884420" y="1882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sp>
        <p:nvSpPr>
          <p:cNvPr id="26721" name="Rectangle 1052"/>
          <p:cNvSpPr>
            <a:spLocks noChangeArrowheads="1"/>
          </p:cNvSpPr>
          <p:nvPr/>
        </p:nvSpPr>
        <p:spPr bwMode="blackWhite">
          <a:xfrm>
            <a:off x="4808220" y="15773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Explorer</a:t>
            </a:r>
          </a:p>
        </p:txBody>
      </p:sp>
      <p:sp>
        <p:nvSpPr>
          <p:cNvPr id="26722" name="Rectangle 1053"/>
          <p:cNvSpPr>
            <a:spLocks noChangeArrowheads="1"/>
          </p:cNvSpPr>
          <p:nvPr/>
        </p:nvSpPr>
        <p:spPr bwMode="auto">
          <a:xfrm>
            <a:off x="4808220" y="2110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3" name="Group 1054"/>
          <p:cNvGrpSpPr>
            <a:grpSpLocks/>
          </p:cNvGrpSpPr>
          <p:nvPr/>
        </p:nvGrpSpPr>
        <p:grpSpPr bwMode="auto">
          <a:xfrm>
            <a:off x="3284220" y="967740"/>
            <a:ext cx="1295400" cy="609600"/>
            <a:chOff x="2112" y="768"/>
            <a:chExt cx="816" cy="384"/>
          </a:xfrm>
        </p:grpSpPr>
        <p:sp>
          <p:nvSpPr>
            <p:cNvPr id="26719" name="Rectangle 1055"/>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0" name="Rectangle 1056"/>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4" name="Group 1057"/>
          <p:cNvGrpSpPr>
            <a:grpSpLocks/>
          </p:cNvGrpSpPr>
          <p:nvPr/>
        </p:nvGrpSpPr>
        <p:grpSpPr bwMode="auto">
          <a:xfrm>
            <a:off x="3208020" y="1120140"/>
            <a:ext cx="1295400" cy="609600"/>
            <a:chOff x="2064" y="816"/>
            <a:chExt cx="816" cy="384"/>
          </a:xfrm>
        </p:grpSpPr>
        <p:sp>
          <p:nvSpPr>
            <p:cNvPr id="26717" name="Rectangle 1058"/>
            <p:cNvSpPr>
              <a:spLocks noChangeArrowheads="1"/>
            </p:cNvSpPr>
            <p:nvPr/>
          </p:nvSpPr>
          <p:spPr bwMode="blackWhite">
            <a:xfrm>
              <a:off x="2064" y="816"/>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solidFill>
                  <a:schemeClr val="bg2"/>
                </a:solidFill>
                <a:latin typeface="+mn-lt"/>
              </a:endParaRPr>
            </a:p>
          </p:txBody>
        </p:sp>
        <p:sp>
          <p:nvSpPr>
            <p:cNvPr id="26718" name="Rectangle 1059"/>
            <p:cNvSpPr>
              <a:spLocks noChangeArrowheads="1"/>
            </p:cNvSpPr>
            <p:nvPr/>
          </p:nvSpPr>
          <p:spPr bwMode="auto">
            <a:xfrm>
              <a:off x="2064" y="115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5" name="Group 1060"/>
          <p:cNvGrpSpPr>
            <a:grpSpLocks/>
          </p:cNvGrpSpPr>
          <p:nvPr/>
        </p:nvGrpSpPr>
        <p:grpSpPr bwMode="auto">
          <a:xfrm>
            <a:off x="3131820" y="1272540"/>
            <a:ext cx="1295400" cy="609600"/>
            <a:chOff x="2016" y="864"/>
            <a:chExt cx="816" cy="384"/>
          </a:xfrm>
        </p:grpSpPr>
        <p:sp>
          <p:nvSpPr>
            <p:cNvPr id="26715" name="Rectangle 1061"/>
            <p:cNvSpPr>
              <a:spLocks noChangeArrowheads="1"/>
            </p:cNvSpPr>
            <p:nvPr/>
          </p:nvSpPr>
          <p:spPr bwMode="blackWhite">
            <a:xfrm>
              <a:off x="2016" y="864"/>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SvcHost.Exe</a:t>
              </a:r>
            </a:p>
          </p:txBody>
        </p:sp>
        <p:sp>
          <p:nvSpPr>
            <p:cNvPr id="26716" name="Rectangle 1062"/>
            <p:cNvSpPr>
              <a:spLocks noChangeArrowheads="1"/>
            </p:cNvSpPr>
            <p:nvPr/>
          </p:nvSpPr>
          <p:spPr bwMode="auto">
            <a:xfrm>
              <a:off x="20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6" name="Group 1063"/>
          <p:cNvGrpSpPr>
            <a:grpSpLocks/>
          </p:cNvGrpSpPr>
          <p:nvPr/>
        </p:nvGrpSpPr>
        <p:grpSpPr bwMode="auto">
          <a:xfrm>
            <a:off x="2979420" y="1501140"/>
            <a:ext cx="1295400" cy="609600"/>
            <a:chOff x="1920" y="1008"/>
            <a:chExt cx="816" cy="384"/>
          </a:xfrm>
        </p:grpSpPr>
        <p:sp>
          <p:nvSpPr>
            <p:cNvPr id="26713" name="Rectangle 1064"/>
            <p:cNvSpPr>
              <a:spLocks noChangeArrowheads="1"/>
            </p:cNvSpPr>
            <p:nvPr/>
          </p:nvSpPr>
          <p:spPr bwMode="blackWhite">
            <a:xfrm>
              <a:off x="1920" y="100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WinMgt.Exe</a:t>
              </a:r>
            </a:p>
          </p:txBody>
        </p:sp>
        <p:sp>
          <p:nvSpPr>
            <p:cNvPr id="26714" name="Rectangle 1065"/>
            <p:cNvSpPr>
              <a:spLocks noChangeArrowheads="1"/>
            </p:cNvSpPr>
            <p:nvPr/>
          </p:nvSpPr>
          <p:spPr bwMode="auto">
            <a:xfrm>
              <a:off x="1920" y="134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7" name="Group 1066"/>
          <p:cNvGrpSpPr>
            <a:grpSpLocks/>
          </p:cNvGrpSpPr>
          <p:nvPr/>
        </p:nvGrpSpPr>
        <p:grpSpPr bwMode="auto">
          <a:xfrm>
            <a:off x="2827020" y="1729740"/>
            <a:ext cx="1295400" cy="533400"/>
            <a:chOff x="1824" y="1152"/>
            <a:chExt cx="816" cy="336"/>
          </a:xfrm>
        </p:grpSpPr>
        <p:sp>
          <p:nvSpPr>
            <p:cNvPr id="26711" name="Rectangle 1067"/>
            <p:cNvSpPr>
              <a:spLocks noChangeArrowheads="1"/>
            </p:cNvSpPr>
            <p:nvPr/>
          </p:nvSpPr>
          <p:spPr bwMode="blackWhite">
            <a:xfrm>
              <a:off x="1824" y="1152"/>
              <a:ext cx="816" cy="336"/>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SpoolSv.Exe</a:t>
              </a:r>
            </a:p>
          </p:txBody>
        </p:sp>
        <p:sp>
          <p:nvSpPr>
            <p:cNvPr id="26712" name="Rectangle 1068"/>
            <p:cNvSpPr>
              <a:spLocks noChangeArrowheads="1"/>
            </p:cNvSpPr>
            <p:nvPr/>
          </p:nvSpPr>
          <p:spPr bwMode="auto">
            <a:xfrm>
              <a:off x="1824"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8" name="Group 1069"/>
          <p:cNvGrpSpPr>
            <a:grpSpLocks/>
          </p:cNvGrpSpPr>
          <p:nvPr/>
        </p:nvGrpSpPr>
        <p:grpSpPr bwMode="auto">
          <a:xfrm>
            <a:off x="1379220" y="891540"/>
            <a:ext cx="1295400" cy="614363"/>
            <a:chOff x="912" y="606"/>
            <a:chExt cx="816" cy="387"/>
          </a:xfrm>
        </p:grpSpPr>
        <p:sp>
          <p:nvSpPr>
            <p:cNvPr id="26709" name="Rectangle 1070"/>
            <p:cNvSpPr>
              <a:spLocks noChangeArrowheads="1"/>
            </p:cNvSpPr>
            <p:nvPr/>
          </p:nvSpPr>
          <p:spPr bwMode="blackWhite">
            <a:xfrm>
              <a:off x="912" y="606"/>
              <a:ext cx="816" cy="384"/>
            </a:xfrm>
            <a:prstGeom prst="rect">
              <a:avLst/>
            </a:prstGeom>
            <a:solidFill>
              <a:srgbClr val="B11D2F"/>
            </a:solidFill>
            <a:ln w="12700">
              <a:solidFill>
                <a:schemeClr val="accent4"/>
              </a:solidFill>
              <a:miter lim="800000"/>
              <a:headEnd/>
              <a:tailEnd/>
            </a:ln>
          </p:spPr>
          <p:txBody>
            <a:bodyPr lIns="92075" tIns="18288" rIns="92075" bIns="92075" anchorCtr="1"/>
            <a:lstStyle/>
            <a:p>
              <a:pPr algn="ctr" eaLnBrk="0" hangingPunct="0">
                <a:spcBef>
                  <a:spcPct val="30000"/>
                </a:spcBef>
              </a:pPr>
              <a:r>
                <a:rPr lang="en-US" sz="1200" b="1">
                  <a:solidFill>
                    <a:schemeClr val="bg1"/>
                  </a:solidFill>
                  <a:latin typeface="+mn-lt"/>
                </a:rPr>
                <a:t>Service</a:t>
              </a:r>
              <a:br>
                <a:rPr lang="en-US" sz="1200" b="1">
                  <a:solidFill>
                    <a:schemeClr val="bg1"/>
                  </a:solidFill>
                  <a:latin typeface="+mn-lt"/>
                </a:rPr>
              </a:br>
              <a:r>
                <a:rPr lang="en-US" sz="1200" b="1">
                  <a:solidFill>
                    <a:schemeClr val="bg1"/>
                  </a:solidFill>
                  <a:latin typeface="+mn-lt"/>
                </a:rPr>
                <a:t>Control Mgr.</a:t>
              </a:r>
            </a:p>
          </p:txBody>
        </p:sp>
        <p:sp>
          <p:nvSpPr>
            <p:cNvPr id="26710" name="Rectangle 1071"/>
            <p:cNvSpPr>
              <a:spLocks noChangeArrowheads="1"/>
            </p:cNvSpPr>
            <p:nvPr/>
          </p:nvSpPr>
          <p:spPr bwMode="auto">
            <a:xfrm>
              <a:off x="912" y="945"/>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9" name="Group 1072"/>
          <p:cNvGrpSpPr>
            <a:grpSpLocks/>
          </p:cNvGrpSpPr>
          <p:nvPr/>
        </p:nvGrpSpPr>
        <p:grpSpPr bwMode="auto">
          <a:xfrm>
            <a:off x="1226820" y="1348740"/>
            <a:ext cx="1295400" cy="609600"/>
            <a:chOff x="816" y="864"/>
            <a:chExt cx="816" cy="384"/>
          </a:xfrm>
        </p:grpSpPr>
        <p:sp>
          <p:nvSpPr>
            <p:cNvPr id="26707" name="Rectangle 1073"/>
            <p:cNvSpPr>
              <a:spLocks noChangeArrowheads="1"/>
            </p:cNvSpPr>
            <p:nvPr/>
          </p:nvSpPr>
          <p:spPr bwMode="blackWhite">
            <a:xfrm>
              <a:off x="816" y="86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LSASS</a:t>
              </a:r>
            </a:p>
          </p:txBody>
        </p:sp>
        <p:sp>
          <p:nvSpPr>
            <p:cNvPr id="26708" name="Rectangle 1074"/>
            <p:cNvSpPr>
              <a:spLocks noChangeArrowheads="1"/>
            </p:cNvSpPr>
            <p:nvPr/>
          </p:nvSpPr>
          <p:spPr bwMode="auto">
            <a:xfrm>
              <a:off x="8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48" name="Rectangle 1075"/>
          <p:cNvSpPr>
            <a:spLocks noChangeArrowheads="1"/>
          </p:cNvSpPr>
          <p:nvPr/>
        </p:nvSpPr>
        <p:spPr bwMode="blackWhite">
          <a:xfrm>
            <a:off x="26746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Object</a:t>
            </a:r>
          </a:p>
          <a:p>
            <a:pPr marL="552450" indent="-552450" algn="ctr" eaLnBrk="0" hangingPunct="0"/>
            <a:r>
              <a:rPr lang="en-US" sz="1200" b="1">
                <a:solidFill>
                  <a:schemeClr val="bg1"/>
                </a:solidFill>
                <a:latin typeface="+mn-lt"/>
              </a:rPr>
              <a:t>Mgr.</a:t>
            </a:r>
          </a:p>
        </p:txBody>
      </p:sp>
      <p:sp>
        <p:nvSpPr>
          <p:cNvPr id="26649" name="Rectangle 1076"/>
          <p:cNvSpPr>
            <a:spLocks noChangeArrowheads="1"/>
          </p:cNvSpPr>
          <p:nvPr/>
        </p:nvSpPr>
        <p:spPr bwMode="auto">
          <a:xfrm>
            <a:off x="7856220" y="3939540"/>
            <a:ext cx="1066800" cy="1524000"/>
          </a:xfrm>
          <a:prstGeom prst="rect">
            <a:avLst/>
          </a:prstGeom>
          <a:solidFill>
            <a:srgbClr val="FFC000"/>
          </a:solidFill>
          <a:ln w="12700">
            <a:solidFill>
              <a:schemeClr val="accent4"/>
            </a:solidFill>
            <a:miter lim="800000"/>
            <a:headEnd/>
            <a:tailEnd/>
          </a:ln>
        </p:spPr>
        <p:txBody>
          <a:bodyPr wrap="none" lIns="92075" tIns="46038" rIns="92075" bIns="46038"/>
          <a:lstStyle/>
          <a:p>
            <a:pPr marL="552450" indent="-552450" algn="ctr" eaLnBrk="0" hangingPunct="0"/>
            <a:r>
              <a:rPr lang="en-US" sz="1200" b="1">
                <a:solidFill>
                  <a:schemeClr val="accent4"/>
                </a:solidFill>
                <a:latin typeface="+mn-lt"/>
              </a:rPr>
              <a:t>Windows</a:t>
            </a:r>
          </a:p>
          <a:p>
            <a:pPr marL="552450" indent="-552450" algn="ctr" eaLnBrk="0" hangingPunct="0"/>
            <a:r>
              <a:rPr lang="en-US" sz="1200" b="1">
                <a:solidFill>
                  <a:schemeClr val="accent4"/>
                </a:solidFill>
                <a:latin typeface="+mn-lt"/>
              </a:rPr>
              <a:t>USER,</a:t>
            </a:r>
          </a:p>
          <a:p>
            <a:pPr marL="552450" indent="-552450" algn="ctr" eaLnBrk="0" hangingPunct="0"/>
            <a:r>
              <a:rPr lang="en-US" sz="1200" b="1">
                <a:solidFill>
                  <a:schemeClr val="accent4"/>
                </a:solidFill>
                <a:latin typeface="+mn-lt"/>
              </a:rPr>
              <a:t>GDI</a:t>
            </a:r>
          </a:p>
          <a:p>
            <a:pPr marL="552450" indent="-552450" algn="ctr" eaLnBrk="0" hangingPunct="0"/>
            <a:endParaRPr lang="en-US" sz="1200" b="1">
              <a:solidFill>
                <a:schemeClr val="accent4"/>
              </a:solidFill>
              <a:latin typeface="+mn-lt"/>
            </a:endParaRPr>
          </a:p>
          <a:p>
            <a:pPr marL="552450" indent="-552450" algn="ctr" eaLnBrk="0" hangingPunct="0"/>
            <a:endParaRPr lang="en-US" sz="1200" b="1">
              <a:solidFill>
                <a:schemeClr val="accent4"/>
              </a:solidFill>
              <a:latin typeface="+mn-lt"/>
            </a:endParaRPr>
          </a:p>
        </p:txBody>
      </p:sp>
      <p:sp>
        <p:nvSpPr>
          <p:cNvPr id="26650" name="Rectangle 1077"/>
          <p:cNvSpPr>
            <a:spLocks noChangeArrowheads="1"/>
          </p:cNvSpPr>
          <p:nvPr/>
        </p:nvSpPr>
        <p:spPr bwMode="blackWhite">
          <a:xfrm>
            <a:off x="198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File</a:t>
            </a:r>
            <a:br>
              <a:rPr lang="en-US" sz="1200" b="1">
                <a:solidFill>
                  <a:schemeClr val="bg1"/>
                </a:solidFill>
                <a:latin typeface="+mn-lt"/>
              </a:rPr>
            </a:br>
            <a:r>
              <a:rPr lang="en-US" sz="1200" b="1">
                <a:solidFill>
                  <a:schemeClr val="bg1"/>
                </a:solidFill>
                <a:latin typeface="+mn-lt"/>
              </a:rPr>
              <a:t> System</a:t>
            </a:r>
            <a:br>
              <a:rPr lang="en-US" sz="1200" b="1">
                <a:solidFill>
                  <a:schemeClr val="bg1"/>
                </a:solidFill>
                <a:latin typeface="+mn-lt"/>
              </a:rPr>
            </a:br>
            <a:r>
              <a:rPr lang="en-US" sz="1200" b="1">
                <a:solidFill>
                  <a:schemeClr val="bg1"/>
                </a:solidFill>
                <a:latin typeface="+mn-lt"/>
              </a:rPr>
              <a:t> Cache</a:t>
            </a:r>
          </a:p>
        </p:txBody>
      </p:sp>
      <p:sp>
        <p:nvSpPr>
          <p:cNvPr id="26651" name="Rectangle 1078"/>
          <p:cNvSpPr>
            <a:spLocks noChangeArrowheads="1"/>
          </p:cNvSpPr>
          <p:nvPr/>
        </p:nvSpPr>
        <p:spPr bwMode="blackWhite">
          <a:xfrm>
            <a:off x="769620" y="4244340"/>
            <a:ext cx="1219200" cy="1219200"/>
          </a:xfrm>
          <a:prstGeom prst="rect">
            <a:avLst/>
          </a:prstGeom>
          <a:solidFill>
            <a:schemeClr val="accent1"/>
          </a:solidFill>
          <a:ln w="12700">
            <a:solidFill>
              <a:schemeClr val="accent4"/>
            </a:solidFill>
            <a:miter lim="800000"/>
            <a:headEnd/>
            <a:tailEnd/>
          </a:ln>
        </p:spPr>
        <p:txBody>
          <a:bodyPr wrap="none" lIns="92075" tIns="46038" rIns="92075" bIns="46038"/>
          <a:lstStyle/>
          <a:p>
            <a:pPr algn="ctr" eaLnBrk="0" hangingPunct="0"/>
            <a:r>
              <a:rPr lang="en-US" sz="1200" b="1">
                <a:solidFill>
                  <a:schemeClr val="bg1"/>
                </a:solidFill>
                <a:latin typeface="+mn-lt"/>
              </a:rPr>
              <a:t>I/O Mgr</a:t>
            </a:r>
          </a:p>
        </p:txBody>
      </p:sp>
      <p:sp>
        <p:nvSpPr>
          <p:cNvPr id="26652" name="Rectangle 1079"/>
          <p:cNvSpPr>
            <a:spLocks noChangeArrowheads="1"/>
          </p:cNvSpPr>
          <p:nvPr/>
        </p:nvSpPr>
        <p:spPr bwMode="auto">
          <a:xfrm>
            <a:off x="7399020" y="678181"/>
            <a:ext cx="1482725" cy="277641"/>
          </a:xfrm>
          <a:prstGeom prst="rect">
            <a:avLst/>
          </a:prstGeom>
          <a:noFill/>
          <a:ln w="9525">
            <a:noFill/>
            <a:miter lim="800000"/>
            <a:headEnd/>
            <a:tailEnd/>
          </a:ln>
        </p:spPr>
        <p:txBody>
          <a:bodyPr lIns="92075" tIns="46038" rIns="92075" bIns="46038">
            <a:spAutoFit/>
          </a:bodyPr>
          <a:lstStyle/>
          <a:p>
            <a:pPr algn="ctr" eaLnBrk="0" hangingPunct="0">
              <a:spcBef>
                <a:spcPct val="30000"/>
              </a:spcBef>
            </a:pPr>
            <a:r>
              <a:rPr lang="en-US" sz="1200" b="1" smtClean="0">
                <a:solidFill>
                  <a:schemeClr val="accent4"/>
                </a:solidFill>
                <a:latin typeface="+mn-lt"/>
              </a:rPr>
              <a:t>Subsystems</a:t>
            </a:r>
            <a:endParaRPr lang="en-US" sz="1200" b="1">
              <a:solidFill>
                <a:schemeClr val="accent4"/>
              </a:solidFill>
              <a:latin typeface="+mn-lt"/>
            </a:endParaRPr>
          </a:p>
        </p:txBody>
      </p:sp>
      <p:sp>
        <p:nvSpPr>
          <p:cNvPr id="26705" name="Rectangle 1081"/>
          <p:cNvSpPr>
            <a:spLocks noChangeArrowheads="1"/>
          </p:cNvSpPr>
          <p:nvPr/>
        </p:nvSpPr>
        <p:spPr bwMode="blackWhite">
          <a:xfrm>
            <a:off x="4732020" y="1793240"/>
            <a:ext cx="1600200" cy="7747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r>
              <a:rPr lang="en-US" sz="1200" b="1">
                <a:solidFill>
                  <a:schemeClr val="accent4"/>
                </a:solidFill>
                <a:latin typeface="+mn-lt"/>
              </a:rPr>
              <a:t>User</a:t>
            </a:r>
          </a:p>
          <a:p>
            <a:pPr algn="ctr" eaLnBrk="0" hangingPunct="0"/>
            <a:r>
              <a:rPr lang="en-US" sz="1200" b="1">
                <a:solidFill>
                  <a:schemeClr val="accent4"/>
                </a:solidFill>
                <a:latin typeface="+mn-lt"/>
              </a:rPr>
              <a:t>Application</a:t>
            </a:r>
          </a:p>
        </p:txBody>
      </p:sp>
      <p:sp>
        <p:nvSpPr>
          <p:cNvPr id="26706" name="Rectangle 1082"/>
          <p:cNvSpPr>
            <a:spLocks noChangeArrowheads="1"/>
          </p:cNvSpPr>
          <p:nvPr/>
        </p:nvSpPr>
        <p:spPr bwMode="auto">
          <a:xfrm>
            <a:off x="4732020" y="2339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bg1"/>
                </a:solidFill>
                <a:latin typeface="+mn-lt"/>
              </a:rPr>
              <a:t>Subsystem DLLs</a:t>
            </a:r>
          </a:p>
        </p:txBody>
      </p:sp>
      <p:sp>
        <p:nvSpPr>
          <p:cNvPr id="26654" name="Rectangle 1083"/>
          <p:cNvSpPr>
            <a:spLocks noChangeArrowheads="1"/>
          </p:cNvSpPr>
          <p:nvPr/>
        </p:nvSpPr>
        <p:spPr bwMode="auto">
          <a:xfrm>
            <a:off x="1306195" y="647065"/>
            <a:ext cx="1978025"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System processes</a:t>
            </a:r>
            <a:endParaRPr lang="en-US" sz="1000" b="1">
              <a:solidFill>
                <a:schemeClr val="accent4"/>
              </a:solidFill>
              <a:latin typeface="+mn-lt"/>
            </a:endParaRPr>
          </a:p>
        </p:txBody>
      </p:sp>
      <p:sp>
        <p:nvSpPr>
          <p:cNvPr id="26655" name="Rectangle 1084"/>
          <p:cNvSpPr>
            <a:spLocks noChangeArrowheads="1"/>
          </p:cNvSpPr>
          <p:nvPr/>
        </p:nvSpPr>
        <p:spPr bwMode="auto">
          <a:xfrm>
            <a:off x="3482338" y="647065"/>
            <a:ext cx="1154974" cy="246863"/>
          </a:xfrm>
          <a:prstGeom prst="rect">
            <a:avLst/>
          </a:prstGeom>
          <a:noFill/>
          <a:ln w="9525">
            <a:noFill/>
            <a:miter lim="800000"/>
            <a:headEnd/>
            <a:tailEnd/>
          </a:ln>
        </p:spPr>
        <p:txBody>
          <a:bodyPr wrap="square" lIns="92075" tIns="46038" rIns="92075" bIns="46038">
            <a:spAutoFit/>
          </a:bodyPr>
          <a:lstStyle/>
          <a:p>
            <a:pPr eaLnBrk="0" hangingPunct="0"/>
            <a:r>
              <a:rPr lang="en-US" sz="1000" b="1" smtClean="0">
                <a:solidFill>
                  <a:schemeClr val="accent4"/>
                </a:solidFill>
                <a:latin typeface="+mn-lt"/>
              </a:rPr>
              <a:t>Services</a:t>
            </a:r>
            <a:endParaRPr lang="en-US" sz="1000" b="1">
              <a:solidFill>
                <a:schemeClr val="accent4"/>
              </a:solidFill>
              <a:latin typeface="+mn-lt"/>
            </a:endParaRPr>
          </a:p>
        </p:txBody>
      </p:sp>
      <p:sp>
        <p:nvSpPr>
          <p:cNvPr id="26656" name="Rectangle 1085"/>
          <p:cNvSpPr>
            <a:spLocks noChangeArrowheads="1"/>
          </p:cNvSpPr>
          <p:nvPr/>
        </p:nvSpPr>
        <p:spPr bwMode="auto">
          <a:xfrm>
            <a:off x="5515519" y="647065"/>
            <a:ext cx="1403350"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Applications</a:t>
            </a:r>
            <a:endParaRPr lang="en-US" sz="1000" b="1">
              <a:solidFill>
                <a:schemeClr val="accent4"/>
              </a:solidFill>
              <a:latin typeface="+mn-lt"/>
            </a:endParaRPr>
          </a:p>
        </p:txBody>
      </p:sp>
      <p:sp>
        <p:nvSpPr>
          <p:cNvPr id="26657" name="Rectangle 1086"/>
          <p:cNvSpPr>
            <a:spLocks noChangeArrowheads="1"/>
          </p:cNvSpPr>
          <p:nvPr/>
        </p:nvSpPr>
        <p:spPr bwMode="auto">
          <a:xfrm>
            <a:off x="6530340" y="6160770"/>
            <a:ext cx="2590800" cy="462307"/>
          </a:xfrm>
          <a:prstGeom prst="rect">
            <a:avLst/>
          </a:prstGeom>
          <a:noFill/>
          <a:ln w="9525">
            <a:noFill/>
            <a:miter lim="800000"/>
            <a:headEnd/>
            <a:tailEnd/>
          </a:ln>
        </p:spPr>
        <p:txBody>
          <a:bodyPr lIns="92075" tIns="46038" rIns="92075" bIns="46038">
            <a:spAutoFit/>
          </a:bodyPr>
          <a:lstStyle/>
          <a:p>
            <a:pPr algn="r" eaLnBrk="0" hangingPunct="0"/>
            <a:r>
              <a:rPr lang="en-US" sz="1200">
                <a:solidFill>
                  <a:schemeClr val="accent4"/>
                </a:solidFill>
                <a:latin typeface="+mn-lt"/>
              </a:rPr>
              <a:t>Original copyright by Microsoft Corporation</a:t>
            </a:r>
            <a:r>
              <a:rPr lang="en-US" sz="1200" smtClean="0">
                <a:solidFill>
                  <a:schemeClr val="accent4"/>
                </a:solidFill>
                <a:latin typeface="+mn-lt"/>
              </a:rPr>
              <a:t>.</a:t>
            </a:r>
            <a:endParaRPr lang="en-US" sz="1200">
              <a:solidFill>
                <a:schemeClr val="accent4"/>
              </a:solidFill>
              <a:latin typeface="+mn-lt"/>
            </a:endParaRPr>
          </a:p>
        </p:txBody>
      </p:sp>
      <p:sp>
        <p:nvSpPr>
          <p:cNvPr id="26658" name="Rectangle 1087"/>
          <p:cNvSpPr>
            <a:spLocks noChangeArrowheads="1"/>
          </p:cNvSpPr>
          <p:nvPr/>
        </p:nvSpPr>
        <p:spPr bwMode="blackWhite">
          <a:xfrm>
            <a:off x="769620" y="4549140"/>
            <a:ext cx="1066800" cy="12192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59" name="Rectangle 1088"/>
          <p:cNvSpPr>
            <a:spLocks noChangeArrowheads="1"/>
          </p:cNvSpPr>
          <p:nvPr/>
        </p:nvSpPr>
        <p:spPr bwMode="blackWhite">
          <a:xfrm>
            <a:off x="160020" y="2872740"/>
            <a:ext cx="1143000" cy="533400"/>
          </a:xfrm>
          <a:prstGeom prst="rect">
            <a:avLst/>
          </a:prstGeom>
          <a:solidFill>
            <a:srgbClr val="B11D2F"/>
          </a:solidFill>
          <a:ln w="12700">
            <a:solidFill>
              <a:schemeClr val="accent4"/>
            </a:solidFill>
            <a:miter lim="800000"/>
            <a:headEnd/>
            <a:tailEnd/>
          </a:ln>
        </p:spPr>
        <p:txBody>
          <a:bodyPr wrap="none" lIns="92075" rIns="92075" bIns="92075" anchor="ctr"/>
          <a:lstStyle/>
          <a:p>
            <a:pPr>
              <a:lnSpc>
                <a:spcPct val="90000"/>
              </a:lnSpc>
            </a:pPr>
            <a:r>
              <a:rPr lang="en-US" sz="1200" b="1">
                <a:solidFill>
                  <a:schemeClr val="bg1"/>
                </a:solidFill>
                <a:latin typeface="+mn-lt"/>
              </a:rPr>
              <a:t>System</a:t>
            </a:r>
          </a:p>
          <a:p>
            <a:pPr>
              <a:lnSpc>
                <a:spcPct val="90000"/>
              </a:lnSpc>
            </a:pPr>
            <a:r>
              <a:rPr lang="en-US" sz="1200" b="1">
                <a:solidFill>
                  <a:schemeClr val="bg1"/>
                </a:solidFill>
                <a:latin typeface="+mn-lt"/>
              </a:rPr>
              <a:t>Threads</a:t>
            </a:r>
          </a:p>
        </p:txBody>
      </p:sp>
      <p:grpSp>
        <p:nvGrpSpPr>
          <p:cNvPr id="10" name="Group 1089"/>
          <p:cNvGrpSpPr>
            <a:grpSpLocks/>
          </p:cNvGrpSpPr>
          <p:nvPr/>
        </p:nvGrpSpPr>
        <p:grpSpPr bwMode="auto">
          <a:xfrm>
            <a:off x="-51755" y="1967866"/>
            <a:ext cx="942975" cy="1992313"/>
            <a:chOff x="48" y="1302"/>
            <a:chExt cx="594" cy="1255"/>
          </a:xfrm>
        </p:grpSpPr>
        <p:sp>
          <p:nvSpPr>
            <p:cNvPr id="26703"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eaLnBrk="0" hangingPunct="0">
                <a:lnSpc>
                  <a:spcPct val="140000"/>
                </a:lnSpc>
              </a:pPr>
              <a:r>
                <a:rPr lang="en-US" sz="1200" b="1">
                  <a:solidFill>
                    <a:schemeClr val="accent4"/>
                  </a:solidFill>
                  <a:latin typeface="+mn-lt"/>
                </a:rPr>
                <a:t>User</a:t>
              </a:r>
            </a:p>
            <a:p>
              <a:pPr eaLnBrk="0" hangingPunct="0">
                <a:lnSpc>
                  <a:spcPct val="90000"/>
                </a:lnSpc>
              </a:pPr>
              <a:r>
                <a:rPr lang="en-US" sz="1200" b="1">
                  <a:solidFill>
                    <a:schemeClr val="accent4"/>
                  </a:solidFill>
                  <a:latin typeface="+mn-lt"/>
                </a:rPr>
                <a:t>Mode</a:t>
              </a:r>
            </a:p>
          </p:txBody>
        </p:sp>
        <p:sp>
          <p:nvSpPr>
            <p:cNvPr id="26704"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eaLnBrk="0" hangingPunct="0"/>
              <a:r>
                <a:rPr lang="en-US" sz="1200" b="1">
                  <a:solidFill>
                    <a:schemeClr val="accent4"/>
                  </a:solidFill>
                  <a:latin typeface="+mn-lt"/>
                </a:rPr>
                <a:t>Kernel</a:t>
              </a:r>
            </a:p>
            <a:p>
              <a:pPr eaLnBrk="0" hangingPunct="0"/>
              <a:r>
                <a:rPr lang="en-US" sz="1200" b="1">
                  <a:solidFill>
                    <a:schemeClr val="accent4"/>
                  </a:solidFill>
                  <a:latin typeface="+mn-lt"/>
                </a:rPr>
                <a:t>Mode</a:t>
              </a:r>
            </a:p>
          </p:txBody>
        </p:sp>
      </p:grpSp>
      <p:sp>
        <p:nvSpPr>
          <p:cNvPr id="26661" name="Freeform 1092"/>
          <p:cNvSpPr>
            <a:spLocks/>
          </p:cNvSpPr>
          <p:nvPr/>
        </p:nvSpPr>
        <p:spPr bwMode="auto">
          <a:xfrm>
            <a:off x="160020" y="2720340"/>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chemeClr val="accent4"/>
            </a:solidFill>
            <a:round/>
            <a:headEnd type="none" w="sm" len="sm"/>
            <a:tailEnd type="none" w="sm" len="sm"/>
          </a:ln>
        </p:spPr>
        <p:txBody>
          <a:bodyPr/>
          <a:lstStyle/>
          <a:p>
            <a:endParaRPr lang="en-US" sz="1200">
              <a:latin typeface="+mn-lt"/>
            </a:endParaRPr>
          </a:p>
        </p:txBody>
      </p:sp>
      <p:sp>
        <p:nvSpPr>
          <p:cNvPr id="26662" name="Rectangle 1093"/>
          <p:cNvSpPr>
            <a:spLocks noChangeArrowheads="1"/>
          </p:cNvSpPr>
          <p:nvPr/>
        </p:nvSpPr>
        <p:spPr bwMode="blackWhite">
          <a:xfrm>
            <a:off x="1537970" y="2872740"/>
            <a:ext cx="7286625" cy="304800"/>
          </a:xfrm>
          <a:prstGeom prst="rect">
            <a:avLst/>
          </a:prstGeom>
          <a:solidFill>
            <a:schemeClr val="folHlink"/>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NTDLL.DLL</a:t>
            </a:r>
          </a:p>
        </p:txBody>
      </p:sp>
      <p:sp>
        <p:nvSpPr>
          <p:cNvPr id="26663" name="Rectangle 1094"/>
          <p:cNvSpPr>
            <a:spLocks noChangeArrowheads="1"/>
          </p:cNvSpPr>
          <p:nvPr/>
        </p:nvSpPr>
        <p:spPr bwMode="blackWhite">
          <a:xfrm>
            <a:off x="769620" y="4625340"/>
            <a:ext cx="990600" cy="11430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64" name="Rectangle 1095"/>
          <p:cNvSpPr>
            <a:spLocks noChangeArrowheads="1"/>
          </p:cNvSpPr>
          <p:nvPr/>
        </p:nvSpPr>
        <p:spPr bwMode="blackWhite">
          <a:xfrm>
            <a:off x="769620" y="4701540"/>
            <a:ext cx="914400" cy="1066800"/>
          </a:xfrm>
          <a:prstGeom prst="rect">
            <a:avLst/>
          </a:prstGeom>
          <a:solidFill>
            <a:srgbClr val="FF9966"/>
          </a:solidFill>
          <a:ln w="12700">
            <a:solidFill>
              <a:schemeClr val="accent4"/>
            </a:solidFill>
            <a:miter lim="800000"/>
            <a:headEnd/>
            <a:tailEnd/>
          </a:ln>
        </p:spPr>
        <p:txBody>
          <a:bodyPr wrap="none" lIns="92075" tIns="91440" rIns="92075" bIns="0"/>
          <a:lstStyle/>
          <a:p>
            <a:pPr algn="ctr" eaLnBrk="0" hangingPunct="0"/>
            <a:r>
              <a:rPr lang="en-US" sz="1200" b="1">
                <a:solidFill>
                  <a:schemeClr val="accent4"/>
                </a:solidFill>
                <a:latin typeface="+mn-lt"/>
              </a:rPr>
              <a:t>Device &amp;</a:t>
            </a:r>
          </a:p>
          <a:p>
            <a:pPr algn="ctr" eaLnBrk="0" hangingPunct="0"/>
            <a:r>
              <a:rPr lang="en-US" sz="1200" b="1">
                <a:solidFill>
                  <a:schemeClr val="accent4"/>
                </a:solidFill>
                <a:latin typeface="+mn-lt"/>
              </a:rPr>
              <a:t>File Sys.</a:t>
            </a:r>
          </a:p>
          <a:p>
            <a:pPr algn="ctr" eaLnBrk="0" hangingPunct="0"/>
            <a:r>
              <a:rPr lang="en-US" sz="1200" b="1">
                <a:solidFill>
                  <a:schemeClr val="accent4"/>
                </a:solidFill>
                <a:latin typeface="+mn-lt"/>
              </a:rPr>
              <a:t>Drivers</a:t>
            </a:r>
          </a:p>
        </p:txBody>
      </p:sp>
      <p:grpSp>
        <p:nvGrpSpPr>
          <p:cNvPr id="11" name="Group 1096"/>
          <p:cNvGrpSpPr>
            <a:grpSpLocks/>
          </p:cNvGrpSpPr>
          <p:nvPr/>
        </p:nvGrpSpPr>
        <p:grpSpPr bwMode="auto">
          <a:xfrm>
            <a:off x="1074420" y="1653540"/>
            <a:ext cx="1295400" cy="609600"/>
            <a:chOff x="720" y="1104"/>
            <a:chExt cx="816" cy="384"/>
          </a:xfrm>
        </p:grpSpPr>
        <p:sp>
          <p:nvSpPr>
            <p:cNvPr id="26701" name="Rectangle 1097"/>
            <p:cNvSpPr>
              <a:spLocks noChangeArrowheads="1"/>
            </p:cNvSpPr>
            <p:nvPr/>
          </p:nvSpPr>
          <p:spPr bwMode="blackWhite">
            <a:xfrm>
              <a:off x="720" y="110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WinLogon</a:t>
              </a:r>
            </a:p>
          </p:txBody>
        </p:sp>
        <p:sp>
          <p:nvSpPr>
            <p:cNvPr id="26702" name="Rectangle 1098"/>
            <p:cNvSpPr>
              <a:spLocks noChangeArrowheads="1"/>
            </p:cNvSpPr>
            <p:nvPr/>
          </p:nvSpPr>
          <p:spPr bwMode="auto">
            <a:xfrm>
              <a:off x="720"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66" name="Rectangle 1099"/>
          <p:cNvSpPr>
            <a:spLocks noChangeArrowheads="1"/>
          </p:cNvSpPr>
          <p:nvPr/>
        </p:nvSpPr>
        <p:spPr bwMode="blackWhite">
          <a:xfrm>
            <a:off x="693420" y="1958340"/>
            <a:ext cx="1295400" cy="609600"/>
          </a:xfrm>
          <a:prstGeom prst="rect">
            <a:avLst/>
          </a:prstGeom>
          <a:solidFill>
            <a:srgbClr val="B11D2F"/>
          </a:solidFill>
          <a:ln w="12700">
            <a:solidFill>
              <a:schemeClr val="accent4"/>
            </a:solidFill>
            <a:miter lim="800000"/>
            <a:headEnd/>
            <a:tailEnd/>
          </a:ln>
        </p:spPr>
        <p:txBody>
          <a:bodyPr lIns="92075" tIns="91440" rIns="92075" bIns="92075" anchor="ctr" anchorCtr="1"/>
          <a:lstStyle/>
          <a:p>
            <a:pPr algn="ctr" eaLnBrk="0" hangingPunct="0">
              <a:spcBef>
                <a:spcPct val="30000"/>
              </a:spcBef>
            </a:pPr>
            <a:r>
              <a:rPr lang="en-US" sz="1200" b="1">
                <a:solidFill>
                  <a:schemeClr val="bg1"/>
                </a:solidFill>
                <a:latin typeface="+mn-lt"/>
              </a:rPr>
              <a:t>Session  Manager</a:t>
            </a:r>
          </a:p>
        </p:txBody>
      </p:sp>
      <p:grpSp>
        <p:nvGrpSpPr>
          <p:cNvPr id="12" name="Group 1100"/>
          <p:cNvGrpSpPr>
            <a:grpSpLocks/>
          </p:cNvGrpSpPr>
          <p:nvPr/>
        </p:nvGrpSpPr>
        <p:grpSpPr bwMode="auto">
          <a:xfrm>
            <a:off x="2674620" y="1958340"/>
            <a:ext cx="1295400" cy="609600"/>
            <a:chOff x="1728" y="1296"/>
            <a:chExt cx="816" cy="384"/>
          </a:xfrm>
        </p:grpSpPr>
        <p:sp>
          <p:nvSpPr>
            <p:cNvPr id="26699" name="Rectangle 1101"/>
            <p:cNvSpPr>
              <a:spLocks noChangeArrowheads="1"/>
            </p:cNvSpPr>
            <p:nvPr/>
          </p:nvSpPr>
          <p:spPr bwMode="blackWhite">
            <a:xfrm>
              <a:off x="1728" y="1296"/>
              <a:ext cx="816" cy="384"/>
            </a:xfrm>
            <a:prstGeom prst="rect">
              <a:avLst/>
            </a:prstGeom>
            <a:solidFill>
              <a:schemeClr val="accent1"/>
            </a:solidFill>
            <a:ln w="12700">
              <a:solidFill>
                <a:schemeClr val="accent4"/>
              </a:solidFill>
              <a:miter lim="800000"/>
              <a:headEnd/>
              <a:tailEnd/>
            </a:ln>
          </p:spPr>
          <p:txBody>
            <a:bodyPr lIns="92075" tIns="46038" rIns="92075" bIns="46038" anchor="ctr" anchorCtr="1"/>
            <a:lstStyle/>
            <a:p>
              <a:pPr algn="ctr" eaLnBrk="0" hangingPunct="0">
                <a:lnSpc>
                  <a:spcPct val="90000"/>
                </a:lnSpc>
                <a:spcBef>
                  <a:spcPct val="20000"/>
                </a:spcBef>
              </a:pPr>
              <a:r>
                <a:rPr lang="en-US" sz="1200" b="1" smtClean="0">
                  <a:solidFill>
                    <a:schemeClr val="bg1"/>
                  </a:solidFill>
                  <a:latin typeface="+mn-lt"/>
                </a:rPr>
                <a:t>SvcHost.exe</a:t>
              </a:r>
              <a:endParaRPr lang="en-US" sz="1200" b="1">
                <a:solidFill>
                  <a:schemeClr val="bg1"/>
                </a:solidFill>
                <a:latin typeface="+mn-lt"/>
              </a:endParaRPr>
            </a:p>
          </p:txBody>
        </p:sp>
        <p:sp>
          <p:nvSpPr>
            <p:cNvPr id="26700" name="Rectangle 1102"/>
            <p:cNvSpPr>
              <a:spLocks noChangeArrowheads="1"/>
            </p:cNvSpPr>
            <p:nvPr/>
          </p:nvSpPr>
          <p:spPr bwMode="auto">
            <a:xfrm>
              <a:off x="1728" y="163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sp>
        <p:nvSpPr>
          <p:cNvPr id="26668" name="Line 1103"/>
          <p:cNvSpPr>
            <a:spLocks noChangeShapeType="1"/>
          </p:cNvSpPr>
          <p:nvPr/>
        </p:nvSpPr>
        <p:spPr bwMode="auto">
          <a:xfrm>
            <a:off x="7240270" y="2609215"/>
            <a:ext cx="6350" cy="2635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0" name="Line 1105"/>
          <p:cNvSpPr>
            <a:spLocks noChangeShapeType="1"/>
          </p:cNvSpPr>
          <p:nvPr/>
        </p:nvSpPr>
        <p:spPr bwMode="auto">
          <a:xfrm>
            <a:off x="8465820" y="1501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1" name="Line 1106"/>
          <p:cNvSpPr>
            <a:spLocks noChangeShapeType="1"/>
          </p:cNvSpPr>
          <p:nvPr/>
        </p:nvSpPr>
        <p:spPr bwMode="auto">
          <a:xfrm>
            <a:off x="53416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2" name="Line 1107"/>
          <p:cNvSpPr>
            <a:spLocks noChangeShapeType="1"/>
          </p:cNvSpPr>
          <p:nvPr/>
        </p:nvSpPr>
        <p:spPr bwMode="auto">
          <a:xfrm flipH="1">
            <a:off x="1684020" y="2577465"/>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3" name="Line 1108"/>
          <p:cNvSpPr>
            <a:spLocks noChangeShapeType="1"/>
          </p:cNvSpPr>
          <p:nvPr/>
        </p:nvSpPr>
        <p:spPr bwMode="auto">
          <a:xfrm flipH="1">
            <a:off x="31318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4" name="Rectangle 1109"/>
          <p:cNvSpPr>
            <a:spLocks noChangeArrowheads="1"/>
          </p:cNvSpPr>
          <p:nvPr/>
        </p:nvSpPr>
        <p:spPr bwMode="blackWhite">
          <a:xfrm>
            <a:off x="6698933" y="2105978"/>
            <a:ext cx="1333500" cy="287337"/>
          </a:xfrm>
          <a:prstGeom prst="rect">
            <a:avLst/>
          </a:prstGeom>
          <a:solidFill>
            <a:srgbClr val="B11D2F"/>
          </a:solidFill>
          <a:ln w="12700">
            <a:solidFill>
              <a:schemeClr val="accent4"/>
            </a:solidFill>
            <a:miter lim="800000"/>
            <a:headEnd/>
            <a:tailEnd/>
          </a:ln>
        </p:spPr>
        <p:txBody>
          <a:bodyPr wrap="none" lIns="92075" rIns="92075" bIns="92075"/>
          <a:lstStyle/>
          <a:p>
            <a:pPr algn="ctr" eaLnBrk="0" hangingPunct="0"/>
            <a:r>
              <a:rPr lang="en-US" sz="1200" b="1" smtClean="0">
                <a:solidFill>
                  <a:schemeClr val="bg1"/>
                </a:solidFill>
                <a:latin typeface="+mn-lt"/>
              </a:rPr>
              <a:t>POSIX (SUA)</a:t>
            </a:r>
            <a:endParaRPr lang="en-US" sz="1200" b="1">
              <a:solidFill>
                <a:schemeClr val="bg1"/>
              </a:solidFill>
              <a:latin typeface="+mn-lt"/>
            </a:endParaRPr>
          </a:p>
        </p:txBody>
      </p:sp>
      <p:sp>
        <p:nvSpPr>
          <p:cNvPr id="26675" name="Rectangle 1110"/>
          <p:cNvSpPr>
            <a:spLocks noChangeArrowheads="1"/>
          </p:cNvSpPr>
          <p:nvPr/>
        </p:nvSpPr>
        <p:spPr bwMode="auto">
          <a:xfrm>
            <a:off x="6698933" y="2393315"/>
            <a:ext cx="1152525" cy="212725"/>
          </a:xfrm>
          <a:prstGeom prst="rect">
            <a:avLst/>
          </a:prstGeom>
          <a:solidFill>
            <a:schemeClr val="folHlink"/>
          </a:solidFill>
          <a:ln w="12700">
            <a:solidFill>
              <a:schemeClr val="accent4"/>
            </a:solidFill>
            <a:miter lim="800000"/>
            <a:headEnd/>
            <a:tailEnd/>
          </a:ln>
        </p:spPr>
        <p:txBody>
          <a:bodyPr wrap="none" anchor="ctr"/>
          <a:lstStyle/>
          <a:p>
            <a:pPr algn="ctr" eaLnBrk="0" hangingPunct="0">
              <a:spcBef>
                <a:spcPct val="50000"/>
              </a:spcBef>
            </a:pPr>
            <a:r>
              <a:rPr lang="en-US" sz="1200" b="1">
                <a:solidFill>
                  <a:schemeClr val="bg1"/>
                </a:solidFill>
                <a:latin typeface="+mn-lt"/>
              </a:rPr>
              <a:t>Windows DLLs</a:t>
            </a:r>
          </a:p>
        </p:txBody>
      </p:sp>
      <p:sp>
        <p:nvSpPr>
          <p:cNvPr id="26676" name="Line 1111"/>
          <p:cNvSpPr>
            <a:spLocks noChangeShapeType="1"/>
          </p:cNvSpPr>
          <p:nvPr/>
        </p:nvSpPr>
        <p:spPr bwMode="auto">
          <a:xfrm>
            <a:off x="3131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7" name="Line 1112"/>
          <p:cNvSpPr>
            <a:spLocks noChangeShapeType="1"/>
          </p:cNvSpPr>
          <p:nvPr/>
        </p:nvSpPr>
        <p:spPr bwMode="auto">
          <a:xfrm>
            <a:off x="16840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8" name="Line 1113"/>
          <p:cNvSpPr>
            <a:spLocks noChangeShapeType="1"/>
          </p:cNvSpPr>
          <p:nvPr/>
        </p:nvSpPr>
        <p:spPr bwMode="auto">
          <a:xfrm>
            <a:off x="53416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9" name="Line 1114"/>
          <p:cNvSpPr>
            <a:spLocks noChangeShapeType="1"/>
          </p:cNvSpPr>
          <p:nvPr/>
        </p:nvSpPr>
        <p:spPr bwMode="auto">
          <a:xfrm>
            <a:off x="7246620" y="3160078"/>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0" name="Line 1115"/>
          <p:cNvSpPr>
            <a:spLocks noChangeShapeType="1"/>
          </p:cNvSpPr>
          <p:nvPr/>
        </p:nvSpPr>
        <p:spPr bwMode="auto">
          <a:xfrm>
            <a:off x="8465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1" name="Line 1116"/>
          <p:cNvSpPr>
            <a:spLocks noChangeShapeType="1"/>
          </p:cNvSpPr>
          <p:nvPr/>
        </p:nvSpPr>
        <p:spPr bwMode="auto">
          <a:xfrm>
            <a:off x="8237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2" name="Rectangle 1117"/>
          <p:cNvSpPr>
            <a:spLocks noChangeArrowheads="1"/>
          </p:cNvSpPr>
          <p:nvPr/>
        </p:nvSpPr>
        <p:spPr bwMode="blackWhite">
          <a:xfrm>
            <a:off x="3284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Plug and</a:t>
            </a:r>
          </a:p>
          <a:p>
            <a:pPr marL="552450" indent="-552450" algn="ctr" eaLnBrk="0" hangingPunct="0"/>
            <a:r>
              <a:rPr lang="en-US" sz="1200" b="1">
                <a:solidFill>
                  <a:schemeClr val="bg1"/>
                </a:solidFill>
                <a:latin typeface="+mn-lt"/>
              </a:rPr>
              <a:t>Play Mgr.</a:t>
            </a:r>
          </a:p>
        </p:txBody>
      </p:sp>
      <p:sp>
        <p:nvSpPr>
          <p:cNvPr id="26683" name="Rectangle 1118"/>
          <p:cNvSpPr>
            <a:spLocks noChangeArrowheads="1"/>
          </p:cNvSpPr>
          <p:nvPr/>
        </p:nvSpPr>
        <p:spPr bwMode="blackWhite">
          <a:xfrm>
            <a:off x="38938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Power</a:t>
            </a:r>
          </a:p>
          <a:p>
            <a:pPr marL="552450" indent="-552450" algn="ctr" eaLnBrk="0" hangingPunct="0"/>
            <a:r>
              <a:rPr lang="en-US" sz="1200" b="1">
                <a:solidFill>
                  <a:schemeClr val="bg1"/>
                </a:solidFill>
                <a:latin typeface="+mn-lt"/>
              </a:rPr>
              <a:t>Mgr.</a:t>
            </a:r>
          </a:p>
        </p:txBody>
      </p:sp>
      <p:sp>
        <p:nvSpPr>
          <p:cNvPr id="26684" name="Rectangle 1119"/>
          <p:cNvSpPr>
            <a:spLocks noChangeArrowheads="1"/>
          </p:cNvSpPr>
          <p:nvPr/>
        </p:nvSpPr>
        <p:spPr bwMode="blackWhite">
          <a:xfrm>
            <a:off x="45034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Security</a:t>
            </a:r>
            <a:br>
              <a:rPr lang="en-US" sz="1200" b="1">
                <a:solidFill>
                  <a:schemeClr val="bg1"/>
                </a:solidFill>
                <a:latin typeface="+mn-lt"/>
              </a:rPr>
            </a:br>
            <a:r>
              <a:rPr lang="en-US" sz="1200" b="1">
                <a:solidFill>
                  <a:schemeClr val="bg1"/>
                </a:solidFill>
                <a:latin typeface="+mn-lt"/>
              </a:rPr>
              <a:t>Reference</a:t>
            </a:r>
            <a:br>
              <a:rPr lang="en-US" sz="1200" b="1">
                <a:solidFill>
                  <a:schemeClr val="bg1"/>
                </a:solidFill>
                <a:latin typeface="+mn-lt"/>
              </a:rPr>
            </a:br>
            <a:r>
              <a:rPr lang="en-US" sz="1200" b="1">
                <a:solidFill>
                  <a:schemeClr val="bg1"/>
                </a:solidFill>
                <a:latin typeface="+mn-lt"/>
              </a:rPr>
              <a:t>Monitor</a:t>
            </a:r>
          </a:p>
        </p:txBody>
      </p:sp>
      <p:sp>
        <p:nvSpPr>
          <p:cNvPr id="26685" name="Rectangle 1120"/>
          <p:cNvSpPr>
            <a:spLocks noChangeArrowheads="1"/>
          </p:cNvSpPr>
          <p:nvPr/>
        </p:nvSpPr>
        <p:spPr bwMode="blackWhite">
          <a:xfrm>
            <a:off x="5189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Virtual</a:t>
            </a:r>
            <a:br>
              <a:rPr lang="en-US" sz="1200" b="1">
                <a:solidFill>
                  <a:schemeClr val="bg1"/>
                </a:solidFill>
                <a:latin typeface="+mn-lt"/>
              </a:rPr>
            </a:br>
            <a:r>
              <a:rPr lang="en-US" sz="1200" b="1">
                <a:solidFill>
                  <a:schemeClr val="bg1"/>
                </a:solidFill>
                <a:latin typeface="+mn-lt"/>
              </a:rPr>
              <a:t>Memory</a:t>
            </a:r>
          </a:p>
        </p:txBody>
      </p:sp>
      <p:sp>
        <p:nvSpPr>
          <p:cNvPr id="26686" name="Rectangle 1121"/>
          <p:cNvSpPr>
            <a:spLocks noChangeArrowheads="1"/>
          </p:cNvSpPr>
          <p:nvPr/>
        </p:nvSpPr>
        <p:spPr bwMode="blackWhite">
          <a:xfrm>
            <a:off x="579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Processes</a:t>
            </a:r>
            <a:br>
              <a:rPr lang="en-US" sz="1200" b="1">
                <a:solidFill>
                  <a:schemeClr val="bg1"/>
                </a:solidFill>
                <a:latin typeface="+mn-lt"/>
              </a:rPr>
            </a:br>
            <a:r>
              <a:rPr lang="en-US" sz="1200" b="1">
                <a:solidFill>
                  <a:schemeClr val="bg1"/>
                </a:solidFill>
                <a:latin typeface="+mn-lt"/>
              </a:rPr>
              <a:t>&amp;</a:t>
            </a:r>
          </a:p>
          <a:p>
            <a:pPr algn="ctr" eaLnBrk="0" hangingPunct="0">
              <a:lnSpc>
                <a:spcPct val="90000"/>
              </a:lnSpc>
            </a:pPr>
            <a:r>
              <a:rPr lang="en-US" sz="1200" b="1">
                <a:solidFill>
                  <a:schemeClr val="bg1"/>
                </a:solidFill>
                <a:latin typeface="+mn-lt"/>
              </a:rPr>
              <a:t>Threads</a:t>
            </a:r>
          </a:p>
        </p:txBody>
      </p:sp>
      <p:sp>
        <p:nvSpPr>
          <p:cNvPr id="26687" name="Rectangle 1122"/>
          <p:cNvSpPr>
            <a:spLocks noChangeArrowheads="1"/>
          </p:cNvSpPr>
          <p:nvPr/>
        </p:nvSpPr>
        <p:spPr bwMode="blackWhite">
          <a:xfrm>
            <a:off x="7170420" y="4244340"/>
            <a:ext cx="685800" cy="122555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Local</a:t>
            </a:r>
          </a:p>
          <a:p>
            <a:pPr algn="ctr" eaLnBrk="0" hangingPunct="0">
              <a:lnSpc>
                <a:spcPct val="90000"/>
              </a:lnSpc>
            </a:pPr>
            <a:r>
              <a:rPr lang="en-US" sz="1200" b="1">
                <a:solidFill>
                  <a:schemeClr val="bg1"/>
                </a:solidFill>
                <a:latin typeface="+mn-lt"/>
              </a:rPr>
              <a:t>Procedure</a:t>
            </a:r>
          </a:p>
          <a:p>
            <a:pPr algn="ctr" eaLnBrk="0" hangingPunct="0">
              <a:lnSpc>
                <a:spcPct val="90000"/>
              </a:lnSpc>
            </a:pPr>
            <a:r>
              <a:rPr lang="en-US" sz="1200" b="1">
                <a:solidFill>
                  <a:schemeClr val="bg1"/>
                </a:solidFill>
                <a:latin typeface="+mn-lt"/>
              </a:rPr>
              <a:t>Call</a:t>
            </a:r>
          </a:p>
        </p:txBody>
      </p:sp>
      <p:sp>
        <p:nvSpPr>
          <p:cNvPr id="26688" name="Rectangle 1123"/>
          <p:cNvSpPr>
            <a:spLocks noChangeArrowheads="1"/>
          </p:cNvSpPr>
          <p:nvPr/>
        </p:nvSpPr>
        <p:spPr bwMode="blackWhite">
          <a:xfrm>
            <a:off x="8008620" y="4777740"/>
            <a:ext cx="914400" cy="1295400"/>
          </a:xfrm>
          <a:prstGeom prst="rect">
            <a:avLst/>
          </a:prstGeom>
          <a:solidFill>
            <a:srgbClr val="FF9966"/>
          </a:solidFill>
          <a:ln w="12700">
            <a:solidFill>
              <a:schemeClr val="accent4"/>
            </a:solidFill>
            <a:miter lim="800000"/>
            <a:headEnd/>
            <a:tailEnd/>
          </a:ln>
        </p:spPr>
        <p:txBody>
          <a:bodyPr wrap="none" lIns="92075" tIns="91440" rIns="92075" bIns="0"/>
          <a:lstStyle/>
          <a:p>
            <a:pPr>
              <a:lnSpc>
                <a:spcPct val="90000"/>
              </a:lnSpc>
            </a:pPr>
            <a:r>
              <a:rPr lang="en-US" sz="1200" b="1">
                <a:solidFill>
                  <a:schemeClr val="accent4"/>
                </a:solidFill>
                <a:latin typeface="+mn-lt"/>
              </a:rPr>
              <a:t>Graphics</a:t>
            </a:r>
          </a:p>
          <a:p>
            <a:pPr>
              <a:lnSpc>
                <a:spcPct val="90000"/>
              </a:lnSpc>
            </a:pPr>
            <a:r>
              <a:rPr lang="en-US" sz="1200" b="1">
                <a:solidFill>
                  <a:schemeClr val="accent4"/>
                </a:solidFill>
                <a:latin typeface="+mn-lt"/>
              </a:rPr>
              <a:t>Drivers</a:t>
            </a:r>
          </a:p>
        </p:txBody>
      </p:sp>
      <p:sp>
        <p:nvSpPr>
          <p:cNvPr id="26689" name="Rectangle 1124"/>
          <p:cNvSpPr>
            <a:spLocks noChangeArrowheads="1"/>
          </p:cNvSpPr>
          <p:nvPr/>
        </p:nvSpPr>
        <p:spPr bwMode="blackWhite">
          <a:xfrm>
            <a:off x="1055370" y="5463540"/>
            <a:ext cx="7410450" cy="304800"/>
          </a:xfrm>
          <a:prstGeom prst="rect">
            <a:avLst/>
          </a:prstGeom>
          <a:solidFill>
            <a:srgbClr val="F6BF69"/>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Kernel</a:t>
            </a:r>
          </a:p>
        </p:txBody>
      </p:sp>
      <p:sp>
        <p:nvSpPr>
          <p:cNvPr id="26690" name="Rectangle 1125"/>
          <p:cNvSpPr>
            <a:spLocks noChangeArrowheads="1"/>
          </p:cNvSpPr>
          <p:nvPr/>
        </p:nvSpPr>
        <p:spPr bwMode="blackWhite">
          <a:xfrm>
            <a:off x="769620" y="5768340"/>
            <a:ext cx="7924800" cy="304800"/>
          </a:xfrm>
          <a:prstGeom prst="rect">
            <a:avLst/>
          </a:prstGeom>
          <a:solidFill>
            <a:schemeClr val="accent5"/>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Hardware Abstraction Layer (HAL)</a:t>
            </a:r>
          </a:p>
        </p:txBody>
      </p:sp>
      <p:sp>
        <p:nvSpPr>
          <p:cNvPr id="26691" name="Line 1126"/>
          <p:cNvSpPr>
            <a:spLocks noChangeShapeType="1"/>
          </p:cNvSpPr>
          <p:nvPr/>
        </p:nvSpPr>
        <p:spPr bwMode="auto">
          <a:xfrm flipH="1">
            <a:off x="922020" y="3406140"/>
            <a:ext cx="0" cy="5334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2" name="Line 1127"/>
          <p:cNvSpPr>
            <a:spLocks noChangeShapeType="1"/>
          </p:cNvSpPr>
          <p:nvPr/>
        </p:nvSpPr>
        <p:spPr bwMode="auto">
          <a:xfrm flipH="1">
            <a:off x="2141220" y="2263140"/>
            <a:ext cx="0" cy="609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3" name="Line 1128"/>
          <p:cNvSpPr>
            <a:spLocks noChangeShapeType="1"/>
          </p:cNvSpPr>
          <p:nvPr/>
        </p:nvSpPr>
        <p:spPr bwMode="auto">
          <a:xfrm>
            <a:off x="2141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4" name="Rectangle 1129"/>
          <p:cNvSpPr>
            <a:spLocks noChangeArrowheads="1"/>
          </p:cNvSpPr>
          <p:nvPr/>
        </p:nvSpPr>
        <p:spPr bwMode="blackWhite">
          <a:xfrm>
            <a:off x="769620" y="3939540"/>
            <a:ext cx="70866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(kernel mode callable interfaces)</a:t>
            </a:r>
          </a:p>
        </p:txBody>
      </p:sp>
      <p:sp>
        <p:nvSpPr>
          <p:cNvPr id="26696" name="Rectangle 1131"/>
          <p:cNvSpPr>
            <a:spLocks noChangeArrowheads="1"/>
          </p:cNvSpPr>
          <p:nvPr/>
        </p:nvSpPr>
        <p:spPr bwMode="blackWhite">
          <a:xfrm>
            <a:off x="64846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Configura-</a:t>
            </a:r>
          </a:p>
          <a:p>
            <a:pPr algn="ctr" eaLnBrk="0" hangingPunct="0">
              <a:lnSpc>
                <a:spcPct val="90000"/>
              </a:lnSpc>
            </a:pPr>
            <a:r>
              <a:rPr lang="en-US" sz="1200" b="1">
                <a:solidFill>
                  <a:schemeClr val="bg1"/>
                </a:solidFill>
                <a:latin typeface="+mn-lt"/>
              </a:rPr>
              <a:t>tion Mgr</a:t>
            </a:r>
          </a:p>
          <a:p>
            <a:pPr algn="ctr" eaLnBrk="0" hangingPunct="0">
              <a:lnSpc>
                <a:spcPct val="90000"/>
              </a:lnSpc>
            </a:pPr>
            <a:r>
              <a:rPr lang="en-US" sz="1200" b="1">
                <a:solidFill>
                  <a:schemeClr val="bg1"/>
                </a:solidFill>
                <a:latin typeface="+mn-lt"/>
              </a:rPr>
              <a:t>(registry)</a:t>
            </a:r>
          </a:p>
        </p:txBody>
      </p:sp>
      <p:sp>
        <p:nvSpPr>
          <p:cNvPr id="26698" name="Rectangle 1133"/>
          <p:cNvSpPr>
            <a:spLocks noChangeArrowheads="1"/>
          </p:cNvSpPr>
          <p:nvPr/>
        </p:nvSpPr>
        <p:spPr bwMode="auto">
          <a:xfrm>
            <a:off x="7527608" y="989965"/>
            <a:ext cx="1219200" cy="611188"/>
          </a:xfrm>
          <a:prstGeom prst="rect">
            <a:avLst/>
          </a:prstGeom>
          <a:solidFill>
            <a:srgbClr val="B11D2F"/>
          </a:solidFill>
          <a:ln w="12700">
            <a:solidFill>
              <a:schemeClr val="accent4"/>
            </a:solidFill>
            <a:miter lim="800000"/>
            <a:headEnd/>
            <a:tailEnd/>
          </a:ln>
        </p:spPr>
        <p:txBody>
          <a:bodyPr wrap="none" lIns="92075" rIns="92075" bIns="92075" anchor="ctr"/>
          <a:lstStyle/>
          <a:p>
            <a:r>
              <a:rPr lang="en-US" sz="1200" b="1">
                <a:solidFill>
                  <a:schemeClr val="bg1"/>
                </a:solidFill>
                <a:latin typeface="+mn-lt"/>
              </a:rPr>
              <a:t>Windows</a:t>
            </a:r>
          </a:p>
        </p:txBody>
      </p:sp>
      <p:sp>
        <p:nvSpPr>
          <p:cNvPr id="102" name="Rounded Rectangular Callout 101"/>
          <p:cNvSpPr/>
          <p:nvPr/>
        </p:nvSpPr>
        <p:spPr bwMode="auto">
          <a:xfrm>
            <a:off x="114303" y="890661"/>
            <a:ext cx="3970810" cy="1123712"/>
          </a:xfrm>
          <a:prstGeom prst="wedgeRoundRectCallout">
            <a:avLst>
              <a:gd name="adj1" fmla="val 45303"/>
              <a:gd name="adj2" fmla="val 209358"/>
              <a:gd name="adj3" fmla="val 16667"/>
            </a:avLst>
          </a:prstGeom>
          <a:solidFill>
            <a:srgbClr val="FFC000"/>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l" defTabSz="762000">
              <a:buFont typeface="Arial" pitchFamily="34" charset="0"/>
              <a:buChar char="•"/>
            </a:pPr>
            <a:r>
              <a:rPr lang="en-US" sz="2000" dirty="0" smtClean="0">
                <a:solidFill>
                  <a:schemeClr val="accent4"/>
                </a:solidFill>
                <a:latin typeface="+mn-lt"/>
              </a:rPr>
              <a:t> Trapping system calls</a:t>
            </a:r>
          </a:p>
          <a:p>
            <a:pPr algn="l" defTabSz="762000">
              <a:buFont typeface="Arial" pitchFamily="34" charset="0"/>
              <a:buChar char="•"/>
            </a:pPr>
            <a:r>
              <a:rPr lang="en-US" sz="2000" dirty="0" smtClean="0">
                <a:solidFill>
                  <a:schemeClr val="accent4"/>
                </a:solidFill>
                <a:latin typeface="+mn-lt"/>
              </a:rPr>
              <a:t> Checking parameters</a:t>
            </a:r>
          </a:p>
          <a:p>
            <a:pPr algn="l" defTabSz="762000">
              <a:buFont typeface="Arial" pitchFamily="34" charset="0"/>
              <a:buChar char="•"/>
            </a:pPr>
            <a:r>
              <a:rPr lang="en-US" sz="2000" dirty="0" smtClean="0">
                <a:solidFill>
                  <a:schemeClr val="accent4"/>
                </a:solidFill>
                <a:latin typeface="+mn-lt"/>
              </a:rPr>
              <a:t> Calling to the specific component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pPr eaLnBrk="1" hangingPunct="1">
              <a:defRPr/>
            </a:pPr>
            <a:r>
              <a:rPr lang="en-US" noProof="0" smtClean="0"/>
              <a:t>The history of Windows NT</a:t>
            </a:r>
          </a:p>
        </p:txBody>
      </p:sp>
      <p:sp>
        <p:nvSpPr>
          <p:cNvPr id="293891" name="Rectangle 3"/>
          <p:cNvSpPr>
            <a:spLocks noGrp="1" noChangeArrowheads="1"/>
          </p:cNvSpPr>
          <p:nvPr>
            <p:ph idx="1"/>
          </p:nvPr>
        </p:nvSpPr>
        <p:spPr/>
        <p:txBody>
          <a:bodyPr/>
          <a:lstStyle/>
          <a:p>
            <a:pPr marL="285750" indent="-285750" eaLnBrk="1" hangingPunct="1">
              <a:lnSpc>
                <a:spcPct val="90000"/>
              </a:lnSpc>
              <a:defRPr/>
            </a:pPr>
            <a:endParaRPr lang="en-US" sz="2800" noProof="0" smtClean="0"/>
          </a:p>
          <a:p>
            <a:pPr marL="285750" indent="-285750" eaLnBrk="1" hangingPunct="1">
              <a:lnSpc>
                <a:spcPct val="90000"/>
              </a:lnSpc>
              <a:defRPr/>
            </a:pPr>
            <a:r>
              <a:rPr lang="en-US" sz="2800" noProof="0" smtClean="0"/>
              <a:t>New operating system in 1988</a:t>
            </a:r>
          </a:p>
          <a:p>
            <a:pPr marL="685800" lvl="1">
              <a:lnSpc>
                <a:spcPct val="90000"/>
              </a:lnSpc>
              <a:defRPr/>
            </a:pPr>
            <a:r>
              <a:rPr lang="en-US" sz="2400" noProof="0" smtClean="0"/>
              <a:t>Originally: OS/2 3.0</a:t>
            </a:r>
          </a:p>
          <a:p>
            <a:pPr marL="685800" lvl="1">
              <a:lnSpc>
                <a:spcPct val="90000"/>
              </a:lnSpc>
              <a:defRPr/>
            </a:pPr>
            <a:r>
              <a:rPr lang="en-US" sz="2400" noProof="0" smtClean="0"/>
              <a:t>Change: Successor of Windows 3.0</a:t>
            </a:r>
          </a:p>
          <a:p>
            <a:pPr marL="285750" indent="-285750" eaLnBrk="1" hangingPunct="1">
              <a:lnSpc>
                <a:spcPct val="90000"/>
              </a:lnSpc>
              <a:defRPr/>
            </a:pPr>
            <a:endParaRPr lang="en-US" sz="2800" noProof="0" smtClean="0"/>
          </a:p>
          <a:p>
            <a:pPr marL="285750" indent="-285750" eaLnBrk="1" hangingPunct="1">
              <a:lnSpc>
                <a:spcPct val="90000"/>
              </a:lnSpc>
              <a:defRPr/>
            </a:pPr>
            <a:r>
              <a:rPr lang="en-US" sz="2800" noProof="0" smtClean="0"/>
              <a:t>Creator:</a:t>
            </a:r>
          </a:p>
          <a:p>
            <a:pPr marL="685800" lvl="1" indent="-228600" eaLnBrk="1" hangingPunct="1">
              <a:lnSpc>
                <a:spcPct val="90000"/>
              </a:lnSpc>
              <a:defRPr/>
            </a:pPr>
            <a:r>
              <a:rPr lang="en-US" sz="2400" noProof="0" smtClean="0"/>
              <a:t>Dave Cutler (creator of VMS at Digital)</a:t>
            </a:r>
          </a:p>
          <a:p>
            <a:pPr marL="285750" indent="-285750" eaLnBrk="1" hangingPunct="1">
              <a:lnSpc>
                <a:spcPct val="90000"/>
              </a:lnSpc>
              <a:defRPr/>
            </a:pPr>
            <a:endParaRPr lang="en-US" sz="2800" noProof="0" smtClean="0"/>
          </a:p>
          <a:p>
            <a:pPr marL="285750" indent="-285750" eaLnBrk="1" hangingPunct="1">
              <a:lnSpc>
                <a:spcPct val="90000"/>
              </a:lnSpc>
              <a:defRPr/>
            </a:pPr>
            <a:r>
              <a:rPr lang="en-US" sz="2800" noProof="0" smtClean="0"/>
              <a:t>Windows NT name</a:t>
            </a:r>
          </a:p>
          <a:p>
            <a:pPr marL="685800" lvl="1" indent="-228600" eaLnBrk="1" hangingPunct="1">
              <a:lnSpc>
                <a:spcPct val="90000"/>
              </a:lnSpc>
              <a:defRPr/>
            </a:pPr>
            <a:r>
              <a:rPr lang="en-US" sz="2400" noProof="0" smtClean="0"/>
              <a:t>NT = New Technology</a:t>
            </a:r>
          </a:p>
          <a:p>
            <a:pPr marL="685800" lvl="1" indent="-228600" eaLnBrk="1" hangingPunct="1">
              <a:lnSpc>
                <a:spcPct val="90000"/>
              </a:lnSpc>
              <a:defRPr/>
            </a:pPr>
            <a:r>
              <a:rPr lang="en-US" sz="2400" noProof="0" smtClean="0"/>
              <a:t>Windows NT = WNT = ?</a:t>
            </a:r>
          </a:p>
          <a:p>
            <a:pPr marL="285750" indent="-285750" eaLnBrk="1" hangingPunct="1">
              <a:lnSpc>
                <a:spcPct val="90000"/>
              </a:lnSpc>
              <a:defRPr/>
            </a:pPr>
            <a:endParaRPr lang="en-US" sz="1400" noProof="0" smtClean="0"/>
          </a:p>
          <a:p>
            <a:pPr marL="285750" indent="-285750" eaLnBrk="1" hangingPunct="1">
              <a:lnSpc>
                <a:spcPct val="90000"/>
              </a:lnSpc>
              <a:defRPr/>
            </a:pPr>
            <a:endParaRPr lang="en-US" sz="1400" noProof="0" smtClean="0"/>
          </a:p>
          <a:p>
            <a:pPr marL="285750" indent="-285750" eaLnBrk="1" hangingPunct="1">
              <a:lnSpc>
                <a:spcPct val="90000"/>
              </a:lnSpc>
              <a:defRPr/>
            </a:pPr>
            <a:endParaRPr lang="en-US" sz="1400" noProof="0" smtClean="0"/>
          </a:p>
        </p:txBody>
      </p:sp>
      <p:pic>
        <p:nvPicPr>
          <p:cNvPr id="1081346" name="Picture 2" descr="http://upload.wikimedia.org/wikipedia/en/thumb/e/ea/NT4_logo.png/150px-NT4_logo.png">
            <a:hlinkClick r:id="rId3"/>
          </p:cNvPr>
          <p:cNvPicPr>
            <a:picLocks noChangeAspect="1" noChangeArrowheads="1"/>
          </p:cNvPicPr>
          <p:nvPr/>
        </p:nvPicPr>
        <p:blipFill>
          <a:blip r:embed="rId4" cstate="print"/>
          <a:srcRect/>
          <a:stretch>
            <a:fillRect/>
          </a:stretch>
        </p:blipFill>
        <p:spPr bwMode="auto">
          <a:xfrm>
            <a:off x="7552055" y="1291907"/>
            <a:ext cx="1428750" cy="323851"/>
          </a:xfrm>
          <a:prstGeom prst="rect">
            <a:avLst/>
          </a:prstGeom>
          <a:noFill/>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30" name="Rectangle 1130"/>
          <p:cNvSpPr>
            <a:spLocks noGrp="1" noChangeArrowheads="1"/>
          </p:cNvSpPr>
          <p:nvPr>
            <p:ph type="title"/>
          </p:nvPr>
        </p:nvSpPr>
        <p:spPr/>
        <p:txBody>
          <a:bodyPr/>
          <a:lstStyle/>
          <a:p>
            <a:pPr eaLnBrk="1" hangingPunct="1">
              <a:defRPr/>
            </a:pPr>
            <a:r>
              <a:rPr lang="en-US" sz="3600" smtClean="0">
                <a:latin typeface="+mn-lt"/>
              </a:rPr>
              <a:t>Not so simplified architecture</a:t>
            </a:r>
            <a:endParaRPr lang="en-US" sz="3600" smtClean="0">
              <a:solidFill>
                <a:srgbClr val="0000FF"/>
              </a:solidFill>
              <a:latin typeface="+mn-lt"/>
            </a:endParaRPr>
          </a:p>
        </p:txBody>
      </p:sp>
      <p:sp>
        <p:nvSpPr>
          <p:cNvPr id="26627" name="Rectangle 1026"/>
          <p:cNvSpPr>
            <a:spLocks noChangeArrowheads="1"/>
          </p:cNvSpPr>
          <p:nvPr/>
        </p:nvSpPr>
        <p:spPr bwMode="blackWhite">
          <a:xfrm>
            <a:off x="769620" y="6073140"/>
            <a:ext cx="8153400" cy="457200"/>
          </a:xfrm>
          <a:prstGeom prst="rect">
            <a:avLst/>
          </a:prstGeom>
          <a:noFill/>
          <a:ln w="12700">
            <a:noFill/>
            <a:miter lim="800000"/>
            <a:headEnd/>
            <a:tailEnd/>
          </a:ln>
        </p:spPr>
        <p:txBody>
          <a:bodyPr lIns="92075" tIns="46038" rIns="92075" bIns="46038" anchor="ctr"/>
          <a:lstStyle/>
          <a:p>
            <a:pPr algn="ctr" eaLnBrk="0" hangingPunct="0"/>
            <a:r>
              <a:rPr lang="en-US" sz="1200" b="1">
                <a:solidFill>
                  <a:schemeClr val="accent4"/>
                </a:solidFill>
                <a:latin typeface="+mn-lt"/>
              </a:rPr>
              <a:t>hardware interfaces (buses, I/O devices, interrupts, </a:t>
            </a:r>
            <a:br>
              <a:rPr lang="en-US" sz="1200" b="1">
                <a:solidFill>
                  <a:schemeClr val="accent4"/>
                </a:solidFill>
                <a:latin typeface="+mn-lt"/>
              </a:rPr>
            </a:br>
            <a:r>
              <a:rPr lang="en-US" sz="1200" b="1">
                <a:solidFill>
                  <a:schemeClr val="accent4"/>
                </a:solidFill>
                <a:latin typeface="+mn-lt"/>
              </a:rPr>
              <a:t>interval timers, DMA, memory cache control, etc., etc.)</a:t>
            </a:r>
          </a:p>
        </p:txBody>
      </p:sp>
      <p:sp>
        <p:nvSpPr>
          <p:cNvPr id="26628" name="Rectangle 1027"/>
          <p:cNvSpPr>
            <a:spLocks noChangeArrowheads="1"/>
          </p:cNvSpPr>
          <p:nvPr/>
        </p:nvSpPr>
        <p:spPr bwMode="blackWhite">
          <a:xfrm>
            <a:off x="769620" y="3634740"/>
            <a:ext cx="81534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System Service Dispatcher</a:t>
            </a:r>
          </a:p>
        </p:txBody>
      </p:sp>
      <p:sp>
        <p:nvSpPr>
          <p:cNvPr id="26629" name="Line 1028"/>
          <p:cNvSpPr>
            <a:spLocks noChangeShapeType="1"/>
          </p:cNvSpPr>
          <p:nvPr/>
        </p:nvSpPr>
        <p:spPr bwMode="auto">
          <a:xfrm>
            <a:off x="1912620" y="2567940"/>
            <a:ext cx="0" cy="13430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0" name="Line 1029"/>
          <p:cNvSpPr>
            <a:spLocks noChangeShapeType="1"/>
          </p:cNvSpPr>
          <p:nvPr/>
        </p:nvSpPr>
        <p:spPr bwMode="auto">
          <a:xfrm flipH="1">
            <a:off x="2293620" y="2263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1" name="Line 1030"/>
          <p:cNvSpPr>
            <a:spLocks noChangeShapeType="1"/>
          </p:cNvSpPr>
          <p:nvPr/>
        </p:nvSpPr>
        <p:spPr bwMode="auto">
          <a:xfrm>
            <a:off x="7924483" y="2393315"/>
            <a:ext cx="0" cy="12414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2" name="Line 1031"/>
          <p:cNvSpPr>
            <a:spLocks noChangeShapeType="1"/>
          </p:cNvSpPr>
          <p:nvPr/>
        </p:nvSpPr>
        <p:spPr bwMode="auto">
          <a:xfrm>
            <a:off x="57226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3" name="Line 1032"/>
          <p:cNvSpPr>
            <a:spLocks noChangeShapeType="1"/>
          </p:cNvSpPr>
          <p:nvPr/>
        </p:nvSpPr>
        <p:spPr bwMode="auto">
          <a:xfrm>
            <a:off x="35128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733" name="Rectangle 1034"/>
          <p:cNvSpPr>
            <a:spLocks noChangeArrowheads="1"/>
          </p:cNvSpPr>
          <p:nvPr/>
        </p:nvSpPr>
        <p:spPr bwMode="blackWhite">
          <a:xfrm>
            <a:off x="5189220" y="8915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1"/>
              </a:solidFill>
              <a:latin typeface="+mn-lt"/>
            </a:endParaRPr>
          </a:p>
        </p:txBody>
      </p:sp>
      <p:sp>
        <p:nvSpPr>
          <p:cNvPr id="26734" name="Rectangle 1035"/>
          <p:cNvSpPr>
            <a:spLocks noChangeArrowheads="1"/>
          </p:cNvSpPr>
          <p:nvPr/>
        </p:nvSpPr>
        <p:spPr bwMode="auto">
          <a:xfrm>
            <a:off x="5189220" y="14249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latin typeface="+mn-lt"/>
            </a:endParaRPr>
          </a:p>
        </p:txBody>
      </p:sp>
      <p:sp>
        <p:nvSpPr>
          <p:cNvPr id="26731" name="Rectangle 1037"/>
          <p:cNvSpPr>
            <a:spLocks noChangeArrowheads="1"/>
          </p:cNvSpPr>
          <p:nvPr/>
        </p:nvSpPr>
        <p:spPr bwMode="blackWhite">
          <a:xfrm>
            <a:off x="5113020" y="9677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32" name="Rectangle 1038"/>
          <p:cNvSpPr>
            <a:spLocks noChangeArrowheads="1"/>
          </p:cNvSpPr>
          <p:nvPr/>
        </p:nvSpPr>
        <p:spPr bwMode="auto">
          <a:xfrm>
            <a:off x="5113020" y="1501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9" name="Rectangle 1040"/>
          <p:cNvSpPr>
            <a:spLocks noChangeArrowheads="1"/>
          </p:cNvSpPr>
          <p:nvPr/>
        </p:nvSpPr>
        <p:spPr bwMode="blackWhite">
          <a:xfrm>
            <a:off x="5036820" y="10439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accent4"/>
              </a:solidFill>
              <a:latin typeface="+mn-lt"/>
            </a:endParaRPr>
          </a:p>
        </p:txBody>
      </p:sp>
      <p:sp>
        <p:nvSpPr>
          <p:cNvPr id="26730" name="Rectangle 1041"/>
          <p:cNvSpPr>
            <a:spLocks noChangeArrowheads="1"/>
          </p:cNvSpPr>
          <p:nvPr/>
        </p:nvSpPr>
        <p:spPr bwMode="auto">
          <a:xfrm>
            <a:off x="5036820" y="1577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2" name="Group 1042"/>
          <p:cNvGrpSpPr>
            <a:grpSpLocks/>
          </p:cNvGrpSpPr>
          <p:nvPr/>
        </p:nvGrpSpPr>
        <p:grpSpPr bwMode="auto">
          <a:xfrm>
            <a:off x="3360420" y="891540"/>
            <a:ext cx="1295400" cy="609600"/>
            <a:chOff x="2112" y="768"/>
            <a:chExt cx="816" cy="384"/>
          </a:xfrm>
        </p:grpSpPr>
        <p:sp>
          <p:nvSpPr>
            <p:cNvPr id="26727" name="Rectangle 1043"/>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8" name="Rectangle 1044"/>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725" name="Rectangle 1046"/>
          <p:cNvSpPr>
            <a:spLocks noChangeArrowheads="1"/>
          </p:cNvSpPr>
          <p:nvPr/>
        </p:nvSpPr>
        <p:spPr bwMode="blackWhite">
          <a:xfrm>
            <a:off x="4960620" y="11963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26" name="Rectangle 1047"/>
          <p:cNvSpPr>
            <a:spLocks noChangeArrowheads="1"/>
          </p:cNvSpPr>
          <p:nvPr/>
        </p:nvSpPr>
        <p:spPr bwMode="auto">
          <a:xfrm>
            <a:off x="4960620" y="1729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3" name="Rectangle 1049"/>
          <p:cNvSpPr>
            <a:spLocks noChangeArrowheads="1"/>
          </p:cNvSpPr>
          <p:nvPr/>
        </p:nvSpPr>
        <p:spPr bwMode="blackWhite">
          <a:xfrm>
            <a:off x="4884420" y="13487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Task Manager</a:t>
            </a:r>
          </a:p>
        </p:txBody>
      </p:sp>
      <p:sp>
        <p:nvSpPr>
          <p:cNvPr id="26724" name="Rectangle 1050"/>
          <p:cNvSpPr>
            <a:spLocks noChangeArrowheads="1"/>
          </p:cNvSpPr>
          <p:nvPr/>
        </p:nvSpPr>
        <p:spPr bwMode="auto">
          <a:xfrm>
            <a:off x="4884420" y="1882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sp>
        <p:nvSpPr>
          <p:cNvPr id="26721" name="Rectangle 1052"/>
          <p:cNvSpPr>
            <a:spLocks noChangeArrowheads="1"/>
          </p:cNvSpPr>
          <p:nvPr/>
        </p:nvSpPr>
        <p:spPr bwMode="blackWhite">
          <a:xfrm>
            <a:off x="4808220" y="15773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Explorer</a:t>
            </a:r>
          </a:p>
        </p:txBody>
      </p:sp>
      <p:sp>
        <p:nvSpPr>
          <p:cNvPr id="26722" name="Rectangle 1053"/>
          <p:cNvSpPr>
            <a:spLocks noChangeArrowheads="1"/>
          </p:cNvSpPr>
          <p:nvPr/>
        </p:nvSpPr>
        <p:spPr bwMode="auto">
          <a:xfrm>
            <a:off x="4808220" y="2110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3" name="Group 1054"/>
          <p:cNvGrpSpPr>
            <a:grpSpLocks/>
          </p:cNvGrpSpPr>
          <p:nvPr/>
        </p:nvGrpSpPr>
        <p:grpSpPr bwMode="auto">
          <a:xfrm>
            <a:off x="3284220" y="967740"/>
            <a:ext cx="1295400" cy="609600"/>
            <a:chOff x="2112" y="768"/>
            <a:chExt cx="816" cy="384"/>
          </a:xfrm>
        </p:grpSpPr>
        <p:sp>
          <p:nvSpPr>
            <p:cNvPr id="26719" name="Rectangle 1055"/>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0" name="Rectangle 1056"/>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4" name="Group 1057"/>
          <p:cNvGrpSpPr>
            <a:grpSpLocks/>
          </p:cNvGrpSpPr>
          <p:nvPr/>
        </p:nvGrpSpPr>
        <p:grpSpPr bwMode="auto">
          <a:xfrm>
            <a:off x="3208020" y="1120140"/>
            <a:ext cx="1295400" cy="609600"/>
            <a:chOff x="2064" y="816"/>
            <a:chExt cx="816" cy="384"/>
          </a:xfrm>
        </p:grpSpPr>
        <p:sp>
          <p:nvSpPr>
            <p:cNvPr id="26717" name="Rectangle 1058"/>
            <p:cNvSpPr>
              <a:spLocks noChangeArrowheads="1"/>
            </p:cNvSpPr>
            <p:nvPr/>
          </p:nvSpPr>
          <p:spPr bwMode="blackWhite">
            <a:xfrm>
              <a:off x="2064" y="816"/>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solidFill>
                  <a:schemeClr val="bg2"/>
                </a:solidFill>
                <a:latin typeface="+mn-lt"/>
              </a:endParaRPr>
            </a:p>
          </p:txBody>
        </p:sp>
        <p:sp>
          <p:nvSpPr>
            <p:cNvPr id="26718" name="Rectangle 1059"/>
            <p:cNvSpPr>
              <a:spLocks noChangeArrowheads="1"/>
            </p:cNvSpPr>
            <p:nvPr/>
          </p:nvSpPr>
          <p:spPr bwMode="auto">
            <a:xfrm>
              <a:off x="2064" y="115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5" name="Group 1060"/>
          <p:cNvGrpSpPr>
            <a:grpSpLocks/>
          </p:cNvGrpSpPr>
          <p:nvPr/>
        </p:nvGrpSpPr>
        <p:grpSpPr bwMode="auto">
          <a:xfrm>
            <a:off x="3131820" y="1272540"/>
            <a:ext cx="1295400" cy="609600"/>
            <a:chOff x="2016" y="864"/>
            <a:chExt cx="816" cy="384"/>
          </a:xfrm>
        </p:grpSpPr>
        <p:sp>
          <p:nvSpPr>
            <p:cNvPr id="26715" name="Rectangle 1061"/>
            <p:cNvSpPr>
              <a:spLocks noChangeArrowheads="1"/>
            </p:cNvSpPr>
            <p:nvPr/>
          </p:nvSpPr>
          <p:spPr bwMode="blackWhite">
            <a:xfrm>
              <a:off x="2016" y="864"/>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SvcHost.Exe</a:t>
              </a:r>
            </a:p>
          </p:txBody>
        </p:sp>
        <p:sp>
          <p:nvSpPr>
            <p:cNvPr id="26716" name="Rectangle 1062"/>
            <p:cNvSpPr>
              <a:spLocks noChangeArrowheads="1"/>
            </p:cNvSpPr>
            <p:nvPr/>
          </p:nvSpPr>
          <p:spPr bwMode="auto">
            <a:xfrm>
              <a:off x="20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6" name="Group 1063"/>
          <p:cNvGrpSpPr>
            <a:grpSpLocks/>
          </p:cNvGrpSpPr>
          <p:nvPr/>
        </p:nvGrpSpPr>
        <p:grpSpPr bwMode="auto">
          <a:xfrm>
            <a:off x="2979420" y="1501140"/>
            <a:ext cx="1295400" cy="609600"/>
            <a:chOff x="1920" y="1008"/>
            <a:chExt cx="816" cy="384"/>
          </a:xfrm>
        </p:grpSpPr>
        <p:sp>
          <p:nvSpPr>
            <p:cNvPr id="26713" name="Rectangle 1064"/>
            <p:cNvSpPr>
              <a:spLocks noChangeArrowheads="1"/>
            </p:cNvSpPr>
            <p:nvPr/>
          </p:nvSpPr>
          <p:spPr bwMode="blackWhite">
            <a:xfrm>
              <a:off x="1920" y="100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WinMgt.Exe</a:t>
              </a:r>
            </a:p>
          </p:txBody>
        </p:sp>
        <p:sp>
          <p:nvSpPr>
            <p:cNvPr id="26714" name="Rectangle 1065"/>
            <p:cNvSpPr>
              <a:spLocks noChangeArrowheads="1"/>
            </p:cNvSpPr>
            <p:nvPr/>
          </p:nvSpPr>
          <p:spPr bwMode="auto">
            <a:xfrm>
              <a:off x="1920" y="134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7" name="Group 1066"/>
          <p:cNvGrpSpPr>
            <a:grpSpLocks/>
          </p:cNvGrpSpPr>
          <p:nvPr/>
        </p:nvGrpSpPr>
        <p:grpSpPr bwMode="auto">
          <a:xfrm>
            <a:off x="2827020" y="1729740"/>
            <a:ext cx="1295400" cy="533400"/>
            <a:chOff x="1824" y="1152"/>
            <a:chExt cx="816" cy="336"/>
          </a:xfrm>
        </p:grpSpPr>
        <p:sp>
          <p:nvSpPr>
            <p:cNvPr id="26711" name="Rectangle 1067"/>
            <p:cNvSpPr>
              <a:spLocks noChangeArrowheads="1"/>
            </p:cNvSpPr>
            <p:nvPr/>
          </p:nvSpPr>
          <p:spPr bwMode="blackWhite">
            <a:xfrm>
              <a:off x="1824" y="1152"/>
              <a:ext cx="816" cy="336"/>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SpoolSv.Exe</a:t>
              </a:r>
            </a:p>
          </p:txBody>
        </p:sp>
        <p:sp>
          <p:nvSpPr>
            <p:cNvPr id="26712" name="Rectangle 1068"/>
            <p:cNvSpPr>
              <a:spLocks noChangeArrowheads="1"/>
            </p:cNvSpPr>
            <p:nvPr/>
          </p:nvSpPr>
          <p:spPr bwMode="auto">
            <a:xfrm>
              <a:off x="1824"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8" name="Group 1069"/>
          <p:cNvGrpSpPr>
            <a:grpSpLocks/>
          </p:cNvGrpSpPr>
          <p:nvPr/>
        </p:nvGrpSpPr>
        <p:grpSpPr bwMode="auto">
          <a:xfrm>
            <a:off x="1379220" y="891540"/>
            <a:ext cx="1295400" cy="614363"/>
            <a:chOff x="912" y="606"/>
            <a:chExt cx="816" cy="387"/>
          </a:xfrm>
        </p:grpSpPr>
        <p:sp>
          <p:nvSpPr>
            <p:cNvPr id="26709" name="Rectangle 1070"/>
            <p:cNvSpPr>
              <a:spLocks noChangeArrowheads="1"/>
            </p:cNvSpPr>
            <p:nvPr/>
          </p:nvSpPr>
          <p:spPr bwMode="blackWhite">
            <a:xfrm>
              <a:off x="912" y="606"/>
              <a:ext cx="816" cy="384"/>
            </a:xfrm>
            <a:prstGeom prst="rect">
              <a:avLst/>
            </a:prstGeom>
            <a:solidFill>
              <a:srgbClr val="B11D2F"/>
            </a:solidFill>
            <a:ln w="12700">
              <a:solidFill>
                <a:schemeClr val="accent4"/>
              </a:solidFill>
              <a:miter lim="800000"/>
              <a:headEnd/>
              <a:tailEnd/>
            </a:ln>
          </p:spPr>
          <p:txBody>
            <a:bodyPr lIns="92075" tIns="18288" rIns="92075" bIns="92075" anchorCtr="1"/>
            <a:lstStyle/>
            <a:p>
              <a:pPr algn="ctr" eaLnBrk="0" hangingPunct="0">
                <a:spcBef>
                  <a:spcPct val="30000"/>
                </a:spcBef>
              </a:pPr>
              <a:r>
                <a:rPr lang="en-US" sz="1200" b="1">
                  <a:solidFill>
                    <a:schemeClr val="bg1"/>
                  </a:solidFill>
                  <a:latin typeface="+mn-lt"/>
                </a:rPr>
                <a:t>Service</a:t>
              </a:r>
              <a:br>
                <a:rPr lang="en-US" sz="1200" b="1">
                  <a:solidFill>
                    <a:schemeClr val="bg1"/>
                  </a:solidFill>
                  <a:latin typeface="+mn-lt"/>
                </a:rPr>
              </a:br>
              <a:r>
                <a:rPr lang="en-US" sz="1200" b="1">
                  <a:solidFill>
                    <a:schemeClr val="bg1"/>
                  </a:solidFill>
                  <a:latin typeface="+mn-lt"/>
                </a:rPr>
                <a:t>Control Mgr.</a:t>
              </a:r>
            </a:p>
          </p:txBody>
        </p:sp>
        <p:sp>
          <p:nvSpPr>
            <p:cNvPr id="26710" name="Rectangle 1071"/>
            <p:cNvSpPr>
              <a:spLocks noChangeArrowheads="1"/>
            </p:cNvSpPr>
            <p:nvPr/>
          </p:nvSpPr>
          <p:spPr bwMode="auto">
            <a:xfrm>
              <a:off x="912" y="945"/>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9" name="Group 1072"/>
          <p:cNvGrpSpPr>
            <a:grpSpLocks/>
          </p:cNvGrpSpPr>
          <p:nvPr/>
        </p:nvGrpSpPr>
        <p:grpSpPr bwMode="auto">
          <a:xfrm>
            <a:off x="1226820" y="1348740"/>
            <a:ext cx="1295400" cy="609600"/>
            <a:chOff x="816" y="864"/>
            <a:chExt cx="816" cy="384"/>
          </a:xfrm>
        </p:grpSpPr>
        <p:sp>
          <p:nvSpPr>
            <p:cNvPr id="26707" name="Rectangle 1073"/>
            <p:cNvSpPr>
              <a:spLocks noChangeArrowheads="1"/>
            </p:cNvSpPr>
            <p:nvPr/>
          </p:nvSpPr>
          <p:spPr bwMode="blackWhite">
            <a:xfrm>
              <a:off x="816" y="86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LSASS</a:t>
              </a:r>
            </a:p>
          </p:txBody>
        </p:sp>
        <p:sp>
          <p:nvSpPr>
            <p:cNvPr id="26708" name="Rectangle 1074"/>
            <p:cNvSpPr>
              <a:spLocks noChangeArrowheads="1"/>
            </p:cNvSpPr>
            <p:nvPr/>
          </p:nvSpPr>
          <p:spPr bwMode="auto">
            <a:xfrm>
              <a:off x="8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48" name="Rectangle 1075"/>
          <p:cNvSpPr>
            <a:spLocks noChangeArrowheads="1"/>
          </p:cNvSpPr>
          <p:nvPr/>
        </p:nvSpPr>
        <p:spPr bwMode="blackWhite">
          <a:xfrm>
            <a:off x="26746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Object</a:t>
            </a:r>
          </a:p>
          <a:p>
            <a:pPr marL="552450" indent="-552450" algn="ctr" eaLnBrk="0" hangingPunct="0"/>
            <a:r>
              <a:rPr lang="en-US" sz="1200" b="1">
                <a:solidFill>
                  <a:schemeClr val="bg1"/>
                </a:solidFill>
                <a:latin typeface="+mn-lt"/>
              </a:rPr>
              <a:t>Mgr.</a:t>
            </a:r>
          </a:p>
        </p:txBody>
      </p:sp>
      <p:sp>
        <p:nvSpPr>
          <p:cNvPr id="26649" name="Rectangle 1076"/>
          <p:cNvSpPr>
            <a:spLocks noChangeArrowheads="1"/>
          </p:cNvSpPr>
          <p:nvPr/>
        </p:nvSpPr>
        <p:spPr bwMode="auto">
          <a:xfrm>
            <a:off x="7856220" y="3939540"/>
            <a:ext cx="1066800" cy="1524000"/>
          </a:xfrm>
          <a:prstGeom prst="rect">
            <a:avLst/>
          </a:prstGeom>
          <a:solidFill>
            <a:srgbClr val="FFC000"/>
          </a:solidFill>
          <a:ln w="12700">
            <a:solidFill>
              <a:schemeClr val="accent4"/>
            </a:solidFill>
            <a:miter lim="800000"/>
            <a:headEnd/>
            <a:tailEnd/>
          </a:ln>
        </p:spPr>
        <p:txBody>
          <a:bodyPr wrap="none" lIns="92075" tIns="46038" rIns="92075" bIns="46038"/>
          <a:lstStyle/>
          <a:p>
            <a:pPr marL="552450" indent="-552450" algn="ctr" eaLnBrk="0" hangingPunct="0"/>
            <a:r>
              <a:rPr lang="en-US" sz="1200" b="1">
                <a:solidFill>
                  <a:schemeClr val="accent4"/>
                </a:solidFill>
                <a:latin typeface="+mn-lt"/>
              </a:rPr>
              <a:t>Windows</a:t>
            </a:r>
          </a:p>
          <a:p>
            <a:pPr marL="552450" indent="-552450" algn="ctr" eaLnBrk="0" hangingPunct="0"/>
            <a:r>
              <a:rPr lang="en-US" sz="1200" b="1">
                <a:solidFill>
                  <a:schemeClr val="accent4"/>
                </a:solidFill>
                <a:latin typeface="+mn-lt"/>
              </a:rPr>
              <a:t>USER,</a:t>
            </a:r>
          </a:p>
          <a:p>
            <a:pPr marL="552450" indent="-552450" algn="ctr" eaLnBrk="0" hangingPunct="0"/>
            <a:r>
              <a:rPr lang="en-US" sz="1200" b="1">
                <a:solidFill>
                  <a:schemeClr val="accent4"/>
                </a:solidFill>
                <a:latin typeface="+mn-lt"/>
              </a:rPr>
              <a:t>GDI</a:t>
            </a:r>
          </a:p>
          <a:p>
            <a:pPr marL="552450" indent="-552450" algn="ctr" eaLnBrk="0" hangingPunct="0"/>
            <a:endParaRPr lang="en-US" sz="1200" b="1">
              <a:solidFill>
                <a:schemeClr val="accent4"/>
              </a:solidFill>
              <a:latin typeface="+mn-lt"/>
            </a:endParaRPr>
          </a:p>
          <a:p>
            <a:pPr marL="552450" indent="-552450" algn="ctr" eaLnBrk="0" hangingPunct="0"/>
            <a:endParaRPr lang="en-US" sz="1200" b="1">
              <a:solidFill>
                <a:schemeClr val="accent4"/>
              </a:solidFill>
              <a:latin typeface="+mn-lt"/>
            </a:endParaRPr>
          </a:p>
        </p:txBody>
      </p:sp>
      <p:sp>
        <p:nvSpPr>
          <p:cNvPr id="26650" name="Rectangle 1077"/>
          <p:cNvSpPr>
            <a:spLocks noChangeArrowheads="1"/>
          </p:cNvSpPr>
          <p:nvPr/>
        </p:nvSpPr>
        <p:spPr bwMode="blackWhite">
          <a:xfrm>
            <a:off x="198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File</a:t>
            </a:r>
            <a:br>
              <a:rPr lang="en-US" sz="1200" b="1">
                <a:solidFill>
                  <a:schemeClr val="bg1"/>
                </a:solidFill>
                <a:latin typeface="+mn-lt"/>
              </a:rPr>
            </a:br>
            <a:r>
              <a:rPr lang="en-US" sz="1200" b="1">
                <a:solidFill>
                  <a:schemeClr val="bg1"/>
                </a:solidFill>
                <a:latin typeface="+mn-lt"/>
              </a:rPr>
              <a:t> System</a:t>
            </a:r>
            <a:br>
              <a:rPr lang="en-US" sz="1200" b="1">
                <a:solidFill>
                  <a:schemeClr val="bg1"/>
                </a:solidFill>
                <a:latin typeface="+mn-lt"/>
              </a:rPr>
            </a:br>
            <a:r>
              <a:rPr lang="en-US" sz="1200" b="1">
                <a:solidFill>
                  <a:schemeClr val="bg1"/>
                </a:solidFill>
                <a:latin typeface="+mn-lt"/>
              </a:rPr>
              <a:t> Cache</a:t>
            </a:r>
          </a:p>
        </p:txBody>
      </p:sp>
      <p:sp>
        <p:nvSpPr>
          <p:cNvPr id="26651" name="Rectangle 1078"/>
          <p:cNvSpPr>
            <a:spLocks noChangeArrowheads="1"/>
          </p:cNvSpPr>
          <p:nvPr/>
        </p:nvSpPr>
        <p:spPr bwMode="blackWhite">
          <a:xfrm>
            <a:off x="769620" y="4244340"/>
            <a:ext cx="1219200" cy="1219200"/>
          </a:xfrm>
          <a:prstGeom prst="rect">
            <a:avLst/>
          </a:prstGeom>
          <a:solidFill>
            <a:schemeClr val="accent1"/>
          </a:solidFill>
          <a:ln w="12700">
            <a:solidFill>
              <a:schemeClr val="accent4"/>
            </a:solidFill>
            <a:miter lim="800000"/>
            <a:headEnd/>
            <a:tailEnd/>
          </a:ln>
        </p:spPr>
        <p:txBody>
          <a:bodyPr wrap="none" lIns="92075" tIns="46038" rIns="92075" bIns="46038"/>
          <a:lstStyle/>
          <a:p>
            <a:pPr algn="ctr" eaLnBrk="0" hangingPunct="0"/>
            <a:r>
              <a:rPr lang="en-US" sz="1200" b="1">
                <a:solidFill>
                  <a:schemeClr val="bg1"/>
                </a:solidFill>
                <a:latin typeface="+mn-lt"/>
              </a:rPr>
              <a:t>I/O Mgr</a:t>
            </a:r>
          </a:p>
        </p:txBody>
      </p:sp>
      <p:sp>
        <p:nvSpPr>
          <p:cNvPr id="26652" name="Rectangle 1079"/>
          <p:cNvSpPr>
            <a:spLocks noChangeArrowheads="1"/>
          </p:cNvSpPr>
          <p:nvPr/>
        </p:nvSpPr>
        <p:spPr bwMode="auto">
          <a:xfrm>
            <a:off x="7399020" y="678181"/>
            <a:ext cx="1482725" cy="277641"/>
          </a:xfrm>
          <a:prstGeom prst="rect">
            <a:avLst/>
          </a:prstGeom>
          <a:noFill/>
          <a:ln w="9525">
            <a:noFill/>
            <a:miter lim="800000"/>
            <a:headEnd/>
            <a:tailEnd/>
          </a:ln>
        </p:spPr>
        <p:txBody>
          <a:bodyPr lIns="92075" tIns="46038" rIns="92075" bIns="46038">
            <a:spAutoFit/>
          </a:bodyPr>
          <a:lstStyle/>
          <a:p>
            <a:pPr algn="ctr" eaLnBrk="0" hangingPunct="0">
              <a:spcBef>
                <a:spcPct val="30000"/>
              </a:spcBef>
            </a:pPr>
            <a:r>
              <a:rPr lang="en-US" sz="1200" b="1" smtClean="0">
                <a:solidFill>
                  <a:schemeClr val="accent4"/>
                </a:solidFill>
                <a:latin typeface="+mn-lt"/>
              </a:rPr>
              <a:t>Subsystems</a:t>
            </a:r>
            <a:endParaRPr lang="en-US" sz="1200" b="1">
              <a:solidFill>
                <a:schemeClr val="accent4"/>
              </a:solidFill>
              <a:latin typeface="+mn-lt"/>
            </a:endParaRPr>
          </a:p>
        </p:txBody>
      </p:sp>
      <p:sp>
        <p:nvSpPr>
          <p:cNvPr id="26705" name="Rectangle 1081"/>
          <p:cNvSpPr>
            <a:spLocks noChangeArrowheads="1"/>
          </p:cNvSpPr>
          <p:nvPr/>
        </p:nvSpPr>
        <p:spPr bwMode="blackWhite">
          <a:xfrm>
            <a:off x="4732020" y="1793240"/>
            <a:ext cx="1600200" cy="7747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r>
              <a:rPr lang="en-US" sz="1200" b="1">
                <a:solidFill>
                  <a:schemeClr val="accent4"/>
                </a:solidFill>
                <a:latin typeface="+mn-lt"/>
              </a:rPr>
              <a:t>User</a:t>
            </a:r>
          </a:p>
          <a:p>
            <a:pPr algn="ctr" eaLnBrk="0" hangingPunct="0"/>
            <a:r>
              <a:rPr lang="en-US" sz="1200" b="1">
                <a:solidFill>
                  <a:schemeClr val="accent4"/>
                </a:solidFill>
                <a:latin typeface="+mn-lt"/>
              </a:rPr>
              <a:t>Application</a:t>
            </a:r>
          </a:p>
        </p:txBody>
      </p:sp>
      <p:sp>
        <p:nvSpPr>
          <p:cNvPr id="26706" name="Rectangle 1082"/>
          <p:cNvSpPr>
            <a:spLocks noChangeArrowheads="1"/>
          </p:cNvSpPr>
          <p:nvPr/>
        </p:nvSpPr>
        <p:spPr bwMode="auto">
          <a:xfrm>
            <a:off x="4732020" y="2339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bg1"/>
                </a:solidFill>
                <a:latin typeface="+mn-lt"/>
              </a:rPr>
              <a:t>Subsystem DLLs</a:t>
            </a:r>
          </a:p>
        </p:txBody>
      </p:sp>
      <p:sp>
        <p:nvSpPr>
          <p:cNvPr id="26654" name="Rectangle 1083"/>
          <p:cNvSpPr>
            <a:spLocks noChangeArrowheads="1"/>
          </p:cNvSpPr>
          <p:nvPr/>
        </p:nvSpPr>
        <p:spPr bwMode="auto">
          <a:xfrm>
            <a:off x="1306195" y="647065"/>
            <a:ext cx="1978025"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System processes</a:t>
            </a:r>
            <a:endParaRPr lang="en-US" sz="1000" b="1">
              <a:solidFill>
                <a:schemeClr val="accent4"/>
              </a:solidFill>
              <a:latin typeface="+mn-lt"/>
            </a:endParaRPr>
          </a:p>
        </p:txBody>
      </p:sp>
      <p:sp>
        <p:nvSpPr>
          <p:cNvPr id="26655" name="Rectangle 1084"/>
          <p:cNvSpPr>
            <a:spLocks noChangeArrowheads="1"/>
          </p:cNvSpPr>
          <p:nvPr/>
        </p:nvSpPr>
        <p:spPr bwMode="auto">
          <a:xfrm>
            <a:off x="3482338" y="647065"/>
            <a:ext cx="1154974" cy="246863"/>
          </a:xfrm>
          <a:prstGeom prst="rect">
            <a:avLst/>
          </a:prstGeom>
          <a:noFill/>
          <a:ln w="9525">
            <a:noFill/>
            <a:miter lim="800000"/>
            <a:headEnd/>
            <a:tailEnd/>
          </a:ln>
        </p:spPr>
        <p:txBody>
          <a:bodyPr wrap="square" lIns="92075" tIns="46038" rIns="92075" bIns="46038">
            <a:spAutoFit/>
          </a:bodyPr>
          <a:lstStyle/>
          <a:p>
            <a:pPr eaLnBrk="0" hangingPunct="0"/>
            <a:r>
              <a:rPr lang="en-US" sz="1000" b="1" smtClean="0">
                <a:solidFill>
                  <a:schemeClr val="accent4"/>
                </a:solidFill>
                <a:latin typeface="+mn-lt"/>
              </a:rPr>
              <a:t>Services</a:t>
            </a:r>
            <a:endParaRPr lang="en-US" sz="1000" b="1">
              <a:solidFill>
                <a:schemeClr val="accent4"/>
              </a:solidFill>
              <a:latin typeface="+mn-lt"/>
            </a:endParaRPr>
          </a:p>
        </p:txBody>
      </p:sp>
      <p:sp>
        <p:nvSpPr>
          <p:cNvPr id="26656" name="Rectangle 1085"/>
          <p:cNvSpPr>
            <a:spLocks noChangeArrowheads="1"/>
          </p:cNvSpPr>
          <p:nvPr/>
        </p:nvSpPr>
        <p:spPr bwMode="auto">
          <a:xfrm>
            <a:off x="5515519" y="647065"/>
            <a:ext cx="1403350"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Applications</a:t>
            </a:r>
            <a:endParaRPr lang="en-US" sz="1000" b="1">
              <a:solidFill>
                <a:schemeClr val="accent4"/>
              </a:solidFill>
              <a:latin typeface="+mn-lt"/>
            </a:endParaRPr>
          </a:p>
        </p:txBody>
      </p:sp>
      <p:sp>
        <p:nvSpPr>
          <p:cNvPr id="26657" name="Rectangle 1086"/>
          <p:cNvSpPr>
            <a:spLocks noChangeArrowheads="1"/>
          </p:cNvSpPr>
          <p:nvPr/>
        </p:nvSpPr>
        <p:spPr bwMode="auto">
          <a:xfrm>
            <a:off x="6530340" y="6160770"/>
            <a:ext cx="2590800" cy="462307"/>
          </a:xfrm>
          <a:prstGeom prst="rect">
            <a:avLst/>
          </a:prstGeom>
          <a:noFill/>
          <a:ln w="9525">
            <a:noFill/>
            <a:miter lim="800000"/>
            <a:headEnd/>
            <a:tailEnd/>
          </a:ln>
        </p:spPr>
        <p:txBody>
          <a:bodyPr lIns="92075" tIns="46038" rIns="92075" bIns="46038">
            <a:spAutoFit/>
          </a:bodyPr>
          <a:lstStyle/>
          <a:p>
            <a:pPr algn="r" eaLnBrk="0" hangingPunct="0"/>
            <a:r>
              <a:rPr lang="en-US" sz="1200">
                <a:solidFill>
                  <a:schemeClr val="accent4"/>
                </a:solidFill>
                <a:latin typeface="+mn-lt"/>
              </a:rPr>
              <a:t>Original copyright by Microsoft Corporation</a:t>
            </a:r>
            <a:r>
              <a:rPr lang="en-US" sz="1200" smtClean="0">
                <a:solidFill>
                  <a:schemeClr val="accent4"/>
                </a:solidFill>
                <a:latin typeface="+mn-lt"/>
              </a:rPr>
              <a:t>.</a:t>
            </a:r>
            <a:endParaRPr lang="en-US" sz="1200">
              <a:solidFill>
                <a:schemeClr val="accent4"/>
              </a:solidFill>
              <a:latin typeface="+mn-lt"/>
            </a:endParaRPr>
          </a:p>
        </p:txBody>
      </p:sp>
      <p:sp>
        <p:nvSpPr>
          <p:cNvPr id="26658" name="Rectangle 1087"/>
          <p:cNvSpPr>
            <a:spLocks noChangeArrowheads="1"/>
          </p:cNvSpPr>
          <p:nvPr/>
        </p:nvSpPr>
        <p:spPr bwMode="blackWhite">
          <a:xfrm>
            <a:off x="769620" y="4549140"/>
            <a:ext cx="1066800" cy="12192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59" name="Rectangle 1088"/>
          <p:cNvSpPr>
            <a:spLocks noChangeArrowheads="1"/>
          </p:cNvSpPr>
          <p:nvPr/>
        </p:nvSpPr>
        <p:spPr bwMode="blackWhite">
          <a:xfrm>
            <a:off x="160020" y="2872740"/>
            <a:ext cx="1143000" cy="533400"/>
          </a:xfrm>
          <a:prstGeom prst="rect">
            <a:avLst/>
          </a:prstGeom>
          <a:solidFill>
            <a:srgbClr val="B11D2F"/>
          </a:solidFill>
          <a:ln w="12700">
            <a:solidFill>
              <a:schemeClr val="accent4"/>
            </a:solidFill>
            <a:miter lim="800000"/>
            <a:headEnd/>
            <a:tailEnd/>
          </a:ln>
        </p:spPr>
        <p:txBody>
          <a:bodyPr wrap="none" lIns="92075" rIns="92075" bIns="92075" anchor="ctr"/>
          <a:lstStyle/>
          <a:p>
            <a:pPr>
              <a:lnSpc>
                <a:spcPct val="90000"/>
              </a:lnSpc>
            </a:pPr>
            <a:r>
              <a:rPr lang="en-US" sz="1200" b="1">
                <a:solidFill>
                  <a:schemeClr val="bg1"/>
                </a:solidFill>
                <a:latin typeface="+mn-lt"/>
              </a:rPr>
              <a:t>System</a:t>
            </a:r>
          </a:p>
          <a:p>
            <a:pPr>
              <a:lnSpc>
                <a:spcPct val="90000"/>
              </a:lnSpc>
            </a:pPr>
            <a:r>
              <a:rPr lang="en-US" sz="1200" b="1">
                <a:solidFill>
                  <a:schemeClr val="bg1"/>
                </a:solidFill>
                <a:latin typeface="+mn-lt"/>
              </a:rPr>
              <a:t>Threads</a:t>
            </a:r>
          </a:p>
        </p:txBody>
      </p:sp>
      <p:grpSp>
        <p:nvGrpSpPr>
          <p:cNvPr id="10" name="Group 1089"/>
          <p:cNvGrpSpPr>
            <a:grpSpLocks/>
          </p:cNvGrpSpPr>
          <p:nvPr/>
        </p:nvGrpSpPr>
        <p:grpSpPr bwMode="auto">
          <a:xfrm>
            <a:off x="-51755" y="1967866"/>
            <a:ext cx="942975" cy="1992313"/>
            <a:chOff x="48" y="1302"/>
            <a:chExt cx="594" cy="1255"/>
          </a:xfrm>
        </p:grpSpPr>
        <p:sp>
          <p:nvSpPr>
            <p:cNvPr id="26703"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eaLnBrk="0" hangingPunct="0">
                <a:lnSpc>
                  <a:spcPct val="140000"/>
                </a:lnSpc>
              </a:pPr>
              <a:r>
                <a:rPr lang="en-US" sz="1200" b="1">
                  <a:solidFill>
                    <a:schemeClr val="accent4"/>
                  </a:solidFill>
                  <a:latin typeface="+mn-lt"/>
                </a:rPr>
                <a:t>User</a:t>
              </a:r>
            </a:p>
            <a:p>
              <a:pPr eaLnBrk="0" hangingPunct="0">
                <a:lnSpc>
                  <a:spcPct val="90000"/>
                </a:lnSpc>
              </a:pPr>
              <a:r>
                <a:rPr lang="en-US" sz="1200" b="1">
                  <a:solidFill>
                    <a:schemeClr val="accent4"/>
                  </a:solidFill>
                  <a:latin typeface="+mn-lt"/>
                </a:rPr>
                <a:t>Mode</a:t>
              </a:r>
            </a:p>
          </p:txBody>
        </p:sp>
        <p:sp>
          <p:nvSpPr>
            <p:cNvPr id="26704"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eaLnBrk="0" hangingPunct="0"/>
              <a:r>
                <a:rPr lang="en-US" sz="1200" b="1">
                  <a:solidFill>
                    <a:schemeClr val="accent4"/>
                  </a:solidFill>
                  <a:latin typeface="+mn-lt"/>
                </a:rPr>
                <a:t>Kernel</a:t>
              </a:r>
            </a:p>
            <a:p>
              <a:pPr eaLnBrk="0" hangingPunct="0"/>
              <a:r>
                <a:rPr lang="en-US" sz="1200" b="1">
                  <a:solidFill>
                    <a:schemeClr val="accent4"/>
                  </a:solidFill>
                  <a:latin typeface="+mn-lt"/>
                </a:rPr>
                <a:t>Mode</a:t>
              </a:r>
            </a:p>
          </p:txBody>
        </p:sp>
      </p:grpSp>
      <p:sp>
        <p:nvSpPr>
          <p:cNvPr id="26661" name="Freeform 1092"/>
          <p:cNvSpPr>
            <a:spLocks/>
          </p:cNvSpPr>
          <p:nvPr/>
        </p:nvSpPr>
        <p:spPr bwMode="auto">
          <a:xfrm>
            <a:off x="160020" y="2720340"/>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chemeClr val="accent4"/>
            </a:solidFill>
            <a:round/>
            <a:headEnd type="none" w="sm" len="sm"/>
            <a:tailEnd type="none" w="sm" len="sm"/>
          </a:ln>
        </p:spPr>
        <p:txBody>
          <a:bodyPr/>
          <a:lstStyle/>
          <a:p>
            <a:endParaRPr lang="en-US" sz="1200">
              <a:latin typeface="+mn-lt"/>
            </a:endParaRPr>
          </a:p>
        </p:txBody>
      </p:sp>
      <p:sp>
        <p:nvSpPr>
          <p:cNvPr id="26662" name="Rectangle 1093"/>
          <p:cNvSpPr>
            <a:spLocks noChangeArrowheads="1"/>
          </p:cNvSpPr>
          <p:nvPr/>
        </p:nvSpPr>
        <p:spPr bwMode="blackWhite">
          <a:xfrm>
            <a:off x="1537970" y="2872740"/>
            <a:ext cx="7286625" cy="304800"/>
          </a:xfrm>
          <a:prstGeom prst="rect">
            <a:avLst/>
          </a:prstGeom>
          <a:solidFill>
            <a:schemeClr val="folHlink"/>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NTDLL.DLL</a:t>
            </a:r>
          </a:p>
        </p:txBody>
      </p:sp>
      <p:sp>
        <p:nvSpPr>
          <p:cNvPr id="26663" name="Rectangle 1094"/>
          <p:cNvSpPr>
            <a:spLocks noChangeArrowheads="1"/>
          </p:cNvSpPr>
          <p:nvPr/>
        </p:nvSpPr>
        <p:spPr bwMode="blackWhite">
          <a:xfrm>
            <a:off x="769620" y="4625340"/>
            <a:ext cx="990600" cy="11430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64" name="Rectangle 1095"/>
          <p:cNvSpPr>
            <a:spLocks noChangeArrowheads="1"/>
          </p:cNvSpPr>
          <p:nvPr/>
        </p:nvSpPr>
        <p:spPr bwMode="blackWhite">
          <a:xfrm>
            <a:off x="769620" y="4701540"/>
            <a:ext cx="914400" cy="1066800"/>
          </a:xfrm>
          <a:prstGeom prst="rect">
            <a:avLst/>
          </a:prstGeom>
          <a:solidFill>
            <a:srgbClr val="FF9966"/>
          </a:solidFill>
          <a:ln w="12700">
            <a:solidFill>
              <a:schemeClr val="accent4"/>
            </a:solidFill>
            <a:miter lim="800000"/>
            <a:headEnd/>
            <a:tailEnd/>
          </a:ln>
        </p:spPr>
        <p:txBody>
          <a:bodyPr wrap="none" lIns="92075" tIns="91440" rIns="92075" bIns="0"/>
          <a:lstStyle/>
          <a:p>
            <a:pPr algn="ctr" eaLnBrk="0" hangingPunct="0"/>
            <a:r>
              <a:rPr lang="en-US" sz="1200" b="1">
                <a:solidFill>
                  <a:schemeClr val="accent4"/>
                </a:solidFill>
                <a:latin typeface="+mn-lt"/>
              </a:rPr>
              <a:t>Device &amp;</a:t>
            </a:r>
          </a:p>
          <a:p>
            <a:pPr algn="ctr" eaLnBrk="0" hangingPunct="0"/>
            <a:r>
              <a:rPr lang="en-US" sz="1200" b="1">
                <a:solidFill>
                  <a:schemeClr val="accent4"/>
                </a:solidFill>
                <a:latin typeface="+mn-lt"/>
              </a:rPr>
              <a:t>File Sys.</a:t>
            </a:r>
          </a:p>
          <a:p>
            <a:pPr algn="ctr" eaLnBrk="0" hangingPunct="0"/>
            <a:r>
              <a:rPr lang="en-US" sz="1200" b="1">
                <a:solidFill>
                  <a:schemeClr val="accent4"/>
                </a:solidFill>
                <a:latin typeface="+mn-lt"/>
              </a:rPr>
              <a:t>Drivers</a:t>
            </a:r>
          </a:p>
        </p:txBody>
      </p:sp>
      <p:grpSp>
        <p:nvGrpSpPr>
          <p:cNvPr id="11" name="Group 1096"/>
          <p:cNvGrpSpPr>
            <a:grpSpLocks/>
          </p:cNvGrpSpPr>
          <p:nvPr/>
        </p:nvGrpSpPr>
        <p:grpSpPr bwMode="auto">
          <a:xfrm>
            <a:off x="1074420" y="1653540"/>
            <a:ext cx="1295400" cy="609600"/>
            <a:chOff x="720" y="1104"/>
            <a:chExt cx="816" cy="384"/>
          </a:xfrm>
        </p:grpSpPr>
        <p:sp>
          <p:nvSpPr>
            <p:cNvPr id="26701" name="Rectangle 1097"/>
            <p:cNvSpPr>
              <a:spLocks noChangeArrowheads="1"/>
            </p:cNvSpPr>
            <p:nvPr/>
          </p:nvSpPr>
          <p:spPr bwMode="blackWhite">
            <a:xfrm>
              <a:off x="720" y="110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WinLogon</a:t>
              </a:r>
            </a:p>
          </p:txBody>
        </p:sp>
        <p:sp>
          <p:nvSpPr>
            <p:cNvPr id="26702" name="Rectangle 1098"/>
            <p:cNvSpPr>
              <a:spLocks noChangeArrowheads="1"/>
            </p:cNvSpPr>
            <p:nvPr/>
          </p:nvSpPr>
          <p:spPr bwMode="auto">
            <a:xfrm>
              <a:off x="720"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66" name="Rectangle 1099"/>
          <p:cNvSpPr>
            <a:spLocks noChangeArrowheads="1"/>
          </p:cNvSpPr>
          <p:nvPr/>
        </p:nvSpPr>
        <p:spPr bwMode="blackWhite">
          <a:xfrm>
            <a:off x="693420" y="1958340"/>
            <a:ext cx="1295400" cy="609600"/>
          </a:xfrm>
          <a:prstGeom prst="rect">
            <a:avLst/>
          </a:prstGeom>
          <a:solidFill>
            <a:srgbClr val="B11D2F"/>
          </a:solidFill>
          <a:ln w="12700">
            <a:solidFill>
              <a:schemeClr val="accent4"/>
            </a:solidFill>
            <a:miter lim="800000"/>
            <a:headEnd/>
            <a:tailEnd/>
          </a:ln>
        </p:spPr>
        <p:txBody>
          <a:bodyPr lIns="92075" tIns="91440" rIns="92075" bIns="92075" anchor="ctr" anchorCtr="1"/>
          <a:lstStyle/>
          <a:p>
            <a:pPr algn="ctr" eaLnBrk="0" hangingPunct="0">
              <a:spcBef>
                <a:spcPct val="30000"/>
              </a:spcBef>
            </a:pPr>
            <a:r>
              <a:rPr lang="en-US" sz="1200" b="1">
                <a:solidFill>
                  <a:schemeClr val="bg1"/>
                </a:solidFill>
                <a:latin typeface="+mn-lt"/>
              </a:rPr>
              <a:t>Session  Manager</a:t>
            </a:r>
          </a:p>
        </p:txBody>
      </p:sp>
      <p:grpSp>
        <p:nvGrpSpPr>
          <p:cNvPr id="12" name="Group 1100"/>
          <p:cNvGrpSpPr>
            <a:grpSpLocks/>
          </p:cNvGrpSpPr>
          <p:nvPr/>
        </p:nvGrpSpPr>
        <p:grpSpPr bwMode="auto">
          <a:xfrm>
            <a:off x="2674620" y="1958340"/>
            <a:ext cx="1295400" cy="609600"/>
            <a:chOff x="1728" y="1296"/>
            <a:chExt cx="816" cy="384"/>
          </a:xfrm>
        </p:grpSpPr>
        <p:sp>
          <p:nvSpPr>
            <p:cNvPr id="26699" name="Rectangle 1101"/>
            <p:cNvSpPr>
              <a:spLocks noChangeArrowheads="1"/>
            </p:cNvSpPr>
            <p:nvPr/>
          </p:nvSpPr>
          <p:spPr bwMode="blackWhite">
            <a:xfrm>
              <a:off x="1728" y="1296"/>
              <a:ext cx="816" cy="384"/>
            </a:xfrm>
            <a:prstGeom prst="rect">
              <a:avLst/>
            </a:prstGeom>
            <a:solidFill>
              <a:schemeClr val="accent1"/>
            </a:solidFill>
            <a:ln w="12700">
              <a:solidFill>
                <a:schemeClr val="accent4"/>
              </a:solidFill>
              <a:miter lim="800000"/>
              <a:headEnd/>
              <a:tailEnd/>
            </a:ln>
          </p:spPr>
          <p:txBody>
            <a:bodyPr lIns="92075" tIns="46038" rIns="92075" bIns="46038" anchor="ctr" anchorCtr="1"/>
            <a:lstStyle/>
            <a:p>
              <a:pPr algn="ctr" eaLnBrk="0" hangingPunct="0">
                <a:lnSpc>
                  <a:spcPct val="90000"/>
                </a:lnSpc>
                <a:spcBef>
                  <a:spcPct val="20000"/>
                </a:spcBef>
              </a:pPr>
              <a:r>
                <a:rPr lang="en-US" sz="1200" b="1" smtClean="0">
                  <a:solidFill>
                    <a:schemeClr val="bg1"/>
                  </a:solidFill>
                  <a:latin typeface="+mn-lt"/>
                </a:rPr>
                <a:t>SvcHost.exe</a:t>
              </a:r>
              <a:endParaRPr lang="en-US" sz="1200" b="1">
                <a:solidFill>
                  <a:schemeClr val="bg1"/>
                </a:solidFill>
                <a:latin typeface="+mn-lt"/>
              </a:endParaRPr>
            </a:p>
          </p:txBody>
        </p:sp>
        <p:sp>
          <p:nvSpPr>
            <p:cNvPr id="26700" name="Rectangle 1102"/>
            <p:cNvSpPr>
              <a:spLocks noChangeArrowheads="1"/>
            </p:cNvSpPr>
            <p:nvPr/>
          </p:nvSpPr>
          <p:spPr bwMode="auto">
            <a:xfrm>
              <a:off x="1728" y="163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sp>
        <p:nvSpPr>
          <p:cNvPr id="26668" name="Line 1103"/>
          <p:cNvSpPr>
            <a:spLocks noChangeShapeType="1"/>
          </p:cNvSpPr>
          <p:nvPr/>
        </p:nvSpPr>
        <p:spPr bwMode="auto">
          <a:xfrm>
            <a:off x="7240270" y="2609215"/>
            <a:ext cx="6350" cy="2635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0" name="Line 1105"/>
          <p:cNvSpPr>
            <a:spLocks noChangeShapeType="1"/>
          </p:cNvSpPr>
          <p:nvPr/>
        </p:nvSpPr>
        <p:spPr bwMode="auto">
          <a:xfrm>
            <a:off x="8465820" y="1501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1" name="Line 1106"/>
          <p:cNvSpPr>
            <a:spLocks noChangeShapeType="1"/>
          </p:cNvSpPr>
          <p:nvPr/>
        </p:nvSpPr>
        <p:spPr bwMode="auto">
          <a:xfrm>
            <a:off x="53416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2" name="Line 1107"/>
          <p:cNvSpPr>
            <a:spLocks noChangeShapeType="1"/>
          </p:cNvSpPr>
          <p:nvPr/>
        </p:nvSpPr>
        <p:spPr bwMode="auto">
          <a:xfrm flipH="1">
            <a:off x="1684020" y="2577465"/>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3" name="Line 1108"/>
          <p:cNvSpPr>
            <a:spLocks noChangeShapeType="1"/>
          </p:cNvSpPr>
          <p:nvPr/>
        </p:nvSpPr>
        <p:spPr bwMode="auto">
          <a:xfrm flipH="1">
            <a:off x="31318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4" name="Rectangle 1109"/>
          <p:cNvSpPr>
            <a:spLocks noChangeArrowheads="1"/>
          </p:cNvSpPr>
          <p:nvPr/>
        </p:nvSpPr>
        <p:spPr bwMode="blackWhite">
          <a:xfrm>
            <a:off x="6698933" y="2105978"/>
            <a:ext cx="1333500" cy="287337"/>
          </a:xfrm>
          <a:prstGeom prst="rect">
            <a:avLst/>
          </a:prstGeom>
          <a:solidFill>
            <a:srgbClr val="B11D2F"/>
          </a:solidFill>
          <a:ln w="12700">
            <a:solidFill>
              <a:schemeClr val="accent4"/>
            </a:solidFill>
            <a:miter lim="800000"/>
            <a:headEnd/>
            <a:tailEnd/>
          </a:ln>
        </p:spPr>
        <p:txBody>
          <a:bodyPr wrap="none" lIns="92075" rIns="92075" bIns="92075"/>
          <a:lstStyle/>
          <a:p>
            <a:pPr algn="ctr" eaLnBrk="0" hangingPunct="0"/>
            <a:r>
              <a:rPr lang="en-US" sz="1200" b="1" smtClean="0">
                <a:solidFill>
                  <a:schemeClr val="bg1"/>
                </a:solidFill>
                <a:latin typeface="+mn-lt"/>
              </a:rPr>
              <a:t>POSIX (SUA)</a:t>
            </a:r>
            <a:endParaRPr lang="en-US" sz="1200" b="1">
              <a:solidFill>
                <a:schemeClr val="bg1"/>
              </a:solidFill>
              <a:latin typeface="+mn-lt"/>
            </a:endParaRPr>
          </a:p>
        </p:txBody>
      </p:sp>
      <p:sp>
        <p:nvSpPr>
          <p:cNvPr id="26675" name="Rectangle 1110"/>
          <p:cNvSpPr>
            <a:spLocks noChangeArrowheads="1"/>
          </p:cNvSpPr>
          <p:nvPr/>
        </p:nvSpPr>
        <p:spPr bwMode="auto">
          <a:xfrm>
            <a:off x="6698933" y="2393315"/>
            <a:ext cx="1152525" cy="212725"/>
          </a:xfrm>
          <a:prstGeom prst="rect">
            <a:avLst/>
          </a:prstGeom>
          <a:solidFill>
            <a:schemeClr val="folHlink"/>
          </a:solidFill>
          <a:ln w="12700">
            <a:solidFill>
              <a:schemeClr val="accent4"/>
            </a:solidFill>
            <a:miter lim="800000"/>
            <a:headEnd/>
            <a:tailEnd/>
          </a:ln>
        </p:spPr>
        <p:txBody>
          <a:bodyPr wrap="none" anchor="ctr"/>
          <a:lstStyle/>
          <a:p>
            <a:pPr algn="ctr" eaLnBrk="0" hangingPunct="0">
              <a:spcBef>
                <a:spcPct val="50000"/>
              </a:spcBef>
            </a:pPr>
            <a:r>
              <a:rPr lang="en-US" sz="1200" b="1">
                <a:solidFill>
                  <a:schemeClr val="bg1"/>
                </a:solidFill>
                <a:latin typeface="+mn-lt"/>
              </a:rPr>
              <a:t>Windows DLLs</a:t>
            </a:r>
          </a:p>
        </p:txBody>
      </p:sp>
      <p:sp>
        <p:nvSpPr>
          <p:cNvPr id="26676" name="Line 1111"/>
          <p:cNvSpPr>
            <a:spLocks noChangeShapeType="1"/>
          </p:cNvSpPr>
          <p:nvPr/>
        </p:nvSpPr>
        <p:spPr bwMode="auto">
          <a:xfrm>
            <a:off x="3131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7" name="Line 1112"/>
          <p:cNvSpPr>
            <a:spLocks noChangeShapeType="1"/>
          </p:cNvSpPr>
          <p:nvPr/>
        </p:nvSpPr>
        <p:spPr bwMode="auto">
          <a:xfrm>
            <a:off x="16840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8" name="Line 1113"/>
          <p:cNvSpPr>
            <a:spLocks noChangeShapeType="1"/>
          </p:cNvSpPr>
          <p:nvPr/>
        </p:nvSpPr>
        <p:spPr bwMode="auto">
          <a:xfrm>
            <a:off x="53416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9" name="Line 1114"/>
          <p:cNvSpPr>
            <a:spLocks noChangeShapeType="1"/>
          </p:cNvSpPr>
          <p:nvPr/>
        </p:nvSpPr>
        <p:spPr bwMode="auto">
          <a:xfrm>
            <a:off x="7246620" y="3160078"/>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0" name="Line 1115"/>
          <p:cNvSpPr>
            <a:spLocks noChangeShapeType="1"/>
          </p:cNvSpPr>
          <p:nvPr/>
        </p:nvSpPr>
        <p:spPr bwMode="auto">
          <a:xfrm>
            <a:off x="8465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1" name="Line 1116"/>
          <p:cNvSpPr>
            <a:spLocks noChangeShapeType="1"/>
          </p:cNvSpPr>
          <p:nvPr/>
        </p:nvSpPr>
        <p:spPr bwMode="auto">
          <a:xfrm>
            <a:off x="8237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2" name="Rectangle 1117"/>
          <p:cNvSpPr>
            <a:spLocks noChangeArrowheads="1"/>
          </p:cNvSpPr>
          <p:nvPr/>
        </p:nvSpPr>
        <p:spPr bwMode="blackWhite">
          <a:xfrm>
            <a:off x="3284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Plug and</a:t>
            </a:r>
          </a:p>
          <a:p>
            <a:pPr marL="552450" indent="-552450" algn="ctr" eaLnBrk="0" hangingPunct="0"/>
            <a:r>
              <a:rPr lang="en-US" sz="1200" b="1">
                <a:solidFill>
                  <a:schemeClr val="bg1"/>
                </a:solidFill>
                <a:latin typeface="+mn-lt"/>
              </a:rPr>
              <a:t>Play Mgr.</a:t>
            </a:r>
          </a:p>
        </p:txBody>
      </p:sp>
      <p:sp>
        <p:nvSpPr>
          <p:cNvPr id="26683" name="Rectangle 1118"/>
          <p:cNvSpPr>
            <a:spLocks noChangeArrowheads="1"/>
          </p:cNvSpPr>
          <p:nvPr/>
        </p:nvSpPr>
        <p:spPr bwMode="blackWhite">
          <a:xfrm>
            <a:off x="38938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Power</a:t>
            </a:r>
          </a:p>
          <a:p>
            <a:pPr marL="552450" indent="-552450" algn="ctr" eaLnBrk="0" hangingPunct="0"/>
            <a:r>
              <a:rPr lang="en-US" sz="1200" b="1">
                <a:solidFill>
                  <a:schemeClr val="bg1"/>
                </a:solidFill>
                <a:latin typeface="+mn-lt"/>
              </a:rPr>
              <a:t>Mgr.</a:t>
            </a:r>
          </a:p>
        </p:txBody>
      </p:sp>
      <p:sp>
        <p:nvSpPr>
          <p:cNvPr id="26684" name="Rectangle 1119"/>
          <p:cNvSpPr>
            <a:spLocks noChangeArrowheads="1"/>
          </p:cNvSpPr>
          <p:nvPr/>
        </p:nvSpPr>
        <p:spPr bwMode="blackWhite">
          <a:xfrm>
            <a:off x="45034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Security</a:t>
            </a:r>
            <a:br>
              <a:rPr lang="en-US" sz="1200" b="1">
                <a:solidFill>
                  <a:schemeClr val="bg1"/>
                </a:solidFill>
                <a:latin typeface="+mn-lt"/>
              </a:rPr>
            </a:br>
            <a:r>
              <a:rPr lang="en-US" sz="1200" b="1">
                <a:solidFill>
                  <a:schemeClr val="bg1"/>
                </a:solidFill>
                <a:latin typeface="+mn-lt"/>
              </a:rPr>
              <a:t>Reference</a:t>
            </a:r>
            <a:br>
              <a:rPr lang="en-US" sz="1200" b="1">
                <a:solidFill>
                  <a:schemeClr val="bg1"/>
                </a:solidFill>
                <a:latin typeface="+mn-lt"/>
              </a:rPr>
            </a:br>
            <a:r>
              <a:rPr lang="en-US" sz="1200" b="1">
                <a:solidFill>
                  <a:schemeClr val="bg1"/>
                </a:solidFill>
                <a:latin typeface="+mn-lt"/>
              </a:rPr>
              <a:t>Monitor</a:t>
            </a:r>
          </a:p>
        </p:txBody>
      </p:sp>
      <p:sp>
        <p:nvSpPr>
          <p:cNvPr id="26685" name="Rectangle 1120"/>
          <p:cNvSpPr>
            <a:spLocks noChangeArrowheads="1"/>
          </p:cNvSpPr>
          <p:nvPr/>
        </p:nvSpPr>
        <p:spPr bwMode="blackWhite">
          <a:xfrm>
            <a:off x="5189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Virtual</a:t>
            </a:r>
            <a:br>
              <a:rPr lang="en-US" sz="1200" b="1">
                <a:solidFill>
                  <a:schemeClr val="bg1"/>
                </a:solidFill>
                <a:latin typeface="+mn-lt"/>
              </a:rPr>
            </a:br>
            <a:r>
              <a:rPr lang="en-US" sz="1200" b="1">
                <a:solidFill>
                  <a:schemeClr val="bg1"/>
                </a:solidFill>
                <a:latin typeface="+mn-lt"/>
              </a:rPr>
              <a:t>Memory</a:t>
            </a:r>
          </a:p>
        </p:txBody>
      </p:sp>
      <p:sp>
        <p:nvSpPr>
          <p:cNvPr id="26686" name="Rectangle 1121"/>
          <p:cNvSpPr>
            <a:spLocks noChangeArrowheads="1"/>
          </p:cNvSpPr>
          <p:nvPr/>
        </p:nvSpPr>
        <p:spPr bwMode="blackWhite">
          <a:xfrm>
            <a:off x="579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Processes</a:t>
            </a:r>
            <a:br>
              <a:rPr lang="en-US" sz="1200" b="1">
                <a:solidFill>
                  <a:schemeClr val="bg1"/>
                </a:solidFill>
                <a:latin typeface="+mn-lt"/>
              </a:rPr>
            </a:br>
            <a:r>
              <a:rPr lang="en-US" sz="1200" b="1">
                <a:solidFill>
                  <a:schemeClr val="bg1"/>
                </a:solidFill>
                <a:latin typeface="+mn-lt"/>
              </a:rPr>
              <a:t>&amp;</a:t>
            </a:r>
          </a:p>
          <a:p>
            <a:pPr algn="ctr" eaLnBrk="0" hangingPunct="0">
              <a:lnSpc>
                <a:spcPct val="90000"/>
              </a:lnSpc>
            </a:pPr>
            <a:r>
              <a:rPr lang="en-US" sz="1200" b="1">
                <a:solidFill>
                  <a:schemeClr val="bg1"/>
                </a:solidFill>
                <a:latin typeface="+mn-lt"/>
              </a:rPr>
              <a:t>Threads</a:t>
            </a:r>
          </a:p>
        </p:txBody>
      </p:sp>
      <p:sp>
        <p:nvSpPr>
          <p:cNvPr id="26687" name="Rectangle 1122"/>
          <p:cNvSpPr>
            <a:spLocks noChangeArrowheads="1"/>
          </p:cNvSpPr>
          <p:nvPr/>
        </p:nvSpPr>
        <p:spPr bwMode="blackWhite">
          <a:xfrm>
            <a:off x="7170420" y="4244340"/>
            <a:ext cx="685800" cy="122555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Local</a:t>
            </a:r>
          </a:p>
          <a:p>
            <a:pPr algn="ctr" eaLnBrk="0" hangingPunct="0">
              <a:lnSpc>
                <a:spcPct val="90000"/>
              </a:lnSpc>
            </a:pPr>
            <a:r>
              <a:rPr lang="en-US" sz="1200" b="1">
                <a:solidFill>
                  <a:schemeClr val="bg1"/>
                </a:solidFill>
                <a:latin typeface="+mn-lt"/>
              </a:rPr>
              <a:t>Procedure</a:t>
            </a:r>
          </a:p>
          <a:p>
            <a:pPr algn="ctr" eaLnBrk="0" hangingPunct="0">
              <a:lnSpc>
                <a:spcPct val="90000"/>
              </a:lnSpc>
            </a:pPr>
            <a:r>
              <a:rPr lang="en-US" sz="1200" b="1">
                <a:solidFill>
                  <a:schemeClr val="bg1"/>
                </a:solidFill>
                <a:latin typeface="+mn-lt"/>
              </a:rPr>
              <a:t>Call</a:t>
            </a:r>
          </a:p>
        </p:txBody>
      </p:sp>
      <p:sp>
        <p:nvSpPr>
          <p:cNvPr id="26688" name="Rectangle 1123"/>
          <p:cNvSpPr>
            <a:spLocks noChangeArrowheads="1"/>
          </p:cNvSpPr>
          <p:nvPr/>
        </p:nvSpPr>
        <p:spPr bwMode="blackWhite">
          <a:xfrm>
            <a:off x="8008620" y="4777740"/>
            <a:ext cx="914400" cy="1295400"/>
          </a:xfrm>
          <a:prstGeom prst="rect">
            <a:avLst/>
          </a:prstGeom>
          <a:solidFill>
            <a:srgbClr val="FF9966"/>
          </a:solidFill>
          <a:ln w="12700">
            <a:solidFill>
              <a:schemeClr val="accent4"/>
            </a:solidFill>
            <a:miter lim="800000"/>
            <a:headEnd/>
            <a:tailEnd/>
          </a:ln>
        </p:spPr>
        <p:txBody>
          <a:bodyPr wrap="none" lIns="92075" tIns="91440" rIns="92075" bIns="0"/>
          <a:lstStyle/>
          <a:p>
            <a:pPr>
              <a:lnSpc>
                <a:spcPct val="90000"/>
              </a:lnSpc>
            </a:pPr>
            <a:r>
              <a:rPr lang="en-US" sz="1200" b="1">
                <a:solidFill>
                  <a:schemeClr val="accent4"/>
                </a:solidFill>
                <a:latin typeface="+mn-lt"/>
              </a:rPr>
              <a:t>Graphics</a:t>
            </a:r>
          </a:p>
          <a:p>
            <a:pPr>
              <a:lnSpc>
                <a:spcPct val="90000"/>
              </a:lnSpc>
            </a:pPr>
            <a:r>
              <a:rPr lang="en-US" sz="1200" b="1">
                <a:solidFill>
                  <a:schemeClr val="accent4"/>
                </a:solidFill>
                <a:latin typeface="+mn-lt"/>
              </a:rPr>
              <a:t>Drivers</a:t>
            </a:r>
          </a:p>
        </p:txBody>
      </p:sp>
      <p:sp>
        <p:nvSpPr>
          <p:cNvPr id="26689" name="Rectangle 1124"/>
          <p:cNvSpPr>
            <a:spLocks noChangeArrowheads="1"/>
          </p:cNvSpPr>
          <p:nvPr/>
        </p:nvSpPr>
        <p:spPr bwMode="blackWhite">
          <a:xfrm>
            <a:off x="1055370" y="5463540"/>
            <a:ext cx="7410450" cy="304800"/>
          </a:xfrm>
          <a:prstGeom prst="rect">
            <a:avLst/>
          </a:prstGeom>
          <a:solidFill>
            <a:srgbClr val="F6BF69"/>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Kernel</a:t>
            </a:r>
          </a:p>
        </p:txBody>
      </p:sp>
      <p:sp>
        <p:nvSpPr>
          <p:cNvPr id="26690" name="Rectangle 1125"/>
          <p:cNvSpPr>
            <a:spLocks noChangeArrowheads="1"/>
          </p:cNvSpPr>
          <p:nvPr/>
        </p:nvSpPr>
        <p:spPr bwMode="blackWhite">
          <a:xfrm>
            <a:off x="769620" y="5768340"/>
            <a:ext cx="7924800" cy="304800"/>
          </a:xfrm>
          <a:prstGeom prst="rect">
            <a:avLst/>
          </a:prstGeom>
          <a:solidFill>
            <a:schemeClr val="accent5"/>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Hardware Abstraction Layer (HAL)</a:t>
            </a:r>
          </a:p>
        </p:txBody>
      </p:sp>
      <p:sp>
        <p:nvSpPr>
          <p:cNvPr id="26691" name="Line 1126"/>
          <p:cNvSpPr>
            <a:spLocks noChangeShapeType="1"/>
          </p:cNvSpPr>
          <p:nvPr/>
        </p:nvSpPr>
        <p:spPr bwMode="auto">
          <a:xfrm flipH="1">
            <a:off x="922020" y="3406140"/>
            <a:ext cx="0" cy="5334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2" name="Line 1127"/>
          <p:cNvSpPr>
            <a:spLocks noChangeShapeType="1"/>
          </p:cNvSpPr>
          <p:nvPr/>
        </p:nvSpPr>
        <p:spPr bwMode="auto">
          <a:xfrm flipH="1">
            <a:off x="2141220" y="2263140"/>
            <a:ext cx="0" cy="609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3" name="Line 1128"/>
          <p:cNvSpPr>
            <a:spLocks noChangeShapeType="1"/>
          </p:cNvSpPr>
          <p:nvPr/>
        </p:nvSpPr>
        <p:spPr bwMode="auto">
          <a:xfrm>
            <a:off x="2141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4" name="Rectangle 1129"/>
          <p:cNvSpPr>
            <a:spLocks noChangeArrowheads="1"/>
          </p:cNvSpPr>
          <p:nvPr/>
        </p:nvSpPr>
        <p:spPr bwMode="blackWhite">
          <a:xfrm>
            <a:off x="769620" y="3939540"/>
            <a:ext cx="70866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(kernel mode callable interfaces)</a:t>
            </a:r>
          </a:p>
        </p:txBody>
      </p:sp>
      <p:sp>
        <p:nvSpPr>
          <p:cNvPr id="26696" name="Rectangle 1131"/>
          <p:cNvSpPr>
            <a:spLocks noChangeArrowheads="1"/>
          </p:cNvSpPr>
          <p:nvPr/>
        </p:nvSpPr>
        <p:spPr bwMode="blackWhite">
          <a:xfrm>
            <a:off x="64846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Configura-</a:t>
            </a:r>
          </a:p>
          <a:p>
            <a:pPr algn="ctr" eaLnBrk="0" hangingPunct="0">
              <a:lnSpc>
                <a:spcPct val="90000"/>
              </a:lnSpc>
            </a:pPr>
            <a:r>
              <a:rPr lang="en-US" sz="1200" b="1">
                <a:solidFill>
                  <a:schemeClr val="bg1"/>
                </a:solidFill>
                <a:latin typeface="+mn-lt"/>
              </a:rPr>
              <a:t>tion Mgr</a:t>
            </a:r>
          </a:p>
          <a:p>
            <a:pPr algn="ctr" eaLnBrk="0" hangingPunct="0">
              <a:lnSpc>
                <a:spcPct val="90000"/>
              </a:lnSpc>
            </a:pPr>
            <a:r>
              <a:rPr lang="en-US" sz="1200" b="1">
                <a:solidFill>
                  <a:schemeClr val="bg1"/>
                </a:solidFill>
                <a:latin typeface="+mn-lt"/>
              </a:rPr>
              <a:t>(registry)</a:t>
            </a:r>
          </a:p>
        </p:txBody>
      </p:sp>
      <p:sp>
        <p:nvSpPr>
          <p:cNvPr id="26698" name="Rectangle 1133"/>
          <p:cNvSpPr>
            <a:spLocks noChangeArrowheads="1"/>
          </p:cNvSpPr>
          <p:nvPr/>
        </p:nvSpPr>
        <p:spPr bwMode="auto">
          <a:xfrm>
            <a:off x="7527608" y="989965"/>
            <a:ext cx="1219200" cy="611188"/>
          </a:xfrm>
          <a:prstGeom prst="rect">
            <a:avLst/>
          </a:prstGeom>
          <a:solidFill>
            <a:srgbClr val="B11D2F"/>
          </a:solidFill>
          <a:ln w="12700">
            <a:solidFill>
              <a:schemeClr val="accent4"/>
            </a:solidFill>
            <a:miter lim="800000"/>
            <a:headEnd/>
            <a:tailEnd/>
          </a:ln>
        </p:spPr>
        <p:txBody>
          <a:bodyPr wrap="none" lIns="92075" rIns="92075" bIns="92075" anchor="ctr"/>
          <a:lstStyle/>
          <a:p>
            <a:r>
              <a:rPr lang="en-US" sz="1200" b="1">
                <a:solidFill>
                  <a:schemeClr val="bg1"/>
                </a:solidFill>
                <a:latin typeface="+mn-lt"/>
              </a:rPr>
              <a:t>Windows</a:t>
            </a:r>
          </a:p>
        </p:txBody>
      </p:sp>
      <p:sp>
        <p:nvSpPr>
          <p:cNvPr id="101" name="Rounded Rectangular Callout 100"/>
          <p:cNvSpPr/>
          <p:nvPr/>
        </p:nvSpPr>
        <p:spPr bwMode="auto">
          <a:xfrm>
            <a:off x="2376478" y="828816"/>
            <a:ext cx="5437486" cy="1804749"/>
          </a:xfrm>
          <a:prstGeom prst="wedgeRoundRectCallout">
            <a:avLst>
              <a:gd name="adj1" fmla="val -73521"/>
              <a:gd name="adj2" fmla="val 70777"/>
              <a:gd name="adj3" fmla="val 16667"/>
            </a:avLst>
          </a:prstGeom>
          <a:solidFill>
            <a:srgbClr val="FFC000"/>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762000" latinLnBrk="0">
              <a:lnSpc>
                <a:spcPct val="100000"/>
              </a:lnSpc>
              <a:buClrTx/>
              <a:buSzTx/>
              <a:buFont typeface="Arial" pitchFamily="34" charset="0"/>
              <a:buChar char="•"/>
              <a:tabLst/>
            </a:pPr>
            <a:r>
              <a:rPr lang="en-US" sz="2000" smtClean="0">
                <a:solidFill>
                  <a:schemeClr val="accent4"/>
                </a:solidFill>
                <a:latin typeface="+mn-lt"/>
              </a:rPr>
              <a:t> Threads for kernel and device drivers</a:t>
            </a:r>
          </a:p>
          <a:p>
            <a:pPr marL="0" marR="0" indent="0" algn="l" defTabSz="762000" latinLnBrk="0">
              <a:lnSpc>
                <a:spcPct val="100000"/>
              </a:lnSpc>
              <a:buClrTx/>
              <a:buSzTx/>
              <a:buFont typeface="Arial" pitchFamily="34" charset="0"/>
              <a:buChar char="•"/>
              <a:tabLst/>
            </a:pPr>
            <a:r>
              <a:rPr lang="en-US" sz="2000" smtClean="0">
                <a:solidFill>
                  <a:schemeClr val="accent4"/>
                </a:solidFill>
                <a:latin typeface="+mn-lt"/>
              </a:rPr>
              <a:t> Task which wait</a:t>
            </a:r>
          </a:p>
          <a:p>
            <a:pPr marL="0" marR="0" indent="0" algn="l" defTabSz="762000" latinLnBrk="0">
              <a:lnSpc>
                <a:spcPct val="100000"/>
              </a:lnSpc>
              <a:buClrTx/>
              <a:buSzTx/>
              <a:buFont typeface="Arial" pitchFamily="34" charset="0"/>
              <a:buChar char="•"/>
              <a:tabLst/>
            </a:pPr>
            <a:r>
              <a:rPr lang="en-US" sz="2000" smtClean="0">
                <a:solidFill>
                  <a:schemeClr val="accent4"/>
                </a:solidFill>
                <a:latin typeface="+mn-lt"/>
              </a:rPr>
              <a:t> These also can be preempted!</a:t>
            </a:r>
          </a:p>
          <a:p>
            <a:pPr marL="0" marR="0" indent="0" algn="l" defTabSz="762000" latinLnBrk="0">
              <a:lnSpc>
                <a:spcPct val="100000"/>
              </a:lnSpc>
              <a:buClrTx/>
              <a:buSzTx/>
              <a:buFont typeface="Arial" pitchFamily="34" charset="0"/>
              <a:buChar char="•"/>
              <a:tabLst/>
            </a:pPr>
            <a:r>
              <a:rPr lang="en-US" sz="2000" smtClean="0">
                <a:solidFill>
                  <a:schemeClr val="accent4"/>
                </a:solidFill>
                <a:latin typeface="+mn-lt"/>
              </a:rPr>
              <a:t> „System” process in Task Manager</a:t>
            </a:r>
          </a:p>
          <a:p>
            <a:pPr marL="0" marR="0" indent="0" algn="l" defTabSz="762000" latinLnBrk="0">
              <a:lnSpc>
                <a:spcPct val="100000"/>
              </a:lnSpc>
              <a:buClrTx/>
              <a:buSzTx/>
              <a:buFont typeface="Arial" pitchFamily="34" charset="0"/>
              <a:buChar char="•"/>
              <a:tabLst/>
            </a:pPr>
            <a:r>
              <a:rPr lang="en-US" sz="2000" smtClean="0">
                <a:solidFill>
                  <a:schemeClr val="accent4"/>
                </a:solidFill>
                <a:latin typeface="+mn-lt"/>
              </a:rPr>
              <a:t> E.g. zero page thread</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30" name="Rectangle 1130"/>
          <p:cNvSpPr>
            <a:spLocks noGrp="1" noChangeArrowheads="1"/>
          </p:cNvSpPr>
          <p:nvPr>
            <p:ph type="title"/>
          </p:nvPr>
        </p:nvSpPr>
        <p:spPr/>
        <p:txBody>
          <a:bodyPr/>
          <a:lstStyle/>
          <a:p>
            <a:pPr eaLnBrk="1" hangingPunct="1">
              <a:defRPr/>
            </a:pPr>
            <a:r>
              <a:rPr lang="en-US" sz="3600" smtClean="0">
                <a:latin typeface="+mn-lt"/>
              </a:rPr>
              <a:t>Not so simplified architecture</a:t>
            </a:r>
            <a:endParaRPr lang="en-US" sz="3600" smtClean="0">
              <a:solidFill>
                <a:srgbClr val="0000FF"/>
              </a:solidFill>
              <a:latin typeface="+mn-lt"/>
            </a:endParaRPr>
          </a:p>
        </p:txBody>
      </p:sp>
      <p:sp>
        <p:nvSpPr>
          <p:cNvPr id="26627" name="Rectangle 1026"/>
          <p:cNvSpPr>
            <a:spLocks noChangeArrowheads="1"/>
          </p:cNvSpPr>
          <p:nvPr/>
        </p:nvSpPr>
        <p:spPr bwMode="blackWhite">
          <a:xfrm>
            <a:off x="769620" y="6073140"/>
            <a:ext cx="8153400" cy="457200"/>
          </a:xfrm>
          <a:prstGeom prst="rect">
            <a:avLst/>
          </a:prstGeom>
          <a:noFill/>
          <a:ln w="12700">
            <a:noFill/>
            <a:miter lim="800000"/>
            <a:headEnd/>
            <a:tailEnd/>
          </a:ln>
        </p:spPr>
        <p:txBody>
          <a:bodyPr lIns="92075" tIns="46038" rIns="92075" bIns="46038" anchor="ctr"/>
          <a:lstStyle/>
          <a:p>
            <a:pPr algn="ctr" eaLnBrk="0" hangingPunct="0"/>
            <a:r>
              <a:rPr lang="en-US" sz="1200" b="1">
                <a:solidFill>
                  <a:schemeClr val="accent4"/>
                </a:solidFill>
                <a:latin typeface="+mn-lt"/>
              </a:rPr>
              <a:t>hardware interfaces (buses, I/O devices, interrupts, </a:t>
            </a:r>
            <a:br>
              <a:rPr lang="en-US" sz="1200" b="1">
                <a:solidFill>
                  <a:schemeClr val="accent4"/>
                </a:solidFill>
                <a:latin typeface="+mn-lt"/>
              </a:rPr>
            </a:br>
            <a:r>
              <a:rPr lang="en-US" sz="1200" b="1">
                <a:solidFill>
                  <a:schemeClr val="accent4"/>
                </a:solidFill>
                <a:latin typeface="+mn-lt"/>
              </a:rPr>
              <a:t>interval timers, DMA, memory cache control, etc., etc.)</a:t>
            </a:r>
          </a:p>
        </p:txBody>
      </p:sp>
      <p:sp>
        <p:nvSpPr>
          <p:cNvPr id="26628" name="Rectangle 1027"/>
          <p:cNvSpPr>
            <a:spLocks noChangeArrowheads="1"/>
          </p:cNvSpPr>
          <p:nvPr/>
        </p:nvSpPr>
        <p:spPr bwMode="blackWhite">
          <a:xfrm>
            <a:off x="769620" y="3634740"/>
            <a:ext cx="81534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System Service Dispatcher</a:t>
            </a:r>
          </a:p>
        </p:txBody>
      </p:sp>
      <p:sp>
        <p:nvSpPr>
          <p:cNvPr id="26629" name="Line 1028"/>
          <p:cNvSpPr>
            <a:spLocks noChangeShapeType="1"/>
          </p:cNvSpPr>
          <p:nvPr/>
        </p:nvSpPr>
        <p:spPr bwMode="auto">
          <a:xfrm>
            <a:off x="1912620" y="2567940"/>
            <a:ext cx="0" cy="13430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0" name="Line 1029"/>
          <p:cNvSpPr>
            <a:spLocks noChangeShapeType="1"/>
          </p:cNvSpPr>
          <p:nvPr/>
        </p:nvSpPr>
        <p:spPr bwMode="auto">
          <a:xfrm flipH="1">
            <a:off x="2293620" y="2263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1" name="Line 1030"/>
          <p:cNvSpPr>
            <a:spLocks noChangeShapeType="1"/>
          </p:cNvSpPr>
          <p:nvPr/>
        </p:nvSpPr>
        <p:spPr bwMode="auto">
          <a:xfrm>
            <a:off x="7924483" y="2393315"/>
            <a:ext cx="0" cy="12414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2" name="Line 1031"/>
          <p:cNvSpPr>
            <a:spLocks noChangeShapeType="1"/>
          </p:cNvSpPr>
          <p:nvPr/>
        </p:nvSpPr>
        <p:spPr bwMode="auto">
          <a:xfrm>
            <a:off x="57226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33" name="Line 1032"/>
          <p:cNvSpPr>
            <a:spLocks noChangeShapeType="1"/>
          </p:cNvSpPr>
          <p:nvPr/>
        </p:nvSpPr>
        <p:spPr bwMode="auto">
          <a:xfrm>
            <a:off x="3512820" y="2567940"/>
            <a:ext cx="0" cy="1066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733" name="Rectangle 1034"/>
          <p:cNvSpPr>
            <a:spLocks noChangeArrowheads="1"/>
          </p:cNvSpPr>
          <p:nvPr/>
        </p:nvSpPr>
        <p:spPr bwMode="blackWhite">
          <a:xfrm>
            <a:off x="5189220" y="8915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1"/>
              </a:solidFill>
              <a:latin typeface="+mn-lt"/>
            </a:endParaRPr>
          </a:p>
        </p:txBody>
      </p:sp>
      <p:sp>
        <p:nvSpPr>
          <p:cNvPr id="26734" name="Rectangle 1035"/>
          <p:cNvSpPr>
            <a:spLocks noChangeArrowheads="1"/>
          </p:cNvSpPr>
          <p:nvPr/>
        </p:nvSpPr>
        <p:spPr bwMode="auto">
          <a:xfrm>
            <a:off x="5189220" y="14249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latin typeface="+mn-lt"/>
            </a:endParaRPr>
          </a:p>
        </p:txBody>
      </p:sp>
      <p:sp>
        <p:nvSpPr>
          <p:cNvPr id="26731" name="Rectangle 1037"/>
          <p:cNvSpPr>
            <a:spLocks noChangeArrowheads="1"/>
          </p:cNvSpPr>
          <p:nvPr/>
        </p:nvSpPr>
        <p:spPr bwMode="blackWhite">
          <a:xfrm>
            <a:off x="5113020" y="9677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32" name="Rectangle 1038"/>
          <p:cNvSpPr>
            <a:spLocks noChangeArrowheads="1"/>
          </p:cNvSpPr>
          <p:nvPr/>
        </p:nvSpPr>
        <p:spPr bwMode="auto">
          <a:xfrm>
            <a:off x="5113020" y="1501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9" name="Rectangle 1040"/>
          <p:cNvSpPr>
            <a:spLocks noChangeArrowheads="1"/>
          </p:cNvSpPr>
          <p:nvPr/>
        </p:nvSpPr>
        <p:spPr bwMode="blackWhite">
          <a:xfrm>
            <a:off x="5036820" y="10439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accent4"/>
              </a:solidFill>
              <a:latin typeface="+mn-lt"/>
            </a:endParaRPr>
          </a:p>
        </p:txBody>
      </p:sp>
      <p:sp>
        <p:nvSpPr>
          <p:cNvPr id="26730" name="Rectangle 1041"/>
          <p:cNvSpPr>
            <a:spLocks noChangeArrowheads="1"/>
          </p:cNvSpPr>
          <p:nvPr/>
        </p:nvSpPr>
        <p:spPr bwMode="auto">
          <a:xfrm>
            <a:off x="5036820" y="1577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2" name="Group 1042"/>
          <p:cNvGrpSpPr>
            <a:grpSpLocks/>
          </p:cNvGrpSpPr>
          <p:nvPr/>
        </p:nvGrpSpPr>
        <p:grpSpPr bwMode="auto">
          <a:xfrm>
            <a:off x="3360420" y="891540"/>
            <a:ext cx="1295400" cy="609600"/>
            <a:chOff x="2112" y="768"/>
            <a:chExt cx="816" cy="384"/>
          </a:xfrm>
        </p:grpSpPr>
        <p:sp>
          <p:nvSpPr>
            <p:cNvPr id="26727" name="Rectangle 1043"/>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8" name="Rectangle 1044"/>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725" name="Rectangle 1046"/>
          <p:cNvSpPr>
            <a:spLocks noChangeArrowheads="1"/>
          </p:cNvSpPr>
          <p:nvPr/>
        </p:nvSpPr>
        <p:spPr bwMode="blackWhite">
          <a:xfrm>
            <a:off x="4960620" y="1196340"/>
            <a:ext cx="1600200" cy="7620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endParaRPr lang="en-US" sz="1200" b="1">
              <a:solidFill>
                <a:schemeClr val="bg2"/>
              </a:solidFill>
              <a:latin typeface="+mn-lt"/>
            </a:endParaRPr>
          </a:p>
        </p:txBody>
      </p:sp>
      <p:sp>
        <p:nvSpPr>
          <p:cNvPr id="26726" name="Rectangle 1047"/>
          <p:cNvSpPr>
            <a:spLocks noChangeArrowheads="1"/>
          </p:cNvSpPr>
          <p:nvPr/>
        </p:nvSpPr>
        <p:spPr bwMode="auto">
          <a:xfrm>
            <a:off x="4960620" y="1729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723" name="Rectangle 1049"/>
          <p:cNvSpPr>
            <a:spLocks noChangeArrowheads="1"/>
          </p:cNvSpPr>
          <p:nvPr/>
        </p:nvSpPr>
        <p:spPr bwMode="blackWhite">
          <a:xfrm>
            <a:off x="4884420" y="13487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Task Manager</a:t>
            </a:r>
          </a:p>
        </p:txBody>
      </p:sp>
      <p:sp>
        <p:nvSpPr>
          <p:cNvPr id="26724" name="Rectangle 1050"/>
          <p:cNvSpPr>
            <a:spLocks noChangeArrowheads="1"/>
          </p:cNvSpPr>
          <p:nvPr/>
        </p:nvSpPr>
        <p:spPr bwMode="auto">
          <a:xfrm>
            <a:off x="4884420" y="18821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sp>
        <p:nvSpPr>
          <p:cNvPr id="26721" name="Rectangle 1052"/>
          <p:cNvSpPr>
            <a:spLocks noChangeArrowheads="1"/>
          </p:cNvSpPr>
          <p:nvPr/>
        </p:nvSpPr>
        <p:spPr bwMode="blackWhite">
          <a:xfrm>
            <a:off x="4808220" y="1577340"/>
            <a:ext cx="1600200" cy="762000"/>
          </a:xfrm>
          <a:prstGeom prst="rect">
            <a:avLst/>
          </a:prstGeom>
          <a:solidFill>
            <a:schemeClr val="accent6"/>
          </a:solidFill>
          <a:ln w="12700">
            <a:solidFill>
              <a:schemeClr val="accent4"/>
            </a:solidFill>
            <a:miter lim="800000"/>
            <a:headEnd/>
            <a:tailEnd/>
          </a:ln>
        </p:spPr>
        <p:txBody>
          <a:bodyPr lIns="92075" tIns="0" rIns="92075" bIns="46038"/>
          <a:lstStyle/>
          <a:p>
            <a:pPr algn="ctr" eaLnBrk="0" hangingPunct="0"/>
            <a:r>
              <a:rPr lang="en-US" sz="1200" b="1">
                <a:solidFill>
                  <a:schemeClr val="accent4"/>
                </a:solidFill>
                <a:latin typeface="+mn-lt"/>
              </a:rPr>
              <a:t>Explorer</a:t>
            </a:r>
          </a:p>
        </p:txBody>
      </p:sp>
      <p:sp>
        <p:nvSpPr>
          <p:cNvPr id="26722" name="Rectangle 1053"/>
          <p:cNvSpPr>
            <a:spLocks noChangeArrowheads="1"/>
          </p:cNvSpPr>
          <p:nvPr/>
        </p:nvSpPr>
        <p:spPr bwMode="auto">
          <a:xfrm>
            <a:off x="4808220" y="21107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accent4"/>
              </a:solidFill>
              <a:latin typeface="+mn-lt"/>
            </a:endParaRPr>
          </a:p>
        </p:txBody>
      </p:sp>
      <p:grpSp>
        <p:nvGrpSpPr>
          <p:cNvPr id="3" name="Group 1054"/>
          <p:cNvGrpSpPr>
            <a:grpSpLocks/>
          </p:cNvGrpSpPr>
          <p:nvPr/>
        </p:nvGrpSpPr>
        <p:grpSpPr bwMode="auto">
          <a:xfrm>
            <a:off x="3284220" y="967740"/>
            <a:ext cx="1295400" cy="609600"/>
            <a:chOff x="2112" y="768"/>
            <a:chExt cx="816" cy="384"/>
          </a:xfrm>
        </p:grpSpPr>
        <p:sp>
          <p:nvSpPr>
            <p:cNvPr id="26719" name="Rectangle 1055"/>
            <p:cNvSpPr>
              <a:spLocks noChangeArrowheads="1"/>
            </p:cNvSpPr>
            <p:nvPr/>
          </p:nvSpPr>
          <p:spPr bwMode="blackWhite">
            <a:xfrm>
              <a:off x="2112" y="76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latin typeface="+mn-lt"/>
              </a:endParaRPr>
            </a:p>
          </p:txBody>
        </p:sp>
        <p:sp>
          <p:nvSpPr>
            <p:cNvPr id="26720" name="Rectangle 1056"/>
            <p:cNvSpPr>
              <a:spLocks noChangeArrowheads="1"/>
            </p:cNvSpPr>
            <p:nvPr/>
          </p:nvSpPr>
          <p:spPr bwMode="auto">
            <a:xfrm>
              <a:off x="2112" y="110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4" name="Group 1057"/>
          <p:cNvGrpSpPr>
            <a:grpSpLocks/>
          </p:cNvGrpSpPr>
          <p:nvPr/>
        </p:nvGrpSpPr>
        <p:grpSpPr bwMode="auto">
          <a:xfrm>
            <a:off x="3208020" y="1120140"/>
            <a:ext cx="1295400" cy="609600"/>
            <a:chOff x="2064" y="816"/>
            <a:chExt cx="816" cy="384"/>
          </a:xfrm>
        </p:grpSpPr>
        <p:sp>
          <p:nvSpPr>
            <p:cNvPr id="26717" name="Rectangle 1058"/>
            <p:cNvSpPr>
              <a:spLocks noChangeArrowheads="1"/>
            </p:cNvSpPr>
            <p:nvPr/>
          </p:nvSpPr>
          <p:spPr bwMode="blackWhite">
            <a:xfrm>
              <a:off x="2064" y="816"/>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endParaRPr lang="en-US" sz="1200" b="1">
                <a:solidFill>
                  <a:schemeClr val="bg2"/>
                </a:solidFill>
                <a:latin typeface="+mn-lt"/>
              </a:endParaRPr>
            </a:p>
          </p:txBody>
        </p:sp>
        <p:sp>
          <p:nvSpPr>
            <p:cNvPr id="26718" name="Rectangle 1059"/>
            <p:cNvSpPr>
              <a:spLocks noChangeArrowheads="1"/>
            </p:cNvSpPr>
            <p:nvPr/>
          </p:nvSpPr>
          <p:spPr bwMode="auto">
            <a:xfrm>
              <a:off x="2064" y="115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5" name="Group 1060"/>
          <p:cNvGrpSpPr>
            <a:grpSpLocks/>
          </p:cNvGrpSpPr>
          <p:nvPr/>
        </p:nvGrpSpPr>
        <p:grpSpPr bwMode="auto">
          <a:xfrm>
            <a:off x="3131820" y="1272540"/>
            <a:ext cx="1295400" cy="609600"/>
            <a:chOff x="2016" y="864"/>
            <a:chExt cx="816" cy="384"/>
          </a:xfrm>
        </p:grpSpPr>
        <p:sp>
          <p:nvSpPr>
            <p:cNvPr id="26715" name="Rectangle 1061"/>
            <p:cNvSpPr>
              <a:spLocks noChangeArrowheads="1"/>
            </p:cNvSpPr>
            <p:nvPr/>
          </p:nvSpPr>
          <p:spPr bwMode="blackWhite">
            <a:xfrm>
              <a:off x="2016" y="864"/>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SvcHost.Exe</a:t>
              </a:r>
            </a:p>
          </p:txBody>
        </p:sp>
        <p:sp>
          <p:nvSpPr>
            <p:cNvPr id="26716" name="Rectangle 1062"/>
            <p:cNvSpPr>
              <a:spLocks noChangeArrowheads="1"/>
            </p:cNvSpPr>
            <p:nvPr/>
          </p:nvSpPr>
          <p:spPr bwMode="auto">
            <a:xfrm>
              <a:off x="20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6" name="Group 1063"/>
          <p:cNvGrpSpPr>
            <a:grpSpLocks/>
          </p:cNvGrpSpPr>
          <p:nvPr/>
        </p:nvGrpSpPr>
        <p:grpSpPr bwMode="auto">
          <a:xfrm>
            <a:off x="2979420" y="1501140"/>
            <a:ext cx="1295400" cy="609600"/>
            <a:chOff x="1920" y="1008"/>
            <a:chExt cx="816" cy="384"/>
          </a:xfrm>
        </p:grpSpPr>
        <p:sp>
          <p:nvSpPr>
            <p:cNvPr id="26713" name="Rectangle 1064"/>
            <p:cNvSpPr>
              <a:spLocks noChangeArrowheads="1"/>
            </p:cNvSpPr>
            <p:nvPr/>
          </p:nvSpPr>
          <p:spPr bwMode="blackWhite">
            <a:xfrm>
              <a:off x="1920" y="1008"/>
              <a:ext cx="816" cy="384"/>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WinMgt.Exe</a:t>
              </a:r>
            </a:p>
          </p:txBody>
        </p:sp>
        <p:sp>
          <p:nvSpPr>
            <p:cNvPr id="26714" name="Rectangle 1065"/>
            <p:cNvSpPr>
              <a:spLocks noChangeArrowheads="1"/>
            </p:cNvSpPr>
            <p:nvPr/>
          </p:nvSpPr>
          <p:spPr bwMode="auto">
            <a:xfrm>
              <a:off x="1920" y="1344"/>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7" name="Group 1066"/>
          <p:cNvGrpSpPr>
            <a:grpSpLocks/>
          </p:cNvGrpSpPr>
          <p:nvPr/>
        </p:nvGrpSpPr>
        <p:grpSpPr bwMode="auto">
          <a:xfrm>
            <a:off x="2827020" y="1729740"/>
            <a:ext cx="1295400" cy="533400"/>
            <a:chOff x="1824" y="1152"/>
            <a:chExt cx="816" cy="336"/>
          </a:xfrm>
        </p:grpSpPr>
        <p:sp>
          <p:nvSpPr>
            <p:cNvPr id="26711" name="Rectangle 1067"/>
            <p:cNvSpPr>
              <a:spLocks noChangeArrowheads="1"/>
            </p:cNvSpPr>
            <p:nvPr/>
          </p:nvSpPr>
          <p:spPr bwMode="blackWhite">
            <a:xfrm>
              <a:off x="1824" y="1152"/>
              <a:ext cx="816" cy="336"/>
            </a:xfrm>
            <a:prstGeom prst="rect">
              <a:avLst/>
            </a:prstGeom>
            <a:solidFill>
              <a:schemeClr val="accent1"/>
            </a:solidFill>
            <a:ln w="12700">
              <a:solidFill>
                <a:schemeClr val="accent4"/>
              </a:solidFill>
              <a:miter lim="800000"/>
              <a:headEnd/>
              <a:tailEnd/>
            </a:ln>
          </p:spPr>
          <p:txBody>
            <a:bodyPr lIns="92075" tIns="73152" rIns="92075" bIns="46038"/>
            <a:lstStyle/>
            <a:p>
              <a:pPr algn="ctr" eaLnBrk="0" hangingPunct="0">
                <a:lnSpc>
                  <a:spcPct val="60000"/>
                </a:lnSpc>
                <a:spcBef>
                  <a:spcPct val="30000"/>
                </a:spcBef>
              </a:pPr>
              <a:r>
                <a:rPr lang="en-US" sz="1200" b="1">
                  <a:solidFill>
                    <a:schemeClr val="bg1"/>
                  </a:solidFill>
                  <a:latin typeface="+mn-lt"/>
                </a:rPr>
                <a:t>SpoolSv.Exe</a:t>
              </a:r>
            </a:p>
          </p:txBody>
        </p:sp>
        <p:sp>
          <p:nvSpPr>
            <p:cNvPr id="26712" name="Rectangle 1068"/>
            <p:cNvSpPr>
              <a:spLocks noChangeArrowheads="1"/>
            </p:cNvSpPr>
            <p:nvPr/>
          </p:nvSpPr>
          <p:spPr bwMode="auto">
            <a:xfrm>
              <a:off x="1824"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grpSp>
        <p:nvGrpSpPr>
          <p:cNvPr id="8" name="Group 1069"/>
          <p:cNvGrpSpPr>
            <a:grpSpLocks/>
          </p:cNvGrpSpPr>
          <p:nvPr/>
        </p:nvGrpSpPr>
        <p:grpSpPr bwMode="auto">
          <a:xfrm>
            <a:off x="1379220" y="891540"/>
            <a:ext cx="1295400" cy="614363"/>
            <a:chOff x="912" y="606"/>
            <a:chExt cx="816" cy="387"/>
          </a:xfrm>
        </p:grpSpPr>
        <p:sp>
          <p:nvSpPr>
            <p:cNvPr id="26709" name="Rectangle 1070"/>
            <p:cNvSpPr>
              <a:spLocks noChangeArrowheads="1"/>
            </p:cNvSpPr>
            <p:nvPr/>
          </p:nvSpPr>
          <p:spPr bwMode="blackWhite">
            <a:xfrm>
              <a:off x="912" y="606"/>
              <a:ext cx="816" cy="384"/>
            </a:xfrm>
            <a:prstGeom prst="rect">
              <a:avLst/>
            </a:prstGeom>
            <a:solidFill>
              <a:srgbClr val="B11D2F"/>
            </a:solidFill>
            <a:ln w="12700">
              <a:solidFill>
                <a:schemeClr val="accent4"/>
              </a:solidFill>
              <a:miter lim="800000"/>
              <a:headEnd/>
              <a:tailEnd/>
            </a:ln>
          </p:spPr>
          <p:txBody>
            <a:bodyPr lIns="92075" tIns="18288" rIns="92075" bIns="92075" anchorCtr="1"/>
            <a:lstStyle/>
            <a:p>
              <a:pPr algn="ctr" eaLnBrk="0" hangingPunct="0">
                <a:spcBef>
                  <a:spcPct val="30000"/>
                </a:spcBef>
              </a:pPr>
              <a:r>
                <a:rPr lang="en-US" sz="1200" b="1">
                  <a:solidFill>
                    <a:schemeClr val="bg1"/>
                  </a:solidFill>
                  <a:latin typeface="+mn-lt"/>
                </a:rPr>
                <a:t>Service</a:t>
              </a:r>
              <a:br>
                <a:rPr lang="en-US" sz="1200" b="1">
                  <a:solidFill>
                    <a:schemeClr val="bg1"/>
                  </a:solidFill>
                  <a:latin typeface="+mn-lt"/>
                </a:rPr>
              </a:br>
              <a:r>
                <a:rPr lang="en-US" sz="1200" b="1">
                  <a:solidFill>
                    <a:schemeClr val="bg1"/>
                  </a:solidFill>
                  <a:latin typeface="+mn-lt"/>
                </a:rPr>
                <a:t>Control Mgr.</a:t>
              </a:r>
            </a:p>
          </p:txBody>
        </p:sp>
        <p:sp>
          <p:nvSpPr>
            <p:cNvPr id="26710" name="Rectangle 1071"/>
            <p:cNvSpPr>
              <a:spLocks noChangeArrowheads="1"/>
            </p:cNvSpPr>
            <p:nvPr/>
          </p:nvSpPr>
          <p:spPr bwMode="auto">
            <a:xfrm>
              <a:off x="912" y="945"/>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grpSp>
        <p:nvGrpSpPr>
          <p:cNvPr id="9" name="Group 1072"/>
          <p:cNvGrpSpPr>
            <a:grpSpLocks/>
          </p:cNvGrpSpPr>
          <p:nvPr/>
        </p:nvGrpSpPr>
        <p:grpSpPr bwMode="auto">
          <a:xfrm>
            <a:off x="1226820" y="1348740"/>
            <a:ext cx="1295400" cy="609600"/>
            <a:chOff x="816" y="864"/>
            <a:chExt cx="816" cy="384"/>
          </a:xfrm>
        </p:grpSpPr>
        <p:sp>
          <p:nvSpPr>
            <p:cNvPr id="26707" name="Rectangle 1073"/>
            <p:cNvSpPr>
              <a:spLocks noChangeArrowheads="1"/>
            </p:cNvSpPr>
            <p:nvPr/>
          </p:nvSpPr>
          <p:spPr bwMode="blackWhite">
            <a:xfrm>
              <a:off x="816" y="86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LSASS</a:t>
              </a:r>
            </a:p>
          </p:txBody>
        </p:sp>
        <p:sp>
          <p:nvSpPr>
            <p:cNvPr id="26708" name="Rectangle 1074"/>
            <p:cNvSpPr>
              <a:spLocks noChangeArrowheads="1"/>
            </p:cNvSpPr>
            <p:nvPr/>
          </p:nvSpPr>
          <p:spPr bwMode="auto">
            <a:xfrm>
              <a:off x="816" y="120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48" name="Rectangle 1075"/>
          <p:cNvSpPr>
            <a:spLocks noChangeArrowheads="1"/>
          </p:cNvSpPr>
          <p:nvPr/>
        </p:nvSpPr>
        <p:spPr bwMode="blackWhite">
          <a:xfrm>
            <a:off x="26746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Object</a:t>
            </a:r>
          </a:p>
          <a:p>
            <a:pPr marL="552450" indent="-552450" algn="ctr" eaLnBrk="0" hangingPunct="0"/>
            <a:r>
              <a:rPr lang="en-US" sz="1200" b="1">
                <a:solidFill>
                  <a:schemeClr val="bg1"/>
                </a:solidFill>
                <a:latin typeface="+mn-lt"/>
              </a:rPr>
              <a:t>Mgr.</a:t>
            </a:r>
          </a:p>
        </p:txBody>
      </p:sp>
      <p:sp>
        <p:nvSpPr>
          <p:cNvPr id="26649" name="Rectangle 1076"/>
          <p:cNvSpPr>
            <a:spLocks noChangeArrowheads="1"/>
          </p:cNvSpPr>
          <p:nvPr/>
        </p:nvSpPr>
        <p:spPr bwMode="auto">
          <a:xfrm>
            <a:off x="7856220" y="3939540"/>
            <a:ext cx="1066800" cy="1524000"/>
          </a:xfrm>
          <a:prstGeom prst="rect">
            <a:avLst/>
          </a:prstGeom>
          <a:solidFill>
            <a:srgbClr val="FFC000"/>
          </a:solidFill>
          <a:ln w="12700">
            <a:solidFill>
              <a:schemeClr val="accent4"/>
            </a:solidFill>
            <a:miter lim="800000"/>
            <a:headEnd/>
            <a:tailEnd/>
          </a:ln>
        </p:spPr>
        <p:txBody>
          <a:bodyPr wrap="none" lIns="92075" tIns="46038" rIns="92075" bIns="46038"/>
          <a:lstStyle/>
          <a:p>
            <a:pPr marL="552450" indent="-552450" algn="ctr" eaLnBrk="0" hangingPunct="0"/>
            <a:r>
              <a:rPr lang="en-US" sz="1200" b="1">
                <a:solidFill>
                  <a:schemeClr val="accent4"/>
                </a:solidFill>
                <a:latin typeface="+mn-lt"/>
              </a:rPr>
              <a:t>Windows</a:t>
            </a:r>
          </a:p>
          <a:p>
            <a:pPr marL="552450" indent="-552450" algn="ctr" eaLnBrk="0" hangingPunct="0"/>
            <a:r>
              <a:rPr lang="en-US" sz="1200" b="1">
                <a:solidFill>
                  <a:schemeClr val="accent4"/>
                </a:solidFill>
                <a:latin typeface="+mn-lt"/>
              </a:rPr>
              <a:t>USER,</a:t>
            </a:r>
          </a:p>
          <a:p>
            <a:pPr marL="552450" indent="-552450" algn="ctr" eaLnBrk="0" hangingPunct="0"/>
            <a:r>
              <a:rPr lang="en-US" sz="1200" b="1">
                <a:solidFill>
                  <a:schemeClr val="accent4"/>
                </a:solidFill>
                <a:latin typeface="+mn-lt"/>
              </a:rPr>
              <a:t>GDI</a:t>
            </a:r>
          </a:p>
          <a:p>
            <a:pPr marL="552450" indent="-552450" algn="ctr" eaLnBrk="0" hangingPunct="0"/>
            <a:endParaRPr lang="en-US" sz="1200" b="1">
              <a:solidFill>
                <a:schemeClr val="accent4"/>
              </a:solidFill>
              <a:latin typeface="+mn-lt"/>
            </a:endParaRPr>
          </a:p>
          <a:p>
            <a:pPr marL="552450" indent="-552450" algn="ctr" eaLnBrk="0" hangingPunct="0"/>
            <a:endParaRPr lang="en-US" sz="1200" b="1">
              <a:solidFill>
                <a:schemeClr val="accent4"/>
              </a:solidFill>
              <a:latin typeface="+mn-lt"/>
            </a:endParaRPr>
          </a:p>
        </p:txBody>
      </p:sp>
      <p:sp>
        <p:nvSpPr>
          <p:cNvPr id="26650" name="Rectangle 1077"/>
          <p:cNvSpPr>
            <a:spLocks noChangeArrowheads="1"/>
          </p:cNvSpPr>
          <p:nvPr/>
        </p:nvSpPr>
        <p:spPr bwMode="blackWhite">
          <a:xfrm>
            <a:off x="198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File</a:t>
            </a:r>
            <a:br>
              <a:rPr lang="en-US" sz="1200" b="1">
                <a:solidFill>
                  <a:schemeClr val="bg1"/>
                </a:solidFill>
                <a:latin typeface="+mn-lt"/>
              </a:rPr>
            </a:br>
            <a:r>
              <a:rPr lang="en-US" sz="1200" b="1">
                <a:solidFill>
                  <a:schemeClr val="bg1"/>
                </a:solidFill>
                <a:latin typeface="+mn-lt"/>
              </a:rPr>
              <a:t> System</a:t>
            </a:r>
            <a:br>
              <a:rPr lang="en-US" sz="1200" b="1">
                <a:solidFill>
                  <a:schemeClr val="bg1"/>
                </a:solidFill>
                <a:latin typeface="+mn-lt"/>
              </a:rPr>
            </a:br>
            <a:r>
              <a:rPr lang="en-US" sz="1200" b="1">
                <a:solidFill>
                  <a:schemeClr val="bg1"/>
                </a:solidFill>
                <a:latin typeface="+mn-lt"/>
              </a:rPr>
              <a:t> Cache</a:t>
            </a:r>
          </a:p>
        </p:txBody>
      </p:sp>
      <p:sp>
        <p:nvSpPr>
          <p:cNvPr id="26651" name="Rectangle 1078"/>
          <p:cNvSpPr>
            <a:spLocks noChangeArrowheads="1"/>
          </p:cNvSpPr>
          <p:nvPr/>
        </p:nvSpPr>
        <p:spPr bwMode="blackWhite">
          <a:xfrm>
            <a:off x="769620" y="4244340"/>
            <a:ext cx="1219200" cy="1219200"/>
          </a:xfrm>
          <a:prstGeom prst="rect">
            <a:avLst/>
          </a:prstGeom>
          <a:solidFill>
            <a:schemeClr val="accent1"/>
          </a:solidFill>
          <a:ln w="12700">
            <a:solidFill>
              <a:schemeClr val="accent4"/>
            </a:solidFill>
            <a:miter lim="800000"/>
            <a:headEnd/>
            <a:tailEnd/>
          </a:ln>
        </p:spPr>
        <p:txBody>
          <a:bodyPr wrap="none" lIns="92075" tIns="46038" rIns="92075" bIns="46038"/>
          <a:lstStyle/>
          <a:p>
            <a:pPr algn="ctr" eaLnBrk="0" hangingPunct="0"/>
            <a:r>
              <a:rPr lang="en-US" sz="1200" b="1">
                <a:solidFill>
                  <a:schemeClr val="bg1"/>
                </a:solidFill>
                <a:latin typeface="+mn-lt"/>
              </a:rPr>
              <a:t>I/O Mgr</a:t>
            </a:r>
          </a:p>
        </p:txBody>
      </p:sp>
      <p:sp>
        <p:nvSpPr>
          <p:cNvPr id="26652" name="Rectangle 1079"/>
          <p:cNvSpPr>
            <a:spLocks noChangeArrowheads="1"/>
          </p:cNvSpPr>
          <p:nvPr/>
        </p:nvSpPr>
        <p:spPr bwMode="auto">
          <a:xfrm>
            <a:off x="7399020" y="678181"/>
            <a:ext cx="1482725" cy="277641"/>
          </a:xfrm>
          <a:prstGeom prst="rect">
            <a:avLst/>
          </a:prstGeom>
          <a:noFill/>
          <a:ln w="9525">
            <a:noFill/>
            <a:miter lim="800000"/>
            <a:headEnd/>
            <a:tailEnd/>
          </a:ln>
        </p:spPr>
        <p:txBody>
          <a:bodyPr lIns="92075" tIns="46038" rIns="92075" bIns="46038">
            <a:spAutoFit/>
          </a:bodyPr>
          <a:lstStyle/>
          <a:p>
            <a:pPr algn="ctr" eaLnBrk="0" hangingPunct="0">
              <a:spcBef>
                <a:spcPct val="30000"/>
              </a:spcBef>
            </a:pPr>
            <a:r>
              <a:rPr lang="en-US" sz="1200" b="1" smtClean="0">
                <a:solidFill>
                  <a:schemeClr val="accent4"/>
                </a:solidFill>
                <a:latin typeface="+mn-lt"/>
              </a:rPr>
              <a:t>Subsystems</a:t>
            </a:r>
            <a:endParaRPr lang="en-US" sz="1200" b="1">
              <a:solidFill>
                <a:schemeClr val="accent4"/>
              </a:solidFill>
              <a:latin typeface="+mn-lt"/>
            </a:endParaRPr>
          </a:p>
        </p:txBody>
      </p:sp>
      <p:sp>
        <p:nvSpPr>
          <p:cNvPr id="26705" name="Rectangle 1081"/>
          <p:cNvSpPr>
            <a:spLocks noChangeArrowheads="1"/>
          </p:cNvSpPr>
          <p:nvPr/>
        </p:nvSpPr>
        <p:spPr bwMode="blackWhite">
          <a:xfrm>
            <a:off x="4732020" y="1793240"/>
            <a:ext cx="1600200" cy="774700"/>
          </a:xfrm>
          <a:prstGeom prst="rect">
            <a:avLst/>
          </a:prstGeom>
          <a:solidFill>
            <a:schemeClr val="accent6"/>
          </a:solidFill>
          <a:ln w="12700">
            <a:solidFill>
              <a:schemeClr val="accent4"/>
            </a:solidFill>
            <a:miter lim="800000"/>
            <a:headEnd/>
            <a:tailEnd/>
          </a:ln>
        </p:spPr>
        <p:txBody>
          <a:bodyPr lIns="92075" tIns="46038" rIns="92075" bIns="46038"/>
          <a:lstStyle/>
          <a:p>
            <a:pPr algn="ctr" eaLnBrk="0" hangingPunct="0"/>
            <a:r>
              <a:rPr lang="en-US" sz="1200" b="1">
                <a:solidFill>
                  <a:schemeClr val="accent4"/>
                </a:solidFill>
                <a:latin typeface="+mn-lt"/>
              </a:rPr>
              <a:t>User</a:t>
            </a:r>
          </a:p>
          <a:p>
            <a:pPr algn="ctr" eaLnBrk="0" hangingPunct="0"/>
            <a:r>
              <a:rPr lang="en-US" sz="1200" b="1">
                <a:solidFill>
                  <a:schemeClr val="accent4"/>
                </a:solidFill>
                <a:latin typeface="+mn-lt"/>
              </a:rPr>
              <a:t>Application</a:t>
            </a:r>
          </a:p>
        </p:txBody>
      </p:sp>
      <p:sp>
        <p:nvSpPr>
          <p:cNvPr id="26706" name="Rectangle 1082"/>
          <p:cNvSpPr>
            <a:spLocks noChangeArrowheads="1"/>
          </p:cNvSpPr>
          <p:nvPr/>
        </p:nvSpPr>
        <p:spPr bwMode="auto">
          <a:xfrm>
            <a:off x="4732020" y="2339340"/>
            <a:ext cx="1600200" cy="228600"/>
          </a:xfrm>
          <a:prstGeom prst="rect">
            <a:avLst/>
          </a:prstGeom>
          <a:solidFill>
            <a:schemeClr val="accent2"/>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bg1"/>
                </a:solidFill>
                <a:latin typeface="+mn-lt"/>
              </a:rPr>
              <a:t>Subsystem DLLs</a:t>
            </a:r>
          </a:p>
        </p:txBody>
      </p:sp>
      <p:sp>
        <p:nvSpPr>
          <p:cNvPr id="26654" name="Rectangle 1083"/>
          <p:cNvSpPr>
            <a:spLocks noChangeArrowheads="1"/>
          </p:cNvSpPr>
          <p:nvPr/>
        </p:nvSpPr>
        <p:spPr bwMode="auto">
          <a:xfrm>
            <a:off x="1306195" y="647065"/>
            <a:ext cx="1978025"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System processes</a:t>
            </a:r>
            <a:endParaRPr lang="en-US" sz="1000" b="1">
              <a:solidFill>
                <a:schemeClr val="accent4"/>
              </a:solidFill>
              <a:latin typeface="+mn-lt"/>
            </a:endParaRPr>
          </a:p>
        </p:txBody>
      </p:sp>
      <p:sp>
        <p:nvSpPr>
          <p:cNvPr id="26655" name="Rectangle 1084"/>
          <p:cNvSpPr>
            <a:spLocks noChangeArrowheads="1"/>
          </p:cNvSpPr>
          <p:nvPr/>
        </p:nvSpPr>
        <p:spPr bwMode="auto">
          <a:xfrm>
            <a:off x="3482338" y="647065"/>
            <a:ext cx="1154974" cy="246863"/>
          </a:xfrm>
          <a:prstGeom prst="rect">
            <a:avLst/>
          </a:prstGeom>
          <a:noFill/>
          <a:ln w="9525">
            <a:noFill/>
            <a:miter lim="800000"/>
            <a:headEnd/>
            <a:tailEnd/>
          </a:ln>
        </p:spPr>
        <p:txBody>
          <a:bodyPr wrap="square" lIns="92075" tIns="46038" rIns="92075" bIns="46038">
            <a:spAutoFit/>
          </a:bodyPr>
          <a:lstStyle/>
          <a:p>
            <a:pPr eaLnBrk="0" hangingPunct="0"/>
            <a:r>
              <a:rPr lang="en-US" sz="1000" b="1" smtClean="0">
                <a:solidFill>
                  <a:schemeClr val="accent4"/>
                </a:solidFill>
                <a:latin typeface="+mn-lt"/>
              </a:rPr>
              <a:t>Services</a:t>
            </a:r>
            <a:endParaRPr lang="en-US" sz="1000" b="1">
              <a:solidFill>
                <a:schemeClr val="accent4"/>
              </a:solidFill>
              <a:latin typeface="+mn-lt"/>
            </a:endParaRPr>
          </a:p>
        </p:txBody>
      </p:sp>
      <p:sp>
        <p:nvSpPr>
          <p:cNvPr id="26656" name="Rectangle 1085"/>
          <p:cNvSpPr>
            <a:spLocks noChangeArrowheads="1"/>
          </p:cNvSpPr>
          <p:nvPr/>
        </p:nvSpPr>
        <p:spPr bwMode="auto">
          <a:xfrm>
            <a:off x="5515519" y="647065"/>
            <a:ext cx="1403350" cy="246863"/>
          </a:xfrm>
          <a:prstGeom prst="rect">
            <a:avLst/>
          </a:prstGeom>
          <a:noFill/>
          <a:ln w="9525">
            <a:noFill/>
            <a:miter lim="800000"/>
            <a:headEnd/>
            <a:tailEnd/>
          </a:ln>
        </p:spPr>
        <p:txBody>
          <a:bodyPr lIns="92075" tIns="46038" rIns="92075" bIns="46038">
            <a:spAutoFit/>
          </a:bodyPr>
          <a:lstStyle/>
          <a:p>
            <a:pPr eaLnBrk="0" hangingPunct="0"/>
            <a:r>
              <a:rPr lang="en-US" sz="1000" b="1" smtClean="0">
                <a:solidFill>
                  <a:schemeClr val="accent4"/>
                </a:solidFill>
                <a:latin typeface="+mn-lt"/>
              </a:rPr>
              <a:t>Applications</a:t>
            </a:r>
            <a:endParaRPr lang="en-US" sz="1000" b="1">
              <a:solidFill>
                <a:schemeClr val="accent4"/>
              </a:solidFill>
              <a:latin typeface="+mn-lt"/>
            </a:endParaRPr>
          </a:p>
        </p:txBody>
      </p:sp>
      <p:sp>
        <p:nvSpPr>
          <p:cNvPr id="26657" name="Rectangle 1086"/>
          <p:cNvSpPr>
            <a:spLocks noChangeArrowheads="1"/>
          </p:cNvSpPr>
          <p:nvPr/>
        </p:nvSpPr>
        <p:spPr bwMode="auto">
          <a:xfrm>
            <a:off x="6530340" y="6160770"/>
            <a:ext cx="2590800" cy="462307"/>
          </a:xfrm>
          <a:prstGeom prst="rect">
            <a:avLst/>
          </a:prstGeom>
          <a:noFill/>
          <a:ln w="9525">
            <a:noFill/>
            <a:miter lim="800000"/>
            <a:headEnd/>
            <a:tailEnd/>
          </a:ln>
        </p:spPr>
        <p:txBody>
          <a:bodyPr lIns="92075" tIns="46038" rIns="92075" bIns="46038">
            <a:spAutoFit/>
          </a:bodyPr>
          <a:lstStyle/>
          <a:p>
            <a:pPr algn="r" eaLnBrk="0" hangingPunct="0"/>
            <a:r>
              <a:rPr lang="en-US" sz="1200">
                <a:solidFill>
                  <a:schemeClr val="accent4"/>
                </a:solidFill>
                <a:latin typeface="+mn-lt"/>
              </a:rPr>
              <a:t>Original copyright by Microsoft Corporation</a:t>
            </a:r>
            <a:r>
              <a:rPr lang="en-US" sz="1200" smtClean="0">
                <a:solidFill>
                  <a:schemeClr val="accent4"/>
                </a:solidFill>
                <a:latin typeface="+mn-lt"/>
              </a:rPr>
              <a:t>.</a:t>
            </a:r>
            <a:endParaRPr lang="en-US" sz="1200">
              <a:solidFill>
                <a:schemeClr val="accent4"/>
              </a:solidFill>
              <a:latin typeface="+mn-lt"/>
            </a:endParaRPr>
          </a:p>
        </p:txBody>
      </p:sp>
      <p:sp>
        <p:nvSpPr>
          <p:cNvPr id="26658" name="Rectangle 1087"/>
          <p:cNvSpPr>
            <a:spLocks noChangeArrowheads="1"/>
          </p:cNvSpPr>
          <p:nvPr/>
        </p:nvSpPr>
        <p:spPr bwMode="blackWhite">
          <a:xfrm>
            <a:off x="769620" y="4549140"/>
            <a:ext cx="1066800" cy="12192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59" name="Rectangle 1088"/>
          <p:cNvSpPr>
            <a:spLocks noChangeArrowheads="1"/>
          </p:cNvSpPr>
          <p:nvPr/>
        </p:nvSpPr>
        <p:spPr bwMode="blackWhite">
          <a:xfrm>
            <a:off x="160020" y="2872740"/>
            <a:ext cx="1143000" cy="533400"/>
          </a:xfrm>
          <a:prstGeom prst="rect">
            <a:avLst/>
          </a:prstGeom>
          <a:solidFill>
            <a:srgbClr val="B11D2F"/>
          </a:solidFill>
          <a:ln w="12700">
            <a:solidFill>
              <a:schemeClr val="accent4"/>
            </a:solidFill>
            <a:miter lim="800000"/>
            <a:headEnd/>
            <a:tailEnd/>
          </a:ln>
        </p:spPr>
        <p:txBody>
          <a:bodyPr wrap="none" lIns="92075" rIns="92075" bIns="92075" anchor="ctr"/>
          <a:lstStyle/>
          <a:p>
            <a:pPr>
              <a:lnSpc>
                <a:spcPct val="90000"/>
              </a:lnSpc>
            </a:pPr>
            <a:r>
              <a:rPr lang="en-US" sz="1200" b="1">
                <a:solidFill>
                  <a:schemeClr val="bg1"/>
                </a:solidFill>
                <a:latin typeface="+mn-lt"/>
              </a:rPr>
              <a:t>System</a:t>
            </a:r>
          </a:p>
          <a:p>
            <a:pPr>
              <a:lnSpc>
                <a:spcPct val="90000"/>
              </a:lnSpc>
            </a:pPr>
            <a:r>
              <a:rPr lang="en-US" sz="1200" b="1">
                <a:solidFill>
                  <a:schemeClr val="bg1"/>
                </a:solidFill>
                <a:latin typeface="+mn-lt"/>
              </a:rPr>
              <a:t>Threads</a:t>
            </a:r>
          </a:p>
        </p:txBody>
      </p:sp>
      <p:grpSp>
        <p:nvGrpSpPr>
          <p:cNvPr id="10" name="Group 1089"/>
          <p:cNvGrpSpPr>
            <a:grpSpLocks/>
          </p:cNvGrpSpPr>
          <p:nvPr/>
        </p:nvGrpSpPr>
        <p:grpSpPr bwMode="auto">
          <a:xfrm>
            <a:off x="-51755" y="1967866"/>
            <a:ext cx="942975" cy="1992313"/>
            <a:chOff x="48" y="1302"/>
            <a:chExt cx="594" cy="1255"/>
          </a:xfrm>
        </p:grpSpPr>
        <p:sp>
          <p:nvSpPr>
            <p:cNvPr id="26703"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eaLnBrk="0" hangingPunct="0">
                <a:lnSpc>
                  <a:spcPct val="140000"/>
                </a:lnSpc>
              </a:pPr>
              <a:r>
                <a:rPr lang="en-US" sz="1200" b="1">
                  <a:solidFill>
                    <a:schemeClr val="accent4"/>
                  </a:solidFill>
                  <a:latin typeface="+mn-lt"/>
                </a:rPr>
                <a:t>User</a:t>
              </a:r>
            </a:p>
            <a:p>
              <a:pPr eaLnBrk="0" hangingPunct="0">
                <a:lnSpc>
                  <a:spcPct val="90000"/>
                </a:lnSpc>
              </a:pPr>
              <a:r>
                <a:rPr lang="en-US" sz="1200" b="1">
                  <a:solidFill>
                    <a:schemeClr val="accent4"/>
                  </a:solidFill>
                  <a:latin typeface="+mn-lt"/>
                </a:rPr>
                <a:t>Mode</a:t>
              </a:r>
            </a:p>
          </p:txBody>
        </p:sp>
        <p:sp>
          <p:nvSpPr>
            <p:cNvPr id="26704"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eaLnBrk="0" hangingPunct="0"/>
              <a:r>
                <a:rPr lang="en-US" sz="1200" b="1">
                  <a:solidFill>
                    <a:schemeClr val="accent4"/>
                  </a:solidFill>
                  <a:latin typeface="+mn-lt"/>
                </a:rPr>
                <a:t>Kernel</a:t>
              </a:r>
            </a:p>
            <a:p>
              <a:pPr eaLnBrk="0" hangingPunct="0"/>
              <a:r>
                <a:rPr lang="en-US" sz="1200" b="1">
                  <a:solidFill>
                    <a:schemeClr val="accent4"/>
                  </a:solidFill>
                  <a:latin typeface="+mn-lt"/>
                </a:rPr>
                <a:t>Mode</a:t>
              </a:r>
            </a:p>
          </p:txBody>
        </p:sp>
      </p:grpSp>
      <p:sp>
        <p:nvSpPr>
          <p:cNvPr id="26661" name="Freeform 1092"/>
          <p:cNvSpPr>
            <a:spLocks/>
          </p:cNvSpPr>
          <p:nvPr/>
        </p:nvSpPr>
        <p:spPr bwMode="auto">
          <a:xfrm>
            <a:off x="160020" y="2720340"/>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chemeClr val="accent4"/>
            </a:solidFill>
            <a:round/>
            <a:headEnd type="none" w="sm" len="sm"/>
            <a:tailEnd type="none" w="sm" len="sm"/>
          </a:ln>
        </p:spPr>
        <p:txBody>
          <a:bodyPr/>
          <a:lstStyle/>
          <a:p>
            <a:endParaRPr lang="en-US" sz="1200">
              <a:latin typeface="+mn-lt"/>
            </a:endParaRPr>
          </a:p>
        </p:txBody>
      </p:sp>
      <p:sp>
        <p:nvSpPr>
          <p:cNvPr id="26662" name="Rectangle 1093"/>
          <p:cNvSpPr>
            <a:spLocks noChangeArrowheads="1"/>
          </p:cNvSpPr>
          <p:nvPr/>
        </p:nvSpPr>
        <p:spPr bwMode="blackWhite">
          <a:xfrm>
            <a:off x="1537970" y="2872740"/>
            <a:ext cx="7286625" cy="304800"/>
          </a:xfrm>
          <a:prstGeom prst="rect">
            <a:avLst/>
          </a:prstGeom>
          <a:solidFill>
            <a:schemeClr val="folHlink"/>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NTDLL.DLL</a:t>
            </a:r>
          </a:p>
        </p:txBody>
      </p:sp>
      <p:sp>
        <p:nvSpPr>
          <p:cNvPr id="26663" name="Rectangle 1094"/>
          <p:cNvSpPr>
            <a:spLocks noChangeArrowheads="1"/>
          </p:cNvSpPr>
          <p:nvPr/>
        </p:nvSpPr>
        <p:spPr bwMode="blackWhite">
          <a:xfrm>
            <a:off x="769620" y="4625340"/>
            <a:ext cx="990600" cy="1143000"/>
          </a:xfrm>
          <a:prstGeom prst="rect">
            <a:avLst/>
          </a:prstGeom>
          <a:solidFill>
            <a:srgbClr val="FF9966"/>
          </a:solidFill>
          <a:ln w="12700">
            <a:solidFill>
              <a:schemeClr val="accent4"/>
            </a:solidFill>
            <a:miter lim="800000"/>
            <a:headEnd/>
            <a:tailEnd/>
          </a:ln>
        </p:spPr>
        <p:txBody>
          <a:bodyPr wrap="none" lIns="92075" tIns="46038" rIns="92075" bIns="46038" anchor="ctr"/>
          <a:lstStyle/>
          <a:p>
            <a:pPr algn="ctr" eaLnBrk="0" hangingPunct="0"/>
            <a:endParaRPr lang="en-US" sz="1200" b="1">
              <a:solidFill>
                <a:schemeClr val="bg2"/>
              </a:solidFill>
              <a:latin typeface="+mn-lt"/>
            </a:endParaRPr>
          </a:p>
        </p:txBody>
      </p:sp>
      <p:sp>
        <p:nvSpPr>
          <p:cNvPr id="26664" name="Rectangle 1095"/>
          <p:cNvSpPr>
            <a:spLocks noChangeArrowheads="1"/>
          </p:cNvSpPr>
          <p:nvPr/>
        </p:nvSpPr>
        <p:spPr bwMode="blackWhite">
          <a:xfrm>
            <a:off x="769620" y="4701540"/>
            <a:ext cx="914400" cy="1066800"/>
          </a:xfrm>
          <a:prstGeom prst="rect">
            <a:avLst/>
          </a:prstGeom>
          <a:solidFill>
            <a:srgbClr val="FF9966"/>
          </a:solidFill>
          <a:ln w="12700">
            <a:solidFill>
              <a:schemeClr val="accent4"/>
            </a:solidFill>
            <a:miter lim="800000"/>
            <a:headEnd/>
            <a:tailEnd/>
          </a:ln>
        </p:spPr>
        <p:txBody>
          <a:bodyPr wrap="none" lIns="92075" tIns="91440" rIns="92075" bIns="0"/>
          <a:lstStyle/>
          <a:p>
            <a:pPr algn="ctr" eaLnBrk="0" hangingPunct="0"/>
            <a:r>
              <a:rPr lang="en-US" sz="1200" b="1">
                <a:solidFill>
                  <a:schemeClr val="accent4"/>
                </a:solidFill>
                <a:latin typeface="+mn-lt"/>
              </a:rPr>
              <a:t>Device &amp;</a:t>
            </a:r>
          </a:p>
          <a:p>
            <a:pPr algn="ctr" eaLnBrk="0" hangingPunct="0"/>
            <a:r>
              <a:rPr lang="en-US" sz="1200" b="1">
                <a:solidFill>
                  <a:schemeClr val="accent4"/>
                </a:solidFill>
                <a:latin typeface="+mn-lt"/>
              </a:rPr>
              <a:t>File Sys.</a:t>
            </a:r>
          </a:p>
          <a:p>
            <a:pPr algn="ctr" eaLnBrk="0" hangingPunct="0"/>
            <a:r>
              <a:rPr lang="en-US" sz="1200" b="1">
                <a:solidFill>
                  <a:schemeClr val="accent4"/>
                </a:solidFill>
                <a:latin typeface="+mn-lt"/>
              </a:rPr>
              <a:t>Drivers</a:t>
            </a:r>
          </a:p>
        </p:txBody>
      </p:sp>
      <p:grpSp>
        <p:nvGrpSpPr>
          <p:cNvPr id="11" name="Group 1096"/>
          <p:cNvGrpSpPr>
            <a:grpSpLocks/>
          </p:cNvGrpSpPr>
          <p:nvPr/>
        </p:nvGrpSpPr>
        <p:grpSpPr bwMode="auto">
          <a:xfrm>
            <a:off x="1074420" y="1653540"/>
            <a:ext cx="1295400" cy="609600"/>
            <a:chOff x="720" y="1104"/>
            <a:chExt cx="816" cy="384"/>
          </a:xfrm>
        </p:grpSpPr>
        <p:sp>
          <p:nvSpPr>
            <p:cNvPr id="26701" name="Rectangle 1097"/>
            <p:cNvSpPr>
              <a:spLocks noChangeArrowheads="1"/>
            </p:cNvSpPr>
            <p:nvPr/>
          </p:nvSpPr>
          <p:spPr bwMode="blackWhite">
            <a:xfrm>
              <a:off x="720" y="1104"/>
              <a:ext cx="816" cy="384"/>
            </a:xfrm>
            <a:prstGeom prst="rect">
              <a:avLst/>
            </a:prstGeom>
            <a:solidFill>
              <a:srgbClr val="B11D2F"/>
            </a:solidFill>
            <a:ln w="12700">
              <a:solidFill>
                <a:schemeClr val="accent4"/>
              </a:solidFill>
              <a:miter lim="800000"/>
              <a:headEnd/>
              <a:tailEnd/>
            </a:ln>
          </p:spPr>
          <p:txBody>
            <a:bodyPr lIns="92075" rIns="92075" bIns="92075" anchorCtr="1"/>
            <a:lstStyle/>
            <a:p>
              <a:pPr algn="ctr" eaLnBrk="0" hangingPunct="0">
                <a:spcBef>
                  <a:spcPct val="30000"/>
                </a:spcBef>
              </a:pPr>
              <a:r>
                <a:rPr lang="en-US" sz="1200" b="1">
                  <a:solidFill>
                    <a:schemeClr val="bg1"/>
                  </a:solidFill>
                  <a:latin typeface="+mn-lt"/>
                </a:rPr>
                <a:t>WinLogon</a:t>
              </a:r>
            </a:p>
          </p:txBody>
        </p:sp>
        <p:sp>
          <p:nvSpPr>
            <p:cNvPr id="26702" name="Rectangle 1098"/>
            <p:cNvSpPr>
              <a:spLocks noChangeArrowheads="1"/>
            </p:cNvSpPr>
            <p:nvPr/>
          </p:nvSpPr>
          <p:spPr bwMode="auto">
            <a:xfrm>
              <a:off x="720" y="1440"/>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latin typeface="+mn-lt"/>
              </a:endParaRPr>
            </a:p>
          </p:txBody>
        </p:sp>
      </p:grpSp>
      <p:sp>
        <p:nvSpPr>
          <p:cNvPr id="26666" name="Rectangle 1099"/>
          <p:cNvSpPr>
            <a:spLocks noChangeArrowheads="1"/>
          </p:cNvSpPr>
          <p:nvPr/>
        </p:nvSpPr>
        <p:spPr bwMode="blackWhite">
          <a:xfrm>
            <a:off x="693420" y="1958340"/>
            <a:ext cx="1295400" cy="609600"/>
          </a:xfrm>
          <a:prstGeom prst="rect">
            <a:avLst/>
          </a:prstGeom>
          <a:solidFill>
            <a:srgbClr val="B11D2F"/>
          </a:solidFill>
          <a:ln w="12700">
            <a:solidFill>
              <a:schemeClr val="accent4"/>
            </a:solidFill>
            <a:miter lim="800000"/>
            <a:headEnd/>
            <a:tailEnd/>
          </a:ln>
        </p:spPr>
        <p:txBody>
          <a:bodyPr lIns="92075" tIns="91440" rIns="92075" bIns="92075" anchor="ctr" anchorCtr="1"/>
          <a:lstStyle/>
          <a:p>
            <a:pPr algn="ctr" eaLnBrk="0" hangingPunct="0">
              <a:spcBef>
                <a:spcPct val="30000"/>
              </a:spcBef>
            </a:pPr>
            <a:r>
              <a:rPr lang="en-US" sz="1200" b="1">
                <a:solidFill>
                  <a:schemeClr val="bg1"/>
                </a:solidFill>
                <a:latin typeface="+mn-lt"/>
              </a:rPr>
              <a:t>Session  Manager</a:t>
            </a:r>
          </a:p>
        </p:txBody>
      </p:sp>
      <p:grpSp>
        <p:nvGrpSpPr>
          <p:cNvPr id="12" name="Group 1100"/>
          <p:cNvGrpSpPr>
            <a:grpSpLocks/>
          </p:cNvGrpSpPr>
          <p:nvPr/>
        </p:nvGrpSpPr>
        <p:grpSpPr bwMode="auto">
          <a:xfrm>
            <a:off x="2674620" y="1958340"/>
            <a:ext cx="1295400" cy="609600"/>
            <a:chOff x="1728" y="1296"/>
            <a:chExt cx="816" cy="384"/>
          </a:xfrm>
        </p:grpSpPr>
        <p:sp>
          <p:nvSpPr>
            <p:cNvPr id="26699" name="Rectangle 1101"/>
            <p:cNvSpPr>
              <a:spLocks noChangeArrowheads="1"/>
            </p:cNvSpPr>
            <p:nvPr/>
          </p:nvSpPr>
          <p:spPr bwMode="blackWhite">
            <a:xfrm>
              <a:off x="1728" y="1296"/>
              <a:ext cx="816" cy="384"/>
            </a:xfrm>
            <a:prstGeom prst="rect">
              <a:avLst/>
            </a:prstGeom>
            <a:solidFill>
              <a:schemeClr val="accent1"/>
            </a:solidFill>
            <a:ln w="12700">
              <a:solidFill>
                <a:schemeClr val="accent4"/>
              </a:solidFill>
              <a:miter lim="800000"/>
              <a:headEnd/>
              <a:tailEnd/>
            </a:ln>
          </p:spPr>
          <p:txBody>
            <a:bodyPr lIns="92075" tIns="46038" rIns="92075" bIns="46038" anchor="ctr" anchorCtr="1"/>
            <a:lstStyle/>
            <a:p>
              <a:pPr algn="ctr" eaLnBrk="0" hangingPunct="0">
                <a:lnSpc>
                  <a:spcPct val="90000"/>
                </a:lnSpc>
                <a:spcBef>
                  <a:spcPct val="20000"/>
                </a:spcBef>
              </a:pPr>
              <a:r>
                <a:rPr lang="en-US" sz="1200" b="1" smtClean="0">
                  <a:solidFill>
                    <a:schemeClr val="bg1"/>
                  </a:solidFill>
                  <a:latin typeface="+mn-lt"/>
                </a:rPr>
                <a:t>SvcHost.exe</a:t>
              </a:r>
              <a:endParaRPr lang="en-US" sz="1200" b="1">
                <a:solidFill>
                  <a:schemeClr val="bg1"/>
                </a:solidFill>
                <a:latin typeface="+mn-lt"/>
              </a:endParaRPr>
            </a:p>
          </p:txBody>
        </p:sp>
        <p:sp>
          <p:nvSpPr>
            <p:cNvPr id="26700" name="Rectangle 1102"/>
            <p:cNvSpPr>
              <a:spLocks noChangeArrowheads="1"/>
            </p:cNvSpPr>
            <p:nvPr/>
          </p:nvSpPr>
          <p:spPr bwMode="auto">
            <a:xfrm>
              <a:off x="1728" y="1632"/>
              <a:ext cx="816" cy="48"/>
            </a:xfrm>
            <a:prstGeom prst="rect">
              <a:avLst/>
            </a:prstGeom>
            <a:solidFill>
              <a:schemeClr val="folHlink"/>
            </a:solidFill>
            <a:ln w="12700">
              <a:solidFill>
                <a:schemeClr val="accent4"/>
              </a:solidFill>
              <a:miter lim="800000"/>
              <a:headEnd/>
              <a:tailEnd/>
            </a:ln>
          </p:spPr>
          <p:txBody>
            <a:bodyPr wrap="none" anchor="ctr"/>
            <a:lstStyle/>
            <a:p>
              <a:endParaRPr lang="en-US" sz="1200">
                <a:solidFill>
                  <a:schemeClr val="bg1"/>
                </a:solidFill>
                <a:latin typeface="+mn-lt"/>
              </a:endParaRPr>
            </a:p>
          </p:txBody>
        </p:sp>
      </p:grpSp>
      <p:sp>
        <p:nvSpPr>
          <p:cNvPr id="26668" name="Line 1103"/>
          <p:cNvSpPr>
            <a:spLocks noChangeShapeType="1"/>
          </p:cNvSpPr>
          <p:nvPr/>
        </p:nvSpPr>
        <p:spPr bwMode="auto">
          <a:xfrm>
            <a:off x="7240270" y="2609215"/>
            <a:ext cx="6350" cy="263525"/>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0" name="Line 1105"/>
          <p:cNvSpPr>
            <a:spLocks noChangeShapeType="1"/>
          </p:cNvSpPr>
          <p:nvPr/>
        </p:nvSpPr>
        <p:spPr bwMode="auto">
          <a:xfrm>
            <a:off x="8465820" y="1501140"/>
            <a:ext cx="0" cy="1371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1" name="Line 1106"/>
          <p:cNvSpPr>
            <a:spLocks noChangeShapeType="1"/>
          </p:cNvSpPr>
          <p:nvPr/>
        </p:nvSpPr>
        <p:spPr bwMode="auto">
          <a:xfrm>
            <a:off x="53416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2" name="Line 1107"/>
          <p:cNvSpPr>
            <a:spLocks noChangeShapeType="1"/>
          </p:cNvSpPr>
          <p:nvPr/>
        </p:nvSpPr>
        <p:spPr bwMode="auto">
          <a:xfrm flipH="1">
            <a:off x="1684020" y="2577465"/>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3" name="Line 1108"/>
          <p:cNvSpPr>
            <a:spLocks noChangeShapeType="1"/>
          </p:cNvSpPr>
          <p:nvPr/>
        </p:nvSpPr>
        <p:spPr bwMode="auto">
          <a:xfrm flipH="1">
            <a:off x="3131820" y="2567940"/>
            <a:ext cx="0" cy="3048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4" name="Rectangle 1109"/>
          <p:cNvSpPr>
            <a:spLocks noChangeArrowheads="1"/>
          </p:cNvSpPr>
          <p:nvPr/>
        </p:nvSpPr>
        <p:spPr bwMode="blackWhite">
          <a:xfrm>
            <a:off x="6698933" y="2105978"/>
            <a:ext cx="1333500" cy="287337"/>
          </a:xfrm>
          <a:prstGeom prst="rect">
            <a:avLst/>
          </a:prstGeom>
          <a:solidFill>
            <a:srgbClr val="B11D2F"/>
          </a:solidFill>
          <a:ln w="12700">
            <a:solidFill>
              <a:schemeClr val="accent4"/>
            </a:solidFill>
            <a:miter lim="800000"/>
            <a:headEnd/>
            <a:tailEnd/>
          </a:ln>
        </p:spPr>
        <p:txBody>
          <a:bodyPr wrap="none" lIns="92075" rIns="92075" bIns="92075"/>
          <a:lstStyle/>
          <a:p>
            <a:pPr algn="ctr" eaLnBrk="0" hangingPunct="0"/>
            <a:r>
              <a:rPr lang="en-US" sz="1200" b="1" smtClean="0">
                <a:solidFill>
                  <a:schemeClr val="bg1"/>
                </a:solidFill>
                <a:latin typeface="+mn-lt"/>
              </a:rPr>
              <a:t>POSIX (SUA)</a:t>
            </a:r>
            <a:endParaRPr lang="en-US" sz="1200" b="1">
              <a:solidFill>
                <a:schemeClr val="bg1"/>
              </a:solidFill>
              <a:latin typeface="+mn-lt"/>
            </a:endParaRPr>
          </a:p>
        </p:txBody>
      </p:sp>
      <p:sp>
        <p:nvSpPr>
          <p:cNvPr id="26675" name="Rectangle 1110"/>
          <p:cNvSpPr>
            <a:spLocks noChangeArrowheads="1"/>
          </p:cNvSpPr>
          <p:nvPr/>
        </p:nvSpPr>
        <p:spPr bwMode="auto">
          <a:xfrm>
            <a:off x="6698933" y="2393315"/>
            <a:ext cx="1152525" cy="212725"/>
          </a:xfrm>
          <a:prstGeom prst="rect">
            <a:avLst/>
          </a:prstGeom>
          <a:solidFill>
            <a:schemeClr val="folHlink"/>
          </a:solidFill>
          <a:ln w="12700">
            <a:solidFill>
              <a:schemeClr val="accent4"/>
            </a:solidFill>
            <a:miter lim="800000"/>
            <a:headEnd/>
            <a:tailEnd/>
          </a:ln>
        </p:spPr>
        <p:txBody>
          <a:bodyPr wrap="none" anchor="ctr"/>
          <a:lstStyle/>
          <a:p>
            <a:pPr algn="ctr" eaLnBrk="0" hangingPunct="0">
              <a:spcBef>
                <a:spcPct val="50000"/>
              </a:spcBef>
            </a:pPr>
            <a:r>
              <a:rPr lang="en-US" sz="1200" b="1">
                <a:solidFill>
                  <a:schemeClr val="bg1"/>
                </a:solidFill>
                <a:latin typeface="+mn-lt"/>
              </a:rPr>
              <a:t>Windows DLLs</a:t>
            </a:r>
          </a:p>
        </p:txBody>
      </p:sp>
      <p:sp>
        <p:nvSpPr>
          <p:cNvPr id="26676" name="Line 1111"/>
          <p:cNvSpPr>
            <a:spLocks noChangeShapeType="1"/>
          </p:cNvSpPr>
          <p:nvPr/>
        </p:nvSpPr>
        <p:spPr bwMode="auto">
          <a:xfrm>
            <a:off x="3131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7" name="Line 1112"/>
          <p:cNvSpPr>
            <a:spLocks noChangeShapeType="1"/>
          </p:cNvSpPr>
          <p:nvPr/>
        </p:nvSpPr>
        <p:spPr bwMode="auto">
          <a:xfrm>
            <a:off x="16840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8" name="Line 1113"/>
          <p:cNvSpPr>
            <a:spLocks noChangeShapeType="1"/>
          </p:cNvSpPr>
          <p:nvPr/>
        </p:nvSpPr>
        <p:spPr bwMode="auto">
          <a:xfrm>
            <a:off x="53416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79" name="Line 1114"/>
          <p:cNvSpPr>
            <a:spLocks noChangeShapeType="1"/>
          </p:cNvSpPr>
          <p:nvPr/>
        </p:nvSpPr>
        <p:spPr bwMode="auto">
          <a:xfrm>
            <a:off x="7246620" y="3160078"/>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0" name="Line 1115"/>
          <p:cNvSpPr>
            <a:spLocks noChangeShapeType="1"/>
          </p:cNvSpPr>
          <p:nvPr/>
        </p:nvSpPr>
        <p:spPr bwMode="auto">
          <a:xfrm>
            <a:off x="84658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1" name="Line 1116"/>
          <p:cNvSpPr>
            <a:spLocks noChangeShapeType="1"/>
          </p:cNvSpPr>
          <p:nvPr/>
        </p:nvSpPr>
        <p:spPr bwMode="auto">
          <a:xfrm>
            <a:off x="8237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82" name="Rectangle 1117"/>
          <p:cNvSpPr>
            <a:spLocks noChangeArrowheads="1"/>
          </p:cNvSpPr>
          <p:nvPr/>
        </p:nvSpPr>
        <p:spPr bwMode="blackWhite">
          <a:xfrm>
            <a:off x="3284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Plug and</a:t>
            </a:r>
          </a:p>
          <a:p>
            <a:pPr marL="552450" indent="-552450" algn="ctr" eaLnBrk="0" hangingPunct="0"/>
            <a:r>
              <a:rPr lang="en-US" sz="1200" b="1">
                <a:solidFill>
                  <a:schemeClr val="bg1"/>
                </a:solidFill>
                <a:latin typeface="+mn-lt"/>
              </a:rPr>
              <a:t>Play Mgr.</a:t>
            </a:r>
          </a:p>
        </p:txBody>
      </p:sp>
      <p:sp>
        <p:nvSpPr>
          <p:cNvPr id="26683" name="Rectangle 1118"/>
          <p:cNvSpPr>
            <a:spLocks noChangeArrowheads="1"/>
          </p:cNvSpPr>
          <p:nvPr/>
        </p:nvSpPr>
        <p:spPr bwMode="blackWhite">
          <a:xfrm>
            <a:off x="38938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nchorCtr="1"/>
          <a:lstStyle/>
          <a:p>
            <a:pPr marL="552450" indent="-552450" algn="ctr" eaLnBrk="0" hangingPunct="0"/>
            <a:r>
              <a:rPr lang="en-US" sz="1200" b="1">
                <a:solidFill>
                  <a:schemeClr val="bg1"/>
                </a:solidFill>
                <a:latin typeface="+mn-lt"/>
              </a:rPr>
              <a:t>Power</a:t>
            </a:r>
          </a:p>
          <a:p>
            <a:pPr marL="552450" indent="-552450" algn="ctr" eaLnBrk="0" hangingPunct="0"/>
            <a:r>
              <a:rPr lang="en-US" sz="1200" b="1">
                <a:solidFill>
                  <a:schemeClr val="bg1"/>
                </a:solidFill>
                <a:latin typeface="+mn-lt"/>
              </a:rPr>
              <a:t>Mgr.</a:t>
            </a:r>
          </a:p>
        </p:txBody>
      </p:sp>
      <p:sp>
        <p:nvSpPr>
          <p:cNvPr id="26684" name="Rectangle 1119"/>
          <p:cNvSpPr>
            <a:spLocks noChangeArrowheads="1"/>
          </p:cNvSpPr>
          <p:nvPr/>
        </p:nvSpPr>
        <p:spPr bwMode="blackWhite">
          <a:xfrm>
            <a:off x="45034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Security</a:t>
            </a:r>
            <a:br>
              <a:rPr lang="en-US" sz="1200" b="1">
                <a:solidFill>
                  <a:schemeClr val="bg1"/>
                </a:solidFill>
                <a:latin typeface="+mn-lt"/>
              </a:rPr>
            </a:br>
            <a:r>
              <a:rPr lang="en-US" sz="1200" b="1">
                <a:solidFill>
                  <a:schemeClr val="bg1"/>
                </a:solidFill>
                <a:latin typeface="+mn-lt"/>
              </a:rPr>
              <a:t>Reference</a:t>
            </a:r>
            <a:br>
              <a:rPr lang="en-US" sz="1200" b="1">
                <a:solidFill>
                  <a:schemeClr val="bg1"/>
                </a:solidFill>
                <a:latin typeface="+mn-lt"/>
              </a:rPr>
            </a:br>
            <a:r>
              <a:rPr lang="en-US" sz="1200" b="1">
                <a:solidFill>
                  <a:schemeClr val="bg1"/>
                </a:solidFill>
                <a:latin typeface="+mn-lt"/>
              </a:rPr>
              <a:t>Monitor</a:t>
            </a:r>
          </a:p>
        </p:txBody>
      </p:sp>
      <p:sp>
        <p:nvSpPr>
          <p:cNvPr id="26685" name="Rectangle 1120"/>
          <p:cNvSpPr>
            <a:spLocks noChangeArrowheads="1"/>
          </p:cNvSpPr>
          <p:nvPr/>
        </p:nvSpPr>
        <p:spPr bwMode="blackWhite">
          <a:xfrm>
            <a:off x="5189220" y="4244340"/>
            <a:ext cx="6096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Virtual</a:t>
            </a:r>
            <a:br>
              <a:rPr lang="en-US" sz="1200" b="1">
                <a:solidFill>
                  <a:schemeClr val="bg1"/>
                </a:solidFill>
                <a:latin typeface="+mn-lt"/>
              </a:rPr>
            </a:br>
            <a:r>
              <a:rPr lang="en-US" sz="1200" b="1">
                <a:solidFill>
                  <a:schemeClr val="bg1"/>
                </a:solidFill>
                <a:latin typeface="+mn-lt"/>
              </a:rPr>
              <a:t>Memory</a:t>
            </a:r>
          </a:p>
        </p:txBody>
      </p:sp>
      <p:sp>
        <p:nvSpPr>
          <p:cNvPr id="26686" name="Rectangle 1121"/>
          <p:cNvSpPr>
            <a:spLocks noChangeArrowheads="1"/>
          </p:cNvSpPr>
          <p:nvPr/>
        </p:nvSpPr>
        <p:spPr bwMode="blackWhite">
          <a:xfrm>
            <a:off x="57988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Processes</a:t>
            </a:r>
            <a:br>
              <a:rPr lang="en-US" sz="1200" b="1">
                <a:solidFill>
                  <a:schemeClr val="bg1"/>
                </a:solidFill>
                <a:latin typeface="+mn-lt"/>
              </a:rPr>
            </a:br>
            <a:r>
              <a:rPr lang="en-US" sz="1200" b="1">
                <a:solidFill>
                  <a:schemeClr val="bg1"/>
                </a:solidFill>
                <a:latin typeface="+mn-lt"/>
              </a:rPr>
              <a:t>&amp;</a:t>
            </a:r>
          </a:p>
          <a:p>
            <a:pPr algn="ctr" eaLnBrk="0" hangingPunct="0">
              <a:lnSpc>
                <a:spcPct val="90000"/>
              </a:lnSpc>
            </a:pPr>
            <a:r>
              <a:rPr lang="en-US" sz="1200" b="1">
                <a:solidFill>
                  <a:schemeClr val="bg1"/>
                </a:solidFill>
                <a:latin typeface="+mn-lt"/>
              </a:rPr>
              <a:t>Threads</a:t>
            </a:r>
          </a:p>
        </p:txBody>
      </p:sp>
      <p:sp>
        <p:nvSpPr>
          <p:cNvPr id="26687" name="Rectangle 1122"/>
          <p:cNvSpPr>
            <a:spLocks noChangeArrowheads="1"/>
          </p:cNvSpPr>
          <p:nvPr/>
        </p:nvSpPr>
        <p:spPr bwMode="blackWhite">
          <a:xfrm>
            <a:off x="7170420" y="4244340"/>
            <a:ext cx="685800" cy="122555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Local</a:t>
            </a:r>
          </a:p>
          <a:p>
            <a:pPr algn="ctr" eaLnBrk="0" hangingPunct="0">
              <a:lnSpc>
                <a:spcPct val="90000"/>
              </a:lnSpc>
            </a:pPr>
            <a:r>
              <a:rPr lang="en-US" sz="1200" b="1">
                <a:solidFill>
                  <a:schemeClr val="bg1"/>
                </a:solidFill>
                <a:latin typeface="+mn-lt"/>
              </a:rPr>
              <a:t>Procedure</a:t>
            </a:r>
          </a:p>
          <a:p>
            <a:pPr algn="ctr" eaLnBrk="0" hangingPunct="0">
              <a:lnSpc>
                <a:spcPct val="90000"/>
              </a:lnSpc>
            </a:pPr>
            <a:r>
              <a:rPr lang="en-US" sz="1200" b="1">
                <a:solidFill>
                  <a:schemeClr val="bg1"/>
                </a:solidFill>
                <a:latin typeface="+mn-lt"/>
              </a:rPr>
              <a:t>Call</a:t>
            </a:r>
          </a:p>
        </p:txBody>
      </p:sp>
      <p:sp>
        <p:nvSpPr>
          <p:cNvPr id="26688" name="Rectangle 1123"/>
          <p:cNvSpPr>
            <a:spLocks noChangeArrowheads="1"/>
          </p:cNvSpPr>
          <p:nvPr/>
        </p:nvSpPr>
        <p:spPr bwMode="blackWhite">
          <a:xfrm>
            <a:off x="8008620" y="4777740"/>
            <a:ext cx="914400" cy="1295400"/>
          </a:xfrm>
          <a:prstGeom prst="rect">
            <a:avLst/>
          </a:prstGeom>
          <a:solidFill>
            <a:srgbClr val="FF9966"/>
          </a:solidFill>
          <a:ln w="12700">
            <a:solidFill>
              <a:schemeClr val="accent4"/>
            </a:solidFill>
            <a:miter lim="800000"/>
            <a:headEnd/>
            <a:tailEnd/>
          </a:ln>
        </p:spPr>
        <p:txBody>
          <a:bodyPr wrap="none" lIns="92075" tIns="91440" rIns="92075" bIns="0"/>
          <a:lstStyle/>
          <a:p>
            <a:pPr>
              <a:lnSpc>
                <a:spcPct val="90000"/>
              </a:lnSpc>
            </a:pPr>
            <a:r>
              <a:rPr lang="en-US" sz="1200" b="1">
                <a:solidFill>
                  <a:schemeClr val="accent4"/>
                </a:solidFill>
                <a:latin typeface="+mn-lt"/>
              </a:rPr>
              <a:t>Graphics</a:t>
            </a:r>
          </a:p>
          <a:p>
            <a:pPr>
              <a:lnSpc>
                <a:spcPct val="90000"/>
              </a:lnSpc>
            </a:pPr>
            <a:r>
              <a:rPr lang="en-US" sz="1200" b="1">
                <a:solidFill>
                  <a:schemeClr val="accent4"/>
                </a:solidFill>
                <a:latin typeface="+mn-lt"/>
              </a:rPr>
              <a:t>Drivers</a:t>
            </a:r>
          </a:p>
        </p:txBody>
      </p:sp>
      <p:sp>
        <p:nvSpPr>
          <p:cNvPr id="26689" name="Rectangle 1124"/>
          <p:cNvSpPr>
            <a:spLocks noChangeArrowheads="1"/>
          </p:cNvSpPr>
          <p:nvPr/>
        </p:nvSpPr>
        <p:spPr bwMode="blackWhite">
          <a:xfrm>
            <a:off x="1055370" y="5463540"/>
            <a:ext cx="7410450" cy="304800"/>
          </a:xfrm>
          <a:prstGeom prst="rect">
            <a:avLst/>
          </a:prstGeom>
          <a:solidFill>
            <a:srgbClr val="F6BF69"/>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Kernel</a:t>
            </a:r>
          </a:p>
        </p:txBody>
      </p:sp>
      <p:sp>
        <p:nvSpPr>
          <p:cNvPr id="26690" name="Rectangle 1125"/>
          <p:cNvSpPr>
            <a:spLocks noChangeArrowheads="1"/>
          </p:cNvSpPr>
          <p:nvPr/>
        </p:nvSpPr>
        <p:spPr bwMode="blackWhite">
          <a:xfrm>
            <a:off x="769620" y="5768340"/>
            <a:ext cx="7924800" cy="304800"/>
          </a:xfrm>
          <a:prstGeom prst="rect">
            <a:avLst/>
          </a:prstGeom>
          <a:solidFill>
            <a:schemeClr val="accent5"/>
          </a:solidFill>
          <a:ln w="12700">
            <a:solidFill>
              <a:schemeClr val="accent4"/>
            </a:solidFill>
            <a:miter lim="800000"/>
            <a:headEnd/>
            <a:tailEnd/>
          </a:ln>
        </p:spPr>
        <p:txBody>
          <a:bodyPr wrap="none" lIns="92075" tIns="46038" rIns="92075" bIns="46038" anchor="ctr"/>
          <a:lstStyle/>
          <a:p>
            <a:pPr algn="ctr" eaLnBrk="0" hangingPunct="0"/>
            <a:r>
              <a:rPr lang="en-US" sz="1200" b="1">
                <a:solidFill>
                  <a:schemeClr val="accent4"/>
                </a:solidFill>
                <a:latin typeface="+mn-lt"/>
              </a:rPr>
              <a:t>Hardware Abstraction Layer (HAL)</a:t>
            </a:r>
          </a:p>
        </p:txBody>
      </p:sp>
      <p:sp>
        <p:nvSpPr>
          <p:cNvPr id="26691" name="Line 1126"/>
          <p:cNvSpPr>
            <a:spLocks noChangeShapeType="1"/>
          </p:cNvSpPr>
          <p:nvPr/>
        </p:nvSpPr>
        <p:spPr bwMode="auto">
          <a:xfrm flipH="1">
            <a:off x="922020" y="3406140"/>
            <a:ext cx="0" cy="5334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2" name="Line 1127"/>
          <p:cNvSpPr>
            <a:spLocks noChangeShapeType="1"/>
          </p:cNvSpPr>
          <p:nvPr/>
        </p:nvSpPr>
        <p:spPr bwMode="auto">
          <a:xfrm flipH="1">
            <a:off x="2141220" y="2263140"/>
            <a:ext cx="0" cy="6096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3" name="Line 1128"/>
          <p:cNvSpPr>
            <a:spLocks noChangeShapeType="1"/>
          </p:cNvSpPr>
          <p:nvPr/>
        </p:nvSpPr>
        <p:spPr bwMode="auto">
          <a:xfrm>
            <a:off x="2141220" y="3177540"/>
            <a:ext cx="0" cy="457200"/>
          </a:xfrm>
          <a:prstGeom prst="line">
            <a:avLst/>
          </a:prstGeom>
          <a:noFill/>
          <a:ln w="28575">
            <a:solidFill>
              <a:schemeClr val="accent4"/>
            </a:solidFill>
            <a:round/>
            <a:headEnd type="none" w="sm" len="sm"/>
            <a:tailEnd type="stealth" w="med" len="lg"/>
          </a:ln>
        </p:spPr>
        <p:txBody>
          <a:bodyPr wrap="none" anchor="ctr"/>
          <a:lstStyle/>
          <a:p>
            <a:endParaRPr lang="en-US" sz="1200">
              <a:latin typeface="+mn-lt"/>
            </a:endParaRPr>
          </a:p>
        </p:txBody>
      </p:sp>
      <p:sp>
        <p:nvSpPr>
          <p:cNvPr id="26694" name="Rectangle 1129"/>
          <p:cNvSpPr>
            <a:spLocks noChangeArrowheads="1"/>
          </p:cNvSpPr>
          <p:nvPr/>
        </p:nvSpPr>
        <p:spPr bwMode="blackWhite">
          <a:xfrm>
            <a:off x="769620" y="3939540"/>
            <a:ext cx="7086600" cy="304800"/>
          </a:xfrm>
          <a:prstGeom prst="rect">
            <a:avLst/>
          </a:prstGeom>
          <a:solidFill>
            <a:schemeClr val="accent1"/>
          </a:solidFill>
          <a:ln w="12700">
            <a:solidFill>
              <a:schemeClr val="accent4"/>
            </a:solidFill>
            <a:miter lim="800000"/>
            <a:headEnd/>
            <a:tailEnd/>
          </a:ln>
        </p:spPr>
        <p:txBody>
          <a:bodyPr wrap="none" lIns="92075" tIns="46038" rIns="92075" bIns="46038" anchor="ctr"/>
          <a:lstStyle/>
          <a:p>
            <a:pPr marL="552450" indent="-552450" algn="ctr" eaLnBrk="0" hangingPunct="0"/>
            <a:r>
              <a:rPr lang="en-US" sz="1200" b="1">
                <a:solidFill>
                  <a:schemeClr val="bg1"/>
                </a:solidFill>
                <a:latin typeface="+mn-lt"/>
              </a:rPr>
              <a:t>(kernel mode callable interfaces)</a:t>
            </a:r>
          </a:p>
        </p:txBody>
      </p:sp>
      <p:sp>
        <p:nvSpPr>
          <p:cNvPr id="26696" name="Rectangle 1131"/>
          <p:cNvSpPr>
            <a:spLocks noChangeArrowheads="1"/>
          </p:cNvSpPr>
          <p:nvPr/>
        </p:nvSpPr>
        <p:spPr bwMode="blackWhite">
          <a:xfrm>
            <a:off x="6484620" y="4244340"/>
            <a:ext cx="685800" cy="1219200"/>
          </a:xfrm>
          <a:prstGeom prst="rect">
            <a:avLst/>
          </a:prstGeom>
          <a:solidFill>
            <a:schemeClr val="accent1"/>
          </a:solidFill>
          <a:ln w="12700">
            <a:solidFill>
              <a:schemeClr val="accent4"/>
            </a:solidFill>
            <a:miter lim="800000"/>
            <a:headEnd/>
            <a:tailEnd/>
          </a:ln>
        </p:spPr>
        <p:txBody>
          <a:bodyPr vert="eaVert" wrap="none" lIns="92075" tIns="46038" rIns="92075" bIns="46038" anchor="ctr"/>
          <a:lstStyle/>
          <a:p>
            <a:pPr algn="ctr" eaLnBrk="0" hangingPunct="0">
              <a:lnSpc>
                <a:spcPct val="90000"/>
              </a:lnSpc>
            </a:pPr>
            <a:r>
              <a:rPr lang="en-US" sz="1200" b="1">
                <a:solidFill>
                  <a:schemeClr val="bg1"/>
                </a:solidFill>
                <a:latin typeface="+mn-lt"/>
              </a:rPr>
              <a:t>Configura-</a:t>
            </a:r>
          </a:p>
          <a:p>
            <a:pPr algn="ctr" eaLnBrk="0" hangingPunct="0">
              <a:lnSpc>
                <a:spcPct val="90000"/>
              </a:lnSpc>
            </a:pPr>
            <a:r>
              <a:rPr lang="en-US" sz="1200" b="1">
                <a:solidFill>
                  <a:schemeClr val="bg1"/>
                </a:solidFill>
                <a:latin typeface="+mn-lt"/>
              </a:rPr>
              <a:t>tion Mgr</a:t>
            </a:r>
          </a:p>
          <a:p>
            <a:pPr algn="ctr" eaLnBrk="0" hangingPunct="0">
              <a:lnSpc>
                <a:spcPct val="90000"/>
              </a:lnSpc>
            </a:pPr>
            <a:r>
              <a:rPr lang="en-US" sz="1200" b="1">
                <a:solidFill>
                  <a:schemeClr val="bg1"/>
                </a:solidFill>
                <a:latin typeface="+mn-lt"/>
              </a:rPr>
              <a:t>(registry)</a:t>
            </a:r>
          </a:p>
        </p:txBody>
      </p:sp>
      <p:sp>
        <p:nvSpPr>
          <p:cNvPr id="26698" name="Rectangle 1133"/>
          <p:cNvSpPr>
            <a:spLocks noChangeArrowheads="1"/>
          </p:cNvSpPr>
          <p:nvPr/>
        </p:nvSpPr>
        <p:spPr bwMode="auto">
          <a:xfrm>
            <a:off x="7527608" y="989965"/>
            <a:ext cx="1219200" cy="611188"/>
          </a:xfrm>
          <a:prstGeom prst="rect">
            <a:avLst/>
          </a:prstGeom>
          <a:solidFill>
            <a:srgbClr val="B11D2F"/>
          </a:solidFill>
          <a:ln w="12700">
            <a:solidFill>
              <a:schemeClr val="accent4"/>
            </a:solidFill>
            <a:miter lim="800000"/>
            <a:headEnd/>
            <a:tailEnd/>
          </a:ln>
        </p:spPr>
        <p:txBody>
          <a:bodyPr wrap="none" lIns="92075" rIns="92075" bIns="92075" anchor="ctr"/>
          <a:lstStyle/>
          <a:p>
            <a:r>
              <a:rPr lang="en-US" sz="1200" b="1">
                <a:solidFill>
                  <a:schemeClr val="bg1"/>
                </a:solidFill>
                <a:latin typeface="+mn-lt"/>
              </a:rPr>
              <a:t>Windows</a:t>
            </a:r>
          </a:p>
        </p:txBody>
      </p:sp>
      <p:sp>
        <p:nvSpPr>
          <p:cNvPr id="101" name="Rounded Rectangular Callout 100"/>
          <p:cNvSpPr/>
          <p:nvPr/>
        </p:nvSpPr>
        <p:spPr bwMode="auto">
          <a:xfrm>
            <a:off x="472935" y="1661952"/>
            <a:ext cx="3493424" cy="1123712"/>
          </a:xfrm>
          <a:prstGeom prst="wedgeRoundRectCallout">
            <a:avLst>
              <a:gd name="adj1" fmla="val 50618"/>
              <a:gd name="adj2" fmla="val 195573"/>
              <a:gd name="adj3" fmla="val 16667"/>
            </a:avLst>
          </a:prstGeom>
          <a:solidFill>
            <a:srgbClr val="FFC000"/>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l" defTabSz="762000">
              <a:buFont typeface="Arial" pitchFamily="34" charset="0"/>
              <a:buChar char="•"/>
            </a:pPr>
            <a:endParaRPr lang="en-US" sz="2000" dirty="0" smtClean="0">
              <a:solidFill>
                <a:schemeClr val="accent4"/>
              </a:solidFill>
              <a:latin typeface="+mn-lt"/>
            </a:endParaRPr>
          </a:p>
          <a:p>
            <a:pPr algn="l" defTabSz="762000"/>
            <a:r>
              <a:rPr lang="en-US" sz="2000" dirty="0" smtClean="0">
                <a:solidFill>
                  <a:schemeClr val="accent4"/>
                </a:solidFill>
                <a:latin typeface="+mn-lt"/>
              </a:rPr>
              <a:t>Components of the Executive</a:t>
            </a:r>
          </a:p>
          <a:p>
            <a:pPr algn="l" defTabSz="762000">
              <a:buFont typeface="Arial" pitchFamily="34" charset="0"/>
              <a:buChar char="•"/>
            </a:pPr>
            <a:endParaRPr lang="en-US" sz="2000" dirty="0" smtClean="0">
              <a:solidFill>
                <a:schemeClr val="accent4"/>
              </a:solidFill>
              <a:latin typeface="+mn-lt"/>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p:txBody>
          <a:bodyPr/>
          <a:lstStyle/>
          <a:p>
            <a:pPr eaLnBrk="1" hangingPunct="1">
              <a:defRPr/>
            </a:pPr>
            <a:r>
              <a:rPr lang="en-US" noProof="0" smtClean="0"/>
              <a:t>DEMO</a:t>
            </a:r>
          </a:p>
        </p:txBody>
      </p:sp>
      <p:sp>
        <p:nvSpPr>
          <p:cNvPr id="635907" name="Rectangle 3"/>
          <p:cNvSpPr>
            <a:spLocks noGrp="1" noChangeArrowheads="1"/>
          </p:cNvSpPr>
          <p:nvPr>
            <p:ph idx="1"/>
          </p:nvPr>
        </p:nvSpPr>
        <p:spPr>
          <a:xfrm>
            <a:off x="3575050" y="273050"/>
            <a:ext cx="5568950" cy="5853113"/>
          </a:xfrm>
        </p:spPr>
        <p:txBody>
          <a:bodyPr/>
          <a:lstStyle/>
          <a:p>
            <a:pPr marL="342900" indent="-342900" eaLnBrk="1" hangingPunct="1">
              <a:buFontTx/>
              <a:buNone/>
              <a:defRPr/>
            </a:pPr>
            <a:r>
              <a:rPr lang="en-US" sz="2400" noProof="0" smtClean="0"/>
              <a:t>Base OS components:</a:t>
            </a:r>
          </a:p>
          <a:p>
            <a:pPr marL="342900" indent="-342900" eaLnBrk="1" hangingPunct="1">
              <a:defRPr/>
            </a:pPr>
            <a:r>
              <a:rPr lang="en-US" sz="2000" noProof="0" smtClean="0"/>
              <a:t>NTOSKRNL.EXE: Executive and kernel</a:t>
            </a:r>
          </a:p>
          <a:p>
            <a:pPr marL="342900" indent="-342900" eaLnBrk="1" hangingPunct="1">
              <a:defRPr/>
            </a:pPr>
            <a:r>
              <a:rPr lang="en-US" sz="2000" noProof="0" smtClean="0"/>
              <a:t>HAL.DLL: Hardware abstraction layer</a:t>
            </a:r>
          </a:p>
          <a:p>
            <a:pPr marL="342900" indent="-342900" eaLnBrk="1" hangingPunct="1">
              <a:defRPr/>
            </a:pPr>
            <a:r>
              <a:rPr lang="en-US" sz="2000" noProof="0" smtClean="0"/>
              <a:t>NTDLL.DLL: Stubs for the Executive</a:t>
            </a:r>
          </a:p>
          <a:p>
            <a:pPr marL="342900" indent="-342900" eaLnBrk="1" hangingPunct="1">
              <a:buFontTx/>
              <a:buNone/>
              <a:defRPr/>
            </a:pPr>
            <a:r>
              <a:rPr lang="en-US" sz="2400" noProof="0" smtClean="0"/>
              <a:t>System processes:</a:t>
            </a:r>
          </a:p>
          <a:p>
            <a:pPr marL="342900" indent="-342900" eaLnBrk="1" hangingPunct="1">
              <a:defRPr/>
            </a:pPr>
            <a:r>
              <a:rPr lang="en-US" sz="2000" noProof="0" smtClean="0"/>
              <a:t>SMSS.EXE: Session manager process </a:t>
            </a:r>
          </a:p>
          <a:p>
            <a:pPr marL="342900" indent="-342900" eaLnBrk="1" hangingPunct="1">
              <a:defRPr/>
            </a:pPr>
            <a:r>
              <a:rPr lang="en-US" sz="2000" noProof="0" smtClean="0"/>
              <a:t>WINLOGON.EXE: Logon process</a:t>
            </a:r>
          </a:p>
          <a:p>
            <a:pPr marL="342900" indent="-342900" eaLnBrk="1" hangingPunct="1">
              <a:defRPr/>
            </a:pPr>
            <a:r>
              <a:rPr lang="en-US" sz="2000" noProof="0" smtClean="0"/>
              <a:t>SERVICES.EXE: Service controller process</a:t>
            </a:r>
          </a:p>
          <a:p>
            <a:pPr marL="342900" indent="-342900" eaLnBrk="1" hangingPunct="1">
              <a:defRPr/>
            </a:pPr>
            <a:r>
              <a:rPr lang="en-US" sz="2000" noProof="0" smtClean="0"/>
              <a:t>LSASS.EXE: Local Security Authority Subsystem</a:t>
            </a:r>
          </a:p>
          <a:p>
            <a:pPr marL="342900" indent="-342900" eaLnBrk="1" hangingPunct="1">
              <a:buFontTx/>
              <a:buNone/>
              <a:defRPr/>
            </a:pPr>
            <a:r>
              <a:rPr lang="en-US" sz="2400" noProof="0" smtClean="0"/>
              <a:t>Windows subsystem, GUI:</a:t>
            </a:r>
          </a:p>
          <a:p>
            <a:pPr marL="342900" indent="-342900" eaLnBrk="1" hangingPunct="1">
              <a:defRPr/>
            </a:pPr>
            <a:r>
              <a:rPr lang="en-US" sz="2000" noProof="0" smtClean="0"/>
              <a:t>CSRSS.EXE: Windows subsystem process</a:t>
            </a:r>
          </a:p>
          <a:p>
            <a:pPr marL="342900" indent="-342900" eaLnBrk="1" hangingPunct="1">
              <a:defRPr/>
            </a:pPr>
            <a:r>
              <a:rPr lang="en-US" sz="2000" noProof="0" smtClean="0"/>
              <a:t>WIN32K.SYS: USER and GDI kernel-mode components</a:t>
            </a:r>
          </a:p>
          <a:p>
            <a:pPr marL="342900" indent="-342900" eaLnBrk="1" hangingPunct="1">
              <a:defRPr/>
            </a:pPr>
            <a:r>
              <a:rPr lang="en-US" sz="2000" noProof="0" smtClean="0"/>
              <a:t>KERNEL32/USER32/GDI32.DLL: Windows subsystem DLLs</a:t>
            </a:r>
          </a:p>
        </p:txBody>
      </p:sp>
      <p:sp>
        <p:nvSpPr>
          <p:cNvPr id="5" name="Text Placeholder 4"/>
          <p:cNvSpPr>
            <a:spLocks noGrp="1"/>
          </p:cNvSpPr>
          <p:nvPr>
            <p:ph type="body" sz="half" idx="2"/>
          </p:nvPr>
        </p:nvSpPr>
        <p:spPr/>
        <p:txBody>
          <a:bodyPr/>
          <a:lstStyle/>
          <a:p>
            <a:endParaRPr lang="en-US" sz="3200" noProof="0" dirty="0" smtClean="0"/>
          </a:p>
          <a:p>
            <a:r>
              <a:rPr lang="en-US" sz="3200" noProof="0" dirty="0" smtClean="0"/>
              <a:t>Process Explorer</a:t>
            </a:r>
            <a:endParaRPr lang="en-US" sz="3200" noProof="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Windows versions</a:t>
            </a:r>
            <a:endParaRPr lang="en-US" noProof="0"/>
          </a:p>
        </p:txBody>
      </p:sp>
      <p:sp>
        <p:nvSpPr>
          <p:cNvPr id="3" name="Content Placeholder 2"/>
          <p:cNvSpPr>
            <a:spLocks noGrp="1"/>
          </p:cNvSpPr>
          <p:nvPr>
            <p:ph idx="1"/>
          </p:nvPr>
        </p:nvSpPr>
        <p:spPr>
          <a:xfrm>
            <a:off x="286871" y="762000"/>
            <a:ext cx="8534400" cy="5562600"/>
          </a:xfrm>
        </p:spPr>
        <p:txBody>
          <a:bodyPr/>
          <a:lstStyle/>
          <a:p>
            <a:r>
              <a:rPr lang="en-US" noProof="0" smtClean="0"/>
              <a:t>The same source scales from</a:t>
            </a:r>
          </a:p>
          <a:p>
            <a:pPr lvl="1"/>
            <a:r>
              <a:rPr lang="en-US" noProof="0" smtClean="0"/>
              <a:t>1 CPU, 1 GB memory (Windows Vista Starter)</a:t>
            </a:r>
          </a:p>
          <a:p>
            <a:pPr lvl="1"/>
            <a:r>
              <a:rPr lang="en-US" noProof="0" smtClean="0"/>
              <a:t>64 CPU, 2 TB memory (Windows Server 2008 Datacenter Edition)</a:t>
            </a:r>
          </a:p>
          <a:p>
            <a:r>
              <a:rPr lang="en-US" noProof="0" smtClean="0"/>
              <a:t>Depending on settings in the registry:</a:t>
            </a:r>
          </a:p>
          <a:p>
            <a:pPr lvl="1"/>
            <a:r>
              <a:rPr lang="en-US" noProof="0" smtClean="0"/>
              <a:t>Server or client</a:t>
            </a:r>
          </a:p>
          <a:p>
            <a:pPr lvl="1"/>
            <a:r>
              <a:rPr lang="en-US" noProof="0" smtClean="0"/>
              <a:t>Type of server</a:t>
            </a:r>
          </a:p>
          <a:p>
            <a:r>
              <a:rPr lang="en-US" noProof="0" smtClean="0"/>
              <a:t>Differences</a:t>
            </a:r>
          </a:p>
          <a:p>
            <a:pPr lvl="1"/>
            <a:r>
              <a:rPr lang="en-US" noProof="0" smtClean="0"/>
              <a:t>Defaults values for scheduling, memory mgmt</a:t>
            </a:r>
          </a:p>
          <a:p>
            <a:pPr lvl="1"/>
            <a:r>
              <a:rPr lang="en-US" noProof="0" smtClean="0"/>
              <a:t>Licensing limits</a:t>
            </a:r>
            <a:endParaRPr lang="en-US" noProof="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Tools to dig in..</a:t>
            </a:r>
            <a:endParaRPr lang="en-US" noProof="0"/>
          </a:p>
        </p:txBody>
      </p:sp>
      <p:sp>
        <p:nvSpPr>
          <p:cNvPr id="3" name="Content Placeholder 2"/>
          <p:cNvSpPr>
            <a:spLocks noGrp="1"/>
          </p:cNvSpPr>
          <p:nvPr>
            <p:ph idx="1"/>
          </p:nvPr>
        </p:nvSpPr>
        <p:spPr/>
        <p:txBody>
          <a:bodyPr/>
          <a:lstStyle/>
          <a:p>
            <a:r>
              <a:rPr lang="en-US" sz="2400" noProof="0" smtClean="0"/>
              <a:t>Windows SDK</a:t>
            </a:r>
          </a:p>
          <a:p>
            <a:pPr lvl="1"/>
            <a:r>
              <a:rPr lang="en-US" sz="2000" noProof="0" smtClean="0"/>
              <a:t>Successor of the Platform SDK, .NET Framework SDK</a:t>
            </a:r>
          </a:p>
          <a:p>
            <a:pPr lvl="1"/>
            <a:r>
              <a:rPr lang="en-US" sz="2000" noProof="0" smtClean="0"/>
              <a:t>C/C++ headers, API description, compiles</a:t>
            </a:r>
          </a:p>
          <a:p>
            <a:r>
              <a:rPr lang="en-US" sz="2400" noProof="0" smtClean="0">
                <a:hlinkClick r:id="rId3"/>
              </a:rPr>
              <a:t>Windows Driver Kit</a:t>
            </a:r>
            <a:endParaRPr lang="en-US" sz="2400" noProof="0" smtClean="0"/>
          </a:p>
          <a:p>
            <a:pPr lvl="1"/>
            <a:r>
              <a:rPr lang="en-US" sz="2000" noProof="0" smtClean="0"/>
              <a:t>Successor of the Windows DDK</a:t>
            </a:r>
          </a:p>
          <a:p>
            <a:pPr lvl="1"/>
            <a:r>
              <a:rPr lang="en-US" sz="2000" noProof="0" smtClean="0"/>
              <a:t>C/C++ headers, documentation, static verifyers</a:t>
            </a:r>
            <a:endParaRPr lang="en-US" sz="2000" noProof="0" smtClean="0">
              <a:hlinkClick r:id="rId4"/>
            </a:endParaRPr>
          </a:p>
          <a:p>
            <a:r>
              <a:rPr lang="en-US" sz="2400" noProof="0" smtClean="0">
                <a:hlinkClick r:id="rId4"/>
              </a:rPr>
              <a:t>Windows Debugging Tools</a:t>
            </a:r>
            <a:endParaRPr lang="en-US" sz="2400" noProof="0" smtClean="0"/>
          </a:p>
          <a:p>
            <a:pPr lvl="1"/>
            <a:r>
              <a:rPr lang="en-US" sz="2000" noProof="0" smtClean="0"/>
              <a:t>User and kernel mode debugger</a:t>
            </a:r>
          </a:p>
          <a:p>
            <a:r>
              <a:rPr lang="en-US" sz="2400" noProof="0" smtClean="0">
                <a:hlinkClick r:id="rId5"/>
              </a:rPr>
              <a:t>Sysinternals</a:t>
            </a:r>
            <a:endParaRPr lang="en-US" sz="2400" noProof="0" smtClean="0"/>
          </a:p>
          <a:p>
            <a:pPr lvl="1"/>
            <a:r>
              <a:rPr lang="en-US" sz="2000" noProof="0" smtClean="0"/>
              <a:t>Company of Mark Russinovich (MS bought it)</a:t>
            </a:r>
          </a:p>
          <a:p>
            <a:pPr lvl="1"/>
            <a:r>
              <a:rPr lang="en-US" sz="2000" noProof="0" smtClean="0"/>
              <a:t>Process Explorer, Filemon, liveKd...</a:t>
            </a:r>
          </a:p>
          <a:p>
            <a:r>
              <a:rPr lang="en-US" sz="2400" noProof="0" smtClean="0"/>
              <a:t>Windows Support Tools, Windows Resource Kit</a:t>
            </a:r>
          </a:p>
          <a:p>
            <a:r>
              <a:rPr lang="en-US" sz="2800" noProof="0" smtClean="0"/>
              <a:t>...</a:t>
            </a:r>
          </a:p>
          <a:p>
            <a:pPr lvl="1"/>
            <a:endParaRPr lang="en-US" noProof="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pPr eaLnBrk="1" hangingPunct="1">
              <a:defRPr/>
            </a:pPr>
            <a:r>
              <a:rPr lang="en-US" noProof="0" smtClean="0"/>
              <a:t>To read</a:t>
            </a:r>
          </a:p>
        </p:txBody>
      </p:sp>
      <p:sp>
        <p:nvSpPr>
          <p:cNvPr id="283651" name="Rectangle 3"/>
          <p:cNvSpPr>
            <a:spLocks noGrp="1" noChangeArrowheads="1"/>
          </p:cNvSpPr>
          <p:nvPr>
            <p:ph idx="1"/>
          </p:nvPr>
        </p:nvSpPr>
        <p:spPr>
          <a:xfrm>
            <a:off x="457200" y="1447800"/>
            <a:ext cx="8229600" cy="4800600"/>
          </a:xfrm>
        </p:spPr>
        <p:txBody>
          <a:bodyPr/>
          <a:lstStyle/>
          <a:p>
            <a:pPr>
              <a:lnSpc>
                <a:spcPct val="90000"/>
              </a:lnSpc>
              <a:defRPr/>
            </a:pPr>
            <a:r>
              <a:rPr lang="hu-HU" sz="2800" dirty="0" smtClean="0"/>
              <a:t>Mark E. </a:t>
            </a:r>
            <a:r>
              <a:rPr lang="hu-HU" sz="2800" dirty="0" err="1" smtClean="0"/>
              <a:t>Russinovich</a:t>
            </a:r>
            <a:r>
              <a:rPr lang="hu-HU" sz="2800" dirty="0" smtClean="0"/>
              <a:t> and David A. </a:t>
            </a:r>
            <a:r>
              <a:rPr lang="hu-HU" sz="2800" dirty="0" err="1" smtClean="0"/>
              <a:t>Solomon</a:t>
            </a:r>
            <a:r>
              <a:rPr lang="hu-HU" sz="2800" dirty="0" smtClean="0"/>
              <a:t> </a:t>
            </a:r>
            <a:r>
              <a:rPr lang="hu-HU" sz="2800" dirty="0" err="1" smtClean="0"/>
              <a:t>with</a:t>
            </a:r>
            <a:r>
              <a:rPr lang="hu-HU" sz="2800" dirty="0" smtClean="0"/>
              <a:t> Alex </a:t>
            </a:r>
            <a:r>
              <a:rPr lang="hu-HU" sz="2800" dirty="0" err="1" smtClean="0"/>
              <a:t>Ionescu</a:t>
            </a:r>
            <a:r>
              <a:rPr lang="hu-HU" sz="2800" dirty="0" smtClean="0"/>
              <a:t>: </a:t>
            </a:r>
            <a:r>
              <a:rPr lang="hu-HU" sz="2800" b="1" i="1" dirty="0" smtClean="0"/>
              <a:t>Microsoft Windows </a:t>
            </a:r>
            <a:r>
              <a:rPr lang="hu-HU" sz="2800" b="1" i="1" dirty="0" err="1" smtClean="0"/>
              <a:t>Internals</a:t>
            </a:r>
            <a:r>
              <a:rPr lang="hu-HU" sz="2800" dirty="0" smtClean="0"/>
              <a:t>, 6th </a:t>
            </a:r>
            <a:r>
              <a:rPr lang="hu-HU" sz="2800" dirty="0" err="1" smtClean="0"/>
              <a:t>Edition</a:t>
            </a:r>
            <a:r>
              <a:rPr lang="hu-HU" sz="2800" dirty="0" smtClean="0"/>
              <a:t>, Microsoft Press, 2012.</a:t>
            </a:r>
            <a:endParaRPr lang="en-US" sz="2400" noProof="0" dirty="0" smtClean="0"/>
          </a:p>
          <a:p>
            <a:pPr lvl="1" eaLnBrk="1" hangingPunct="1">
              <a:lnSpc>
                <a:spcPct val="90000"/>
              </a:lnSpc>
              <a:defRPr/>
            </a:pPr>
            <a:r>
              <a:rPr lang="en-US" sz="2400" noProof="0" dirty="0" smtClean="0"/>
              <a:t>Everything about Windows</a:t>
            </a:r>
          </a:p>
          <a:p>
            <a:pPr>
              <a:lnSpc>
                <a:spcPct val="90000"/>
              </a:lnSpc>
              <a:defRPr/>
            </a:pPr>
            <a:endParaRPr lang="en-US" sz="2800" noProof="0" dirty="0" smtClean="0"/>
          </a:p>
          <a:p>
            <a:pPr>
              <a:lnSpc>
                <a:spcPct val="90000"/>
              </a:lnSpc>
              <a:defRPr/>
            </a:pPr>
            <a:r>
              <a:rPr lang="hu-HU" sz="2800" noProof="0" dirty="0" smtClean="0"/>
              <a:t>MSDN, Building Windows 8, </a:t>
            </a:r>
            <a:r>
              <a:rPr lang="en-US" sz="2800" dirty="0">
                <a:hlinkClick r:id="rId3"/>
              </a:rPr>
              <a:t>http://blogs.msdn.com/b/b8/</a:t>
            </a:r>
            <a:endParaRPr lang="hu-HU" sz="2800" dirty="0"/>
          </a:p>
          <a:p>
            <a:pPr lvl="1">
              <a:lnSpc>
                <a:spcPct val="90000"/>
              </a:lnSpc>
              <a:defRPr/>
            </a:pPr>
            <a:endParaRPr lang="en-US" sz="2000" noProof="0" dirty="0" smtClean="0"/>
          </a:p>
          <a:p>
            <a:pPr lvl="1">
              <a:lnSpc>
                <a:spcPct val="90000"/>
              </a:lnSpc>
              <a:defRPr/>
            </a:pPr>
            <a:endParaRPr lang="en-US" sz="2000" noProof="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pPr eaLnBrk="1" hangingPunct="1">
              <a:defRPr/>
            </a:pPr>
            <a:r>
              <a:rPr lang="en-US" dirty="0" smtClean="0"/>
              <a:t>Releases</a:t>
            </a:r>
          </a:p>
        </p:txBody>
      </p:sp>
      <p:sp>
        <p:nvSpPr>
          <p:cNvPr id="291843" name="Rectangle 3"/>
          <p:cNvSpPr>
            <a:spLocks noGrp="1" noChangeArrowheads="1"/>
          </p:cNvSpPr>
          <p:nvPr>
            <p:ph idx="1"/>
          </p:nvPr>
        </p:nvSpPr>
        <p:spPr>
          <a:xfrm>
            <a:off x="304800" y="857250"/>
            <a:ext cx="8534400" cy="5467350"/>
          </a:xfrm>
        </p:spPr>
        <p:txBody>
          <a:bodyPr/>
          <a:lstStyle/>
          <a:p>
            <a:pPr eaLnBrk="1" hangingPunct="1">
              <a:lnSpc>
                <a:spcPct val="70000"/>
              </a:lnSpc>
              <a:defRPr/>
            </a:pPr>
            <a:r>
              <a:rPr lang="en-US" sz="2800" smtClean="0"/>
              <a:t>Product name ↔ Build number</a:t>
            </a:r>
          </a:p>
          <a:p>
            <a:pPr lvl="1" eaLnBrk="1" hangingPunct="1">
              <a:lnSpc>
                <a:spcPct val="70000"/>
              </a:lnSpc>
              <a:defRPr/>
            </a:pPr>
            <a:r>
              <a:rPr lang="en-US" sz="2400" smtClean="0"/>
              <a:t>Increaes with every build (weekly 5-6 times)</a:t>
            </a:r>
            <a:r>
              <a:rPr lang="en-US" sz="1800" smtClean="0"/>
              <a:t/>
            </a:r>
            <a:br>
              <a:rPr lang="en-US" sz="1800" smtClean="0"/>
            </a:br>
            <a:endParaRPr lang="en-US" sz="1800" smtClean="0"/>
          </a:p>
          <a:p>
            <a:pPr lvl="1" eaLnBrk="1" hangingPunct="1">
              <a:lnSpc>
                <a:spcPct val="70000"/>
              </a:lnSpc>
              <a:defRPr/>
            </a:pPr>
            <a:endParaRPr lang="en-US" sz="2000" smtClean="0"/>
          </a:p>
          <a:p>
            <a:pPr eaLnBrk="1" hangingPunct="1">
              <a:lnSpc>
                <a:spcPct val="70000"/>
              </a:lnSpc>
              <a:buFontTx/>
              <a:buNone/>
              <a:defRPr/>
            </a:pPr>
            <a:endParaRPr lang="en-US" sz="2000" smtClean="0"/>
          </a:p>
        </p:txBody>
      </p:sp>
      <p:graphicFrame>
        <p:nvGraphicFramePr>
          <p:cNvPr id="6" name="Table 5"/>
          <p:cNvGraphicFramePr>
            <a:graphicFrameLocks noGrp="1"/>
          </p:cNvGraphicFramePr>
          <p:nvPr>
            <p:extLst>
              <p:ext uri="{D42A27DB-BD31-4B8C-83A1-F6EECF244321}">
                <p14:modId xmlns:p14="http://schemas.microsoft.com/office/powerpoint/2010/main" val="517086217"/>
              </p:ext>
            </p:extLst>
          </p:nvPr>
        </p:nvGraphicFramePr>
        <p:xfrm>
          <a:off x="171451" y="1840230"/>
          <a:ext cx="8972550" cy="4561557"/>
        </p:xfrm>
        <a:graphic>
          <a:graphicData uri="http://schemas.openxmlformats.org/drawingml/2006/table">
            <a:tbl>
              <a:tblPr/>
              <a:tblGrid>
                <a:gridCol w="1222974"/>
                <a:gridCol w="5096751"/>
                <a:gridCol w="2652825"/>
              </a:tblGrid>
              <a:tr h="414687">
                <a:tc>
                  <a:txBody>
                    <a:bodyPr/>
                    <a:lstStyle/>
                    <a:p>
                      <a:pPr algn="ctr" fontAlgn="b"/>
                      <a:r>
                        <a:rPr lang="hu-HU" sz="2400" b="0" i="0" u="none" strike="noStrike" dirty="0">
                          <a:solidFill>
                            <a:srgbClr val="000000"/>
                          </a:solidFill>
                          <a:latin typeface="Calibri"/>
                        </a:rPr>
                        <a:t>Build#</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Version</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Date</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297</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PDC </a:t>
                      </a:r>
                      <a:r>
                        <a:rPr lang="hu-HU" sz="2400" b="0" i="0" u="none" strike="noStrike" dirty="0" err="1">
                          <a:solidFill>
                            <a:srgbClr val="000000"/>
                          </a:solidFill>
                          <a:latin typeface="Calibri"/>
                        </a:rPr>
                        <a:t>developer</a:t>
                      </a:r>
                      <a:r>
                        <a:rPr lang="hu-HU" sz="2400" b="0" i="0" u="none" strike="noStrike" dirty="0">
                          <a:solidFill>
                            <a:srgbClr val="000000"/>
                          </a:solidFill>
                          <a:latin typeface="Calibri"/>
                        </a:rPr>
                        <a:t> </a:t>
                      </a:r>
                      <a:r>
                        <a:rPr lang="hu-HU" sz="2400" b="0" i="0" u="none" strike="noStrike" dirty="0" err="1">
                          <a:solidFill>
                            <a:srgbClr val="000000"/>
                          </a:solidFill>
                          <a:latin typeface="Calibri"/>
                        </a:rPr>
                        <a:t>release</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Jul 1992</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511</a:t>
                      </a:r>
                    </a:p>
                  </a:txBody>
                  <a:tcPr marL="6636" marR="6636" marT="6636" marB="0" anchor="b">
                    <a:lnL>
                      <a:noFill/>
                    </a:lnL>
                    <a:lnR>
                      <a:noFill/>
                    </a:lnR>
                    <a:lnT>
                      <a:noFill/>
                    </a:lnT>
                    <a:lnB>
                      <a:noFill/>
                    </a:lnB>
                  </a:tcPr>
                </a:tc>
                <a:tc>
                  <a:txBody>
                    <a:bodyPr/>
                    <a:lstStyle/>
                    <a:p>
                      <a:pPr algn="l" fontAlgn="b"/>
                      <a:r>
                        <a:rPr lang="hu-HU" sz="2400" b="0" i="0" u="none" strike="noStrike">
                          <a:solidFill>
                            <a:srgbClr val="000000"/>
                          </a:solidFill>
                          <a:latin typeface="Calibri"/>
                        </a:rPr>
                        <a:t>NT 3.1</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Jul 1993</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807</a:t>
                      </a:r>
                    </a:p>
                  </a:txBody>
                  <a:tcPr marL="6636" marR="6636" marT="6636" marB="0" anchor="b">
                    <a:lnL>
                      <a:noFill/>
                    </a:lnL>
                    <a:lnR>
                      <a:noFill/>
                    </a:lnR>
                    <a:lnT>
                      <a:noFill/>
                    </a:lnT>
                    <a:lnB>
                      <a:noFill/>
                    </a:lnB>
                  </a:tcPr>
                </a:tc>
                <a:tc>
                  <a:txBody>
                    <a:bodyPr/>
                    <a:lstStyle/>
                    <a:p>
                      <a:pPr algn="l" fontAlgn="b"/>
                      <a:r>
                        <a:rPr lang="hu-HU" sz="2400" b="0" i="0" u="none" strike="noStrike">
                          <a:solidFill>
                            <a:srgbClr val="000000"/>
                          </a:solidFill>
                          <a:latin typeface="Calibri"/>
                        </a:rPr>
                        <a:t>NT 3.5</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Sep 1994</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1057</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NT 3.51</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May 1995</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1381</a:t>
                      </a:r>
                    </a:p>
                  </a:txBody>
                  <a:tcPr marL="6636" marR="6636" marT="6636" marB="0" anchor="b">
                    <a:lnL>
                      <a:noFill/>
                    </a:lnL>
                    <a:lnR>
                      <a:noFill/>
                    </a:lnR>
                    <a:lnT>
                      <a:noFill/>
                    </a:lnT>
                    <a:lnB>
                      <a:noFill/>
                    </a:lnB>
                  </a:tcPr>
                </a:tc>
                <a:tc>
                  <a:txBody>
                    <a:bodyPr/>
                    <a:lstStyle/>
                    <a:p>
                      <a:pPr algn="l" fontAlgn="b"/>
                      <a:r>
                        <a:rPr lang="hu-HU" sz="2400" b="0" i="0" u="none" strike="noStrike">
                          <a:solidFill>
                            <a:srgbClr val="000000"/>
                          </a:solidFill>
                          <a:latin typeface="Calibri"/>
                        </a:rPr>
                        <a:t>NT 4.0</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Jul 1996</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2195</a:t>
                      </a:r>
                    </a:p>
                  </a:txBody>
                  <a:tcPr marL="6636" marR="6636" marT="6636" marB="0" anchor="b">
                    <a:lnL>
                      <a:noFill/>
                    </a:lnL>
                    <a:lnR>
                      <a:noFill/>
                    </a:lnR>
                    <a:lnT>
                      <a:noFill/>
                    </a:lnT>
                    <a:lnB>
                      <a:noFill/>
                    </a:lnB>
                  </a:tcPr>
                </a:tc>
                <a:tc>
                  <a:txBody>
                    <a:bodyPr/>
                    <a:lstStyle/>
                    <a:p>
                      <a:pPr algn="l" fontAlgn="b"/>
                      <a:r>
                        <a:rPr lang="hu-HU" sz="2400" b="0" i="0" u="none" strike="noStrike">
                          <a:solidFill>
                            <a:srgbClr val="000000"/>
                          </a:solidFill>
                          <a:latin typeface="Calibri"/>
                        </a:rPr>
                        <a:t>Windows 2000 (NT 5.0)</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 Dec 1999</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2600</a:t>
                      </a:r>
                    </a:p>
                  </a:txBody>
                  <a:tcPr marL="6636" marR="6636" marT="6636" marB="0" anchor="b">
                    <a:lnL>
                      <a:noFill/>
                    </a:lnL>
                    <a:lnR>
                      <a:noFill/>
                    </a:lnR>
                    <a:lnT>
                      <a:noFill/>
                    </a:lnT>
                    <a:lnB>
                      <a:noFill/>
                    </a:lnB>
                  </a:tcPr>
                </a:tc>
                <a:tc>
                  <a:txBody>
                    <a:bodyPr/>
                    <a:lstStyle/>
                    <a:p>
                      <a:pPr algn="l" fontAlgn="b"/>
                      <a:r>
                        <a:rPr lang="hu-HU" sz="2400" b="0" i="0" u="none" strike="noStrike">
                          <a:solidFill>
                            <a:srgbClr val="000000"/>
                          </a:solidFill>
                          <a:latin typeface="Calibri"/>
                        </a:rPr>
                        <a:t>Windows XP (NT 5.1)</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 Aug 2001</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3790</a:t>
                      </a:r>
                    </a:p>
                  </a:txBody>
                  <a:tcPr marL="6636" marR="6636" marT="6636" marB="0" anchor="b">
                    <a:lnL>
                      <a:noFill/>
                    </a:lnL>
                    <a:lnR>
                      <a:noFill/>
                    </a:lnR>
                    <a:lnT>
                      <a:noFill/>
                    </a:lnT>
                    <a:lnB>
                      <a:noFill/>
                    </a:lnB>
                  </a:tcPr>
                </a:tc>
                <a:tc>
                  <a:txBody>
                    <a:bodyPr/>
                    <a:lstStyle/>
                    <a:p>
                      <a:pPr algn="l" fontAlgn="b"/>
                      <a:r>
                        <a:rPr lang="en-US" sz="2400" b="0" i="0" u="none" strike="noStrike" dirty="0">
                          <a:solidFill>
                            <a:srgbClr val="000000"/>
                          </a:solidFill>
                          <a:latin typeface="Calibri"/>
                        </a:rPr>
                        <a:t>Windows Server 2003 (NT 5.2)</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Mar 2003</a:t>
                      </a:r>
                    </a:p>
                  </a:txBody>
                  <a:tcPr marL="6636" marR="6636" marT="6636" marB="0" anchor="b">
                    <a:lnL>
                      <a:noFill/>
                    </a:lnL>
                    <a:lnR>
                      <a:noFill/>
                    </a:lnR>
                    <a:lnT>
                      <a:noFill/>
                    </a:lnT>
                    <a:lnB>
                      <a:noFill/>
                    </a:lnB>
                  </a:tcPr>
                </a:tc>
              </a:tr>
              <a:tr h="414687">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hu-HU" sz="2400" b="0" i="0" u="none" strike="noStrike" dirty="0" smtClean="0">
                          <a:solidFill>
                            <a:srgbClr val="000000"/>
                          </a:solidFill>
                          <a:latin typeface="Calibri"/>
                        </a:rPr>
                        <a:t>6000</a:t>
                      </a: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 Vista RTM</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err="1" smtClean="0">
                          <a:solidFill>
                            <a:srgbClr val="000000"/>
                          </a:solidFill>
                          <a:latin typeface="Calibri"/>
                        </a:rPr>
                        <a:t>Nov</a:t>
                      </a:r>
                      <a:r>
                        <a:rPr lang="hu-HU" sz="2400" b="0" i="0" u="none" strike="noStrike" dirty="0" smtClean="0">
                          <a:solidFill>
                            <a:srgbClr val="000000"/>
                          </a:solidFill>
                          <a:latin typeface="Calibri"/>
                        </a:rPr>
                        <a:t> 2006</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r h="414687">
                <a:tc>
                  <a:txBody>
                    <a:bodyPr/>
                    <a:lstStyle/>
                    <a:p>
                      <a:pPr algn="ctr" fontAlgn="b"/>
                      <a:r>
                        <a:rPr lang="hu-HU" sz="2400" b="0" i="0" u="none" strike="noStrike" dirty="0" smtClean="0">
                          <a:solidFill>
                            <a:srgbClr val="000000"/>
                          </a:solidFill>
                          <a:latin typeface="Calibri"/>
                        </a:rPr>
                        <a:t>9600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 8.1 RTM</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baseline="0" dirty="0" err="1" smtClean="0">
                          <a:solidFill>
                            <a:srgbClr val="000000"/>
                          </a:solidFill>
                          <a:latin typeface="Calibri"/>
                        </a:rPr>
                        <a:t>Aug</a:t>
                      </a:r>
                      <a:r>
                        <a:rPr lang="hu-HU" sz="2400" b="0" i="0" u="none" strike="noStrike" baseline="0" dirty="0" smtClean="0">
                          <a:solidFill>
                            <a:srgbClr val="000000"/>
                          </a:solidFill>
                          <a:latin typeface="Calibri"/>
                        </a:rPr>
                        <a:t> 2013</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bl>
          </a:graphicData>
        </a:graphic>
      </p:graphicFrame>
      <p:sp>
        <p:nvSpPr>
          <p:cNvPr id="7" name="Rounded Rectangular Callout 6"/>
          <p:cNvSpPr/>
          <p:nvPr/>
        </p:nvSpPr>
        <p:spPr bwMode="auto">
          <a:xfrm>
            <a:off x="1539065" y="755180"/>
            <a:ext cx="3592103" cy="1464231"/>
          </a:xfrm>
          <a:prstGeom prst="wedgeRoundRectCallout">
            <a:avLst>
              <a:gd name="adj1" fmla="val -38943"/>
              <a:gd name="adj2" fmla="val 95286"/>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dirty="0" smtClean="0">
                <a:solidFill>
                  <a:schemeClr val="bg1"/>
                </a:solidFill>
                <a:latin typeface="+mn-lt"/>
              </a:rPr>
              <a:t> 6 developers at the beginning</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dirty="0" smtClean="0">
                <a:solidFill>
                  <a:schemeClr val="bg1"/>
                </a:solidFill>
                <a:latin typeface="+mn-lt"/>
              </a:rPr>
              <a:t> 200 </a:t>
            </a:r>
            <a:r>
              <a:rPr lang="en-US" sz="2000" dirty="0" err="1" smtClean="0">
                <a:solidFill>
                  <a:schemeClr val="bg1"/>
                </a:solidFill>
                <a:latin typeface="+mn-lt"/>
              </a:rPr>
              <a:t>dev</a:t>
            </a:r>
            <a:r>
              <a:rPr lang="en-US" sz="2000" dirty="0" smtClean="0">
                <a:solidFill>
                  <a:schemeClr val="bg1"/>
                </a:solidFill>
                <a:latin typeface="+mn-lt"/>
              </a:rPr>
              <a:t>, 140 testers at end</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dirty="0" smtClean="0">
                <a:solidFill>
                  <a:schemeClr val="bg1"/>
                </a:solidFill>
                <a:latin typeface="+mn-lt"/>
              </a:rPr>
              <a:t> 6M LOC</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dirty="0" smtClean="0">
                <a:solidFill>
                  <a:schemeClr val="bg1"/>
                </a:solidFill>
                <a:latin typeface="+mn-lt"/>
              </a:rPr>
              <a:t>Whole compiling: 5 hours</a:t>
            </a:r>
          </a:p>
        </p:txBody>
      </p:sp>
      <p:sp>
        <p:nvSpPr>
          <p:cNvPr id="8" name="Rounded Rectangular Callout 7"/>
          <p:cNvSpPr/>
          <p:nvPr/>
        </p:nvSpPr>
        <p:spPr bwMode="auto">
          <a:xfrm>
            <a:off x="5040359" y="2930150"/>
            <a:ext cx="3233652" cy="1804749"/>
          </a:xfrm>
          <a:prstGeom prst="wedgeRoundRectCallout">
            <a:avLst>
              <a:gd name="adj1" fmla="val -72612"/>
              <a:gd name="adj2" fmla="val 42739"/>
              <a:gd name="adj3" fmla="val 16667"/>
            </a:avLst>
          </a:prstGeom>
          <a:solidFill>
            <a:srgbClr val="76253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smtClean="0">
                <a:solidFill>
                  <a:schemeClr val="bg1"/>
                </a:solidFill>
                <a:latin typeface="+mn-lt"/>
              </a:rPr>
              <a:t> 1400 dev, 1700 testers</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smtClean="0">
                <a:solidFill>
                  <a:schemeClr val="bg1"/>
                </a:solidFill>
                <a:latin typeface="+mn-lt"/>
              </a:rPr>
              <a:t> 29M LOC</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smtClean="0">
                <a:solidFill>
                  <a:schemeClr val="bg1"/>
                </a:solidFill>
                <a:latin typeface="+mn-lt"/>
              </a:rPr>
              <a:t> 50 GB source code</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smtClean="0">
                <a:solidFill>
                  <a:schemeClr val="bg1"/>
                </a:solidFill>
                <a:latin typeface="+mn-lt"/>
              </a:rPr>
              <a:t>Compiling: 8 hours</a:t>
            </a:r>
          </a:p>
          <a:p>
            <a:pPr marL="0" marR="0" indent="0" algn="l" defTabSz="762000" rtl="0" eaLnBrk="0" fontAlgn="base" latinLnBrk="0" hangingPunct="0">
              <a:lnSpc>
                <a:spcPct val="100000"/>
              </a:lnSpc>
              <a:spcBef>
                <a:spcPct val="0"/>
              </a:spcBef>
              <a:spcAft>
                <a:spcPct val="0"/>
              </a:spcAft>
              <a:buClrTx/>
              <a:buSzTx/>
              <a:buFont typeface="Arial" pitchFamily="34" charset="0"/>
              <a:buChar char="•"/>
              <a:tabLst/>
            </a:pPr>
            <a:r>
              <a:rPr lang="en-US" sz="2000" smtClean="0">
                <a:solidFill>
                  <a:schemeClr val="bg1"/>
                </a:solidFill>
                <a:latin typeface="+mn-lt"/>
              </a:rPr>
              <a:t>Stress test: 1000 machines</a:t>
            </a:r>
          </a:p>
        </p:txBody>
      </p:sp>
      <p:grpSp>
        <p:nvGrpSpPr>
          <p:cNvPr id="2" name="Csoportba foglalás 1"/>
          <p:cNvGrpSpPr/>
          <p:nvPr/>
        </p:nvGrpSpPr>
        <p:grpSpPr>
          <a:xfrm>
            <a:off x="7458223" y="761320"/>
            <a:ext cx="1631576" cy="1017478"/>
            <a:chOff x="7124724" y="5380863"/>
            <a:chExt cx="1631576" cy="1017478"/>
          </a:xfrm>
        </p:grpSpPr>
        <p:sp>
          <p:nvSpPr>
            <p:cNvPr id="9" name="Title 3"/>
            <p:cNvSpPr txBox="1">
              <a:spLocks/>
            </p:cNvSpPr>
            <p:nvPr/>
          </p:nvSpPr>
          <p:spPr bwMode="auto">
            <a:xfrm>
              <a:off x="7124724" y="5380863"/>
              <a:ext cx="1631576" cy="556559"/>
            </a:xfrm>
            <a:prstGeom prst="rect">
              <a:avLst/>
            </a:prstGeom>
            <a:solidFill>
              <a:srgbClr val="762536"/>
            </a:solidFill>
            <a:ln w="12700">
              <a:noFill/>
              <a:miter lim="800000"/>
              <a:headEnd/>
              <a:tailEnd/>
            </a:ln>
            <a:effectLst/>
          </p:spPr>
          <p:txBody>
            <a:bodyPr vert="horz" wrap="square" lIns="90488" tIns="44450" rIns="90488" bIns="44450" numCol="1" anchor="ctr" anchorCtr="0" compatLnSpc="1">
              <a:prstTxWarp prst="textNoShape">
                <a:avLst/>
              </a:prstTxWarp>
            </a:bodyPr>
            <a:lstStyle/>
            <a:p>
              <a:pPr marL="0" marR="0" lvl="0" indent="0" algn="ctr" defTabSz="7620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dirty="0" smtClean="0">
                  <a:ln>
                    <a:noFill/>
                  </a:ln>
                  <a:solidFill>
                    <a:schemeClr val="bg1"/>
                  </a:solidFill>
                  <a:effectLst/>
                  <a:uLnTx/>
                  <a:uFillTx/>
                  <a:latin typeface="+mj-lt"/>
                  <a:ea typeface="+mj-ea"/>
                  <a:cs typeface="+mj-cs"/>
                </a:rPr>
                <a:t>DEMO</a:t>
              </a:r>
              <a:endParaRPr kumimoji="0" lang="en-US" sz="2800" b="0" i="0" u="none" strike="noStrike" kern="0" cap="none" spc="0" normalizeH="0" baseline="0" dirty="0">
                <a:ln>
                  <a:noFill/>
                </a:ln>
                <a:solidFill>
                  <a:schemeClr val="bg1"/>
                </a:solidFill>
                <a:effectLst/>
                <a:uLnTx/>
                <a:uFillTx/>
                <a:latin typeface="+mj-lt"/>
                <a:ea typeface="+mj-ea"/>
                <a:cs typeface="+mj-cs"/>
              </a:endParaRPr>
            </a:p>
          </p:txBody>
        </p:sp>
        <p:sp>
          <p:nvSpPr>
            <p:cNvPr id="10" name="TextBox 9"/>
            <p:cNvSpPr txBox="1"/>
            <p:nvPr/>
          </p:nvSpPr>
          <p:spPr>
            <a:xfrm>
              <a:off x="7124725" y="5936676"/>
              <a:ext cx="1613646" cy="461665"/>
            </a:xfrm>
            <a:prstGeom prst="rect">
              <a:avLst/>
            </a:prstGeom>
            <a:solidFill>
              <a:srgbClr val="762536"/>
            </a:solidFill>
            <a:ln w="3175">
              <a:solidFill>
                <a:schemeClr val="tx1"/>
              </a:solidFill>
            </a:ln>
          </p:spPr>
          <p:txBody>
            <a:bodyPr wrap="square" rtlCol="0">
              <a:spAutoFit/>
            </a:bodyPr>
            <a:lstStyle/>
            <a:p>
              <a:r>
                <a:rPr lang="en-US" sz="2400" dirty="0" smtClean="0">
                  <a:solidFill>
                    <a:schemeClr val="bg1"/>
                  </a:solidFill>
                  <a:latin typeface="Consolas" panose="020B0609020204030204" pitchFamily="49" charset="0"/>
                  <a:cs typeface="Consolas" panose="020B0609020204030204" pitchFamily="49" charset="0"/>
                </a:rPr>
                <a:t>cmd.exe</a:t>
              </a:r>
              <a:endParaRPr lang="en-US" sz="2400" dirty="0">
                <a:solidFill>
                  <a:schemeClr val="bg1"/>
                </a:solidFill>
                <a:latin typeface="Consolas" panose="020B0609020204030204" pitchFamily="49" charset="0"/>
                <a:cs typeface="Consolas" panose="020B0609020204030204" pitchFamily="49"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pPr eaLnBrk="1" hangingPunct="1">
              <a:defRPr/>
            </a:pPr>
            <a:r>
              <a:rPr lang="en-US" noProof="0" smtClean="0"/>
              <a:t>Windows and Linux</a:t>
            </a:r>
          </a:p>
        </p:txBody>
      </p:sp>
      <p:sp>
        <p:nvSpPr>
          <p:cNvPr id="8197" name="Line 4"/>
          <p:cNvSpPr>
            <a:spLocks noChangeShapeType="1"/>
          </p:cNvSpPr>
          <p:nvPr/>
        </p:nvSpPr>
        <p:spPr bwMode="auto">
          <a:xfrm>
            <a:off x="1412558" y="2708593"/>
            <a:ext cx="6627812" cy="0"/>
          </a:xfrm>
          <a:prstGeom prst="line">
            <a:avLst/>
          </a:prstGeom>
          <a:noFill/>
          <a:ln w="25400">
            <a:solidFill>
              <a:schemeClr val="folHlink"/>
            </a:solidFill>
            <a:round/>
            <a:headEnd/>
            <a:tailEnd type="triangle" w="lg" len="med"/>
          </a:ln>
        </p:spPr>
        <p:txBody>
          <a:bodyPr/>
          <a:lstStyle/>
          <a:p>
            <a:endParaRPr lang="hu-HU"/>
          </a:p>
        </p:txBody>
      </p:sp>
      <p:sp>
        <p:nvSpPr>
          <p:cNvPr id="8198" name="Text Box 5"/>
          <p:cNvSpPr txBox="1">
            <a:spLocks noChangeArrowheads="1"/>
          </p:cNvSpPr>
          <p:nvPr/>
        </p:nvSpPr>
        <p:spPr bwMode="auto">
          <a:xfrm>
            <a:off x="1264920" y="2110105"/>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1970</a:t>
            </a:r>
          </a:p>
        </p:txBody>
      </p:sp>
      <p:sp>
        <p:nvSpPr>
          <p:cNvPr id="8199" name="Text Box 6"/>
          <p:cNvSpPr txBox="1">
            <a:spLocks noChangeArrowheads="1"/>
          </p:cNvSpPr>
          <p:nvPr/>
        </p:nvSpPr>
        <p:spPr bwMode="auto">
          <a:xfrm>
            <a:off x="3042920" y="2110105"/>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1980</a:t>
            </a:r>
          </a:p>
        </p:txBody>
      </p:sp>
      <p:sp>
        <p:nvSpPr>
          <p:cNvPr id="8200" name="Text Box 7"/>
          <p:cNvSpPr txBox="1">
            <a:spLocks noChangeArrowheads="1"/>
          </p:cNvSpPr>
          <p:nvPr/>
        </p:nvSpPr>
        <p:spPr bwMode="auto">
          <a:xfrm>
            <a:off x="4820920" y="2110105"/>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1990</a:t>
            </a:r>
          </a:p>
        </p:txBody>
      </p:sp>
      <p:sp>
        <p:nvSpPr>
          <p:cNvPr id="8201" name="Text Box 8"/>
          <p:cNvSpPr txBox="1">
            <a:spLocks noChangeArrowheads="1"/>
          </p:cNvSpPr>
          <p:nvPr/>
        </p:nvSpPr>
        <p:spPr bwMode="auto">
          <a:xfrm>
            <a:off x="6598920" y="2110105"/>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2000</a:t>
            </a:r>
          </a:p>
        </p:txBody>
      </p:sp>
      <p:sp>
        <p:nvSpPr>
          <p:cNvPr id="8202" name="Line 9"/>
          <p:cNvSpPr>
            <a:spLocks noChangeShapeType="1"/>
          </p:cNvSpPr>
          <p:nvPr/>
        </p:nvSpPr>
        <p:spPr bwMode="auto">
          <a:xfrm>
            <a:off x="1645920" y="2560955"/>
            <a:ext cx="0" cy="304800"/>
          </a:xfrm>
          <a:prstGeom prst="line">
            <a:avLst/>
          </a:prstGeom>
          <a:noFill/>
          <a:ln w="25400">
            <a:solidFill>
              <a:schemeClr val="folHlink"/>
            </a:solidFill>
            <a:round/>
            <a:headEnd/>
            <a:tailEnd type="none" w="lg" len="med"/>
          </a:ln>
        </p:spPr>
        <p:txBody>
          <a:bodyPr/>
          <a:lstStyle/>
          <a:p>
            <a:endParaRPr lang="hu-HU"/>
          </a:p>
        </p:txBody>
      </p:sp>
      <p:sp>
        <p:nvSpPr>
          <p:cNvPr id="8203" name="Line 10"/>
          <p:cNvSpPr>
            <a:spLocks noChangeShapeType="1"/>
          </p:cNvSpPr>
          <p:nvPr/>
        </p:nvSpPr>
        <p:spPr bwMode="auto">
          <a:xfrm>
            <a:off x="2484120" y="2637155"/>
            <a:ext cx="0" cy="152400"/>
          </a:xfrm>
          <a:prstGeom prst="line">
            <a:avLst/>
          </a:prstGeom>
          <a:noFill/>
          <a:ln w="25400">
            <a:solidFill>
              <a:schemeClr val="bg1"/>
            </a:solidFill>
            <a:round/>
            <a:headEnd/>
            <a:tailEnd type="none" w="lg" len="med"/>
          </a:ln>
        </p:spPr>
        <p:txBody>
          <a:bodyPr/>
          <a:lstStyle/>
          <a:p>
            <a:endParaRPr lang="hu-HU"/>
          </a:p>
        </p:txBody>
      </p:sp>
      <p:sp>
        <p:nvSpPr>
          <p:cNvPr id="8204" name="Line 11"/>
          <p:cNvSpPr>
            <a:spLocks noChangeShapeType="1"/>
          </p:cNvSpPr>
          <p:nvPr/>
        </p:nvSpPr>
        <p:spPr bwMode="auto">
          <a:xfrm>
            <a:off x="3398520" y="2560955"/>
            <a:ext cx="0" cy="304800"/>
          </a:xfrm>
          <a:prstGeom prst="line">
            <a:avLst/>
          </a:prstGeom>
          <a:noFill/>
          <a:ln w="25400">
            <a:solidFill>
              <a:schemeClr val="folHlink"/>
            </a:solidFill>
            <a:round/>
            <a:headEnd/>
            <a:tailEnd type="none" w="lg" len="med"/>
          </a:ln>
        </p:spPr>
        <p:txBody>
          <a:bodyPr/>
          <a:lstStyle/>
          <a:p>
            <a:endParaRPr lang="hu-HU"/>
          </a:p>
        </p:txBody>
      </p:sp>
      <p:sp>
        <p:nvSpPr>
          <p:cNvPr id="8205" name="Line 12"/>
          <p:cNvSpPr>
            <a:spLocks noChangeShapeType="1"/>
          </p:cNvSpPr>
          <p:nvPr/>
        </p:nvSpPr>
        <p:spPr bwMode="auto">
          <a:xfrm>
            <a:off x="5227320" y="2560955"/>
            <a:ext cx="0" cy="304800"/>
          </a:xfrm>
          <a:prstGeom prst="line">
            <a:avLst/>
          </a:prstGeom>
          <a:noFill/>
          <a:ln w="25400">
            <a:solidFill>
              <a:schemeClr val="folHlink"/>
            </a:solidFill>
            <a:round/>
            <a:headEnd/>
            <a:tailEnd type="none" w="lg" len="med"/>
          </a:ln>
        </p:spPr>
        <p:txBody>
          <a:bodyPr/>
          <a:lstStyle/>
          <a:p>
            <a:endParaRPr lang="hu-HU"/>
          </a:p>
        </p:txBody>
      </p:sp>
      <p:sp>
        <p:nvSpPr>
          <p:cNvPr id="8206" name="Line 13"/>
          <p:cNvSpPr>
            <a:spLocks noChangeShapeType="1"/>
          </p:cNvSpPr>
          <p:nvPr/>
        </p:nvSpPr>
        <p:spPr bwMode="auto">
          <a:xfrm>
            <a:off x="6979920" y="2560955"/>
            <a:ext cx="0" cy="304800"/>
          </a:xfrm>
          <a:prstGeom prst="line">
            <a:avLst/>
          </a:prstGeom>
          <a:noFill/>
          <a:ln w="25400">
            <a:solidFill>
              <a:schemeClr val="bg1"/>
            </a:solidFill>
            <a:round/>
            <a:headEnd/>
            <a:tailEnd type="none" w="lg" len="med"/>
          </a:ln>
        </p:spPr>
        <p:txBody>
          <a:bodyPr/>
          <a:lstStyle/>
          <a:p>
            <a:endParaRPr lang="hu-HU"/>
          </a:p>
        </p:txBody>
      </p:sp>
      <p:sp>
        <p:nvSpPr>
          <p:cNvPr id="8207" name="Line 14"/>
          <p:cNvSpPr>
            <a:spLocks noChangeShapeType="1"/>
          </p:cNvSpPr>
          <p:nvPr/>
        </p:nvSpPr>
        <p:spPr bwMode="auto">
          <a:xfrm>
            <a:off x="4312920" y="2637155"/>
            <a:ext cx="0" cy="152400"/>
          </a:xfrm>
          <a:prstGeom prst="line">
            <a:avLst/>
          </a:prstGeom>
          <a:noFill/>
          <a:ln w="25400">
            <a:solidFill>
              <a:schemeClr val="bg1"/>
            </a:solidFill>
            <a:round/>
            <a:headEnd/>
            <a:tailEnd type="none" w="lg" len="med"/>
          </a:ln>
        </p:spPr>
        <p:txBody>
          <a:bodyPr/>
          <a:lstStyle/>
          <a:p>
            <a:endParaRPr lang="hu-HU"/>
          </a:p>
        </p:txBody>
      </p:sp>
      <p:sp>
        <p:nvSpPr>
          <p:cNvPr id="8208" name="Line 15"/>
          <p:cNvSpPr>
            <a:spLocks noChangeShapeType="1"/>
          </p:cNvSpPr>
          <p:nvPr/>
        </p:nvSpPr>
        <p:spPr bwMode="auto">
          <a:xfrm>
            <a:off x="6065520" y="2637155"/>
            <a:ext cx="0" cy="152400"/>
          </a:xfrm>
          <a:prstGeom prst="line">
            <a:avLst/>
          </a:prstGeom>
          <a:noFill/>
          <a:ln w="25400">
            <a:solidFill>
              <a:schemeClr val="bg1"/>
            </a:solidFill>
            <a:round/>
            <a:headEnd/>
            <a:tailEnd type="none" w="lg" len="med"/>
          </a:ln>
        </p:spPr>
        <p:txBody>
          <a:bodyPr/>
          <a:lstStyle/>
          <a:p>
            <a:endParaRPr lang="hu-HU"/>
          </a:p>
        </p:txBody>
      </p:sp>
      <p:sp>
        <p:nvSpPr>
          <p:cNvPr id="8209" name="AutoShape 16"/>
          <p:cNvSpPr>
            <a:spLocks noChangeArrowheads="1"/>
          </p:cNvSpPr>
          <p:nvPr/>
        </p:nvSpPr>
        <p:spPr bwMode="auto">
          <a:xfrm>
            <a:off x="2560320" y="2637155"/>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10" name="AutoShape 17"/>
          <p:cNvSpPr>
            <a:spLocks noChangeArrowheads="1"/>
          </p:cNvSpPr>
          <p:nvPr/>
        </p:nvSpPr>
        <p:spPr bwMode="auto">
          <a:xfrm>
            <a:off x="5608320" y="2637155"/>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11" name="Text Box 18"/>
          <p:cNvSpPr txBox="1">
            <a:spLocks noChangeArrowheads="1"/>
          </p:cNvSpPr>
          <p:nvPr/>
        </p:nvSpPr>
        <p:spPr bwMode="auto">
          <a:xfrm rot="-2771344">
            <a:off x="1811020" y="2960053"/>
            <a:ext cx="107632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VMS v1.0</a:t>
            </a:r>
          </a:p>
        </p:txBody>
      </p:sp>
      <p:sp>
        <p:nvSpPr>
          <p:cNvPr id="8212" name="Text Box 19"/>
          <p:cNvSpPr txBox="1">
            <a:spLocks noChangeArrowheads="1"/>
          </p:cNvSpPr>
          <p:nvPr/>
        </p:nvSpPr>
        <p:spPr bwMode="auto">
          <a:xfrm rot="-2810857">
            <a:off x="4479608" y="3234055"/>
            <a:ext cx="1543050" cy="304800"/>
          </a:xfrm>
          <a:prstGeom prst="rect">
            <a:avLst/>
          </a:prstGeom>
          <a:noFill/>
          <a:ln w="25400">
            <a:noFill/>
            <a:miter lim="800000"/>
            <a:headEnd/>
            <a:tailEnd type="none" w="lg" len="med"/>
          </a:ln>
        </p:spPr>
        <p:txBody>
          <a:bodyPr wrap="none">
            <a:spAutoFit/>
          </a:bodyPr>
          <a:lstStyle/>
          <a:p>
            <a:r>
              <a:rPr lang="en-US" sz="1400" b="1">
                <a:latin typeface="Segoe Semibold" pitchFamily="34" charset="0"/>
              </a:rPr>
              <a:t>Windows NT 3.1</a:t>
            </a:r>
          </a:p>
        </p:txBody>
      </p:sp>
      <p:sp>
        <p:nvSpPr>
          <p:cNvPr id="8213" name="AutoShape 20"/>
          <p:cNvSpPr>
            <a:spLocks noChangeArrowheads="1"/>
          </p:cNvSpPr>
          <p:nvPr/>
        </p:nvSpPr>
        <p:spPr bwMode="auto">
          <a:xfrm>
            <a:off x="6141720" y="2637155"/>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14" name="AutoShape 21"/>
          <p:cNvSpPr>
            <a:spLocks noChangeArrowheads="1"/>
          </p:cNvSpPr>
          <p:nvPr/>
        </p:nvSpPr>
        <p:spPr bwMode="auto">
          <a:xfrm>
            <a:off x="6903720" y="2632393"/>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15" name="Text Box 22"/>
          <p:cNvSpPr txBox="1">
            <a:spLocks noChangeArrowheads="1"/>
          </p:cNvSpPr>
          <p:nvPr/>
        </p:nvSpPr>
        <p:spPr bwMode="auto">
          <a:xfrm rot="-2771344">
            <a:off x="5508308" y="3029268"/>
            <a:ext cx="850900"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 NT 4.0</a:t>
            </a:r>
          </a:p>
        </p:txBody>
      </p:sp>
      <p:sp>
        <p:nvSpPr>
          <p:cNvPr id="8216" name="Text Box 23"/>
          <p:cNvSpPr txBox="1">
            <a:spLocks noChangeArrowheads="1"/>
          </p:cNvSpPr>
          <p:nvPr/>
        </p:nvSpPr>
        <p:spPr bwMode="auto">
          <a:xfrm rot="-2771344">
            <a:off x="5775007" y="3203893"/>
            <a:ext cx="158432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Windows 2000</a:t>
            </a:r>
          </a:p>
        </p:txBody>
      </p:sp>
      <p:sp>
        <p:nvSpPr>
          <p:cNvPr id="8217" name="Text Box 24"/>
          <p:cNvSpPr txBox="1">
            <a:spLocks noChangeArrowheads="1"/>
          </p:cNvSpPr>
          <p:nvPr/>
        </p:nvSpPr>
        <p:spPr bwMode="auto">
          <a:xfrm rot="-2771344">
            <a:off x="6244908" y="3145155"/>
            <a:ext cx="1403350"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Windows XP</a:t>
            </a:r>
          </a:p>
        </p:txBody>
      </p:sp>
      <p:sp>
        <p:nvSpPr>
          <p:cNvPr id="8218" name="Text Box 25"/>
          <p:cNvSpPr txBox="1">
            <a:spLocks noChangeArrowheads="1"/>
          </p:cNvSpPr>
          <p:nvPr/>
        </p:nvSpPr>
        <p:spPr bwMode="auto">
          <a:xfrm rot="-2771344">
            <a:off x="6649720" y="3095943"/>
            <a:ext cx="132397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Server 2003</a:t>
            </a:r>
          </a:p>
        </p:txBody>
      </p:sp>
      <p:sp>
        <p:nvSpPr>
          <p:cNvPr id="8219" name="AutoShape 26"/>
          <p:cNvSpPr>
            <a:spLocks noChangeArrowheads="1"/>
          </p:cNvSpPr>
          <p:nvPr/>
        </p:nvSpPr>
        <p:spPr bwMode="auto">
          <a:xfrm>
            <a:off x="7208520" y="2632393"/>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20" name="AutoShape 27"/>
          <p:cNvSpPr>
            <a:spLocks noChangeArrowheads="1"/>
          </p:cNvSpPr>
          <p:nvPr/>
        </p:nvSpPr>
        <p:spPr bwMode="auto">
          <a:xfrm>
            <a:off x="7513320" y="2632393"/>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21" name="Line 28"/>
          <p:cNvSpPr>
            <a:spLocks noChangeShapeType="1"/>
          </p:cNvSpPr>
          <p:nvPr/>
        </p:nvSpPr>
        <p:spPr bwMode="auto">
          <a:xfrm>
            <a:off x="1458595" y="4743768"/>
            <a:ext cx="6627813" cy="0"/>
          </a:xfrm>
          <a:prstGeom prst="line">
            <a:avLst/>
          </a:prstGeom>
          <a:noFill/>
          <a:ln w="25400">
            <a:solidFill>
              <a:schemeClr val="folHlink"/>
            </a:solidFill>
            <a:round/>
            <a:headEnd/>
            <a:tailEnd type="triangle" w="lg" len="med"/>
          </a:ln>
        </p:spPr>
        <p:txBody>
          <a:bodyPr/>
          <a:lstStyle/>
          <a:p>
            <a:endParaRPr lang="hu-HU"/>
          </a:p>
        </p:txBody>
      </p:sp>
      <p:sp>
        <p:nvSpPr>
          <p:cNvPr id="8222" name="Text Box 29"/>
          <p:cNvSpPr txBox="1">
            <a:spLocks noChangeArrowheads="1"/>
          </p:cNvSpPr>
          <p:nvPr/>
        </p:nvSpPr>
        <p:spPr bwMode="auto">
          <a:xfrm>
            <a:off x="1310958" y="4145280"/>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1970</a:t>
            </a:r>
          </a:p>
        </p:txBody>
      </p:sp>
      <p:sp>
        <p:nvSpPr>
          <p:cNvPr id="8223" name="Text Box 30"/>
          <p:cNvSpPr txBox="1">
            <a:spLocks noChangeArrowheads="1"/>
          </p:cNvSpPr>
          <p:nvPr/>
        </p:nvSpPr>
        <p:spPr bwMode="auto">
          <a:xfrm>
            <a:off x="3088958" y="4145280"/>
            <a:ext cx="692150" cy="366713"/>
          </a:xfrm>
          <a:prstGeom prst="rect">
            <a:avLst/>
          </a:prstGeom>
          <a:noFill/>
          <a:ln w="25400">
            <a:noFill/>
            <a:miter lim="800000"/>
            <a:headEnd/>
            <a:tailEnd type="none" w="lg" len="med"/>
          </a:ln>
        </p:spPr>
        <p:txBody>
          <a:bodyPr wrap="none">
            <a:spAutoFit/>
          </a:bodyPr>
          <a:lstStyle/>
          <a:p>
            <a:r>
              <a:rPr lang="en-US" sz="1800" b="1" dirty="0">
                <a:latin typeface="Segoe Semibold" pitchFamily="34" charset="0"/>
              </a:rPr>
              <a:t>1980</a:t>
            </a:r>
          </a:p>
        </p:txBody>
      </p:sp>
      <p:sp>
        <p:nvSpPr>
          <p:cNvPr id="8224" name="Text Box 31"/>
          <p:cNvSpPr txBox="1">
            <a:spLocks noChangeArrowheads="1"/>
          </p:cNvSpPr>
          <p:nvPr/>
        </p:nvSpPr>
        <p:spPr bwMode="auto">
          <a:xfrm>
            <a:off x="4866958" y="4145280"/>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1990</a:t>
            </a:r>
          </a:p>
        </p:txBody>
      </p:sp>
      <p:sp>
        <p:nvSpPr>
          <p:cNvPr id="8225" name="Text Box 32"/>
          <p:cNvSpPr txBox="1">
            <a:spLocks noChangeArrowheads="1"/>
          </p:cNvSpPr>
          <p:nvPr/>
        </p:nvSpPr>
        <p:spPr bwMode="auto">
          <a:xfrm>
            <a:off x="6644958" y="4145280"/>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2000</a:t>
            </a:r>
          </a:p>
        </p:txBody>
      </p:sp>
      <p:sp>
        <p:nvSpPr>
          <p:cNvPr id="8226" name="Line 33"/>
          <p:cNvSpPr>
            <a:spLocks noChangeShapeType="1"/>
          </p:cNvSpPr>
          <p:nvPr/>
        </p:nvSpPr>
        <p:spPr bwMode="auto">
          <a:xfrm>
            <a:off x="1691958" y="4596130"/>
            <a:ext cx="0" cy="304800"/>
          </a:xfrm>
          <a:prstGeom prst="line">
            <a:avLst/>
          </a:prstGeom>
          <a:noFill/>
          <a:ln w="25400">
            <a:solidFill>
              <a:schemeClr val="folHlink"/>
            </a:solidFill>
            <a:round/>
            <a:headEnd/>
            <a:tailEnd type="none" w="lg" len="med"/>
          </a:ln>
        </p:spPr>
        <p:txBody>
          <a:bodyPr/>
          <a:lstStyle/>
          <a:p>
            <a:endParaRPr lang="hu-HU"/>
          </a:p>
        </p:txBody>
      </p:sp>
      <p:sp>
        <p:nvSpPr>
          <p:cNvPr id="8227" name="Line 34"/>
          <p:cNvSpPr>
            <a:spLocks noChangeShapeType="1"/>
          </p:cNvSpPr>
          <p:nvPr/>
        </p:nvSpPr>
        <p:spPr bwMode="auto">
          <a:xfrm>
            <a:off x="2530158" y="4672330"/>
            <a:ext cx="0" cy="152400"/>
          </a:xfrm>
          <a:prstGeom prst="line">
            <a:avLst/>
          </a:prstGeom>
          <a:noFill/>
          <a:ln w="25400">
            <a:solidFill>
              <a:schemeClr val="bg1"/>
            </a:solidFill>
            <a:round/>
            <a:headEnd/>
            <a:tailEnd type="none" w="lg" len="med"/>
          </a:ln>
        </p:spPr>
        <p:txBody>
          <a:bodyPr/>
          <a:lstStyle/>
          <a:p>
            <a:endParaRPr lang="hu-HU"/>
          </a:p>
        </p:txBody>
      </p:sp>
      <p:sp>
        <p:nvSpPr>
          <p:cNvPr id="8228" name="Line 35"/>
          <p:cNvSpPr>
            <a:spLocks noChangeShapeType="1"/>
          </p:cNvSpPr>
          <p:nvPr/>
        </p:nvSpPr>
        <p:spPr bwMode="auto">
          <a:xfrm>
            <a:off x="3444558" y="4596130"/>
            <a:ext cx="0" cy="304800"/>
          </a:xfrm>
          <a:prstGeom prst="line">
            <a:avLst/>
          </a:prstGeom>
          <a:noFill/>
          <a:ln w="25400">
            <a:solidFill>
              <a:schemeClr val="folHlink"/>
            </a:solidFill>
            <a:round/>
            <a:headEnd/>
            <a:tailEnd type="none" w="lg" len="med"/>
          </a:ln>
        </p:spPr>
        <p:txBody>
          <a:bodyPr/>
          <a:lstStyle/>
          <a:p>
            <a:endParaRPr lang="hu-HU"/>
          </a:p>
        </p:txBody>
      </p:sp>
      <p:sp>
        <p:nvSpPr>
          <p:cNvPr id="8229" name="Line 36"/>
          <p:cNvSpPr>
            <a:spLocks noChangeShapeType="1"/>
          </p:cNvSpPr>
          <p:nvPr/>
        </p:nvSpPr>
        <p:spPr bwMode="auto">
          <a:xfrm>
            <a:off x="5273358" y="4596130"/>
            <a:ext cx="0" cy="304800"/>
          </a:xfrm>
          <a:prstGeom prst="line">
            <a:avLst/>
          </a:prstGeom>
          <a:noFill/>
          <a:ln w="25400">
            <a:solidFill>
              <a:schemeClr val="folHlink"/>
            </a:solidFill>
            <a:round/>
            <a:headEnd/>
            <a:tailEnd type="none" w="lg" len="med"/>
          </a:ln>
        </p:spPr>
        <p:txBody>
          <a:bodyPr/>
          <a:lstStyle/>
          <a:p>
            <a:endParaRPr lang="hu-HU"/>
          </a:p>
        </p:txBody>
      </p:sp>
      <p:sp>
        <p:nvSpPr>
          <p:cNvPr id="8230" name="Line 37"/>
          <p:cNvSpPr>
            <a:spLocks noChangeShapeType="1"/>
          </p:cNvSpPr>
          <p:nvPr/>
        </p:nvSpPr>
        <p:spPr bwMode="auto">
          <a:xfrm>
            <a:off x="7025958" y="4596130"/>
            <a:ext cx="0" cy="304800"/>
          </a:xfrm>
          <a:prstGeom prst="line">
            <a:avLst/>
          </a:prstGeom>
          <a:noFill/>
          <a:ln w="25400">
            <a:solidFill>
              <a:schemeClr val="bg1"/>
            </a:solidFill>
            <a:round/>
            <a:headEnd/>
            <a:tailEnd type="none" w="lg" len="med"/>
          </a:ln>
        </p:spPr>
        <p:txBody>
          <a:bodyPr/>
          <a:lstStyle/>
          <a:p>
            <a:endParaRPr lang="hu-HU"/>
          </a:p>
        </p:txBody>
      </p:sp>
      <p:sp>
        <p:nvSpPr>
          <p:cNvPr id="8231" name="Line 38"/>
          <p:cNvSpPr>
            <a:spLocks noChangeShapeType="1"/>
          </p:cNvSpPr>
          <p:nvPr/>
        </p:nvSpPr>
        <p:spPr bwMode="auto">
          <a:xfrm>
            <a:off x="4358958" y="4672330"/>
            <a:ext cx="0" cy="152400"/>
          </a:xfrm>
          <a:prstGeom prst="line">
            <a:avLst/>
          </a:prstGeom>
          <a:noFill/>
          <a:ln w="25400">
            <a:solidFill>
              <a:schemeClr val="bg1"/>
            </a:solidFill>
            <a:round/>
            <a:headEnd/>
            <a:tailEnd type="none" w="lg" len="med"/>
          </a:ln>
        </p:spPr>
        <p:txBody>
          <a:bodyPr/>
          <a:lstStyle/>
          <a:p>
            <a:endParaRPr lang="hu-HU"/>
          </a:p>
        </p:txBody>
      </p:sp>
      <p:sp>
        <p:nvSpPr>
          <p:cNvPr id="8232" name="Line 39"/>
          <p:cNvSpPr>
            <a:spLocks noChangeShapeType="1"/>
          </p:cNvSpPr>
          <p:nvPr/>
        </p:nvSpPr>
        <p:spPr bwMode="auto">
          <a:xfrm>
            <a:off x="6111558" y="4672330"/>
            <a:ext cx="0" cy="152400"/>
          </a:xfrm>
          <a:prstGeom prst="line">
            <a:avLst/>
          </a:prstGeom>
          <a:noFill/>
          <a:ln w="25400">
            <a:solidFill>
              <a:schemeClr val="bg1"/>
            </a:solidFill>
            <a:round/>
            <a:headEnd/>
            <a:tailEnd type="none" w="lg" len="med"/>
          </a:ln>
        </p:spPr>
        <p:txBody>
          <a:bodyPr/>
          <a:lstStyle/>
          <a:p>
            <a:endParaRPr lang="hu-HU"/>
          </a:p>
        </p:txBody>
      </p:sp>
      <p:sp>
        <p:nvSpPr>
          <p:cNvPr id="8233" name="AutoShape 40"/>
          <p:cNvSpPr>
            <a:spLocks noChangeArrowheads="1"/>
          </p:cNvSpPr>
          <p:nvPr/>
        </p:nvSpPr>
        <p:spPr bwMode="auto">
          <a:xfrm>
            <a:off x="13871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34" name="AutoShape 41"/>
          <p:cNvSpPr>
            <a:spLocks noChangeArrowheads="1"/>
          </p:cNvSpPr>
          <p:nvPr/>
        </p:nvSpPr>
        <p:spPr bwMode="auto">
          <a:xfrm>
            <a:off x="22253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35" name="AutoShape 42"/>
          <p:cNvSpPr>
            <a:spLocks noChangeArrowheads="1"/>
          </p:cNvSpPr>
          <p:nvPr/>
        </p:nvSpPr>
        <p:spPr bwMode="auto">
          <a:xfrm>
            <a:off x="26063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36" name="AutoShape 43"/>
          <p:cNvSpPr>
            <a:spLocks noChangeArrowheads="1"/>
          </p:cNvSpPr>
          <p:nvPr/>
        </p:nvSpPr>
        <p:spPr bwMode="auto">
          <a:xfrm>
            <a:off x="58829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37" name="Text Box 44"/>
          <p:cNvSpPr txBox="1">
            <a:spLocks noChangeArrowheads="1"/>
          </p:cNvSpPr>
          <p:nvPr/>
        </p:nvSpPr>
        <p:spPr bwMode="auto">
          <a:xfrm rot="-2771344">
            <a:off x="525939" y="5135087"/>
            <a:ext cx="1176337"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UNIX born</a:t>
            </a:r>
          </a:p>
        </p:txBody>
      </p:sp>
      <p:sp>
        <p:nvSpPr>
          <p:cNvPr id="8238" name="Text Box 45"/>
          <p:cNvSpPr txBox="1">
            <a:spLocks noChangeArrowheads="1"/>
          </p:cNvSpPr>
          <p:nvPr/>
        </p:nvSpPr>
        <p:spPr bwMode="auto">
          <a:xfrm rot="-2771344">
            <a:off x="1155382" y="4989831"/>
            <a:ext cx="132397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UNIX public</a:t>
            </a:r>
          </a:p>
        </p:txBody>
      </p:sp>
      <p:sp>
        <p:nvSpPr>
          <p:cNvPr id="8239" name="Text Box 46"/>
          <p:cNvSpPr txBox="1">
            <a:spLocks noChangeArrowheads="1"/>
          </p:cNvSpPr>
          <p:nvPr/>
        </p:nvSpPr>
        <p:spPr bwMode="auto">
          <a:xfrm rot="-2771344">
            <a:off x="1897539" y="5087462"/>
            <a:ext cx="973137"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UNIX V6</a:t>
            </a:r>
          </a:p>
        </p:txBody>
      </p:sp>
      <p:sp>
        <p:nvSpPr>
          <p:cNvPr id="8240" name="Text Box 47"/>
          <p:cNvSpPr txBox="1">
            <a:spLocks noChangeArrowheads="1"/>
          </p:cNvSpPr>
          <p:nvPr/>
        </p:nvSpPr>
        <p:spPr bwMode="auto">
          <a:xfrm rot="-2810857">
            <a:off x="5033645" y="4988243"/>
            <a:ext cx="117792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Linux v1.0</a:t>
            </a:r>
          </a:p>
        </p:txBody>
      </p:sp>
      <p:sp>
        <p:nvSpPr>
          <p:cNvPr id="8241" name="AutoShape 48"/>
          <p:cNvSpPr>
            <a:spLocks noChangeArrowheads="1"/>
          </p:cNvSpPr>
          <p:nvPr/>
        </p:nvSpPr>
        <p:spPr bwMode="auto">
          <a:xfrm>
            <a:off x="61877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42" name="AutoShape 49"/>
          <p:cNvSpPr>
            <a:spLocks noChangeArrowheads="1"/>
          </p:cNvSpPr>
          <p:nvPr/>
        </p:nvSpPr>
        <p:spPr bwMode="auto">
          <a:xfrm>
            <a:off x="67973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43" name="AutoShape 50"/>
          <p:cNvSpPr>
            <a:spLocks noChangeArrowheads="1"/>
          </p:cNvSpPr>
          <p:nvPr/>
        </p:nvSpPr>
        <p:spPr bwMode="auto">
          <a:xfrm>
            <a:off x="68735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44" name="Text Box 51"/>
          <p:cNvSpPr txBox="1">
            <a:spLocks noChangeArrowheads="1"/>
          </p:cNvSpPr>
          <p:nvPr/>
        </p:nvSpPr>
        <p:spPr bwMode="auto">
          <a:xfrm rot="-2771344">
            <a:off x="5837714" y="4976337"/>
            <a:ext cx="579437"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v2.0</a:t>
            </a:r>
          </a:p>
        </p:txBody>
      </p:sp>
      <p:sp>
        <p:nvSpPr>
          <p:cNvPr id="8245" name="Text Box 52"/>
          <p:cNvSpPr txBox="1">
            <a:spLocks noChangeArrowheads="1"/>
          </p:cNvSpPr>
          <p:nvPr/>
        </p:nvSpPr>
        <p:spPr bwMode="auto">
          <a:xfrm rot="-2771344">
            <a:off x="6447314" y="4977924"/>
            <a:ext cx="579438"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v2.2</a:t>
            </a:r>
          </a:p>
        </p:txBody>
      </p:sp>
      <p:sp>
        <p:nvSpPr>
          <p:cNvPr id="8246" name="Text Box 53"/>
          <p:cNvSpPr txBox="1">
            <a:spLocks noChangeArrowheads="1"/>
          </p:cNvSpPr>
          <p:nvPr/>
        </p:nvSpPr>
        <p:spPr bwMode="auto">
          <a:xfrm rot="-2771344">
            <a:off x="6675914" y="4977924"/>
            <a:ext cx="579438"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v2.3</a:t>
            </a:r>
          </a:p>
        </p:txBody>
      </p:sp>
      <p:sp>
        <p:nvSpPr>
          <p:cNvPr id="8247" name="Text Box 54"/>
          <p:cNvSpPr txBox="1">
            <a:spLocks noChangeArrowheads="1"/>
          </p:cNvSpPr>
          <p:nvPr/>
        </p:nvSpPr>
        <p:spPr bwMode="auto">
          <a:xfrm rot="-2771344">
            <a:off x="6904514" y="4977924"/>
            <a:ext cx="579438"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v2.4</a:t>
            </a:r>
          </a:p>
        </p:txBody>
      </p:sp>
      <p:sp>
        <p:nvSpPr>
          <p:cNvPr id="8248" name="Text Box 55"/>
          <p:cNvSpPr txBox="1">
            <a:spLocks noChangeArrowheads="1"/>
          </p:cNvSpPr>
          <p:nvPr/>
        </p:nvSpPr>
        <p:spPr bwMode="auto">
          <a:xfrm rot="-2771344">
            <a:off x="7209314" y="4976337"/>
            <a:ext cx="579437"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v2.6</a:t>
            </a:r>
          </a:p>
        </p:txBody>
      </p:sp>
      <p:sp>
        <p:nvSpPr>
          <p:cNvPr id="8249" name="AutoShape 56"/>
          <p:cNvSpPr>
            <a:spLocks noChangeArrowheads="1"/>
          </p:cNvSpPr>
          <p:nvPr/>
        </p:nvSpPr>
        <p:spPr bwMode="auto">
          <a:xfrm>
            <a:off x="71021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50" name="AutoShape 57"/>
          <p:cNvSpPr>
            <a:spLocks noChangeArrowheads="1"/>
          </p:cNvSpPr>
          <p:nvPr/>
        </p:nvSpPr>
        <p:spPr bwMode="auto">
          <a:xfrm>
            <a:off x="74831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4406901"/>
            <a:ext cx="7772400" cy="1052204"/>
          </a:xfrm>
        </p:spPr>
        <p:txBody>
          <a:bodyPr anchor="ctr"/>
          <a:lstStyle/>
          <a:p>
            <a:pPr algn="ctr"/>
            <a:r>
              <a:rPr lang="en-US" noProof="0" dirty="0" smtClean="0"/>
              <a:t>The Structure of Windows</a:t>
            </a:r>
            <a:endParaRPr lang="en-US" noProof="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Questions</a:t>
            </a:r>
            <a:endParaRPr lang="en-US"/>
          </a:p>
        </p:txBody>
      </p:sp>
      <p:sp>
        <p:nvSpPr>
          <p:cNvPr id="6" name="TextBox 5"/>
          <p:cNvSpPr txBox="1"/>
          <p:nvPr/>
        </p:nvSpPr>
        <p:spPr>
          <a:xfrm>
            <a:off x="582930" y="1360170"/>
            <a:ext cx="4480560" cy="892552"/>
          </a:xfrm>
          <a:prstGeom prst="rect">
            <a:avLst/>
          </a:prstGeom>
          <a:noFill/>
        </p:spPr>
        <p:txBody>
          <a:bodyPr wrap="square" rtlCol="0">
            <a:spAutoFit/>
          </a:bodyPr>
          <a:lstStyle/>
          <a:p>
            <a:r>
              <a:rPr lang="en-US" sz="2600" dirty="0" smtClean="0">
                <a:solidFill>
                  <a:schemeClr val="accent4"/>
                </a:solidFill>
                <a:latin typeface="+mn-lt"/>
              </a:rPr>
              <a:t>What do</a:t>
            </a:r>
            <a:r>
              <a:rPr lang="hu-HU" sz="2600" dirty="0" smtClean="0">
                <a:solidFill>
                  <a:schemeClr val="accent4"/>
                </a:solidFill>
                <a:latin typeface="+mn-lt"/>
              </a:rPr>
              <a:t>es</a:t>
            </a:r>
            <a:r>
              <a:rPr lang="en-US" sz="2600" dirty="0" smtClean="0">
                <a:solidFill>
                  <a:schemeClr val="accent4"/>
                </a:solidFill>
                <a:latin typeface="+mn-lt"/>
              </a:rPr>
              <a:t> </a:t>
            </a:r>
            <a:r>
              <a:rPr lang="hu-HU" sz="2600" dirty="0" err="1" smtClean="0">
                <a:solidFill>
                  <a:schemeClr val="accent4"/>
                </a:solidFill>
                <a:latin typeface="+mn-lt"/>
              </a:rPr>
              <a:t>smss</a:t>
            </a:r>
            <a:r>
              <a:rPr lang="en-US" sz="2600" dirty="0" smtClean="0">
                <a:solidFill>
                  <a:schemeClr val="accent4"/>
                </a:solidFill>
                <a:latin typeface="+mn-lt"/>
              </a:rPr>
              <a:t>.exe do on my machine??</a:t>
            </a:r>
            <a:endParaRPr lang="en-US" sz="2600" dirty="0">
              <a:solidFill>
                <a:schemeClr val="accent4"/>
              </a:solidFill>
              <a:latin typeface="+mn-lt"/>
            </a:endParaRPr>
          </a:p>
        </p:txBody>
      </p:sp>
      <p:sp>
        <p:nvSpPr>
          <p:cNvPr id="8" name="TextBox 7"/>
          <p:cNvSpPr txBox="1"/>
          <p:nvPr/>
        </p:nvSpPr>
        <p:spPr>
          <a:xfrm>
            <a:off x="4509434" y="3211978"/>
            <a:ext cx="4361434" cy="492443"/>
          </a:xfrm>
          <a:prstGeom prst="rect">
            <a:avLst/>
          </a:prstGeom>
          <a:noFill/>
        </p:spPr>
        <p:txBody>
          <a:bodyPr wrap="square" rtlCol="0">
            <a:spAutoFit/>
          </a:bodyPr>
          <a:lstStyle/>
          <a:p>
            <a:r>
              <a:rPr lang="en-US" sz="2600" dirty="0" smtClean="0">
                <a:solidFill>
                  <a:schemeClr val="accent4"/>
                </a:solidFill>
                <a:latin typeface="+mn-lt"/>
              </a:rPr>
              <a:t>What is </a:t>
            </a:r>
            <a:r>
              <a:rPr lang="hu-HU" sz="2600" dirty="0" err="1" smtClean="0">
                <a:solidFill>
                  <a:schemeClr val="accent4"/>
                </a:solidFill>
                <a:latin typeface="+mn-lt"/>
              </a:rPr>
              <a:t>WoW</a:t>
            </a:r>
            <a:r>
              <a:rPr lang="en-US" sz="2600" dirty="0" smtClean="0">
                <a:solidFill>
                  <a:schemeClr val="accent4"/>
                </a:solidFill>
                <a:latin typeface="+mn-lt"/>
              </a:rPr>
              <a:t>?</a:t>
            </a:r>
            <a:endParaRPr lang="en-US" sz="2600" dirty="0">
              <a:solidFill>
                <a:schemeClr val="accent4"/>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smtClean="0"/>
              <a:t>Design goals</a:t>
            </a:r>
            <a:endParaRPr lang="en-US" noProof="0"/>
          </a:p>
        </p:txBody>
      </p:sp>
      <p:sp>
        <p:nvSpPr>
          <p:cNvPr id="5" name="Content Placeholder 4"/>
          <p:cNvSpPr>
            <a:spLocks noGrp="1"/>
          </p:cNvSpPr>
          <p:nvPr>
            <p:ph idx="1"/>
          </p:nvPr>
        </p:nvSpPr>
        <p:spPr/>
        <p:txBody>
          <a:bodyPr/>
          <a:lstStyle/>
          <a:p>
            <a:r>
              <a:rPr lang="en-US" noProof="0" dirty="0" smtClean="0"/>
              <a:t>Portability</a:t>
            </a:r>
          </a:p>
          <a:p>
            <a:pPr lvl="1"/>
            <a:r>
              <a:rPr lang="en-US" noProof="0" dirty="0" smtClean="0"/>
              <a:t>Multiple processor architectures: </a:t>
            </a:r>
          </a:p>
          <a:p>
            <a:pPr lvl="2"/>
            <a:r>
              <a:rPr lang="en-US" noProof="0" dirty="0" smtClean="0"/>
              <a:t>Originally: Intel x86, MIPS, Alpha, PowerPC</a:t>
            </a:r>
          </a:p>
          <a:p>
            <a:pPr lvl="2"/>
            <a:r>
              <a:rPr lang="en-US" noProof="0" dirty="0" smtClean="0"/>
              <a:t>Windows XP: Intel x86</a:t>
            </a:r>
          </a:p>
          <a:p>
            <a:pPr lvl="2"/>
            <a:r>
              <a:rPr lang="en-US" noProof="0" dirty="0" smtClean="0"/>
              <a:t>Windows Server 2003: x86, x64, IA64 (Itanium)</a:t>
            </a:r>
            <a:endParaRPr lang="hu-HU" noProof="0" dirty="0" smtClean="0"/>
          </a:p>
          <a:p>
            <a:pPr lvl="2"/>
            <a:r>
              <a:rPr lang="hu-HU" noProof="0" dirty="0" smtClean="0"/>
              <a:t>Windows 8: x86, x64, ARM (?)</a:t>
            </a:r>
            <a:endParaRPr lang="en-US" noProof="0" dirty="0" smtClean="0"/>
          </a:p>
          <a:p>
            <a:pPr lvl="1"/>
            <a:r>
              <a:rPr lang="en-US" noProof="0" dirty="0" smtClean="0"/>
              <a:t>HW specific part separated</a:t>
            </a:r>
          </a:p>
          <a:p>
            <a:pPr lvl="1"/>
            <a:r>
              <a:rPr lang="en-US" noProof="0" dirty="0" smtClean="0"/>
              <a:t>Kernel: written in C</a:t>
            </a:r>
          </a:p>
          <a:p>
            <a:pPr lvl="1"/>
            <a:endParaRPr lang="en-US" noProof="0" dirty="0" smtClean="0"/>
          </a:p>
        </p:txBody>
      </p:sp>
      <p:grpSp>
        <p:nvGrpSpPr>
          <p:cNvPr id="6" name="Group 5"/>
          <p:cNvGrpSpPr/>
          <p:nvPr/>
        </p:nvGrpSpPr>
        <p:grpSpPr>
          <a:xfrm>
            <a:off x="4548255" y="4512624"/>
            <a:ext cx="4512620" cy="1728766"/>
            <a:chOff x="3086100" y="4376884"/>
            <a:chExt cx="5262253" cy="2019155"/>
          </a:xfrm>
        </p:grpSpPr>
        <p:pic>
          <p:nvPicPr>
            <p:cNvPr id="1094658" name="Picture 2"/>
            <p:cNvPicPr>
              <a:picLocks noChangeAspect="1" noChangeArrowheads="1"/>
            </p:cNvPicPr>
            <p:nvPr/>
          </p:nvPicPr>
          <p:blipFill rotWithShape="1">
            <a:blip r:embed="rId3" cstate="print"/>
            <a:srcRect r="23455"/>
            <a:stretch/>
          </p:blipFill>
          <p:spPr bwMode="auto">
            <a:xfrm>
              <a:off x="5751818" y="4377691"/>
              <a:ext cx="2596535" cy="2018348"/>
            </a:xfrm>
            <a:prstGeom prst="rect">
              <a:avLst/>
            </a:prstGeom>
            <a:noFill/>
            <a:ln w="19050" cap="flat" cmpd="sng" algn="ctr">
              <a:noFill/>
              <a:prstDash val="solid"/>
              <a:miter lim="800000"/>
              <a:headEnd/>
              <a:tailEnd/>
            </a:ln>
            <a:effectLst/>
          </p:spPr>
        </p:pic>
        <p:pic>
          <p:nvPicPr>
            <p:cNvPr id="1094659" name="Picture 3"/>
            <p:cNvPicPr>
              <a:picLocks noChangeAspect="1" noChangeArrowheads="1"/>
            </p:cNvPicPr>
            <p:nvPr/>
          </p:nvPicPr>
          <p:blipFill>
            <a:blip r:embed="rId4" cstate="print"/>
            <a:srcRect/>
            <a:stretch>
              <a:fillRect/>
            </a:stretch>
          </p:blipFill>
          <p:spPr bwMode="auto">
            <a:xfrm>
              <a:off x="3086100" y="4376884"/>
              <a:ext cx="2708910" cy="1982019"/>
            </a:xfrm>
            <a:prstGeom prst="rect">
              <a:avLst/>
            </a:prstGeom>
            <a:noFill/>
            <a:ln w="19050" cap="flat" cmpd="sng" algn="ctr">
              <a:noFill/>
              <a:prstDash val="solid"/>
              <a:miter lim="800000"/>
              <a:headEnd/>
              <a:tailEnd/>
            </a:ln>
            <a:effectLst/>
          </p:spPr>
        </p:pic>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ute_ftsrg_hun">
  <a:themeElements>
    <a:clrScheme name="BME szinek">
      <a:dk1>
        <a:srgbClr val="762536"/>
      </a:dk1>
      <a:lt1>
        <a:srgbClr val="FFFFFF"/>
      </a:lt1>
      <a:dk2>
        <a:srgbClr val="762536"/>
      </a:dk2>
      <a:lt2>
        <a:srgbClr val="FFFFFF"/>
      </a:lt2>
      <a:accent1>
        <a:srgbClr val="762536"/>
      </a:accent1>
      <a:accent2>
        <a:srgbClr val="002060"/>
      </a:accent2>
      <a:accent3>
        <a:srgbClr val="FFFFFF"/>
      </a:accent3>
      <a:accent4>
        <a:srgbClr val="000000"/>
      </a:accent4>
      <a:accent5>
        <a:srgbClr val="BCBEC0"/>
      </a:accent5>
      <a:accent6>
        <a:srgbClr val="FDEFBB"/>
      </a:accent6>
      <a:hlink>
        <a:srgbClr val="002060"/>
      </a:hlink>
      <a:folHlink>
        <a:srgbClr val="00206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762536"/>
        </a:solidFill>
        <a:ln w="19050" cap="flat" cmpd="sng" algn="ctr">
          <a:solidFill>
            <a:schemeClr val="tx1"/>
          </a:solidFill>
          <a:prstDash val="solid"/>
          <a:round/>
          <a:headEnd type="none" w="med" len="med"/>
          <a:tailEnd type="none" w="med" len="med"/>
        </a:ln>
        <a:effectLst/>
      </a:spPr>
      <a:bodyPr vert="horz" wrap="none" lIns="91440" tIns="45720" rIns="91440" bIns="45720" numCol="1" rtlCol="0" anchor="t" anchorCtr="0" compatLnSpc="1">
        <a:prstTxWarp prst="textNoShape">
          <a:avLst/>
        </a:prstTxWarp>
        <a:spAutoFit/>
      </a:bodyPr>
      <a:lstStyle>
        <a:defPPr marL="0" marR="0" indent="0" algn="ctr" defTabSz="762000" rtl="0" eaLnBrk="0" fontAlgn="base" latinLnBrk="0" hangingPunct="0">
          <a:lnSpc>
            <a:spcPct val="100000"/>
          </a:lnSpc>
          <a:spcBef>
            <a:spcPct val="0"/>
          </a:spcBef>
          <a:spcAft>
            <a:spcPct val="0"/>
          </a:spcAft>
          <a:buClrTx/>
          <a:buSzTx/>
          <a:buFont typeface="Arial" pitchFamily="34" charset="0"/>
          <a:buChar char="•"/>
          <a:tabLst/>
          <a:defRPr sz="2000" dirty="0" smtClean="0">
            <a:solidFill>
              <a:schemeClr val="bg1"/>
            </a:solidFill>
            <a:latin typeface="+mn-lt"/>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7620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Transpr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ranspr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ranspr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ranspr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ranspr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ranspr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ranspr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11426</TotalTime>
  <Pages>1</Pages>
  <Words>3978</Words>
  <Application>Microsoft Office PowerPoint</Application>
  <PresentationFormat>Diavetítés a képernyőre (4:3 oldalarány)</PresentationFormat>
  <Paragraphs>1147</Paragraphs>
  <Slides>45</Slides>
  <Notes>45</Notes>
  <HiddenSlides>0</HiddenSlides>
  <MMClips>0</MMClips>
  <ScaleCrop>false</ScaleCrop>
  <HeadingPairs>
    <vt:vector size="6" baseType="variant">
      <vt:variant>
        <vt:lpstr>Használt betűtípusok</vt:lpstr>
      </vt:variant>
      <vt:variant>
        <vt:i4>10</vt:i4>
      </vt:variant>
      <vt:variant>
        <vt:lpstr>Téma</vt:lpstr>
      </vt:variant>
      <vt:variant>
        <vt:i4>1</vt:i4>
      </vt:variant>
      <vt:variant>
        <vt:lpstr>Diacímek</vt:lpstr>
      </vt:variant>
      <vt:variant>
        <vt:i4>45</vt:i4>
      </vt:variant>
    </vt:vector>
  </HeadingPairs>
  <TitlesOfParts>
    <vt:vector size="56" baseType="lpstr">
      <vt:lpstr>Arial</vt:lpstr>
      <vt:lpstr>Arial Narrow</vt:lpstr>
      <vt:lpstr>Calibri</vt:lpstr>
      <vt:lpstr>Comic Sans MS</vt:lpstr>
      <vt:lpstr>Consolas</vt:lpstr>
      <vt:lpstr>Corbel</vt:lpstr>
      <vt:lpstr>Segoe Semibold</vt:lpstr>
      <vt:lpstr>Times New Roman</vt:lpstr>
      <vt:lpstr>Verdana</vt:lpstr>
      <vt:lpstr>Wingdings 2</vt:lpstr>
      <vt:lpstr>bute_ftsrg_hun</vt:lpstr>
      <vt:lpstr>PowerPoint bemutató</vt:lpstr>
      <vt:lpstr>Copyright Notice</vt:lpstr>
      <vt:lpstr>Windows family</vt:lpstr>
      <vt:lpstr>The history of Windows NT</vt:lpstr>
      <vt:lpstr>Releases</vt:lpstr>
      <vt:lpstr>Windows and Linux</vt:lpstr>
      <vt:lpstr>The Structure of Windows</vt:lpstr>
      <vt:lpstr>Questions</vt:lpstr>
      <vt:lpstr>Design goals</vt:lpstr>
      <vt:lpstr>Design goals</vt:lpstr>
      <vt:lpstr>Design goals</vt:lpstr>
      <vt:lpstr>Design goals</vt:lpstr>
      <vt:lpstr>Design goals</vt:lpstr>
      <vt:lpstr>Multiple personalities</vt:lpstr>
      <vt:lpstr>DEMO</vt:lpstr>
      <vt:lpstr>Simplified architecture</vt:lpstr>
      <vt:lpstr>Simplified architecture</vt:lpstr>
      <vt:lpstr>Simplified architecture</vt:lpstr>
      <vt:lpstr>Simplified architecture</vt:lpstr>
      <vt:lpstr>Simplified architecture</vt:lpstr>
      <vt:lpstr>Simplified architecture</vt:lpstr>
      <vt:lpstr>DEMO</vt:lpstr>
      <vt:lpstr>Simplified architecture</vt:lpstr>
      <vt:lpstr>Simplified architecture</vt:lpstr>
      <vt:lpstr>Simplified architecture</vt:lpstr>
      <vt:lpstr>Simplified architecture</vt:lpstr>
      <vt:lpstr>Simplified architecture</vt:lpstr>
      <vt:lpstr>DEMO</vt:lpstr>
      <vt:lpstr>Calling a Windows Kernel functions</vt:lpstr>
      <vt:lpstr>DEMO</vt:lpstr>
      <vt:lpstr>The Windows kernel</vt:lpstr>
      <vt:lpstr>(Windows 8: WinRT)</vt:lpstr>
      <vt:lpstr>Windows on ARM (WOA)</vt:lpstr>
      <vt:lpstr>Not so simplified architecture</vt:lpstr>
      <vt:lpstr>Not so simplified architecture</vt:lpstr>
      <vt:lpstr>Not so simplified architecture</vt:lpstr>
      <vt:lpstr>Not so simplified architecture</vt:lpstr>
      <vt:lpstr>Not so simplified architecture</vt:lpstr>
      <vt:lpstr>Not so simplified architecture</vt:lpstr>
      <vt:lpstr>Not so simplified architecture</vt:lpstr>
      <vt:lpstr>Not so simplified architecture</vt:lpstr>
      <vt:lpstr>DEMO</vt:lpstr>
      <vt:lpstr>Windows versions</vt:lpstr>
      <vt:lpstr>Tools to dig in..</vt:lpstr>
      <vt:lpstr>To read</vt:lpstr>
    </vt:vector>
  </TitlesOfParts>
  <Company>Budapesti Műszaki és Gazdaságtudományi Egyetem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Windows operációs rendszer</dc:title>
  <dc:subject>Operációs Rendszerek (vimia219)</dc:subject>
  <dc:creator>Micskei Zoltán</dc:creator>
  <cp:keywords>windows, kernel</cp:keywords>
  <cp:lastModifiedBy>Micskei Zoltán</cp:lastModifiedBy>
  <cp:revision>265</cp:revision>
  <cp:lastPrinted>2000-06-22T08:24:19Z</cp:lastPrinted>
  <dcterms:created xsi:type="dcterms:W3CDTF">2007-04-19T12:06:26Z</dcterms:created>
  <dcterms:modified xsi:type="dcterms:W3CDTF">2014-02-20T15:38:12Z</dcterms:modified>
</cp:coreProperties>
</file>